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333" r:id="rId3"/>
    <p:sldId id="334" r:id="rId4"/>
    <p:sldId id="274" r:id="rId5"/>
    <p:sldId id="273" r:id="rId6"/>
    <p:sldId id="326" r:id="rId7"/>
    <p:sldId id="275" r:id="rId8"/>
    <p:sldId id="276" r:id="rId9"/>
    <p:sldId id="32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298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001CA-5EAA-4F00-94D3-B23785BC35EE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C1E74-9A2B-4898-86D4-BED97A65F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73F13-7867-4878-8D47-333AA22DC66E}" type="slidenum">
              <a:rPr lang="en-US"/>
              <a:pPr/>
              <a:t>9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physics.phy-astr.gsu.edu/hbase/magnetic/galvan.html" TargetMode="External"/><Relationship Id="rId2" Type="http://schemas.openxmlformats.org/officeDocument/2006/relationships/hyperlink" Target="http://hyperphysics.phy-astr.gsu.edu/hbase/magnetic/movcoil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physics.phy-astr.gsu.edu/hbase/electric/watcir.html" TargetMode="External"/><Relationship Id="rId2" Type="http://schemas.openxmlformats.org/officeDocument/2006/relationships/hyperlink" Target="http://hyperphysics.phy-astr.gsu.edu/hbase/electric/elevol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yperphysics.phy-astr.gsu.edu/hbase/magnetic/galvan.html" TargetMode="External"/><Relationship Id="rId4" Type="http://schemas.openxmlformats.org/officeDocument/2006/relationships/hyperlink" Target="http://hyperphysics.phy-astr.gsu.edu/hbase/magnetic/movcoil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physics.phy-astr.gsu.edu/hbase/electric/watcir.html" TargetMode="External"/><Relationship Id="rId2" Type="http://schemas.openxmlformats.org/officeDocument/2006/relationships/hyperlink" Target="http://hyperphysics.phy-astr.gsu.edu/hbase/electric/elecur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yperphysics.phy-astr.gsu.edu/hbase/magnetic/galvan.html" TargetMode="External"/><Relationship Id="rId4" Type="http://schemas.openxmlformats.org/officeDocument/2006/relationships/hyperlink" Target="http://hyperphysics.phy-astr.gsu.edu/hbase/magnetic/movcoil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Moving Coil Meters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4582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design of a </a:t>
            </a:r>
            <a:r>
              <a:rPr lang="en-US" dirty="0" smtClean="0">
                <a:hlinkClick r:id="rId2"/>
              </a:rPr>
              <a:t>voltmeter</a:t>
            </a:r>
            <a:r>
              <a:rPr lang="en-US" dirty="0" smtClean="0"/>
              <a:t>,  </a:t>
            </a:r>
            <a:r>
              <a:rPr lang="en-US" dirty="0" smtClean="0">
                <a:hlinkClick r:id="rId2"/>
              </a:rPr>
              <a:t>ammeter</a:t>
            </a:r>
            <a:r>
              <a:rPr lang="en-US" dirty="0" smtClean="0"/>
              <a:t> or </a:t>
            </a:r>
            <a:r>
              <a:rPr lang="en-US" dirty="0" smtClean="0">
                <a:hlinkClick r:id="rId2"/>
              </a:rPr>
              <a:t>ohmmeter</a:t>
            </a:r>
            <a:r>
              <a:rPr lang="en-US" dirty="0" smtClean="0"/>
              <a:t> begins with a current-sensitive element. </a:t>
            </a:r>
          </a:p>
          <a:p>
            <a:r>
              <a:rPr lang="en-US" dirty="0" smtClean="0"/>
              <a:t>Though most modern meters have solid state digital readouts, the physics is more readily demonstrated with a moving coil current detector called a </a:t>
            </a:r>
            <a:r>
              <a:rPr lang="en-US" dirty="0" smtClean="0">
                <a:hlinkClick r:id="rId3"/>
              </a:rPr>
              <a:t>galvanometer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Since the modifications of the current sensor are compact, it is practical to have all three functions in a single instrument with multiple ranges of sensitivity. </a:t>
            </a:r>
          </a:p>
          <a:p>
            <a:r>
              <a:rPr lang="en-US" dirty="0" smtClean="0"/>
              <a:t>Schematically, a single range "</a:t>
            </a:r>
            <a:r>
              <a:rPr lang="en-US" dirty="0" err="1" smtClean="0"/>
              <a:t>multimeter</a:t>
            </a:r>
            <a:r>
              <a:rPr lang="en-US" dirty="0" smtClean="0"/>
              <a:t>" might be designed as illustrated.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Moving Coil 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25602" name="Picture 2" descr="G:\Moving Coil Meters_files\mme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839199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987675" y="166688"/>
            <a:ext cx="3146425" cy="1658937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GB" sz="3600" b="1" i="0"/>
              <a:t>Voltage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79388" y="849313"/>
            <a:ext cx="2663825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400" i="0" dirty="0"/>
              <a:t>A voltage across a component </a:t>
            </a:r>
            <a:r>
              <a:rPr lang="en-GB" sz="2400" i="0" dirty="0" smtClean="0"/>
              <a:t>is </a:t>
            </a:r>
            <a:r>
              <a:rPr lang="en-GB" sz="2400" i="0" dirty="0"/>
              <a:t>needed to make a current flow through it.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276600" y="2165350"/>
            <a:ext cx="5327650" cy="831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400" i="0" dirty="0"/>
              <a:t>Cells or batteries often provide the voltage needed.  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551613" y="476250"/>
            <a:ext cx="2197100" cy="1196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400" i="0" dirty="0"/>
              <a:t>Voltage is measured in </a:t>
            </a:r>
            <a:r>
              <a:rPr lang="en-GB" sz="2400" b="1" i="0" dirty="0"/>
              <a:t>volts (V</a:t>
            </a:r>
            <a:r>
              <a:rPr lang="en-GB" sz="2400" i="0" dirty="0"/>
              <a:t> ).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435600" y="3357563"/>
            <a:ext cx="3457575" cy="15621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400" i="0"/>
              <a:t>Voltage across a component in a circuit is measured using a voltmeter.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435600" y="5295900"/>
            <a:ext cx="3529013" cy="1196975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GB" sz="2400" i="0"/>
              <a:t>The voltmeter must be connected </a:t>
            </a:r>
            <a:r>
              <a:rPr lang="en-GB" sz="2400" b="1" i="0"/>
              <a:t>in parallel</a:t>
            </a:r>
            <a:r>
              <a:rPr lang="en-GB" sz="2400" i="0"/>
              <a:t> with the component. </a:t>
            </a:r>
          </a:p>
        </p:txBody>
      </p:sp>
      <p:pic>
        <p:nvPicPr>
          <p:cNvPr id="13324" name="Picture 12" descr="a voltmeter in parallel with the la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552825"/>
            <a:ext cx="4897438" cy="3103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Voltmeter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154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voltmeter measures the change in </a:t>
            </a:r>
            <a:r>
              <a:rPr lang="en-US" dirty="0" smtClean="0">
                <a:hlinkClick r:id="rId2"/>
              </a:rPr>
              <a:t>voltage</a:t>
            </a:r>
            <a:r>
              <a:rPr lang="en-US" dirty="0" smtClean="0"/>
              <a:t> between two points in an electric circuit and therefore must be connected </a:t>
            </a:r>
            <a:r>
              <a:rPr lang="en-US" b="1" dirty="0" smtClean="0"/>
              <a:t>in parallel </a:t>
            </a:r>
            <a:r>
              <a:rPr lang="en-US" dirty="0" smtClean="0"/>
              <a:t>with the portion of the circuit on which the measurement is made.</a:t>
            </a:r>
          </a:p>
          <a:p>
            <a:r>
              <a:rPr lang="en-US" dirty="0" smtClean="0"/>
              <a:t> In analogy with a </a:t>
            </a:r>
            <a:r>
              <a:rPr lang="en-US" dirty="0" smtClean="0">
                <a:hlinkClick r:id="rId3"/>
              </a:rPr>
              <a:t>water circuit</a:t>
            </a:r>
            <a:r>
              <a:rPr lang="en-US" dirty="0" smtClean="0"/>
              <a:t>, a voltmeter is like a meter designed to measure pressure difference. </a:t>
            </a:r>
          </a:p>
          <a:p>
            <a:r>
              <a:rPr lang="en-US" dirty="0" smtClean="0"/>
              <a:t>It is necessary for the voltmeter to </a:t>
            </a:r>
            <a:r>
              <a:rPr lang="en-US" b="1" dirty="0" smtClean="0"/>
              <a:t>have a very high resistance </a:t>
            </a:r>
            <a:r>
              <a:rPr lang="en-US" dirty="0" smtClean="0"/>
              <a:t>so that it does not have an appreciable affect on the current or voltage associated with the measured circuit. </a:t>
            </a:r>
          </a:p>
          <a:p>
            <a:r>
              <a:rPr lang="en-US" dirty="0" smtClean="0"/>
              <a:t>Modern solid-state meters have digital readouts, but the principles of operation can be better appreciated by examining the older </a:t>
            </a:r>
            <a:r>
              <a:rPr lang="en-US" dirty="0" smtClean="0">
                <a:hlinkClick r:id="rId4"/>
              </a:rPr>
              <a:t>moving coil meters</a:t>
            </a:r>
            <a:r>
              <a:rPr lang="en-US" dirty="0" smtClean="0"/>
              <a:t> based on </a:t>
            </a:r>
            <a:r>
              <a:rPr lang="en-US" dirty="0" smtClean="0">
                <a:hlinkClick r:id="rId5"/>
              </a:rPr>
              <a:t>galvanometer</a:t>
            </a:r>
            <a:r>
              <a:rPr lang="en-US" dirty="0" smtClean="0"/>
              <a:t> sensors.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Voltmeter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24578" name="Picture 2" descr="G:\Moving Coil Meters_files\vme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066800"/>
            <a:ext cx="8988425" cy="5638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2987675" y="166688"/>
            <a:ext cx="3146425" cy="1658937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GB" sz="3600" b="1" i="0"/>
              <a:t>Current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95288" y="1700213"/>
            <a:ext cx="2663825" cy="1196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/>
            <a:r>
              <a:rPr lang="en-GB" sz="2400" b="1" i="0" dirty="0">
                <a:solidFill>
                  <a:schemeClr val="tx1"/>
                </a:solidFill>
              </a:rPr>
              <a:t>Current will only flow if there is a complete circuit.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43438" y="2276475"/>
            <a:ext cx="3943350" cy="8318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GB" sz="2400" i="0"/>
              <a:t>Current is measured in </a:t>
            </a:r>
            <a:r>
              <a:rPr lang="en-GB" sz="2400" b="1" i="0"/>
              <a:t>amperes (A).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95288" y="3789363"/>
            <a:ext cx="3529012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GB" sz="2400" b="1" i="0" dirty="0"/>
              <a:t>We measure current using </a:t>
            </a:r>
            <a:r>
              <a:rPr lang="en-GB" sz="2400" b="1" i="0" dirty="0">
                <a:solidFill>
                  <a:srgbClr val="C00000"/>
                </a:solidFill>
              </a:rPr>
              <a:t>an ammeter.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3203575" y="4221163"/>
            <a:ext cx="647700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3600" b="1" i="0"/>
              <a:t>A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95288" y="5373688"/>
            <a:ext cx="3529012" cy="830997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GB" sz="2400" b="1" i="0" dirty="0"/>
              <a:t>An ammeter must be connected in series.</a:t>
            </a:r>
          </a:p>
        </p:txBody>
      </p:sp>
      <p:pic>
        <p:nvPicPr>
          <p:cNvPr id="12299" name="Picture 11" descr="an ammeter in series with a la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3711575"/>
            <a:ext cx="4648200" cy="2944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Ammeter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248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An ammeter is an instrument for measuring the </a:t>
            </a:r>
            <a:r>
              <a:rPr lang="en-US" sz="2800" dirty="0" smtClean="0">
                <a:hlinkClick r:id="rId2"/>
              </a:rPr>
              <a:t>electric current</a:t>
            </a:r>
            <a:r>
              <a:rPr lang="en-US" sz="2800" dirty="0" smtClean="0"/>
              <a:t> in amperes in a branch of an electric circuit.</a:t>
            </a:r>
          </a:p>
          <a:p>
            <a:r>
              <a:rPr lang="en-US" sz="2800" dirty="0" smtClean="0"/>
              <a:t> It must be placed in series with the measured branch, and must have very low resistance to avoid significant alteration of the current it measures. </a:t>
            </a:r>
          </a:p>
          <a:p>
            <a:r>
              <a:rPr lang="en-US" sz="2800" dirty="0" smtClean="0"/>
              <a:t> The analogy with an in-line flow meter in a </a:t>
            </a:r>
            <a:r>
              <a:rPr lang="en-US" sz="2800" dirty="0" smtClean="0">
                <a:hlinkClick r:id="rId3"/>
              </a:rPr>
              <a:t>water circuit</a:t>
            </a:r>
            <a:r>
              <a:rPr lang="en-US" sz="2800" dirty="0" smtClean="0"/>
              <a:t> can help visualize why an ammeter must have a low resistance, and why connecting an ammeter in parallel can damage the meter. </a:t>
            </a:r>
          </a:p>
          <a:p>
            <a:r>
              <a:rPr lang="en-US" sz="2800" dirty="0" smtClean="0"/>
              <a:t>Modern solid-state meters have digital readouts, but the principles of operation can be better appreciated by examining the older </a:t>
            </a:r>
            <a:r>
              <a:rPr lang="en-US" sz="2800" dirty="0" smtClean="0">
                <a:hlinkClick r:id="rId4"/>
              </a:rPr>
              <a:t>moving coil meters</a:t>
            </a:r>
            <a:r>
              <a:rPr lang="en-US" sz="2800" dirty="0" smtClean="0"/>
              <a:t> based on </a:t>
            </a:r>
            <a:r>
              <a:rPr lang="en-US" sz="2800" dirty="0" smtClean="0">
                <a:hlinkClick r:id="rId5"/>
              </a:rPr>
              <a:t>galvanometer</a:t>
            </a:r>
            <a:r>
              <a:rPr lang="en-US" sz="2800" dirty="0" smtClean="0"/>
              <a:t> sensors.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Ammeter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33794" name="Picture 2" descr="G:\Moving Coil Meters_files\ame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066800"/>
            <a:ext cx="9067800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219200" y="1524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Difference between Ammeter and Voltmeter:</a:t>
            </a:r>
          </a:p>
        </p:txBody>
      </p:sp>
      <p:graphicFrame>
        <p:nvGraphicFramePr>
          <p:cNvPr id="33878" name="Group 86"/>
          <p:cNvGraphicFramePr>
            <a:graphicFrameLocks noGrp="1"/>
          </p:cNvGraphicFramePr>
          <p:nvPr/>
        </p:nvGraphicFramePr>
        <p:xfrm>
          <a:off x="228600" y="685797"/>
          <a:ext cx="8686800" cy="5943603"/>
        </p:xfrm>
        <a:graphic>
          <a:graphicData uri="http://schemas.openxmlformats.org/drawingml/2006/table">
            <a:tbl>
              <a:tblPr/>
              <a:tblGrid>
                <a:gridCol w="827793"/>
                <a:gridCol w="3721718"/>
                <a:gridCol w="4137289"/>
              </a:tblGrid>
              <a:tr h="748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Arial" charset="0"/>
                        </a:rPr>
                        <a:t>S.No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Arial" charset="0"/>
                        </a:rPr>
                        <a:t>. 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Ammeter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Voltmeter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748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It is a low resistance instrument.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It is a high resistance instrument.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069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Shunt Resistance is very small.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Resistance is very high.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748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It is always connected in series.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It is always connected in parallel.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748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Resistance of an ideal ammeter is zero.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Resistance of an ideal voltmeter is infinity.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8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Its resistance is less than that of the galvanometer.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Its resistance is greater than that of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the Galvanometer.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069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FF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It is not possible to decrease the range of the given ammeter.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It is possible to decrease the range of the given voltmeter.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</TotalTime>
  <Words>241</Words>
  <Application>Microsoft Office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Moving Coil Meters </vt:lpstr>
      <vt:lpstr>Moving Coil Meters</vt:lpstr>
      <vt:lpstr>Slide 3</vt:lpstr>
      <vt:lpstr>Voltmeter </vt:lpstr>
      <vt:lpstr>Voltmeter </vt:lpstr>
      <vt:lpstr>Slide 6</vt:lpstr>
      <vt:lpstr> Ammeter </vt:lpstr>
      <vt:lpstr>Ammeter 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DELL</cp:lastModifiedBy>
  <cp:revision>115</cp:revision>
  <dcterms:created xsi:type="dcterms:W3CDTF">2006-08-16T00:00:00Z</dcterms:created>
  <dcterms:modified xsi:type="dcterms:W3CDTF">2020-07-17T09:17:01Z</dcterms:modified>
</cp:coreProperties>
</file>