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9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2" r:id="rId3"/>
    <p:sldId id="257" r:id="rId4"/>
    <p:sldId id="258" r:id="rId5"/>
    <p:sldId id="273" r:id="rId6"/>
    <p:sldId id="274" r:id="rId7"/>
    <p:sldId id="275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6" r:id="rId18"/>
    <p:sldId id="278" r:id="rId19"/>
    <p:sldId id="279" r:id="rId20"/>
    <p:sldId id="280" r:id="rId21"/>
    <p:sldId id="269" r:id="rId22"/>
    <p:sldId id="270" r:id="rId23"/>
    <p:sldId id="277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6F9524-CE4A-4953-9F75-474CBA368E90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4872-7561-4FAF-8BD6-8C8236CAE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6F9524-CE4A-4953-9F75-474CBA368E90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4872-7561-4FAF-8BD6-8C8236CAE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3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6F9524-CE4A-4953-9F75-474CBA368E90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4872-7561-4FAF-8BD6-8C8236CAE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8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6F9524-CE4A-4953-9F75-474CBA368E90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4872-7561-4FAF-8BD6-8C8236CAE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6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6F9524-CE4A-4953-9F75-474CBA368E90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4872-7561-4FAF-8BD6-8C8236CAE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6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6F9524-CE4A-4953-9F75-474CBA368E90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4872-7561-4FAF-8BD6-8C8236CAE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1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6F9524-CE4A-4953-9F75-474CBA368E90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4872-7561-4FAF-8BD6-8C8236CAE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0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6F9524-CE4A-4953-9F75-474CBA368E90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4872-7561-4FAF-8BD6-8C8236CAE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6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6F9524-CE4A-4953-9F75-474CBA368E90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4872-7561-4FAF-8BD6-8C8236CAE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7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6F9524-CE4A-4953-9F75-474CBA368E90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4872-7561-4FAF-8BD6-8C8236CAE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6F9524-CE4A-4953-9F75-474CBA368E90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4872-7561-4FAF-8BD6-8C8236CAE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2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/>
            </a:lvl1pPr>
          </a:lstStyle>
          <a:p>
            <a:fld id="{5B6F9524-CE4A-4953-9F75-474CBA368E90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/>
            </a:lvl1pPr>
          </a:lstStyle>
          <a:p>
            <a:fld id="{ECAB4872-7561-4FAF-8BD6-8C8236CAE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3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686800" cy="9906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MERCURY (Para, Quick silver)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7778496" cy="3657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Properties:- heavy, silvery, volatile, 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Liquid metallic mercury is not poisonous.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Not a constituent of human body.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295400"/>
            <a:ext cx="8686800" cy="12192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n-US" u="sng" dirty="0" smtClean="0"/>
              <a:t>FATAL DOSE AND PERIOD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0"/>
            <a:ext cx="8686800" cy="3657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1---4 grams of  Mercuric chloride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3-------5 days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8686800" cy="12954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n-US" u="sng" dirty="0" smtClean="0"/>
              <a:t>Lab investigation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90800"/>
            <a:ext cx="8686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Blood mercury level &gt; 3.6 micrograms/dl,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/>
            <a:r>
              <a:rPr lang="en-US" dirty="0" smtClean="0"/>
              <a:t>24 hour urinary excretion of mercury &gt; 15 micrograms/l indicates toxicity.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N A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8686800" cy="10668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TREATMENT 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686800" cy="4343400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Emesis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Egg white, milk or charcoal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G/L with 250 ml of 5% sodium formaldehyde sulphoxylate.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Egg </a:t>
            </a:r>
            <a:r>
              <a:rPr lang="en-US" dirty="0" smtClean="0"/>
              <a:t>white</a:t>
            </a:r>
            <a:r>
              <a:rPr lang="en-US" dirty="0"/>
              <a:t>.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BAL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Penicillamine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Hemodialysis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electrolytes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295400"/>
            <a:ext cx="8686800" cy="11430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n-US" u="sng" dirty="0" smtClean="0"/>
              <a:t>POST MORTEM FINDINGS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686800" cy="4343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Body looks emaciated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GIT:- inflammation, ulceration, grayish corrosion,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KIDNEY:- Tubular damage, Glomerular nephritis.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LIVER:- congestion, swelling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HEART:- subendocardial hemorrhage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8686800" cy="114300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CHRONIC MERCURY POISONING 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686800" cy="3886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CAUSES:--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WORKERS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THERAPUETIC USE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RECOVERY FROM LARGE DOSE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OINTMENTS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914400"/>
            <a:ext cx="8686800" cy="11430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n-US" u="sng" dirty="0" smtClean="0"/>
              <a:t>S/S Chronic poisoning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686800" cy="4648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Metallic taste, salivation, gingivitis, glossitis, loosening of teeth, blue lines on gums.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Weight loss, anorexia, constipation, visual disturbances, jaundice, sore mouth and throat.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Impairment of kidney function.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CNS toxicity and impairment of motor speed, memory and coordination.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295400"/>
            <a:ext cx="8686800" cy="12192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n-US" u="sng" dirty="0" smtClean="0"/>
              <a:t>S/S Chronic poisoning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14600"/>
            <a:ext cx="8686800" cy="4191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Danbury tremors/ shaking palsy/Hatter’s </a:t>
            </a:r>
            <a:r>
              <a:rPr lang="en-US" dirty="0" smtClean="0"/>
              <a:t>shake.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Mercurial erethisim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Mercurialentis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Minamata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71" b="22554"/>
          <a:stretch/>
        </p:blipFill>
        <p:spPr>
          <a:xfrm>
            <a:off x="1371600" y="2133600"/>
            <a:ext cx="6464003" cy="2438400"/>
          </a:xfrm>
        </p:spPr>
      </p:pic>
    </p:spTree>
    <p:extLst>
      <p:ext uri="{BB962C8B-B14F-4D97-AF65-F5344CB8AC3E}">
        <p14:creationId xmlns:p14="http://schemas.microsoft.com/office/powerpoint/2010/main" val="2042367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28600"/>
            <a:ext cx="5257800" cy="6477000"/>
          </a:xfrm>
        </p:spPr>
      </p:pic>
    </p:spTree>
    <p:extLst>
      <p:ext uri="{BB962C8B-B14F-4D97-AF65-F5344CB8AC3E}">
        <p14:creationId xmlns:p14="http://schemas.microsoft.com/office/powerpoint/2010/main" val="1522021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763000" cy="6477000"/>
          </a:xfrm>
        </p:spPr>
      </p:pic>
    </p:spTree>
    <p:extLst>
      <p:ext uri="{BB962C8B-B14F-4D97-AF65-F5344CB8AC3E}">
        <p14:creationId xmlns:p14="http://schemas.microsoft.com/office/powerpoint/2010/main" val="354869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91600" cy="6629400"/>
          </a:xfrm>
        </p:spPr>
      </p:pic>
    </p:spTree>
    <p:extLst>
      <p:ext uri="{BB962C8B-B14F-4D97-AF65-F5344CB8AC3E}">
        <p14:creationId xmlns:p14="http://schemas.microsoft.com/office/powerpoint/2010/main" val="241292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8382000" cy="6248400"/>
          </a:xfrm>
        </p:spPr>
      </p:pic>
    </p:spTree>
    <p:extLst>
      <p:ext uri="{BB962C8B-B14F-4D97-AF65-F5344CB8AC3E}">
        <p14:creationId xmlns:p14="http://schemas.microsoft.com/office/powerpoint/2010/main" val="3854843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219200"/>
            <a:ext cx="8686800" cy="12192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n-US" u="sng" dirty="0" smtClean="0"/>
              <a:t>TREATMENT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14600"/>
            <a:ext cx="8686800" cy="4191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REMOVAL OF PATIENT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Penicillamine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8686800" cy="76200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M/L importance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8686800" cy="3505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Accidental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Abortifacient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Sulphocyanide of mercury tablets---Pharaoh’s serpents.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4114800" cy="5638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11" r="3333" b="11111"/>
          <a:stretch/>
        </p:blipFill>
        <p:spPr>
          <a:xfrm>
            <a:off x="4572000" y="509516"/>
            <a:ext cx="44196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60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86800" cy="6553200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</p:txBody>
      </p:sp>
      <p:pic>
        <p:nvPicPr>
          <p:cNvPr id="1026" name="Picture 2" descr="C:\Users\Dr. Tufail Ahmed\Downloads\e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49741">
            <a:off x="1354544" y="1031193"/>
            <a:ext cx="6587311" cy="4795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382000" cy="76200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TOXIC SALTS OF MERCURY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8686800" cy="4267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MERCURIC CHLORIDE:- (corrosive </a:t>
            </a:r>
            <a:r>
              <a:rPr lang="en-US" dirty="0" smtClean="0"/>
              <a:t>sublimate/Germicide):  </a:t>
            </a:r>
            <a:r>
              <a:rPr lang="en-US" dirty="0" smtClean="0"/>
              <a:t>odorless, prismatic crystals, metallic taste, most common cause of poisoning.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MERCUROUS CHLORIDE:- (calomel): heavy, amorphous, white and tasteless powder</a:t>
            </a:r>
            <a:r>
              <a:rPr lang="en-US" dirty="0" smtClean="0"/>
              <a:t>.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8686800" cy="9906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COMMERCIAL USES/SOURES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14600"/>
            <a:ext cx="8686800" cy="4191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MEDICINE:- disinfectant, purgatives, dental procedures, </a:t>
            </a:r>
            <a:r>
              <a:rPr lang="en-US" dirty="0"/>
              <a:t>Diuretics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INDUSTRY:-Thermometer, barometer, mercury vapor lamp, electrical equipments, explosives and </a:t>
            </a:r>
            <a:r>
              <a:rPr lang="en-US" dirty="0" smtClean="0"/>
              <a:t>fireworks, u/v apparatus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MISCELLANOUS:- </a:t>
            </a: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hotography</a:t>
            </a:r>
            <a:r>
              <a:rPr lang="en-US" dirty="0" smtClean="0"/>
              <a:t>, insecticides, germicides, constituents of fingerprinting powder, </a:t>
            </a:r>
            <a:r>
              <a:rPr lang="en-US" dirty="0" smtClean="0"/>
              <a:t>paint </a:t>
            </a:r>
            <a:r>
              <a:rPr lang="en-US" dirty="0" smtClean="0"/>
              <a:t>and embalming fluids.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763000" cy="6400800"/>
          </a:xfrm>
        </p:spPr>
      </p:pic>
    </p:spTree>
    <p:extLst>
      <p:ext uri="{BB962C8B-B14F-4D97-AF65-F5344CB8AC3E}">
        <p14:creationId xmlns:p14="http://schemas.microsoft.com/office/powerpoint/2010/main" val="226413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01305"/>
            <a:ext cx="4114800" cy="650429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1305"/>
            <a:ext cx="47244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775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6248400"/>
          </a:xfrm>
        </p:spPr>
      </p:pic>
    </p:spTree>
    <p:extLst>
      <p:ext uri="{BB962C8B-B14F-4D97-AF65-F5344CB8AC3E}">
        <p14:creationId xmlns:p14="http://schemas.microsoft.com/office/powerpoint/2010/main" val="383275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914400"/>
            <a:ext cx="8686800" cy="11430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n-US" u="sng" dirty="0" smtClean="0"/>
              <a:t>MECHANISM OF ACTION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8686800" cy="4267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Mercurial toxic salts bind with Sulfhydryl groups resulting in enzyme inhibition of oxidation , metabolic functions.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Metallic mercury vapors are toxic/  pulmonary irritation.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Mercury salts are corrosives to the skin , eyes, and GIT and nephrones and cause contact dermatitis.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838200"/>
            <a:ext cx="8686800" cy="10668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n-US" u="sng" dirty="0" smtClean="0"/>
              <a:t>S/S Acute poisoning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686800" cy="4800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GIT:- metallic taste, constriction, hoarse voice.</a:t>
            </a:r>
          </a:p>
          <a:p>
            <a:pPr algn="l"/>
            <a:r>
              <a:rPr lang="en-US" dirty="0" smtClean="0"/>
              <a:t>Mouth , tongue, and fauces becomes corroded , mucous membrane becomes grayish white.</a:t>
            </a:r>
          </a:p>
          <a:p>
            <a:pPr algn="l"/>
            <a:r>
              <a:rPr lang="en-US" dirty="0" smtClean="0"/>
              <a:t>Hot burning pain from mouth to stomach. Vomitus contains grayish material .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D73CB42C-8308-45D9-9456-64661002E307}" vid="{2FC3D7DC-9AAE-41DD-BB74-3156722208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365</TotalTime>
  <Words>404</Words>
  <Application>Microsoft Office PowerPoint</Application>
  <PresentationFormat>On-screen Show (4:3)</PresentationFormat>
  <Paragraphs>95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Arial</vt:lpstr>
      <vt:lpstr>Theme1</vt:lpstr>
      <vt:lpstr>MERCURY (Para, Quick silver)</vt:lpstr>
      <vt:lpstr>PowerPoint Presentation</vt:lpstr>
      <vt:lpstr>TOXIC SALTS OF MERCURY</vt:lpstr>
      <vt:lpstr>COMMERCIAL USES/SOURES</vt:lpstr>
      <vt:lpstr>PowerPoint Presentation</vt:lpstr>
      <vt:lpstr>PowerPoint Presentation</vt:lpstr>
      <vt:lpstr>PowerPoint Presentation</vt:lpstr>
      <vt:lpstr>MECHANISM OF ACTION</vt:lpstr>
      <vt:lpstr>S/S Acute poisoning</vt:lpstr>
      <vt:lpstr>FATAL DOSE AND PERIOD</vt:lpstr>
      <vt:lpstr>Lab investigation</vt:lpstr>
      <vt:lpstr>TREATMENT </vt:lpstr>
      <vt:lpstr>POST MORTEM FINDINGS</vt:lpstr>
      <vt:lpstr>CHRONIC MERCURY POISONING </vt:lpstr>
      <vt:lpstr>S/S Chronic poisoning</vt:lpstr>
      <vt:lpstr>S/S Chronic poisoning</vt:lpstr>
      <vt:lpstr>PowerPoint Presentation</vt:lpstr>
      <vt:lpstr>PowerPoint Presentation</vt:lpstr>
      <vt:lpstr>PowerPoint Presentation</vt:lpstr>
      <vt:lpstr>PowerPoint Presentation</vt:lpstr>
      <vt:lpstr>TREATMENT</vt:lpstr>
      <vt:lpstr>M/L importance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MERCURY  (Para)</dc:title>
  <dc:creator>Dr. Tufail Ahmed</dc:creator>
  <cp:lastModifiedBy>Dr.Tufail</cp:lastModifiedBy>
  <cp:revision>71</cp:revision>
  <dcterms:created xsi:type="dcterms:W3CDTF">2013-04-23T04:15:18Z</dcterms:created>
  <dcterms:modified xsi:type="dcterms:W3CDTF">2018-04-26T06:01:59Z</dcterms:modified>
</cp:coreProperties>
</file>