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media/image9.jpg" ContentType="image/png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72" r:id="rId3"/>
    <p:sldId id="257" r:id="rId4"/>
    <p:sldId id="258" r:id="rId5"/>
    <p:sldId id="273" r:id="rId6"/>
    <p:sldId id="274" r:id="rId7"/>
    <p:sldId id="275" r:id="rId8"/>
    <p:sldId id="259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76" r:id="rId18"/>
    <p:sldId id="278" r:id="rId19"/>
    <p:sldId id="279" r:id="rId20"/>
    <p:sldId id="280" r:id="rId21"/>
    <p:sldId id="269" r:id="rId22"/>
    <p:sldId id="270" r:id="rId23"/>
    <p:sldId id="277" r:id="rId24"/>
    <p:sldId id="271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6F9524-CE4A-4953-9F75-474CBA368E90}" type="datetimeFigureOut">
              <a:rPr lang="en-US" smtClean="0"/>
              <a:pPr/>
              <a:t>4/26/2018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CAB4872-7561-4FAF-8BD6-8C8236CAEE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12928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6F9524-CE4A-4953-9F75-474CBA368E90}" type="datetimeFigureOut">
              <a:rPr lang="en-US" smtClean="0"/>
              <a:pPr/>
              <a:t>4/26/2018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CAB4872-7561-4FAF-8BD6-8C8236CAEE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35383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6F9524-CE4A-4953-9F75-474CBA368E90}" type="datetimeFigureOut">
              <a:rPr lang="en-US" smtClean="0"/>
              <a:pPr/>
              <a:t>4/26/2018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CAB4872-7561-4FAF-8BD6-8C8236CAEE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04854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6F9524-CE4A-4953-9F75-474CBA368E90}" type="datetimeFigureOut">
              <a:rPr lang="en-US" smtClean="0"/>
              <a:pPr/>
              <a:t>4/26/2018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CAB4872-7561-4FAF-8BD6-8C8236CAEE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84609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40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5"/>
            <a:ext cx="7886700" cy="1500187"/>
          </a:xfrm>
        </p:spPr>
        <p:txBody>
          <a:bodyPr/>
          <a:lstStyle>
            <a:lvl1pPr marL="0" indent="0">
              <a:buNone/>
              <a:defRPr sz="1800"/>
            </a:lvl1pPr>
            <a:lvl2pPr marL="342900" indent="0">
              <a:buNone/>
              <a:defRPr sz="1500"/>
            </a:lvl2pPr>
            <a:lvl3pPr marL="685800" indent="0">
              <a:buNone/>
              <a:defRPr sz="135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6F9524-CE4A-4953-9F75-474CBA368E90}" type="datetimeFigureOut">
              <a:rPr lang="en-US" smtClean="0"/>
              <a:pPr/>
              <a:t>4/26/2018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CAB4872-7561-4FAF-8BD6-8C8236CAEE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07630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6F9524-CE4A-4953-9F75-474CBA368E90}" type="datetimeFigureOut">
              <a:rPr lang="en-US" smtClean="0"/>
              <a:pPr/>
              <a:t>4/26/2018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CAB4872-7561-4FAF-8BD6-8C8236CAEE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4172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7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9" y="1681163"/>
            <a:ext cx="3868737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9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6F9524-CE4A-4953-9F75-474CBA368E90}" type="datetimeFigureOut">
              <a:rPr lang="en-US" smtClean="0"/>
              <a:pPr/>
              <a:t>4/26/2018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CAB4872-7561-4FAF-8BD6-8C8236CAEE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57080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6F9524-CE4A-4953-9F75-474CBA368E90}" type="datetimeFigureOut">
              <a:rPr lang="en-US" smtClean="0"/>
              <a:pPr/>
              <a:t>4/26/2018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CAB4872-7561-4FAF-8BD6-8C8236CAEE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92608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6F9524-CE4A-4953-9F75-474CBA368E90}" type="datetimeFigureOut">
              <a:rPr lang="en-US" smtClean="0"/>
              <a:pPr/>
              <a:t>4/26/2018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CAB4872-7561-4FAF-8BD6-8C8236CAEE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69717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9" y="457200"/>
            <a:ext cx="2949575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7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9" y="2057400"/>
            <a:ext cx="2949575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6F9524-CE4A-4953-9F75-474CBA368E90}" type="datetimeFigureOut">
              <a:rPr lang="en-US" smtClean="0"/>
              <a:pPr/>
              <a:t>4/26/2018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CAB4872-7561-4FAF-8BD6-8C8236CAEE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146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9" y="457200"/>
            <a:ext cx="2949575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7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9" y="2057400"/>
            <a:ext cx="2949575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6F9524-CE4A-4953-9F75-474CBA368E90}" type="datetimeFigureOut">
              <a:rPr lang="en-US" smtClean="0"/>
              <a:pPr/>
              <a:t>4/26/2018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CAB4872-7561-4FAF-8BD6-8C8236CAEE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42272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2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50"/>
            </a:lvl1pPr>
          </a:lstStyle>
          <a:p>
            <a:fld id="{5B6F9524-CE4A-4953-9F75-474CBA368E90}" type="datetimeFigureOut">
              <a:rPr lang="en-US" smtClean="0"/>
              <a:pPr/>
              <a:t>4/26/2018</a:t>
            </a:fld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5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50"/>
            </a:lvl1pPr>
          </a:lstStyle>
          <a:p>
            <a:fld id="{ECAB4872-7561-4FAF-8BD6-8C8236CAEE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23388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33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342900"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685800"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028700"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371600"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257175" indent="-257175" algn="l" rtl="0" eaLnBrk="1" fontAlgn="base" hangingPunct="1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1" fontAlgn="base" hangingPunct="1">
        <a:spcBef>
          <a:spcPct val="20000"/>
        </a:spcBef>
        <a:spcAft>
          <a:spcPct val="0"/>
        </a:spcAft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1" fontAlgn="base" hangingPunct="1">
        <a:spcBef>
          <a:spcPct val="20000"/>
        </a:spcBef>
        <a:spcAft>
          <a:spcPct val="0"/>
        </a:spcAft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1" fontAlgn="base" hangingPunct="1">
        <a:spcBef>
          <a:spcPct val="20000"/>
        </a:spcBef>
        <a:spcAft>
          <a:spcPct val="0"/>
        </a:spcAft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1143000"/>
            <a:ext cx="8686800" cy="990600"/>
          </a:xfrm>
          <a:solidFill>
            <a:schemeClr val="accent5">
              <a:lumMod val="75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en-US" u="sng" dirty="0" smtClean="0"/>
              <a:t>MERCURY (Para, Quick silver)</a:t>
            </a:r>
            <a:endParaRPr lang="en-US" u="sn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2819400"/>
            <a:ext cx="7778496" cy="3657600"/>
          </a:xfrm>
        </p:spPr>
        <p:txBody>
          <a:bodyPr>
            <a:normAutofit/>
          </a:bodyPr>
          <a:lstStyle/>
          <a:p>
            <a:pPr algn="l">
              <a:buFont typeface="Arial" pitchFamily="34" charset="0"/>
              <a:buChar char="•"/>
            </a:pPr>
            <a:r>
              <a:rPr lang="en-US" sz="3200" dirty="0" smtClean="0"/>
              <a:t>Properties:- heavy, silvery, volatile, </a:t>
            </a:r>
          </a:p>
          <a:p>
            <a:pPr algn="l">
              <a:buFont typeface="Arial" pitchFamily="34" charset="0"/>
              <a:buChar char="•"/>
            </a:pPr>
            <a:r>
              <a:rPr lang="en-US" sz="3200" dirty="0" smtClean="0"/>
              <a:t>Liquid metallic mercury is not poisonous.</a:t>
            </a:r>
          </a:p>
          <a:p>
            <a:pPr algn="l">
              <a:buFont typeface="Arial" pitchFamily="34" charset="0"/>
              <a:buChar char="•"/>
            </a:pPr>
            <a:r>
              <a:rPr lang="en-US" sz="3200" dirty="0" smtClean="0"/>
              <a:t>Not a constituent of human body.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52400" y="1295400"/>
            <a:ext cx="8686800" cy="1219200"/>
          </a:xfrm>
          <a:solidFill>
            <a:schemeClr val="accent5">
              <a:lumMod val="75000"/>
            </a:schemeClr>
          </a:solidFill>
        </p:spPr>
        <p:txBody>
          <a:bodyPr/>
          <a:lstStyle/>
          <a:p>
            <a:pPr algn="ctr"/>
            <a:r>
              <a:rPr lang="en-US" u="sng" dirty="0" smtClean="0"/>
              <a:t>FATAL DOSE AND PERIOD</a:t>
            </a:r>
            <a:endParaRPr lang="en-US" u="sn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3048000"/>
            <a:ext cx="8686800" cy="3657600"/>
          </a:xfrm>
        </p:spPr>
        <p:txBody>
          <a:bodyPr>
            <a:normAutofit/>
          </a:bodyPr>
          <a:lstStyle/>
          <a:p>
            <a:pPr algn="l"/>
            <a:r>
              <a:rPr lang="en-US" dirty="0" smtClean="0"/>
              <a:t>1---4 grams of  Mercuric chloride</a:t>
            </a:r>
          </a:p>
          <a:p>
            <a:pPr algn="l"/>
            <a:endParaRPr lang="en-US" dirty="0" smtClean="0"/>
          </a:p>
          <a:p>
            <a:pPr algn="l"/>
            <a:r>
              <a:rPr lang="en-US" dirty="0" smtClean="0"/>
              <a:t>3-------5 days</a:t>
            </a:r>
          </a:p>
          <a:p>
            <a:pPr algn="l"/>
            <a:endParaRPr lang="en-US" dirty="0" smtClean="0"/>
          </a:p>
          <a:p>
            <a:pPr algn="l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52400" y="1371600"/>
            <a:ext cx="8686800" cy="1295400"/>
          </a:xfrm>
          <a:solidFill>
            <a:schemeClr val="accent5">
              <a:lumMod val="75000"/>
            </a:schemeClr>
          </a:solidFill>
        </p:spPr>
        <p:txBody>
          <a:bodyPr/>
          <a:lstStyle/>
          <a:p>
            <a:pPr algn="ctr"/>
            <a:r>
              <a:rPr lang="en-US" u="sng" dirty="0" smtClean="0"/>
              <a:t>Lab investigation</a:t>
            </a:r>
            <a:endParaRPr lang="en-US" u="sn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2590800"/>
            <a:ext cx="8686800" cy="4114800"/>
          </a:xfrm>
        </p:spPr>
        <p:txBody>
          <a:bodyPr>
            <a:normAutofit/>
          </a:bodyPr>
          <a:lstStyle/>
          <a:p>
            <a:pPr algn="l">
              <a:buFont typeface="Arial" pitchFamily="34" charset="0"/>
              <a:buChar char="•"/>
            </a:pPr>
            <a:r>
              <a:rPr lang="en-US" dirty="0" smtClean="0"/>
              <a:t>Blood mercury level &gt; 3.6 micrograms/dl,</a:t>
            </a:r>
          </a:p>
          <a:p>
            <a:pPr algn="l">
              <a:buFont typeface="Arial" pitchFamily="34" charset="0"/>
              <a:buChar char="•"/>
            </a:pPr>
            <a:endParaRPr lang="en-US" dirty="0" smtClean="0"/>
          </a:p>
          <a:p>
            <a:pPr algn="l"/>
            <a:r>
              <a:rPr lang="en-US" dirty="0" smtClean="0"/>
              <a:t>24 hour urinary excretion of mercury &gt; 15 micrograms/l indicates toxicity.</a:t>
            </a:r>
          </a:p>
          <a:p>
            <a:pPr algn="l"/>
            <a:endParaRPr lang="en-US" dirty="0" smtClean="0"/>
          </a:p>
          <a:p>
            <a:pPr algn="l"/>
            <a:endParaRPr lang="en-US" dirty="0" smtClean="0"/>
          </a:p>
          <a:p>
            <a:pPr algn="l"/>
            <a:r>
              <a:rPr lang="en-US" dirty="0" smtClean="0"/>
              <a:t>N A 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52400" y="1371600"/>
            <a:ext cx="8686800" cy="1066800"/>
          </a:xfrm>
          <a:solidFill>
            <a:schemeClr val="accent5">
              <a:lumMod val="75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en-US" u="sng" dirty="0" smtClean="0"/>
              <a:t>TREATMENT </a:t>
            </a:r>
            <a:endParaRPr lang="en-US" u="sn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2362200"/>
            <a:ext cx="8686800" cy="4343400"/>
          </a:xfrm>
        </p:spPr>
        <p:txBody>
          <a:bodyPr>
            <a:normAutofit/>
          </a:bodyPr>
          <a:lstStyle/>
          <a:p>
            <a:pPr algn="l"/>
            <a:endParaRPr lang="en-US" dirty="0" smtClean="0"/>
          </a:p>
          <a:p>
            <a:pPr algn="l">
              <a:buFont typeface="Arial" pitchFamily="34" charset="0"/>
              <a:buChar char="•"/>
            </a:pPr>
            <a:r>
              <a:rPr lang="en-US" dirty="0" smtClean="0"/>
              <a:t>Emesis</a:t>
            </a:r>
          </a:p>
          <a:p>
            <a:pPr algn="l">
              <a:buFont typeface="Arial" pitchFamily="34" charset="0"/>
              <a:buChar char="•"/>
            </a:pPr>
            <a:r>
              <a:rPr lang="en-US" dirty="0" smtClean="0"/>
              <a:t>Egg white, milk or charcoal</a:t>
            </a:r>
          </a:p>
          <a:p>
            <a:pPr algn="l">
              <a:buFont typeface="Arial" pitchFamily="34" charset="0"/>
              <a:buChar char="•"/>
            </a:pPr>
            <a:r>
              <a:rPr lang="en-US" dirty="0" smtClean="0"/>
              <a:t>G/L with 250 ml of 5% sodium formaldehyde sulphoxylate.</a:t>
            </a:r>
          </a:p>
          <a:p>
            <a:pPr algn="l">
              <a:buFont typeface="Arial" pitchFamily="34" charset="0"/>
              <a:buChar char="•"/>
            </a:pPr>
            <a:r>
              <a:rPr lang="en-US" dirty="0" smtClean="0"/>
              <a:t>Egg </a:t>
            </a:r>
            <a:r>
              <a:rPr lang="en-US" dirty="0" smtClean="0"/>
              <a:t>white</a:t>
            </a:r>
            <a:r>
              <a:rPr lang="en-US" dirty="0"/>
              <a:t>.</a:t>
            </a:r>
            <a:endParaRPr lang="en-US" dirty="0" smtClean="0"/>
          </a:p>
          <a:p>
            <a:pPr algn="l">
              <a:buFont typeface="Arial" pitchFamily="34" charset="0"/>
              <a:buChar char="•"/>
            </a:pPr>
            <a:r>
              <a:rPr lang="en-US" dirty="0" smtClean="0"/>
              <a:t>BAL </a:t>
            </a:r>
          </a:p>
          <a:p>
            <a:pPr algn="l">
              <a:buFont typeface="Arial" pitchFamily="34" charset="0"/>
              <a:buChar char="•"/>
            </a:pPr>
            <a:r>
              <a:rPr lang="en-US" dirty="0" smtClean="0"/>
              <a:t>Penicillamine</a:t>
            </a:r>
          </a:p>
          <a:p>
            <a:pPr algn="l">
              <a:buFont typeface="Arial" pitchFamily="34" charset="0"/>
              <a:buChar char="•"/>
            </a:pPr>
            <a:r>
              <a:rPr lang="en-US" dirty="0" smtClean="0"/>
              <a:t>Hemodialysis</a:t>
            </a:r>
          </a:p>
          <a:p>
            <a:pPr algn="l">
              <a:buFont typeface="Arial" pitchFamily="34" charset="0"/>
              <a:buChar char="•"/>
            </a:pPr>
            <a:r>
              <a:rPr lang="en-US" dirty="0" smtClean="0"/>
              <a:t>electrolytes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52400" y="1295400"/>
            <a:ext cx="8686800" cy="1143000"/>
          </a:xfrm>
          <a:solidFill>
            <a:schemeClr val="accent5">
              <a:lumMod val="75000"/>
            </a:schemeClr>
          </a:solidFill>
        </p:spPr>
        <p:txBody>
          <a:bodyPr/>
          <a:lstStyle/>
          <a:p>
            <a:pPr algn="ctr"/>
            <a:r>
              <a:rPr lang="en-US" u="sng" dirty="0" smtClean="0"/>
              <a:t>POST MORTEM FINDINGS</a:t>
            </a:r>
            <a:endParaRPr lang="en-US" u="sn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2362200"/>
            <a:ext cx="8686800" cy="4343400"/>
          </a:xfrm>
        </p:spPr>
        <p:txBody>
          <a:bodyPr>
            <a:normAutofit/>
          </a:bodyPr>
          <a:lstStyle/>
          <a:p>
            <a:pPr algn="l">
              <a:buFont typeface="Arial" pitchFamily="34" charset="0"/>
              <a:buChar char="•"/>
            </a:pPr>
            <a:r>
              <a:rPr lang="en-US" dirty="0" smtClean="0"/>
              <a:t>Body looks emaciated</a:t>
            </a:r>
          </a:p>
          <a:p>
            <a:pPr algn="l">
              <a:buFont typeface="Arial" pitchFamily="34" charset="0"/>
              <a:buChar char="•"/>
            </a:pPr>
            <a:r>
              <a:rPr lang="en-US" dirty="0" smtClean="0"/>
              <a:t>GIT:- inflammation, ulceration, grayish corrosion,</a:t>
            </a:r>
          </a:p>
          <a:p>
            <a:pPr algn="l">
              <a:buFont typeface="Arial" pitchFamily="34" charset="0"/>
              <a:buChar char="•"/>
            </a:pPr>
            <a:endParaRPr lang="en-US" dirty="0" smtClean="0"/>
          </a:p>
          <a:p>
            <a:pPr algn="l">
              <a:buFont typeface="Arial" pitchFamily="34" charset="0"/>
              <a:buChar char="•"/>
            </a:pPr>
            <a:r>
              <a:rPr lang="en-US" dirty="0" smtClean="0"/>
              <a:t>KIDNEY:- Tubular damage, Glomerular nephritis.</a:t>
            </a:r>
          </a:p>
          <a:p>
            <a:pPr algn="l">
              <a:buFont typeface="Arial" pitchFamily="34" charset="0"/>
              <a:buChar char="•"/>
            </a:pPr>
            <a:endParaRPr lang="en-US" dirty="0" smtClean="0"/>
          </a:p>
          <a:p>
            <a:pPr algn="l">
              <a:buFont typeface="Arial" pitchFamily="34" charset="0"/>
              <a:buChar char="•"/>
            </a:pPr>
            <a:r>
              <a:rPr lang="en-US" dirty="0" smtClean="0"/>
              <a:t>LIVER:- congestion, swelling</a:t>
            </a:r>
          </a:p>
          <a:p>
            <a:pPr algn="l">
              <a:buFont typeface="Arial" pitchFamily="34" charset="0"/>
              <a:buChar char="•"/>
            </a:pPr>
            <a:endParaRPr lang="en-US" dirty="0" smtClean="0"/>
          </a:p>
          <a:p>
            <a:pPr algn="l">
              <a:buFont typeface="Arial" pitchFamily="34" charset="0"/>
              <a:buChar char="•"/>
            </a:pPr>
            <a:r>
              <a:rPr lang="en-US" dirty="0" smtClean="0"/>
              <a:t>HEART:- subendocardial hemorrhage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52400" y="1143000"/>
            <a:ext cx="8686800" cy="1143000"/>
          </a:xfrm>
          <a:solidFill>
            <a:schemeClr val="accent5">
              <a:lumMod val="75000"/>
            </a:schemeClr>
          </a:solidFill>
        </p:spPr>
        <p:txBody>
          <a:bodyPr>
            <a:normAutofit fontScale="90000"/>
          </a:bodyPr>
          <a:lstStyle/>
          <a:p>
            <a:pPr algn="l"/>
            <a:r>
              <a:rPr lang="en-US" u="sng" dirty="0" smtClean="0"/>
              <a:t>CHRONIC MERCURY POISONING </a:t>
            </a:r>
            <a:endParaRPr lang="en-US" u="sn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2819400"/>
            <a:ext cx="8686800" cy="3886200"/>
          </a:xfrm>
        </p:spPr>
        <p:txBody>
          <a:bodyPr>
            <a:normAutofit/>
          </a:bodyPr>
          <a:lstStyle/>
          <a:p>
            <a:pPr algn="l"/>
            <a:r>
              <a:rPr lang="en-US" dirty="0" smtClean="0"/>
              <a:t>CAUSES:--</a:t>
            </a:r>
          </a:p>
          <a:p>
            <a:pPr marL="514350" indent="-514350" algn="l">
              <a:buFont typeface="+mj-lt"/>
              <a:buAutoNum type="arabicPeriod"/>
            </a:pPr>
            <a:r>
              <a:rPr lang="en-US" dirty="0" smtClean="0"/>
              <a:t>WORKERS</a:t>
            </a:r>
          </a:p>
          <a:p>
            <a:pPr marL="514350" indent="-514350" algn="l">
              <a:buFont typeface="+mj-lt"/>
              <a:buAutoNum type="arabicPeriod"/>
            </a:pPr>
            <a:r>
              <a:rPr lang="en-US" dirty="0" smtClean="0"/>
              <a:t>THERAPUETIC USE</a:t>
            </a:r>
          </a:p>
          <a:p>
            <a:pPr marL="514350" indent="-514350" algn="l">
              <a:buFont typeface="+mj-lt"/>
              <a:buAutoNum type="arabicPeriod"/>
            </a:pPr>
            <a:r>
              <a:rPr lang="en-US" dirty="0" smtClean="0"/>
              <a:t>RECOVERY FROM LARGE DOSE</a:t>
            </a:r>
          </a:p>
          <a:p>
            <a:pPr marL="514350" indent="-514350" algn="l">
              <a:buFont typeface="+mj-lt"/>
              <a:buAutoNum type="arabicPeriod"/>
            </a:pPr>
            <a:r>
              <a:rPr lang="en-US" dirty="0" smtClean="0"/>
              <a:t>OINTMENTS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52400" y="914400"/>
            <a:ext cx="8686800" cy="1143000"/>
          </a:xfrm>
          <a:solidFill>
            <a:schemeClr val="accent5">
              <a:lumMod val="75000"/>
            </a:schemeClr>
          </a:solidFill>
        </p:spPr>
        <p:txBody>
          <a:bodyPr/>
          <a:lstStyle/>
          <a:p>
            <a:pPr algn="ctr"/>
            <a:r>
              <a:rPr lang="en-US" u="sng" dirty="0" smtClean="0"/>
              <a:t>S/S Chronic poisoning</a:t>
            </a:r>
            <a:endParaRPr lang="en-US" u="sn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2057400"/>
            <a:ext cx="8686800" cy="4648200"/>
          </a:xfrm>
        </p:spPr>
        <p:txBody>
          <a:bodyPr>
            <a:normAutofit/>
          </a:bodyPr>
          <a:lstStyle/>
          <a:p>
            <a:pPr algn="l">
              <a:buFont typeface="Arial" pitchFamily="34" charset="0"/>
              <a:buChar char="•"/>
            </a:pPr>
            <a:r>
              <a:rPr lang="en-US" dirty="0" smtClean="0"/>
              <a:t>Metallic taste, salivation, gingivitis, glossitis, loosening of teeth, blue lines on gums.</a:t>
            </a:r>
          </a:p>
          <a:p>
            <a:pPr algn="l">
              <a:buFont typeface="Arial" pitchFamily="34" charset="0"/>
              <a:buChar char="•"/>
            </a:pPr>
            <a:r>
              <a:rPr lang="en-US" dirty="0" smtClean="0"/>
              <a:t>Weight loss, anorexia, constipation, visual disturbances, jaundice, sore mouth and throat.</a:t>
            </a:r>
          </a:p>
          <a:p>
            <a:pPr algn="l">
              <a:buFont typeface="Arial" pitchFamily="34" charset="0"/>
              <a:buChar char="•"/>
            </a:pPr>
            <a:r>
              <a:rPr lang="en-US" dirty="0" smtClean="0"/>
              <a:t>Impairment of kidney function.</a:t>
            </a:r>
          </a:p>
          <a:p>
            <a:pPr algn="l">
              <a:buFont typeface="Arial" pitchFamily="34" charset="0"/>
              <a:buChar char="•"/>
            </a:pPr>
            <a:endParaRPr lang="en-US" dirty="0" smtClean="0"/>
          </a:p>
          <a:p>
            <a:pPr algn="l">
              <a:buFont typeface="Arial" pitchFamily="34" charset="0"/>
              <a:buChar char="•"/>
            </a:pPr>
            <a:r>
              <a:rPr lang="en-US" dirty="0" smtClean="0"/>
              <a:t>CNS toxicity and impairment of motor speed, memory and coordination.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52400" y="1295400"/>
            <a:ext cx="8686800" cy="1219200"/>
          </a:xfrm>
          <a:solidFill>
            <a:schemeClr val="accent5">
              <a:lumMod val="75000"/>
            </a:schemeClr>
          </a:solidFill>
        </p:spPr>
        <p:txBody>
          <a:bodyPr/>
          <a:lstStyle/>
          <a:p>
            <a:pPr algn="ctr"/>
            <a:r>
              <a:rPr lang="en-US" u="sng" dirty="0" smtClean="0"/>
              <a:t>S/S Chronic poisoning</a:t>
            </a:r>
            <a:endParaRPr lang="en-US" u="sn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2514600"/>
            <a:ext cx="8686800" cy="4191000"/>
          </a:xfrm>
        </p:spPr>
        <p:txBody>
          <a:bodyPr>
            <a:normAutofit/>
          </a:bodyPr>
          <a:lstStyle/>
          <a:p>
            <a:pPr algn="l">
              <a:buFont typeface="Arial" pitchFamily="34" charset="0"/>
              <a:buChar char="•"/>
            </a:pPr>
            <a:r>
              <a:rPr lang="en-US" dirty="0" smtClean="0"/>
              <a:t>Danbury tremors/ shaking palsy/Hatter’s </a:t>
            </a:r>
            <a:r>
              <a:rPr lang="en-US" dirty="0" smtClean="0"/>
              <a:t>shake.</a:t>
            </a:r>
            <a:endParaRPr lang="en-US" dirty="0" smtClean="0"/>
          </a:p>
          <a:p>
            <a:pPr algn="l">
              <a:buFont typeface="Arial" pitchFamily="34" charset="0"/>
              <a:buChar char="•"/>
            </a:pPr>
            <a:endParaRPr lang="en-US" dirty="0" smtClean="0"/>
          </a:p>
          <a:p>
            <a:pPr algn="l">
              <a:buFont typeface="Arial" pitchFamily="34" charset="0"/>
              <a:buChar char="•"/>
            </a:pPr>
            <a:r>
              <a:rPr lang="en-US" dirty="0" smtClean="0"/>
              <a:t>Mercurial erethisim</a:t>
            </a:r>
          </a:p>
          <a:p>
            <a:pPr algn="l">
              <a:buFont typeface="Arial" pitchFamily="34" charset="0"/>
              <a:buChar char="•"/>
            </a:pPr>
            <a:endParaRPr lang="en-US" dirty="0" smtClean="0"/>
          </a:p>
          <a:p>
            <a:pPr algn="l">
              <a:buFont typeface="Arial" pitchFamily="34" charset="0"/>
              <a:buChar char="•"/>
            </a:pPr>
            <a:r>
              <a:rPr lang="en-US" dirty="0" smtClean="0"/>
              <a:t>Mercurialentis</a:t>
            </a:r>
          </a:p>
          <a:p>
            <a:pPr algn="l"/>
            <a:endParaRPr lang="en-US" dirty="0" smtClean="0"/>
          </a:p>
          <a:p>
            <a:pPr algn="l">
              <a:buFont typeface="Arial" pitchFamily="34" charset="0"/>
              <a:buChar char="•"/>
            </a:pPr>
            <a:r>
              <a:rPr lang="en-US" dirty="0" smtClean="0"/>
              <a:t>Minamata disease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571" b="22554"/>
          <a:stretch/>
        </p:blipFill>
        <p:spPr>
          <a:xfrm>
            <a:off x="1371600" y="2133600"/>
            <a:ext cx="6464003" cy="2438400"/>
          </a:xfrm>
        </p:spPr>
      </p:pic>
    </p:spTree>
    <p:extLst>
      <p:ext uri="{BB962C8B-B14F-4D97-AF65-F5344CB8AC3E}">
        <p14:creationId xmlns:p14="http://schemas.microsoft.com/office/powerpoint/2010/main" val="204236779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7400" y="228600"/>
            <a:ext cx="5257800" cy="6477000"/>
          </a:xfrm>
        </p:spPr>
      </p:pic>
    </p:spTree>
    <p:extLst>
      <p:ext uri="{BB962C8B-B14F-4D97-AF65-F5344CB8AC3E}">
        <p14:creationId xmlns:p14="http://schemas.microsoft.com/office/powerpoint/2010/main" val="152202195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228600"/>
            <a:ext cx="8763000" cy="6477000"/>
          </a:xfrm>
        </p:spPr>
      </p:pic>
    </p:spTree>
    <p:extLst>
      <p:ext uri="{BB962C8B-B14F-4D97-AF65-F5344CB8AC3E}">
        <p14:creationId xmlns:p14="http://schemas.microsoft.com/office/powerpoint/2010/main" val="35486924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" y="76200"/>
            <a:ext cx="8991600" cy="6629400"/>
          </a:xfrm>
        </p:spPr>
      </p:pic>
    </p:spTree>
    <p:extLst>
      <p:ext uri="{BB962C8B-B14F-4D97-AF65-F5344CB8AC3E}">
        <p14:creationId xmlns:p14="http://schemas.microsoft.com/office/powerpoint/2010/main" val="24129284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228600"/>
            <a:ext cx="8382000" cy="6248400"/>
          </a:xfrm>
        </p:spPr>
      </p:pic>
    </p:spTree>
    <p:extLst>
      <p:ext uri="{BB962C8B-B14F-4D97-AF65-F5344CB8AC3E}">
        <p14:creationId xmlns:p14="http://schemas.microsoft.com/office/powerpoint/2010/main" val="385484398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52400" y="1219200"/>
            <a:ext cx="8686800" cy="1219200"/>
          </a:xfrm>
          <a:solidFill>
            <a:schemeClr val="accent5">
              <a:lumMod val="75000"/>
            </a:schemeClr>
          </a:solidFill>
        </p:spPr>
        <p:txBody>
          <a:bodyPr/>
          <a:lstStyle/>
          <a:p>
            <a:pPr algn="ctr"/>
            <a:r>
              <a:rPr lang="en-US" u="sng" dirty="0" smtClean="0"/>
              <a:t>TREATMENT</a:t>
            </a:r>
            <a:endParaRPr lang="en-US" u="sn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2514600"/>
            <a:ext cx="8686800" cy="4191000"/>
          </a:xfrm>
        </p:spPr>
        <p:txBody>
          <a:bodyPr>
            <a:normAutofit/>
          </a:bodyPr>
          <a:lstStyle/>
          <a:p>
            <a:pPr algn="l">
              <a:buFont typeface="Arial" pitchFamily="34" charset="0"/>
              <a:buChar char="•"/>
            </a:pPr>
            <a:r>
              <a:rPr lang="en-US" dirty="0" smtClean="0"/>
              <a:t>REMOVAL OF PATIENT</a:t>
            </a:r>
          </a:p>
          <a:p>
            <a:pPr algn="l">
              <a:buFont typeface="Arial" pitchFamily="34" charset="0"/>
              <a:buChar char="•"/>
            </a:pPr>
            <a:endParaRPr lang="en-US" dirty="0" smtClean="0"/>
          </a:p>
          <a:p>
            <a:pPr algn="l">
              <a:buFont typeface="Arial" pitchFamily="34" charset="0"/>
              <a:buChar char="•"/>
            </a:pPr>
            <a:r>
              <a:rPr lang="en-US" dirty="0" smtClean="0"/>
              <a:t>Penicillamine</a:t>
            </a:r>
          </a:p>
          <a:p>
            <a:pPr algn="l">
              <a:buFont typeface="Arial" pitchFamily="34" charset="0"/>
              <a:buChar char="•"/>
            </a:pPr>
            <a:endParaRPr lang="en-US" dirty="0" smtClean="0"/>
          </a:p>
          <a:p>
            <a:pPr algn="l"/>
            <a:endParaRPr lang="en-US" dirty="0" smtClean="0"/>
          </a:p>
          <a:p>
            <a:pPr algn="l">
              <a:buFont typeface="Arial" pitchFamily="34" charset="0"/>
              <a:buChar char="•"/>
            </a:pPr>
            <a:endParaRPr lang="en-US" dirty="0" smtClean="0"/>
          </a:p>
          <a:p>
            <a:pPr algn="l">
              <a:buFont typeface="Arial" pitchFamily="34" charset="0"/>
              <a:buChar char="•"/>
            </a:pPr>
            <a:endParaRPr lang="en-US" dirty="0" smtClean="0"/>
          </a:p>
          <a:p>
            <a:pPr algn="l">
              <a:buFont typeface="Arial" pitchFamily="34" charset="0"/>
              <a:buChar char="•"/>
            </a:pPr>
            <a:endParaRPr lang="en-US" dirty="0" smtClean="0"/>
          </a:p>
          <a:p>
            <a:pPr algn="l"/>
            <a:endParaRPr lang="en-US" dirty="0" smtClean="0"/>
          </a:p>
          <a:p>
            <a:pPr algn="l">
              <a:buFont typeface="Arial" pitchFamily="34" charset="0"/>
              <a:buChar char="•"/>
            </a:pPr>
            <a:endParaRPr lang="en-US" dirty="0" smtClean="0"/>
          </a:p>
          <a:p>
            <a:pPr algn="l">
              <a:buFont typeface="Arial" pitchFamily="34" charset="0"/>
              <a:buChar char="•"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52400" y="1371600"/>
            <a:ext cx="8686800" cy="762000"/>
          </a:xfrm>
          <a:solidFill>
            <a:schemeClr val="accent5">
              <a:lumMod val="75000"/>
            </a:schemeClr>
          </a:solidFill>
        </p:spPr>
        <p:txBody>
          <a:bodyPr>
            <a:normAutofit fontScale="90000"/>
          </a:bodyPr>
          <a:lstStyle/>
          <a:p>
            <a:pPr algn="ctr"/>
            <a:r>
              <a:rPr lang="en-US" u="sng" dirty="0" smtClean="0"/>
              <a:t>M/L importance</a:t>
            </a:r>
            <a:endParaRPr lang="en-US" u="sn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3200400"/>
            <a:ext cx="8686800" cy="3505200"/>
          </a:xfrm>
        </p:spPr>
        <p:txBody>
          <a:bodyPr>
            <a:normAutofit/>
          </a:bodyPr>
          <a:lstStyle/>
          <a:p>
            <a:pPr algn="l"/>
            <a:r>
              <a:rPr lang="en-US" dirty="0" smtClean="0"/>
              <a:t>Accidental</a:t>
            </a:r>
          </a:p>
          <a:p>
            <a:pPr algn="l"/>
            <a:endParaRPr lang="en-US" dirty="0" smtClean="0"/>
          </a:p>
          <a:p>
            <a:pPr algn="l"/>
            <a:r>
              <a:rPr lang="en-US" dirty="0" smtClean="0"/>
              <a:t>Abortifacient</a:t>
            </a:r>
          </a:p>
          <a:p>
            <a:pPr algn="l"/>
            <a:endParaRPr lang="en-US" dirty="0" smtClean="0"/>
          </a:p>
          <a:p>
            <a:pPr algn="l"/>
            <a:r>
              <a:rPr lang="en-US" dirty="0" smtClean="0"/>
              <a:t>Sulphocyanide of mercury tablets---Pharaoh’s serpents.</a:t>
            </a:r>
          </a:p>
          <a:p>
            <a:pPr algn="l"/>
            <a:endParaRPr lang="en-US" dirty="0" smtClean="0"/>
          </a:p>
          <a:p>
            <a:pPr algn="l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533400"/>
            <a:ext cx="4114800" cy="5638800"/>
          </a:xfr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111" r="3333" b="11111"/>
          <a:stretch/>
        </p:blipFill>
        <p:spPr>
          <a:xfrm>
            <a:off x="4572000" y="509516"/>
            <a:ext cx="4419600" cy="5638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760080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0082"/>
            </a:gs>
            <a:gs pos="13000">
              <a:srgbClr val="0047FF"/>
            </a:gs>
            <a:gs pos="28000">
              <a:srgbClr val="000082"/>
            </a:gs>
            <a:gs pos="42999">
              <a:srgbClr val="0047FF"/>
            </a:gs>
            <a:gs pos="58000">
              <a:srgbClr val="000082"/>
            </a:gs>
            <a:gs pos="72000">
              <a:srgbClr val="0047FF"/>
            </a:gs>
            <a:gs pos="87000">
              <a:srgbClr val="000082"/>
            </a:gs>
            <a:gs pos="100000">
              <a:srgbClr val="0047F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152400"/>
            <a:ext cx="8686800" cy="6553200"/>
          </a:xfrm>
        </p:spPr>
        <p:txBody>
          <a:bodyPr>
            <a:normAutofit/>
          </a:bodyPr>
          <a:lstStyle/>
          <a:p>
            <a:pPr algn="l"/>
            <a:endParaRPr lang="en-US" dirty="0" smtClean="0"/>
          </a:p>
        </p:txBody>
      </p:sp>
      <p:pic>
        <p:nvPicPr>
          <p:cNvPr id="1026" name="Picture 2" descr="C:\Users\Dr. Tufail Ahmed\Downloads\end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849741">
            <a:off x="1354544" y="1031193"/>
            <a:ext cx="6587311" cy="479561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457200" y="1143000"/>
            <a:ext cx="8382000" cy="762000"/>
          </a:xfrm>
          <a:solidFill>
            <a:schemeClr val="accent5">
              <a:lumMod val="75000"/>
            </a:schemeClr>
          </a:solidFill>
        </p:spPr>
        <p:txBody>
          <a:bodyPr>
            <a:normAutofit fontScale="90000"/>
          </a:bodyPr>
          <a:lstStyle/>
          <a:p>
            <a:pPr algn="ctr"/>
            <a:r>
              <a:rPr lang="en-US" u="sng" dirty="0" smtClean="0"/>
              <a:t>TOXIC SALTS OF MERCURY</a:t>
            </a:r>
            <a:endParaRPr lang="en-US" u="sn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2438400"/>
            <a:ext cx="8686800" cy="4267200"/>
          </a:xfrm>
        </p:spPr>
        <p:txBody>
          <a:bodyPr>
            <a:normAutofit/>
          </a:bodyPr>
          <a:lstStyle/>
          <a:p>
            <a:pPr algn="l">
              <a:buFont typeface="Arial" pitchFamily="34" charset="0"/>
              <a:buChar char="•"/>
            </a:pPr>
            <a:r>
              <a:rPr lang="en-US" dirty="0" smtClean="0"/>
              <a:t>MERCURIC CHLORIDE:- (corrosive </a:t>
            </a:r>
            <a:r>
              <a:rPr lang="en-US" dirty="0" smtClean="0"/>
              <a:t>sublimate/Germicide):  </a:t>
            </a:r>
            <a:r>
              <a:rPr lang="en-US" dirty="0" smtClean="0"/>
              <a:t>odorless, prismatic crystals, metallic taste, most common cause of poisoning.</a:t>
            </a:r>
          </a:p>
          <a:p>
            <a:pPr algn="l">
              <a:buFont typeface="Arial" pitchFamily="34" charset="0"/>
              <a:buChar char="•"/>
            </a:pPr>
            <a:endParaRPr lang="en-US" dirty="0" smtClean="0"/>
          </a:p>
          <a:p>
            <a:pPr algn="l">
              <a:buFont typeface="Arial" pitchFamily="34" charset="0"/>
              <a:buChar char="•"/>
            </a:pPr>
            <a:r>
              <a:rPr lang="en-US" dirty="0" smtClean="0"/>
              <a:t>MERCUROUS CHLORIDE:- (calomel): heavy, amorphous, white and tasteless powder</a:t>
            </a:r>
            <a:r>
              <a:rPr lang="en-US" dirty="0" smtClean="0"/>
              <a:t>.</a:t>
            </a:r>
          </a:p>
          <a:p>
            <a:pPr algn="l">
              <a:buFont typeface="Arial" pitchFamily="34" charset="0"/>
              <a:buChar char="•"/>
            </a:pPr>
            <a:endParaRPr lang="en-US" dirty="0"/>
          </a:p>
          <a:p>
            <a:pPr algn="l">
              <a:buFont typeface="Arial" pitchFamily="34" charset="0"/>
              <a:buChar char="•"/>
            </a:pPr>
            <a:endParaRPr lang="en-US" dirty="0" smtClean="0"/>
          </a:p>
          <a:p>
            <a:pPr algn="l"/>
            <a:endParaRPr lang="en-US" dirty="0" smtClean="0"/>
          </a:p>
          <a:p>
            <a:pPr algn="l">
              <a:buFont typeface="Arial" pitchFamily="34" charset="0"/>
              <a:buChar char="•"/>
            </a:pPr>
            <a:endParaRPr lang="en-US" dirty="0" smtClean="0"/>
          </a:p>
          <a:p>
            <a:pPr algn="l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52400" y="1371600"/>
            <a:ext cx="8686800" cy="990600"/>
          </a:xfrm>
          <a:solidFill>
            <a:schemeClr val="accent5">
              <a:lumMod val="75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en-US" u="sng" dirty="0" smtClean="0"/>
              <a:t>COMMERCIAL USES/SOURES</a:t>
            </a:r>
            <a:endParaRPr lang="en-US" u="sn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2514600"/>
            <a:ext cx="8686800" cy="4191000"/>
          </a:xfrm>
        </p:spPr>
        <p:txBody>
          <a:bodyPr>
            <a:normAutofit/>
          </a:bodyPr>
          <a:lstStyle/>
          <a:p>
            <a:pPr algn="l"/>
            <a:r>
              <a:rPr lang="en-US" dirty="0" smtClean="0"/>
              <a:t>MEDICINE:- disinfectant, purgatives, dental procedures, </a:t>
            </a:r>
            <a:r>
              <a:rPr lang="en-US" dirty="0"/>
              <a:t>Diuretics</a:t>
            </a:r>
            <a:endParaRPr lang="en-US" dirty="0" smtClean="0"/>
          </a:p>
          <a:p>
            <a:pPr algn="l"/>
            <a:endParaRPr lang="en-US" dirty="0" smtClean="0"/>
          </a:p>
          <a:p>
            <a:pPr algn="l"/>
            <a:r>
              <a:rPr lang="en-US" dirty="0" smtClean="0"/>
              <a:t>INDUSTRY:-Thermometer, barometer, mercury vapor lamp, electrical equipments, explosives and </a:t>
            </a:r>
            <a:r>
              <a:rPr lang="en-US" dirty="0" smtClean="0"/>
              <a:t>fireworks, u/v apparatus</a:t>
            </a:r>
            <a:endParaRPr lang="en-US" dirty="0" smtClean="0"/>
          </a:p>
          <a:p>
            <a:pPr algn="l"/>
            <a:endParaRPr lang="en-US" dirty="0" smtClean="0"/>
          </a:p>
          <a:p>
            <a:pPr algn="l"/>
            <a:r>
              <a:rPr lang="en-US" dirty="0" smtClean="0"/>
              <a:t>MISCELLANOUS:- </a:t>
            </a:r>
            <a:r>
              <a:rPr lang="en-US" dirty="0" smtClean="0"/>
              <a:t> </a:t>
            </a:r>
            <a:r>
              <a:rPr lang="en-US" dirty="0"/>
              <a:t>P</a:t>
            </a:r>
            <a:r>
              <a:rPr lang="en-US" dirty="0" smtClean="0"/>
              <a:t>hotography</a:t>
            </a:r>
            <a:r>
              <a:rPr lang="en-US" dirty="0" smtClean="0"/>
              <a:t>, insecticides, germicides, constituents of fingerprinting powder, </a:t>
            </a:r>
            <a:r>
              <a:rPr lang="en-US" dirty="0" smtClean="0"/>
              <a:t>paint </a:t>
            </a:r>
            <a:r>
              <a:rPr lang="en-US" dirty="0" smtClean="0"/>
              <a:t>and embalming fluids.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228600"/>
            <a:ext cx="8763000" cy="6400800"/>
          </a:xfrm>
        </p:spPr>
      </p:pic>
    </p:spTree>
    <p:extLst>
      <p:ext uri="{BB962C8B-B14F-4D97-AF65-F5344CB8AC3E}">
        <p14:creationId xmlns:p14="http://schemas.microsoft.com/office/powerpoint/2010/main" val="22641325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76800" y="201305"/>
            <a:ext cx="4114800" cy="6504295"/>
          </a:xfr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201305"/>
            <a:ext cx="4724400" cy="6477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27755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228600"/>
            <a:ext cx="8686800" cy="6248400"/>
          </a:xfrm>
        </p:spPr>
      </p:pic>
    </p:spTree>
    <p:extLst>
      <p:ext uri="{BB962C8B-B14F-4D97-AF65-F5344CB8AC3E}">
        <p14:creationId xmlns:p14="http://schemas.microsoft.com/office/powerpoint/2010/main" val="38327558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52400" y="914400"/>
            <a:ext cx="8686800" cy="1143000"/>
          </a:xfrm>
          <a:solidFill>
            <a:schemeClr val="accent5">
              <a:lumMod val="75000"/>
            </a:schemeClr>
          </a:solidFill>
        </p:spPr>
        <p:txBody>
          <a:bodyPr/>
          <a:lstStyle/>
          <a:p>
            <a:pPr algn="ctr"/>
            <a:r>
              <a:rPr lang="en-US" u="sng" dirty="0" smtClean="0"/>
              <a:t>MECHANISM OF ACTION</a:t>
            </a:r>
            <a:endParaRPr lang="en-US" u="sn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2438400"/>
            <a:ext cx="8686800" cy="4267200"/>
          </a:xfrm>
        </p:spPr>
        <p:txBody>
          <a:bodyPr>
            <a:normAutofit/>
          </a:bodyPr>
          <a:lstStyle/>
          <a:p>
            <a:pPr algn="l"/>
            <a:r>
              <a:rPr lang="en-US" dirty="0" smtClean="0"/>
              <a:t>Mercurial toxic salts bind with Sulfhydryl groups resulting in enzyme inhibition of oxidation , metabolic functions.</a:t>
            </a:r>
          </a:p>
          <a:p>
            <a:pPr algn="l"/>
            <a:endParaRPr lang="en-US" dirty="0" smtClean="0"/>
          </a:p>
          <a:p>
            <a:pPr algn="l"/>
            <a:r>
              <a:rPr lang="en-US" dirty="0" smtClean="0"/>
              <a:t>Metallic mercury vapors are toxic/  pulmonary irritation.</a:t>
            </a:r>
          </a:p>
          <a:p>
            <a:pPr algn="l"/>
            <a:endParaRPr lang="en-US" dirty="0" smtClean="0"/>
          </a:p>
          <a:p>
            <a:pPr algn="l"/>
            <a:r>
              <a:rPr lang="en-US" dirty="0" smtClean="0"/>
              <a:t>Mercury salts are corrosives to the skin , eyes, and GIT and nephrones and cause contact dermatitis.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52400" y="838200"/>
            <a:ext cx="8686800" cy="1066800"/>
          </a:xfrm>
          <a:solidFill>
            <a:schemeClr val="accent5">
              <a:lumMod val="75000"/>
            </a:schemeClr>
          </a:solidFill>
        </p:spPr>
        <p:txBody>
          <a:bodyPr/>
          <a:lstStyle/>
          <a:p>
            <a:pPr algn="ctr"/>
            <a:r>
              <a:rPr lang="en-US" u="sng" dirty="0" smtClean="0"/>
              <a:t>S/S Acute poisoning</a:t>
            </a:r>
            <a:endParaRPr lang="en-US" u="sn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1905000"/>
            <a:ext cx="8686800" cy="4800600"/>
          </a:xfrm>
        </p:spPr>
        <p:txBody>
          <a:bodyPr>
            <a:normAutofit/>
          </a:bodyPr>
          <a:lstStyle/>
          <a:p>
            <a:pPr algn="l"/>
            <a:r>
              <a:rPr lang="en-US" dirty="0" smtClean="0"/>
              <a:t>GIT:- metallic taste, constriction, hoarse voice.</a:t>
            </a:r>
          </a:p>
          <a:p>
            <a:pPr algn="l"/>
            <a:r>
              <a:rPr lang="en-US" dirty="0" smtClean="0"/>
              <a:t>Mouth , tongue, and fauces becomes corroded , mucous membrane becomes grayish white.</a:t>
            </a:r>
          </a:p>
          <a:p>
            <a:pPr algn="l"/>
            <a:r>
              <a:rPr lang="en-US" dirty="0" smtClean="0"/>
              <a:t>Hot burning pain from mouth to stomach. Vomitus contains grayish material .</a:t>
            </a:r>
          </a:p>
          <a:p>
            <a:pPr algn="l"/>
            <a:endParaRPr lang="en-US" dirty="0" smtClean="0"/>
          </a:p>
          <a:p>
            <a:pPr algn="l"/>
            <a:endParaRPr lang="en-US" dirty="0" smtClean="0"/>
          </a:p>
          <a:p>
            <a:pPr algn="l"/>
            <a:endParaRPr lang="en-US" dirty="0" smtClean="0"/>
          </a:p>
          <a:p>
            <a:pPr algn="l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eme1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Theme1" id="{D73CB42C-8308-45D9-9456-64661002E307}" vid="{2FC3D7DC-9AAE-41DD-BB74-3156722208C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365</TotalTime>
  <Words>404</Words>
  <Application>Microsoft Office PowerPoint</Application>
  <PresentationFormat>On-screen Show (4:3)</PresentationFormat>
  <Paragraphs>95</Paragraphs>
  <Slides>24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6" baseType="lpstr">
      <vt:lpstr>Arial</vt:lpstr>
      <vt:lpstr>Theme1</vt:lpstr>
      <vt:lpstr>MERCURY (Para, Quick silver)</vt:lpstr>
      <vt:lpstr>PowerPoint Presentation</vt:lpstr>
      <vt:lpstr>TOXIC SALTS OF MERCURY</vt:lpstr>
      <vt:lpstr>COMMERCIAL USES/SOURES</vt:lpstr>
      <vt:lpstr>PowerPoint Presentation</vt:lpstr>
      <vt:lpstr>PowerPoint Presentation</vt:lpstr>
      <vt:lpstr>PowerPoint Presentation</vt:lpstr>
      <vt:lpstr>MECHANISM OF ACTION</vt:lpstr>
      <vt:lpstr>S/S Acute poisoning</vt:lpstr>
      <vt:lpstr>FATAL DOSE AND PERIOD</vt:lpstr>
      <vt:lpstr>Lab investigation</vt:lpstr>
      <vt:lpstr>TREATMENT </vt:lpstr>
      <vt:lpstr>POST MORTEM FINDINGS</vt:lpstr>
      <vt:lpstr>CHRONIC MERCURY POISONING </vt:lpstr>
      <vt:lpstr>S/S Chronic poisoning</vt:lpstr>
      <vt:lpstr>S/S Chronic poisoning</vt:lpstr>
      <vt:lpstr>PowerPoint Presentation</vt:lpstr>
      <vt:lpstr>PowerPoint Presentation</vt:lpstr>
      <vt:lpstr>PowerPoint Presentation</vt:lpstr>
      <vt:lpstr>PowerPoint Presentation</vt:lpstr>
      <vt:lpstr>TREATMENT</vt:lpstr>
      <vt:lpstr>M/L importance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MERCURY  (Para)</dc:title>
  <dc:creator>Dr. Tufail Ahmed</dc:creator>
  <cp:lastModifiedBy>Dr.Tufail</cp:lastModifiedBy>
  <cp:revision>71</cp:revision>
  <dcterms:created xsi:type="dcterms:W3CDTF">2013-04-23T04:15:18Z</dcterms:created>
  <dcterms:modified xsi:type="dcterms:W3CDTF">2018-04-26T06:01:59Z</dcterms:modified>
</cp:coreProperties>
</file>