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notesMasterIdLst>
    <p:notesMasterId r:id="rId11"/>
  </p:notesMasterIdLst>
  <p:handoutMasterIdLst>
    <p:handoutMasterId r:id="rId12"/>
  </p:handoutMasterIdLst>
  <p:sldIdLst>
    <p:sldId id="256" r:id="rId5"/>
    <p:sldId id="257" r:id="rId6"/>
    <p:sldId id="258" r:id="rId7"/>
    <p:sldId id="259" r:id="rId8"/>
    <p:sldId id="262"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69" d="100"/>
          <a:sy n="69" d="100"/>
        </p:scale>
        <p:origin x="90" y="444"/>
      </p:cViewPr>
      <p:guideLst/>
    </p:cSldViewPr>
  </p:slideViewPr>
  <p:notesTextViewPr>
    <p:cViewPr>
      <p:scale>
        <a:sx n="1" d="1"/>
        <a:sy n="1" d="1"/>
      </p:scale>
      <p:origin x="0" y="0"/>
    </p:cViewPr>
  </p:notesTextViewPr>
  <p:notesViewPr>
    <p:cSldViewPr snapToGrid="0">
      <p:cViewPr varScale="1">
        <p:scale>
          <a:sx n="60" d="100"/>
          <a:sy n="60" d="100"/>
        </p:scale>
        <p:origin x="242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D86C3D2F-5A05-4596-A225-FC145657010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 xmlns:a16="http://schemas.microsoft.com/office/drawing/2014/main" id="{F39C051B-F26C-4470-B56C-092B4E1C4CF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8E9A1B5-1BE4-4CD6-80C4-143959F034D3}" type="datetimeFigureOut">
              <a:rPr lang="en-US" smtClean="0"/>
              <a:t>5/2/2020</a:t>
            </a:fld>
            <a:endParaRPr lang="en-US" dirty="0"/>
          </a:p>
        </p:txBody>
      </p:sp>
      <p:sp>
        <p:nvSpPr>
          <p:cNvPr id="4" name="Footer Placeholder 3">
            <a:extLst>
              <a:ext uri="{FF2B5EF4-FFF2-40B4-BE49-F238E27FC236}">
                <a16:creationId xmlns="" xmlns:a16="http://schemas.microsoft.com/office/drawing/2014/main" id="{CD59DB8B-3A1C-4291-8A97-C19C5D31C36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 xmlns:a16="http://schemas.microsoft.com/office/drawing/2014/main" id="{9E6310B9-42FE-4FE9-8C0B-5C7382DBB0E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EFCFFF0-B784-4FE7-8A38-F89DE294F830}" type="slidenum">
              <a:rPr lang="en-US" smtClean="0"/>
              <a:t>‹#›</a:t>
            </a:fld>
            <a:endParaRPr lang="en-US" dirty="0"/>
          </a:p>
        </p:txBody>
      </p:sp>
    </p:spTree>
    <p:extLst>
      <p:ext uri="{BB962C8B-B14F-4D97-AF65-F5344CB8AC3E}">
        <p14:creationId xmlns:p14="http://schemas.microsoft.com/office/powerpoint/2010/main" val="21015669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E6120A-21AF-4F12-ABAA-66A70823631B}" type="datetimeFigureOut">
              <a:rPr lang="en-US" smtClean="0"/>
              <a:t>5/2/2020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8C672F-171E-46DC-915C-C7BCF99F5C42}" type="slidenum">
              <a:rPr lang="en-US" smtClean="0"/>
              <a:t>‹#›</a:t>
            </a:fld>
            <a:endParaRPr lang="en-US" dirty="0"/>
          </a:p>
        </p:txBody>
      </p:sp>
    </p:spTree>
    <p:extLst>
      <p:ext uri="{BB962C8B-B14F-4D97-AF65-F5344CB8AC3E}">
        <p14:creationId xmlns:p14="http://schemas.microsoft.com/office/powerpoint/2010/main" val="19584980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smtClean="0"/>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EF63B152-7103-4FFE-90AC-D94EB7F44A7E}" type="datetimeFigureOut">
              <a:rPr lang="en-US" smtClean="0"/>
              <a:t>5/2/2020</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299DD5A9-4EF1-497E-92EF-2D23CF305E03}" type="slidenum">
              <a:rPr lang="en-US" smtClean="0"/>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05246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F63B152-7103-4FFE-90AC-D94EB7F44A7E}" type="datetimeFigureOut">
              <a:rPr lang="en-US" smtClean="0"/>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162219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F63B152-7103-4FFE-90AC-D94EB7F44A7E}" type="datetimeFigureOut">
              <a:rPr lang="en-US" smtClean="0"/>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3383596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F63B152-7103-4FFE-90AC-D94EB7F44A7E}" type="datetimeFigureOut">
              <a:rPr lang="en-US" smtClean="0"/>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2869611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EF63B152-7103-4FFE-90AC-D94EB7F44A7E}" type="datetimeFigureOut">
              <a:rPr lang="en-US" smtClean="0"/>
              <a:t>5/2/2020</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299DD5A9-4EF1-497E-92EF-2D23CF305E03}" type="slidenum">
              <a:rPr lang="en-US" smtClean="0"/>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51319442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F63B152-7103-4FFE-90AC-D94EB7F44A7E}" type="datetimeFigureOut">
              <a:rPr lang="en-US" smtClean="0"/>
              <a:t>5/2/2020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2700274406"/>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F63B152-7103-4FFE-90AC-D94EB7F44A7E}" type="datetimeFigureOut">
              <a:rPr lang="en-US" smtClean="0"/>
              <a:t>5/2/2020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558323575"/>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F63B152-7103-4FFE-90AC-D94EB7F44A7E}" type="datetimeFigureOut">
              <a:rPr lang="en-US" smtClean="0"/>
              <a:t>5/2/2020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2849935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63B152-7103-4FFE-90AC-D94EB7F44A7E}" type="datetimeFigureOut">
              <a:rPr lang="en-US" smtClean="0"/>
              <a:t>5/2/2020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616351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EF63B152-7103-4FFE-90AC-D94EB7F44A7E}" type="datetimeFigureOut">
              <a:rPr lang="en-US" smtClean="0"/>
              <a:t>5/2/2020</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299DD5A9-4EF1-497E-92EF-2D23CF305E03}" type="slidenum">
              <a:rPr lang="en-US" smtClean="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88637214"/>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EF63B152-7103-4FFE-90AC-D94EB7F44A7E}" type="datetimeFigureOut">
              <a:rPr lang="en-US" smtClean="0"/>
              <a:t>5/2/2020</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753837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EF63B152-7103-4FFE-90AC-D94EB7F44A7E}" type="datetimeFigureOut">
              <a:rPr lang="en-US" smtClean="0"/>
              <a:t>5/2/2020</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299DD5A9-4EF1-497E-92EF-2D23CF305E03}" type="slidenum">
              <a:rPr lang="en-US" smtClean="0"/>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180720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54188DD-3717-47D0-B979-D111D81B46AA}"/>
              </a:ext>
            </a:extLst>
          </p:cNvPr>
          <p:cNvSpPr>
            <a:spLocks noGrp="1"/>
          </p:cNvSpPr>
          <p:nvPr>
            <p:ph type="ctrTitle"/>
          </p:nvPr>
        </p:nvSpPr>
        <p:spPr>
          <a:xfrm>
            <a:off x="1078523" y="1098388"/>
            <a:ext cx="10318418" cy="4394988"/>
          </a:xfrm>
        </p:spPr>
        <p:txBody>
          <a:bodyPr/>
          <a:lstStyle/>
          <a:p>
            <a:r>
              <a:rPr lang="en-US" dirty="0" smtClean="0">
                <a:latin typeface="Bodoni MT" panose="02070603080606020203" pitchFamily="18" charset="0"/>
              </a:rPr>
              <a:t>Torts to Person</a:t>
            </a:r>
            <a:endParaRPr lang="en-US" dirty="0">
              <a:latin typeface="Bodoni MT" panose="02070603080606020203" pitchFamily="18" charset="0"/>
            </a:endParaRPr>
          </a:p>
        </p:txBody>
      </p:sp>
      <p:sp>
        <p:nvSpPr>
          <p:cNvPr id="8" name="TextBox 7">
            <a:extLst>
              <a:ext uri="{FF2B5EF4-FFF2-40B4-BE49-F238E27FC236}">
                <a16:creationId xmlns="" xmlns:a16="http://schemas.microsoft.com/office/drawing/2014/main" id="{F7EDFBFC-5564-4D5D-8F01-C829B7B40C08}"/>
              </a:ext>
            </a:extLst>
          </p:cNvPr>
          <p:cNvSpPr txBox="1"/>
          <p:nvPr/>
        </p:nvSpPr>
        <p:spPr>
          <a:xfrm>
            <a:off x="3062869" y="4794399"/>
            <a:ext cx="8224344" cy="523220"/>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Wrongs affecting human body and safety</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70173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EDAE078-3CB3-4D1F-8E4E-75C6D5DA8D1A}"/>
              </a:ext>
            </a:extLst>
          </p:cNvPr>
          <p:cNvSpPr>
            <a:spLocks noGrp="1"/>
          </p:cNvSpPr>
          <p:nvPr>
            <p:ph type="title"/>
          </p:nvPr>
        </p:nvSpPr>
        <p:spPr>
          <a:xfrm>
            <a:off x="1203435" y="382385"/>
            <a:ext cx="4404885" cy="812431"/>
          </a:xfrm>
        </p:spPr>
        <p:txBody>
          <a:bodyPr>
            <a:normAutofit/>
          </a:bodyPr>
          <a:lstStyle/>
          <a:p>
            <a:r>
              <a:rPr lang="en-US" sz="4000" dirty="0" smtClean="0">
                <a:latin typeface="Bodoni MT" panose="02070603080606020203" pitchFamily="18" charset="0"/>
              </a:rPr>
              <a:t>Assault</a:t>
            </a:r>
            <a:endParaRPr lang="en-US" sz="4000" dirty="0">
              <a:latin typeface="Bodoni MT" panose="02070603080606020203" pitchFamily="18" charset="0"/>
            </a:endParaRPr>
          </a:p>
        </p:txBody>
      </p:sp>
      <p:sp>
        <p:nvSpPr>
          <p:cNvPr id="3" name="Content Placeholder 2">
            <a:extLst>
              <a:ext uri="{FF2B5EF4-FFF2-40B4-BE49-F238E27FC236}">
                <a16:creationId xmlns="" xmlns:a16="http://schemas.microsoft.com/office/drawing/2014/main" id="{6797BDE5-A8BD-4286-8221-21664A41BD79}"/>
              </a:ext>
            </a:extLst>
          </p:cNvPr>
          <p:cNvSpPr>
            <a:spLocks noGrp="1"/>
          </p:cNvSpPr>
          <p:nvPr>
            <p:ph idx="1"/>
          </p:nvPr>
        </p:nvSpPr>
        <p:spPr>
          <a:xfrm>
            <a:off x="1251678" y="1194817"/>
            <a:ext cx="10178322" cy="4684776"/>
          </a:xfrm>
        </p:spPr>
        <p:txBody>
          <a:bodyPr/>
          <a:lstStyle/>
          <a:p>
            <a:r>
              <a:rPr lang="en-US" dirty="0" smtClean="0"/>
              <a:t>“</a:t>
            </a:r>
            <a:r>
              <a:rPr lang="en-US" sz="2800" dirty="0" smtClean="0"/>
              <a:t>Assault is such act of the Defendant which causes reasonable apprehension of infliction of battery upon Plaintiff.” It is also a Crime under </a:t>
            </a:r>
            <a:r>
              <a:rPr lang="en-US" sz="2800" b="1" dirty="0" smtClean="0">
                <a:solidFill>
                  <a:schemeClr val="tx2">
                    <a:lumMod val="75000"/>
                    <a:lumOff val="25000"/>
                  </a:schemeClr>
                </a:solidFill>
              </a:rPr>
              <a:t>Section 350 of Pakistan Penal Code, 1860</a:t>
            </a:r>
            <a:r>
              <a:rPr lang="en-US" sz="2800" dirty="0" smtClean="0"/>
              <a:t>. It is actionable per se where no actual damage is required to prove.</a:t>
            </a:r>
          </a:p>
          <a:p>
            <a:r>
              <a:rPr lang="en-US" sz="2800" dirty="0" smtClean="0"/>
              <a:t>Following are the essential ingredients of Assault</a:t>
            </a:r>
          </a:p>
          <a:p>
            <a:pPr marL="514350" indent="-514350" algn="ctr">
              <a:buFont typeface="+mj-lt"/>
              <a:buAutoNum type="arabicPeriod"/>
            </a:pPr>
            <a:r>
              <a:rPr lang="en-US" sz="2800" dirty="0" smtClean="0"/>
              <a:t>Some gestures or preparation constituting the threat of use of force</a:t>
            </a:r>
          </a:p>
          <a:p>
            <a:pPr marL="514350" indent="-514350" algn="ctr">
              <a:buFont typeface="+mj-lt"/>
              <a:buAutoNum type="arabicPeriod"/>
            </a:pPr>
            <a:r>
              <a:rPr lang="en-US" sz="2800" dirty="0" smtClean="0"/>
              <a:t>Reasonable apprehension of force</a:t>
            </a:r>
          </a:p>
          <a:p>
            <a:pPr marL="514350" indent="-514350" algn="ctr">
              <a:buFont typeface="+mj-lt"/>
              <a:buAutoNum type="arabicPeriod"/>
            </a:pPr>
            <a:r>
              <a:rPr lang="en-US" sz="2800" dirty="0" smtClean="0"/>
              <a:t>Ability or capability of the defendant to carry out the threat</a:t>
            </a:r>
            <a:endParaRPr lang="en-US" sz="2800" dirty="0"/>
          </a:p>
        </p:txBody>
      </p:sp>
    </p:spTree>
    <p:extLst>
      <p:ext uri="{BB962C8B-B14F-4D97-AF65-F5344CB8AC3E}">
        <p14:creationId xmlns:p14="http://schemas.microsoft.com/office/powerpoint/2010/main" val="104040955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3">
                                            <p:txEl>
                                              <p:pRg st="4" end="4"/>
                                            </p:txEl>
                                          </p:spTgt>
                                        </p:tgtEl>
                                        <p:attrNameLst>
                                          <p:attrName>style.visibility</p:attrName>
                                        </p:attrNameLst>
                                      </p:cBhvr>
                                      <p:to>
                                        <p:strVal val="visible"/>
                                      </p:to>
                                    </p:set>
                                    <p:animEffect transition="in" filter="wipe(down)">
                                      <p:cBhvr>
                                        <p:cTn id="79" dur="580">
                                          <p:stCondLst>
                                            <p:cond delay="0"/>
                                          </p:stCondLst>
                                        </p:cTn>
                                        <p:tgtEl>
                                          <p:spTgt spid="3">
                                            <p:txEl>
                                              <p:pRg st="4" end="4"/>
                                            </p:txEl>
                                          </p:spTgt>
                                        </p:tgtEl>
                                      </p:cBhvr>
                                    </p:animEffect>
                                    <p:anim calcmode="lin" valueType="num">
                                      <p:cBhvr>
                                        <p:cTn id="80"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3">
                                            <p:txEl>
                                              <p:pRg st="4" end="4"/>
                                            </p:txEl>
                                          </p:spTgt>
                                        </p:tgtEl>
                                      </p:cBhvr>
                                      <p:to x="100000" y="60000"/>
                                    </p:animScale>
                                    <p:animScale>
                                      <p:cBhvr>
                                        <p:cTn id="86" dur="166" decel="50000">
                                          <p:stCondLst>
                                            <p:cond delay="676"/>
                                          </p:stCondLst>
                                        </p:cTn>
                                        <p:tgtEl>
                                          <p:spTgt spid="3">
                                            <p:txEl>
                                              <p:pRg st="4" end="4"/>
                                            </p:txEl>
                                          </p:spTgt>
                                        </p:tgtEl>
                                      </p:cBhvr>
                                      <p:to x="100000" y="100000"/>
                                    </p:animScale>
                                    <p:animScale>
                                      <p:cBhvr>
                                        <p:cTn id="87" dur="26">
                                          <p:stCondLst>
                                            <p:cond delay="1312"/>
                                          </p:stCondLst>
                                        </p:cTn>
                                        <p:tgtEl>
                                          <p:spTgt spid="3">
                                            <p:txEl>
                                              <p:pRg st="4" end="4"/>
                                            </p:txEl>
                                          </p:spTgt>
                                        </p:tgtEl>
                                      </p:cBhvr>
                                      <p:to x="100000" y="80000"/>
                                    </p:animScale>
                                    <p:animScale>
                                      <p:cBhvr>
                                        <p:cTn id="88" dur="166" decel="50000">
                                          <p:stCondLst>
                                            <p:cond delay="1338"/>
                                          </p:stCondLst>
                                        </p:cTn>
                                        <p:tgtEl>
                                          <p:spTgt spid="3">
                                            <p:txEl>
                                              <p:pRg st="4" end="4"/>
                                            </p:txEl>
                                          </p:spTgt>
                                        </p:tgtEl>
                                      </p:cBhvr>
                                      <p:to x="100000" y="100000"/>
                                    </p:animScale>
                                    <p:animScale>
                                      <p:cBhvr>
                                        <p:cTn id="89" dur="26">
                                          <p:stCondLst>
                                            <p:cond delay="1642"/>
                                          </p:stCondLst>
                                        </p:cTn>
                                        <p:tgtEl>
                                          <p:spTgt spid="3">
                                            <p:txEl>
                                              <p:pRg st="4" end="4"/>
                                            </p:txEl>
                                          </p:spTgt>
                                        </p:tgtEl>
                                      </p:cBhvr>
                                      <p:to x="100000" y="90000"/>
                                    </p:animScale>
                                    <p:animScale>
                                      <p:cBhvr>
                                        <p:cTn id="90" dur="166" decel="50000">
                                          <p:stCondLst>
                                            <p:cond delay="1668"/>
                                          </p:stCondLst>
                                        </p:cTn>
                                        <p:tgtEl>
                                          <p:spTgt spid="3">
                                            <p:txEl>
                                              <p:pRg st="4" end="4"/>
                                            </p:txEl>
                                          </p:spTgt>
                                        </p:tgtEl>
                                      </p:cBhvr>
                                      <p:to x="100000" y="100000"/>
                                    </p:animScale>
                                    <p:animScale>
                                      <p:cBhvr>
                                        <p:cTn id="91" dur="26">
                                          <p:stCondLst>
                                            <p:cond delay="1808"/>
                                          </p:stCondLst>
                                        </p:cTn>
                                        <p:tgtEl>
                                          <p:spTgt spid="3">
                                            <p:txEl>
                                              <p:pRg st="4" end="4"/>
                                            </p:txEl>
                                          </p:spTgt>
                                        </p:tgtEl>
                                      </p:cBhvr>
                                      <p:to x="100000" y="95000"/>
                                    </p:animScale>
                                    <p:animScale>
                                      <p:cBhvr>
                                        <p:cTn id="92"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E38657A-8B7E-4B6C-A10E-806AE7B7F95B}"/>
              </a:ext>
            </a:extLst>
          </p:cNvPr>
          <p:cNvSpPr>
            <a:spLocks noGrp="1"/>
          </p:cNvSpPr>
          <p:nvPr>
            <p:ph type="title"/>
          </p:nvPr>
        </p:nvSpPr>
        <p:spPr>
          <a:xfrm>
            <a:off x="1251678" y="382385"/>
            <a:ext cx="4271298" cy="763663"/>
          </a:xfrm>
        </p:spPr>
        <p:txBody>
          <a:bodyPr>
            <a:normAutofit/>
          </a:bodyPr>
          <a:lstStyle/>
          <a:p>
            <a:r>
              <a:rPr lang="en-US" sz="4000" dirty="0" smtClean="0">
                <a:latin typeface="Bodoni MT" panose="02070603080606020203" pitchFamily="18" charset="0"/>
              </a:rPr>
              <a:t>Continued…</a:t>
            </a:r>
            <a:endParaRPr lang="en-US" sz="4000" dirty="0">
              <a:latin typeface="Bodoni MT" panose="02070603080606020203" pitchFamily="18" charset="0"/>
            </a:endParaRPr>
          </a:p>
        </p:txBody>
      </p:sp>
      <p:sp>
        <p:nvSpPr>
          <p:cNvPr id="3" name="Content Placeholder 2">
            <a:extLst>
              <a:ext uri="{FF2B5EF4-FFF2-40B4-BE49-F238E27FC236}">
                <a16:creationId xmlns="" xmlns:a16="http://schemas.microsoft.com/office/drawing/2014/main" id="{5E50C1E8-A3C4-4E79-8384-A72C2430432A}"/>
              </a:ext>
            </a:extLst>
          </p:cNvPr>
          <p:cNvSpPr>
            <a:spLocks noGrp="1"/>
          </p:cNvSpPr>
          <p:nvPr>
            <p:ph idx="1"/>
          </p:nvPr>
        </p:nvSpPr>
        <p:spPr>
          <a:xfrm>
            <a:off x="1251678" y="1146048"/>
            <a:ext cx="10178322" cy="4733544"/>
          </a:xfrm>
        </p:spPr>
        <p:txBody>
          <a:bodyPr/>
          <a:lstStyle/>
          <a:p>
            <a:pPr>
              <a:lnSpc>
                <a:spcPct val="200000"/>
              </a:lnSpc>
            </a:pPr>
            <a:r>
              <a:rPr lang="en-US" sz="2400" dirty="0" smtClean="0"/>
              <a:t>Thus the essence of Assault is putting a person in present fear of violence. However, mere uttering of certain words without any preparation or gestures doesn’t amount to Assault</a:t>
            </a:r>
            <a:r>
              <a:rPr lang="en-US" dirty="0" smtClean="0"/>
              <a:t>. </a:t>
            </a:r>
          </a:p>
          <a:p>
            <a:pPr marL="0" indent="0" algn="ctr">
              <a:lnSpc>
                <a:spcPct val="200000"/>
              </a:lnSpc>
              <a:buNone/>
            </a:pPr>
            <a:r>
              <a:rPr lang="en-US" sz="2400" b="1" u="sng" dirty="0" smtClean="0"/>
              <a:t>Illustrations</a:t>
            </a:r>
            <a:endParaRPr lang="en-US" sz="2400" b="1" u="sng" dirty="0"/>
          </a:p>
          <a:p>
            <a:pPr marL="457200" indent="-457200" algn="ctr">
              <a:lnSpc>
                <a:spcPct val="200000"/>
              </a:lnSpc>
              <a:buFont typeface="+mj-lt"/>
              <a:buAutoNum type="arabicPeriod"/>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284090600"/>
              </p:ext>
            </p:extLst>
          </p:nvPr>
        </p:nvGraphicFramePr>
        <p:xfrm>
          <a:off x="1250950" y="4058666"/>
          <a:ext cx="10179050" cy="2799334"/>
        </p:xfrm>
        <a:graphic>
          <a:graphicData uri="http://schemas.openxmlformats.org/drawingml/2006/table">
            <a:tbl>
              <a:tblPr/>
              <a:tblGrid>
                <a:gridCol w="10179050"/>
              </a:tblGrid>
              <a:tr h="2799334">
                <a:tc>
                  <a:txBody>
                    <a:bodyPr/>
                    <a:lstStyle/>
                    <a:p>
                      <a:r>
                        <a:rPr lang="en-US" dirty="0"/>
                        <a:t/>
                      </a:r>
                      <a:br>
                        <a:rPr lang="en-US" dirty="0"/>
                      </a:br>
                      <a:r>
                        <a:rPr lang="en-US" dirty="0" smtClean="0"/>
                        <a:t>1.   </a:t>
                      </a:r>
                      <a:r>
                        <a:rPr lang="en-US" sz="2400" dirty="0" smtClean="0"/>
                        <a:t>A </a:t>
                      </a:r>
                      <a:r>
                        <a:rPr lang="en-US" sz="2400" dirty="0"/>
                        <a:t>shakes his fist at Z, intending or knowing it to be likely that he may thereby cause Z to believe that A is about to strike Z, A has committed an </a:t>
                      </a:r>
                      <a:r>
                        <a:rPr lang="en-US" sz="2400" dirty="0" smtClean="0"/>
                        <a:t>assault</a:t>
                      </a:r>
                    </a:p>
                    <a:p>
                      <a:endParaRPr lang="en-US" sz="2400" dirty="0" smtClean="0"/>
                    </a:p>
                    <a:p>
                      <a:r>
                        <a:rPr lang="en-US" sz="2400" dirty="0" smtClean="0"/>
                        <a:t>2. </a:t>
                      </a:r>
                      <a:r>
                        <a:rPr lang="en-US" sz="2400" b="0" i="0" kern="1200" dirty="0" smtClean="0">
                          <a:solidFill>
                            <a:schemeClr val="tx1"/>
                          </a:solidFill>
                          <a:effectLst/>
                          <a:latin typeface="+mn-lt"/>
                          <a:ea typeface="+mn-ea"/>
                          <a:cs typeface="+mn-cs"/>
                        </a:rPr>
                        <a:t>A begins to unloose the muzzle of a forcing dog intending, or knowing it to be likely that he may thereby cause Z to believe that he is about to cause the dog to attack Z. A has committed an assault upon Z</a:t>
                      </a:r>
                      <a:endParaRPr lang="en-US" sz="2400" dirty="0"/>
                    </a:p>
                  </a:txBody>
                  <a:tcPr>
                    <a:lnL>
                      <a:noFill/>
                    </a:lnL>
                    <a:lnR>
                      <a:noFill/>
                    </a:lnR>
                    <a:lnT>
                      <a:noFill/>
                    </a:lnT>
                    <a:lnB>
                      <a:noFill/>
                    </a:lnB>
                  </a:tcPr>
                </a:tc>
              </a:tr>
            </a:tbl>
          </a:graphicData>
        </a:graphic>
      </p:graphicFrame>
    </p:spTree>
    <p:extLst>
      <p:ext uri="{BB962C8B-B14F-4D97-AF65-F5344CB8AC3E}">
        <p14:creationId xmlns:p14="http://schemas.microsoft.com/office/powerpoint/2010/main" val="4636979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1CDC4A3-530D-433A-956F-BDFFF54367FD}"/>
              </a:ext>
            </a:extLst>
          </p:cNvPr>
          <p:cNvSpPr>
            <a:spLocks noGrp="1"/>
          </p:cNvSpPr>
          <p:nvPr>
            <p:ph type="title"/>
          </p:nvPr>
        </p:nvSpPr>
        <p:spPr>
          <a:xfrm>
            <a:off x="1251678" y="382385"/>
            <a:ext cx="10178322" cy="812431"/>
          </a:xfrm>
        </p:spPr>
        <p:txBody>
          <a:bodyPr>
            <a:normAutofit/>
          </a:bodyPr>
          <a:lstStyle/>
          <a:p>
            <a:pPr algn="ctr"/>
            <a:r>
              <a:rPr lang="en-US" sz="4000" dirty="0" smtClean="0">
                <a:latin typeface="Bodoni MT" panose="02070603080606020203" pitchFamily="18" charset="0"/>
              </a:rPr>
              <a:t>Battery</a:t>
            </a:r>
            <a:endParaRPr lang="en-US" sz="4000" dirty="0">
              <a:latin typeface="Bodoni MT" panose="02070603080606020203" pitchFamily="18" charset="0"/>
            </a:endParaRPr>
          </a:p>
        </p:txBody>
      </p:sp>
      <p:sp>
        <p:nvSpPr>
          <p:cNvPr id="3" name="Content Placeholder 2">
            <a:extLst>
              <a:ext uri="{FF2B5EF4-FFF2-40B4-BE49-F238E27FC236}">
                <a16:creationId xmlns="" xmlns:a16="http://schemas.microsoft.com/office/drawing/2014/main" id="{01E6A7A6-EB46-4CA0-B991-935C9B9C6F26}"/>
              </a:ext>
            </a:extLst>
          </p:cNvPr>
          <p:cNvSpPr>
            <a:spLocks noGrp="1"/>
          </p:cNvSpPr>
          <p:nvPr>
            <p:ph idx="1"/>
          </p:nvPr>
        </p:nvSpPr>
        <p:spPr>
          <a:xfrm>
            <a:off x="1251678" y="1194816"/>
            <a:ext cx="10709094" cy="5900927"/>
          </a:xfrm>
        </p:spPr>
        <p:txBody>
          <a:bodyPr>
            <a:normAutofit fontScale="92500"/>
          </a:bodyPr>
          <a:lstStyle/>
          <a:p>
            <a:pPr marL="0" indent="0">
              <a:buNone/>
            </a:pPr>
            <a:r>
              <a:rPr lang="en-US" sz="2800" dirty="0" smtClean="0">
                <a:latin typeface="Times New Roman" panose="02020603050405020304" pitchFamily="18" charset="0"/>
                <a:cs typeface="Times New Roman" panose="02020603050405020304" pitchFamily="18" charset="0"/>
              </a:rPr>
              <a:t>Battery is intentional use of force against another person without lawful justification or excu</a:t>
            </a:r>
            <a:r>
              <a:rPr lang="en-US" sz="2800" dirty="0" smtClean="0"/>
              <a:t>se. Hence, it is actual application of force in some hostile, rude or angry manner. It is also a crime under </a:t>
            </a:r>
            <a:r>
              <a:rPr lang="en-US" sz="2800" dirty="0" smtClean="0">
                <a:solidFill>
                  <a:schemeClr val="tx2">
                    <a:lumMod val="75000"/>
                    <a:lumOff val="25000"/>
                  </a:schemeClr>
                </a:solidFill>
              </a:rPr>
              <a:t>Section 350 (Criminal Force) of Pakistan Penal Code, 1860 </a:t>
            </a:r>
            <a:r>
              <a:rPr lang="en-US" sz="2800" dirty="0" smtClean="0"/>
              <a:t>. Following are essential ingredients of Battery</a:t>
            </a:r>
          </a:p>
          <a:p>
            <a:pPr marL="514350" indent="-514350" algn="ctr">
              <a:buAutoNum type="arabicPeriod"/>
            </a:pPr>
            <a:r>
              <a:rPr lang="en-US" sz="2800" dirty="0" smtClean="0">
                <a:latin typeface="Times New Roman" panose="02020603050405020304" pitchFamily="18" charset="0"/>
                <a:cs typeface="Times New Roman" panose="02020603050405020304" pitchFamily="18" charset="0"/>
              </a:rPr>
              <a:t>Use of force</a:t>
            </a:r>
          </a:p>
          <a:p>
            <a:pPr marL="514350" indent="-514350" algn="ctr">
              <a:buAutoNum type="arabicPeriod"/>
            </a:pPr>
            <a:r>
              <a:rPr lang="en-US" sz="2800" dirty="0" smtClean="0">
                <a:latin typeface="Times New Roman" panose="02020603050405020304" pitchFamily="18" charset="0"/>
                <a:cs typeface="Times New Roman" panose="02020603050405020304" pitchFamily="18" charset="0"/>
              </a:rPr>
              <a:t>Intentional</a:t>
            </a:r>
          </a:p>
          <a:p>
            <a:pPr marL="514350" indent="-514350" algn="ctr">
              <a:buAutoNum type="arabicPeriod"/>
            </a:pPr>
            <a:r>
              <a:rPr lang="en-US" sz="2800" dirty="0" smtClean="0">
                <a:latin typeface="Times New Roman" panose="02020603050405020304" pitchFamily="18" charset="0"/>
                <a:cs typeface="Times New Roman" panose="02020603050405020304" pitchFamily="18" charset="0"/>
              </a:rPr>
              <a:t>Without lawful justification or excuse</a:t>
            </a:r>
          </a:p>
          <a:p>
            <a:pPr marL="0" indent="0">
              <a:buNone/>
            </a:pPr>
            <a:r>
              <a:rPr lang="en-US" sz="2800" dirty="0" smtClean="0">
                <a:latin typeface="Times New Roman" panose="02020603050405020304" pitchFamily="18" charset="0"/>
                <a:cs typeface="Times New Roman" panose="02020603050405020304" pitchFamily="18" charset="0"/>
              </a:rPr>
              <a:t>Illustration</a:t>
            </a:r>
          </a:p>
          <a:p>
            <a:pPr marL="0" indent="0">
              <a:buNone/>
            </a:pPr>
            <a:r>
              <a:rPr lang="en-US" sz="2800" dirty="0"/>
              <a:t> </a:t>
            </a:r>
            <a:r>
              <a:rPr lang="en-US" sz="2800" dirty="0" smtClean="0"/>
              <a:t>A intentionally </a:t>
            </a:r>
            <a:r>
              <a:rPr lang="en-US" sz="2800" dirty="0"/>
              <a:t>pulls up a woman's veil. Here A intentionally uses force to her and if he does so without her consent intending or knowing it to be likely that he may thereby injure, frighten or annoy her he has used criminal force to her.</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062076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ircle(in)">
                                      <p:cBhvr>
                                        <p:cTn id="10" dur="2000"/>
                                        <p:tgtEl>
                                          <p:spTgt spid="3">
                                            <p:txEl>
                                              <p:pRg st="1" end="1"/>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ircle(in)">
                                      <p:cBhvr>
                                        <p:cTn id="13" dur="2000"/>
                                        <p:tgtEl>
                                          <p:spTgt spid="3">
                                            <p:txEl>
                                              <p:pRg st="2" end="2"/>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circle(in)">
                                      <p:cBhvr>
                                        <p:cTn id="16" dur="2000"/>
                                        <p:tgtEl>
                                          <p:spTgt spid="3">
                                            <p:txEl>
                                              <p:pRg st="3" end="3"/>
                                            </p:txEl>
                                          </p:spTgt>
                                        </p:tgtEl>
                                      </p:cBhvr>
                                    </p:animEffect>
                                  </p:childTnLst>
                                </p:cTn>
                              </p:par>
                              <p:par>
                                <p:cTn id="17" presetID="6" presetClass="entr" presetSubtype="16"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circle(in)">
                                      <p:cBhvr>
                                        <p:cTn id="19" dur="2000"/>
                                        <p:tgtEl>
                                          <p:spTgt spid="3">
                                            <p:txEl>
                                              <p:pRg st="4" end="4"/>
                                            </p:txEl>
                                          </p:spTgt>
                                        </p:tgtEl>
                                      </p:cBhvr>
                                    </p:animEffect>
                                  </p:childTnLst>
                                </p:cTn>
                              </p:par>
                              <p:par>
                                <p:cTn id="20" presetID="6" presetClass="entr" presetSubtype="16"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circle(in)">
                                      <p:cBhvr>
                                        <p:cTn id="2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 xmlns:a16="http://schemas.microsoft.com/office/drawing/2014/main" id="{06F0F283-C8B6-4598-89C9-C404C98A571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9">
            <a:extLst>
              <a:ext uri="{FF2B5EF4-FFF2-40B4-BE49-F238E27FC236}">
                <a16:creationId xmlns="" xmlns:a16="http://schemas.microsoft.com/office/drawing/2014/main" id="{E473B0C0-761B-443F-97A0-9D6E01FBB75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1" y="-2"/>
            <a:ext cx="6300250" cy="6858002"/>
          </a:xfrm>
          <a:custGeom>
            <a:avLst/>
            <a:gdLst>
              <a:gd name="connsiteX0" fmla="*/ 0 w 6300250"/>
              <a:gd name="connsiteY0" fmla="*/ 0 h 6858002"/>
              <a:gd name="connsiteX1" fmla="*/ 3149600 w 6300250"/>
              <a:gd name="connsiteY1" fmla="*/ 0 h 6858002"/>
              <a:gd name="connsiteX2" fmla="*/ 3149600 w 6300250"/>
              <a:gd name="connsiteY2" fmla="*/ 2 h 6858002"/>
              <a:gd name="connsiteX3" fmla="*/ 6110455 w 6300250"/>
              <a:gd name="connsiteY3" fmla="*/ 2 h 6858002"/>
              <a:gd name="connsiteX4" fmla="*/ 6115495 w 6300250"/>
              <a:gd name="connsiteY4" fmla="*/ 66677 h 6858002"/>
              <a:gd name="connsiteX5" fmla="*/ 6123892 w 6300250"/>
              <a:gd name="connsiteY5" fmla="*/ 122239 h 6858002"/>
              <a:gd name="connsiteX6" fmla="*/ 6133970 w 6300250"/>
              <a:gd name="connsiteY6" fmla="*/ 174627 h 6858002"/>
              <a:gd name="connsiteX7" fmla="*/ 6150766 w 6300250"/>
              <a:gd name="connsiteY7" fmla="*/ 217489 h 6858002"/>
              <a:gd name="connsiteX8" fmla="*/ 6167562 w 6300250"/>
              <a:gd name="connsiteY8" fmla="*/ 260352 h 6858002"/>
              <a:gd name="connsiteX9" fmla="*/ 6187717 w 6300250"/>
              <a:gd name="connsiteY9" fmla="*/ 296864 h 6858002"/>
              <a:gd name="connsiteX10" fmla="*/ 6207872 w 6300250"/>
              <a:gd name="connsiteY10" fmla="*/ 334964 h 6858002"/>
              <a:gd name="connsiteX11" fmla="*/ 6226348 w 6300250"/>
              <a:gd name="connsiteY11" fmla="*/ 369889 h 6858002"/>
              <a:gd name="connsiteX12" fmla="*/ 6244823 w 6300250"/>
              <a:gd name="connsiteY12" fmla="*/ 409577 h 6858002"/>
              <a:gd name="connsiteX13" fmla="*/ 6261619 w 6300250"/>
              <a:gd name="connsiteY13" fmla="*/ 450852 h 6858002"/>
              <a:gd name="connsiteX14" fmla="*/ 6276736 w 6300250"/>
              <a:gd name="connsiteY14" fmla="*/ 496889 h 6858002"/>
              <a:gd name="connsiteX15" fmla="*/ 6288493 w 6300250"/>
              <a:gd name="connsiteY15" fmla="*/ 546102 h 6858002"/>
              <a:gd name="connsiteX16" fmla="*/ 6296891 w 6300250"/>
              <a:gd name="connsiteY16" fmla="*/ 606427 h 6858002"/>
              <a:gd name="connsiteX17" fmla="*/ 6300250 w 6300250"/>
              <a:gd name="connsiteY17" fmla="*/ 673102 h 6858002"/>
              <a:gd name="connsiteX18" fmla="*/ 6296891 w 6300250"/>
              <a:gd name="connsiteY18" fmla="*/ 744539 h 6858002"/>
              <a:gd name="connsiteX19" fmla="*/ 6288493 w 6300250"/>
              <a:gd name="connsiteY19" fmla="*/ 801689 h 6858002"/>
              <a:gd name="connsiteX20" fmla="*/ 6276736 w 6300250"/>
              <a:gd name="connsiteY20" fmla="*/ 854077 h 6858002"/>
              <a:gd name="connsiteX21" fmla="*/ 6261619 w 6300250"/>
              <a:gd name="connsiteY21" fmla="*/ 901702 h 6858002"/>
              <a:gd name="connsiteX22" fmla="*/ 6244823 w 6300250"/>
              <a:gd name="connsiteY22" fmla="*/ 942977 h 6858002"/>
              <a:gd name="connsiteX23" fmla="*/ 6224668 w 6300250"/>
              <a:gd name="connsiteY23" fmla="*/ 981077 h 6858002"/>
              <a:gd name="connsiteX24" fmla="*/ 6204513 w 6300250"/>
              <a:gd name="connsiteY24" fmla="*/ 1017589 h 6858002"/>
              <a:gd name="connsiteX25" fmla="*/ 6184358 w 6300250"/>
              <a:gd name="connsiteY25" fmla="*/ 1055689 h 6858002"/>
              <a:gd name="connsiteX26" fmla="*/ 6165882 w 6300250"/>
              <a:gd name="connsiteY26" fmla="*/ 1095377 h 6858002"/>
              <a:gd name="connsiteX27" fmla="*/ 6147406 w 6300250"/>
              <a:gd name="connsiteY27" fmla="*/ 1136652 h 6858002"/>
              <a:gd name="connsiteX28" fmla="*/ 6132291 w 6300250"/>
              <a:gd name="connsiteY28" fmla="*/ 1182689 h 6858002"/>
              <a:gd name="connsiteX29" fmla="*/ 6122213 w 6300250"/>
              <a:gd name="connsiteY29" fmla="*/ 1235077 h 6858002"/>
              <a:gd name="connsiteX30" fmla="*/ 6112135 w 6300250"/>
              <a:gd name="connsiteY30" fmla="*/ 1295402 h 6858002"/>
              <a:gd name="connsiteX31" fmla="*/ 6110455 w 6300250"/>
              <a:gd name="connsiteY31" fmla="*/ 1363664 h 6858002"/>
              <a:gd name="connsiteX32" fmla="*/ 6112135 w 6300250"/>
              <a:gd name="connsiteY32" fmla="*/ 1431927 h 6858002"/>
              <a:gd name="connsiteX33" fmla="*/ 6122213 w 6300250"/>
              <a:gd name="connsiteY33" fmla="*/ 1492252 h 6858002"/>
              <a:gd name="connsiteX34" fmla="*/ 6132291 w 6300250"/>
              <a:gd name="connsiteY34" fmla="*/ 1544639 h 6858002"/>
              <a:gd name="connsiteX35" fmla="*/ 6147406 w 6300250"/>
              <a:gd name="connsiteY35" fmla="*/ 1589089 h 6858002"/>
              <a:gd name="connsiteX36" fmla="*/ 6165882 w 6300250"/>
              <a:gd name="connsiteY36" fmla="*/ 1631952 h 6858002"/>
              <a:gd name="connsiteX37" fmla="*/ 6184358 w 6300250"/>
              <a:gd name="connsiteY37" fmla="*/ 1671639 h 6858002"/>
              <a:gd name="connsiteX38" fmla="*/ 6204513 w 6300250"/>
              <a:gd name="connsiteY38" fmla="*/ 1708152 h 6858002"/>
              <a:gd name="connsiteX39" fmla="*/ 6224668 w 6300250"/>
              <a:gd name="connsiteY39" fmla="*/ 1743077 h 6858002"/>
              <a:gd name="connsiteX40" fmla="*/ 6244823 w 6300250"/>
              <a:gd name="connsiteY40" fmla="*/ 1782764 h 6858002"/>
              <a:gd name="connsiteX41" fmla="*/ 6261619 w 6300250"/>
              <a:gd name="connsiteY41" fmla="*/ 1824039 h 6858002"/>
              <a:gd name="connsiteX42" fmla="*/ 6276736 w 6300250"/>
              <a:gd name="connsiteY42" fmla="*/ 1870077 h 6858002"/>
              <a:gd name="connsiteX43" fmla="*/ 6288493 w 6300250"/>
              <a:gd name="connsiteY43" fmla="*/ 1922464 h 6858002"/>
              <a:gd name="connsiteX44" fmla="*/ 6296891 w 6300250"/>
              <a:gd name="connsiteY44" fmla="*/ 1982789 h 6858002"/>
              <a:gd name="connsiteX45" fmla="*/ 6300250 w 6300250"/>
              <a:gd name="connsiteY45" fmla="*/ 2051052 h 6858002"/>
              <a:gd name="connsiteX46" fmla="*/ 6296891 w 6300250"/>
              <a:gd name="connsiteY46" fmla="*/ 2119314 h 6858002"/>
              <a:gd name="connsiteX47" fmla="*/ 6288493 w 6300250"/>
              <a:gd name="connsiteY47" fmla="*/ 2179639 h 6858002"/>
              <a:gd name="connsiteX48" fmla="*/ 6276736 w 6300250"/>
              <a:gd name="connsiteY48" fmla="*/ 2232027 h 6858002"/>
              <a:gd name="connsiteX49" fmla="*/ 6261619 w 6300250"/>
              <a:gd name="connsiteY49" fmla="*/ 2278064 h 6858002"/>
              <a:gd name="connsiteX50" fmla="*/ 6244823 w 6300250"/>
              <a:gd name="connsiteY50" fmla="*/ 2319339 h 6858002"/>
              <a:gd name="connsiteX51" fmla="*/ 6224668 w 6300250"/>
              <a:gd name="connsiteY51" fmla="*/ 2359027 h 6858002"/>
              <a:gd name="connsiteX52" fmla="*/ 6204513 w 6300250"/>
              <a:gd name="connsiteY52" fmla="*/ 2395539 h 6858002"/>
              <a:gd name="connsiteX53" fmla="*/ 6184358 w 6300250"/>
              <a:gd name="connsiteY53" fmla="*/ 2433639 h 6858002"/>
              <a:gd name="connsiteX54" fmla="*/ 6165882 w 6300250"/>
              <a:gd name="connsiteY54" fmla="*/ 2471739 h 6858002"/>
              <a:gd name="connsiteX55" fmla="*/ 6147406 w 6300250"/>
              <a:gd name="connsiteY55" fmla="*/ 2513014 h 6858002"/>
              <a:gd name="connsiteX56" fmla="*/ 6132291 w 6300250"/>
              <a:gd name="connsiteY56" fmla="*/ 2560639 h 6858002"/>
              <a:gd name="connsiteX57" fmla="*/ 6122213 w 6300250"/>
              <a:gd name="connsiteY57" fmla="*/ 2613027 h 6858002"/>
              <a:gd name="connsiteX58" fmla="*/ 6112135 w 6300250"/>
              <a:gd name="connsiteY58" fmla="*/ 2671764 h 6858002"/>
              <a:gd name="connsiteX59" fmla="*/ 6110455 w 6300250"/>
              <a:gd name="connsiteY59" fmla="*/ 2741614 h 6858002"/>
              <a:gd name="connsiteX60" fmla="*/ 6112135 w 6300250"/>
              <a:gd name="connsiteY60" fmla="*/ 2809877 h 6858002"/>
              <a:gd name="connsiteX61" fmla="*/ 6122213 w 6300250"/>
              <a:gd name="connsiteY61" fmla="*/ 2868614 h 6858002"/>
              <a:gd name="connsiteX62" fmla="*/ 6132291 w 6300250"/>
              <a:gd name="connsiteY62" fmla="*/ 2922589 h 6858002"/>
              <a:gd name="connsiteX63" fmla="*/ 6147406 w 6300250"/>
              <a:gd name="connsiteY63" fmla="*/ 2967039 h 6858002"/>
              <a:gd name="connsiteX64" fmla="*/ 6165882 w 6300250"/>
              <a:gd name="connsiteY64" fmla="*/ 3009902 h 6858002"/>
              <a:gd name="connsiteX65" fmla="*/ 6184358 w 6300250"/>
              <a:gd name="connsiteY65" fmla="*/ 3046414 h 6858002"/>
              <a:gd name="connsiteX66" fmla="*/ 6204513 w 6300250"/>
              <a:gd name="connsiteY66" fmla="*/ 3084514 h 6858002"/>
              <a:gd name="connsiteX67" fmla="*/ 6224668 w 6300250"/>
              <a:gd name="connsiteY67" fmla="*/ 3121027 h 6858002"/>
              <a:gd name="connsiteX68" fmla="*/ 6244823 w 6300250"/>
              <a:gd name="connsiteY68" fmla="*/ 3160714 h 6858002"/>
              <a:gd name="connsiteX69" fmla="*/ 6261619 w 6300250"/>
              <a:gd name="connsiteY69" fmla="*/ 3201989 h 6858002"/>
              <a:gd name="connsiteX70" fmla="*/ 6276736 w 6300250"/>
              <a:gd name="connsiteY70" fmla="*/ 3248027 h 6858002"/>
              <a:gd name="connsiteX71" fmla="*/ 6288493 w 6300250"/>
              <a:gd name="connsiteY71" fmla="*/ 3300414 h 6858002"/>
              <a:gd name="connsiteX72" fmla="*/ 6296891 w 6300250"/>
              <a:gd name="connsiteY72" fmla="*/ 3360739 h 6858002"/>
              <a:gd name="connsiteX73" fmla="*/ 6300250 w 6300250"/>
              <a:gd name="connsiteY73" fmla="*/ 3427414 h 6858002"/>
              <a:gd name="connsiteX74" fmla="*/ 6296891 w 6300250"/>
              <a:gd name="connsiteY74" fmla="*/ 3497264 h 6858002"/>
              <a:gd name="connsiteX75" fmla="*/ 6288493 w 6300250"/>
              <a:gd name="connsiteY75" fmla="*/ 3557589 h 6858002"/>
              <a:gd name="connsiteX76" fmla="*/ 6276736 w 6300250"/>
              <a:gd name="connsiteY76" fmla="*/ 3609977 h 6858002"/>
              <a:gd name="connsiteX77" fmla="*/ 6261619 w 6300250"/>
              <a:gd name="connsiteY77" fmla="*/ 3656014 h 6858002"/>
              <a:gd name="connsiteX78" fmla="*/ 6244823 w 6300250"/>
              <a:gd name="connsiteY78" fmla="*/ 3697289 h 6858002"/>
              <a:gd name="connsiteX79" fmla="*/ 6224668 w 6300250"/>
              <a:gd name="connsiteY79" fmla="*/ 3736977 h 6858002"/>
              <a:gd name="connsiteX80" fmla="*/ 6184358 w 6300250"/>
              <a:gd name="connsiteY80" fmla="*/ 3811589 h 6858002"/>
              <a:gd name="connsiteX81" fmla="*/ 6165882 w 6300250"/>
              <a:gd name="connsiteY81" fmla="*/ 3848102 h 6858002"/>
              <a:gd name="connsiteX82" fmla="*/ 6147406 w 6300250"/>
              <a:gd name="connsiteY82" fmla="*/ 3890964 h 6858002"/>
              <a:gd name="connsiteX83" fmla="*/ 6132291 w 6300250"/>
              <a:gd name="connsiteY83" fmla="*/ 3935414 h 6858002"/>
              <a:gd name="connsiteX84" fmla="*/ 6122213 w 6300250"/>
              <a:gd name="connsiteY84" fmla="*/ 3987802 h 6858002"/>
              <a:gd name="connsiteX85" fmla="*/ 6112135 w 6300250"/>
              <a:gd name="connsiteY85" fmla="*/ 4048127 h 6858002"/>
              <a:gd name="connsiteX86" fmla="*/ 6110455 w 6300250"/>
              <a:gd name="connsiteY86" fmla="*/ 4116389 h 6858002"/>
              <a:gd name="connsiteX87" fmla="*/ 6112135 w 6300250"/>
              <a:gd name="connsiteY87" fmla="*/ 4186239 h 6858002"/>
              <a:gd name="connsiteX88" fmla="*/ 6122213 w 6300250"/>
              <a:gd name="connsiteY88" fmla="*/ 4244977 h 6858002"/>
              <a:gd name="connsiteX89" fmla="*/ 6132291 w 6300250"/>
              <a:gd name="connsiteY89" fmla="*/ 4297364 h 6858002"/>
              <a:gd name="connsiteX90" fmla="*/ 6147406 w 6300250"/>
              <a:gd name="connsiteY90" fmla="*/ 4343402 h 6858002"/>
              <a:gd name="connsiteX91" fmla="*/ 6165882 w 6300250"/>
              <a:gd name="connsiteY91" fmla="*/ 4386264 h 6858002"/>
              <a:gd name="connsiteX92" fmla="*/ 6184358 w 6300250"/>
              <a:gd name="connsiteY92" fmla="*/ 4424364 h 6858002"/>
              <a:gd name="connsiteX93" fmla="*/ 6224668 w 6300250"/>
              <a:gd name="connsiteY93" fmla="*/ 4498977 h 6858002"/>
              <a:gd name="connsiteX94" fmla="*/ 6244823 w 6300250"/>
              <a:gd name="connsiteY94" fmla="*/ 4537077 h 6858002"/>
              <a:gd name="connsiteX95" fmla="*/ 6261619 w 6300250"/>
              <a:gd name="connsiteY95" fmla="*/ 4579939 h 6858002"/>
              <a:gd name="connsiteX96" fmla="*/ 6276736 w 6300250"/>
              <a:gd name="connsiteY96" fmla="*/ 4625977 h 6858002"/>
              <a:gd name="connsiteX97" fmla="*/ 6288493 w 6300250"/>
              <a:gd name="connsiteY97" fmla="*/ 4678364 h 6858002"/>
              <a:gd name="connsiteX98" fmla="*/ 6296891 w 6300250"/>
              <a:gd name="connsiteY98" fmla="*/ 4738689 h 6858002"/>
              <a:gd name="connsiteX99" fmla="*/ 6300250 w 6300250"/>
              <a:gd name="connsiteY99" fmla="*/ 4806952 h 6858002"/>
              <a:gd name="connsiteX100" fmla="*/ 6296891 w 6300250"/>
              <a:gd name="connsiteY100" fmla="*/ 4875214 h 6858002"/>
              <a:gd name="connsiteX101" fmla="*/ 6288493 w 6300250"/>
              <a:gd name="connsiteY101" fmla="*/ 4935539 h 6858002"/>
              <a:gd name="connsiteX102" fmla="*/ 6276736 w 6300250"/>
              <a:gd name="connsiteY102" fmla="*/ 4987927 h 6858002"/>
              <a:gd name="connsiteX103" fmla="*/ 6261619 w 6300250"/>
              <a:gd name="connsiteY103" fmla="*/ 5033964 h 6858002"/>
              <a:gd name="connsiteX104" fmla="*/ 6244823 w 6300250"/>
              <a:gd name="connsiteY104" fmla="*/ 5075239 h 6858002"/>
              <a:gd name="connsiteX105" fmla="*/ 6224668 w 6300250"/>
              <a:gd name="connsiteY105" fmla="*/ 5114927 h 6858002"/>
              <a:gd name="connsiteX106" fmla="*/ 6204513 w 6300250"/>
              <a:gd name="connsiteY106" fmla="*/ 5149852 h 6858002"/>
              <a:gd name="connsiteX107" fmla="*/ 6184358 w 6300250"/>
              <a:gd name="connsiteY107" fmla="*/ 5186364 h 6858002"/>
              <a:gd name="connsiteX108" fmla="*/ 6165882 w 6300250"/>
              <a:gd name="connsiteY108" fmla="*/ 5226052 h 6858002"/>
              <a:gd name="connsiteX109" fmla="*/ 6147406 w 6300250"/>
              <a:gd name="connsiteY109" fmla="*/ 5268914 h 6858002"/>
              <a:gd name="connsiteX110" fmla="*/ 6132291 w 6300250"/>
              <a:gd name="connsiteY110" fmla="*/ 5313364 h 6858002"/>
              <a:gd name="connsiteX111" fmla="*/ 6122213 w 6300250"/>
              <a:gd name="connsiteY111" fmla="*/ 5365752 h 6858002"/>
              <a:gd name="connsiteX112" fmla="*/ 6112135 w 6300250"/>
              <a:gd name="connsiteY112" fmla="*/ 5426077 h 6858002"/>
              <a:gd name="connsiteX113" fmla="*/ 6110455 w 6300250"/>
              <a:gd name="connsiteY113" fmla="*/ 5494339 h 6858002"/>
              <a:gd name="connsiteX114" fmla="*/ 6112135 w 6300250"/>
              <a:gd name="connsiteY114" fmla="*/ 5562602 h 6858002"/>
              <a:gd name="connsiteX115" fmla="*/ 6122213 w 6300250"/>
              <a:gd name="connsiteY115" fmla="*/ 5622927 h 6858002"/>
              <a:gd name="connsiteX116" fmla="*/ 6132291 w 6300250"/>
              <a:gd name="connsiteY116" fmla="*/ 5675314 h 6858002"/>
              <a:gd name="connsiteX117" fmla="*/ 6147406 w 6300250"/>
              <a:gd name="connsiteY117" fmla="*/ 5721352 h 6858002"/>
              <a:gd name="connsiteX118" fmla="*/ 6165882 w 6300250"/>
              <a:gd name="connsiteY118" fmla="*/ 5762627 h 6858002"/>
              <a:gd name="connsiteX119" fmla="*/ 6184358 w 6300250"/>
              <a:gd name="connsiteY119" fmla="*/ 5802314 h 6858002"/>
              <a:gd name="connsiteX120" fmla="*/ 6204513 w 6300250"/>
              <a:gd name="connsiteY120" fmla="*/ 5840414 h 6858002"/>
              <a:gd name="connsiteX121" fmla="*/ 6224668 w 6300250"/>
              <a:gd name="connsiteY121" fmla="*/ 5876927 h 6858002"/>
              <a:gd name="connsiteX122" fmla="*/ 6244823 w 6300250"/>
              <a:gd name="connsiteY122" fmla="*/ 5915027 h 6858002"/>
              <a:gd name="connsiteX123" fmla="*/ 6261619 w 6300250"/>
              <a:gd name="connsiteY123" fmla="*/ 5956302 h 6858002"/>
              <a:gd name="connsiteX124" fmla="*/ 6276736 w 6300250"/>
              <a:gd name="connsiteY124" fmla="*/ 6003927 h 6858002"/>
              <a:gd name="connsiteX125" fmla="*/ 6288493 w 6300250"/>
              <a:gd name="connsiteY125" fmla="*/ 6056314 h 6858002"/>
              <a:gd name="connsiteX126" fmla="*/ 6296891 w 6300250"/>
              <a:gd name="connsiteY126" fmla="*/ 6113464 h 6858002"/>
              <a:gd name="connsiteX127" fmla="*/ 6300250 w 6300250"/>
              <a:gd name="connsiteY127" fmla="*/ 6183314 h 6858002"/>
              <a:gd name="connsiteX128" fmla="*/ 6296891 w 6300250"/>
              <a:gd name="connsiteY128" fmla="*/ 6251577 h 6858002"/>
              <a:gd name="connsiteX129" fmla="*/ 6288493 w 6300250"/>
              <a:gd name="connsiteY129" fmla="*/ 6311902 h 6858002"/>
              <a:gd name="connsiteX130" fmla="*/ 6276736 w 6300250"/>
              <a:gd name="connsiteY130" fmla="*/ 6361114 h 6858002"/>
              <a:gd name="connsiteX131" fmla="*/ 6261619 w 6300250"/>
              <a:gd name="connsiteY131" fmla="*/ 6407152 h 6858002"/>
              <a:gd name="connsiteX132" fmla="*/ 6244823 w 6300250"/>
              <a:gd name="connsiteY132" fmla="*/ 6448427 h 6858002"/>
              <a:gd name="connsiteX133" fmla="*/ 6226348 w 6300250"/>
              <a:gd name="connsiteY133" fmla="*/ 6488114 h 6858002"/>
              <a:gd name="connsiteX134" fmla="*/ 6207872 w 6300250"/>
              <a:gd name="connsiteY134" fmla="*/ 6523039 h 6858002"/>
              <a:gd name="connsiteX135" fmla="*/ 6187717 w 6300250"/>
              <a:gd name="connsiteY135" fmla="*/ 6561139 h 6858002"/>
              <a:gd name="connsiteX136" fmla="*/ 6167562 w 6300250"/>
              <a:gd name="connsiteY136" fmla="*/ 6597652 h 6858002"/>
              <a:gd name="connsiteX137" fmla="*/ 6150766 w 6300250"/>
              <a:gd name="connsiteY137" fmla="*/ 6640514 h 6858002"/>
              <a:gd name="connsiteX138" fmla="*/ 6133970 w 6300250"/>
              <a:gd name="connsiteY138" fmla="*/ 6683377 h 6858002"/>
              <a:gd name="connsiteX139" fmla="*/ 6123892 w 6300250"/>
              <a:gd name="connsiteY139" fmla="*/ 6735764 h 6858002"/>
              <a:gd name="connsiteX140" fmla="*/ 6115495 w 6300250"/>
              <a:gd name="connsiteY140" fmla="*/ 6791327 h 6858002"/>
              <a:gd name="connsiteX141" fmla="*/ 6110455 w 6300250"/>
              <a:gd name="connsiteY141" fmla="*/ 6858002 h 6858002"/>
              <a:gd name="connsiteX142" fmla="*/ 3149600 w 6300250"/>
              <a:gd name="connsiteY142" fmla="*/ 6858002 h 6858002"/>
              <a:gd name="connsiteX143" fmla="*/ 2707087 w 6300250"/>
              <a:gd name="connsiteY143" fmla="*/ 6858002 h 6858002"/>
              <a:gd name="connsiteX144" fmla="*/ 0 w 6300250"/>
              <a:gd name="connsiteY144" fmla="*/ 6858002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Lst>
            <a:rect l="l" t="t" r="r" b="b"/>
            <a:pathLst>
              <a:path w="6300250" h="6858002">
                <a:moveTo>
                  <a:pt x="0" y="0"/>
                </a:moveTo>
                <a:lnTo>
                  <a:pt x="3149600" y="0"/>
                </a:lnTo>
                <a:lnTo>
                  <a:pt x="3149600" y="2"/>
                </a:lnTo>
                <a:lnTo>
                  <a:pt x="6110455" y="2"/>
                </a:lnTo>
                <a:lnTo>
                  <a:pt x="6115495" y="66677"/>
                </a:lnTo>
                <a:lnTo>
                  <a:pt x="6123892" y="122239"/>
                </a:lnTo>
                <a:lnTo>
                  <a:pt x="6133970" y="174627"/>
                </a:lnTo>
                <a:lnTo>
                  <a:pt x="6150766" y="217489"/>
                </a:lnTo>
                <a:lnTo>
                  <a:pt x="6167562" y="260352"/>
                </a:lnTo>
                <a:lnTo>
                  <a:pt x="6187717" y="296864"/>
                </a:lnTo>
                <a:lnTo>
                  <a:pt x="6207872" y="334964"/>
                </a:lnTo>
                <a:lnTo>
                  <a:pt x="6226348" y="369889"/>
                </a:lnTo>
                <a:lnTo>
                  <a:pt x="6244823" y="409577"/>
                </a:lnTo>
                <a:lnTo>
                  <a:pt x="6261619" y="450852"/>
                </a:lnTo>
                <a:lnTo>
                  <a:pt x="6276736" y="496889"/>
                </a:lnTo>
                <a:lnTo>
                  <a:pt x="6288493" y="546102"/>
                </a:lnTo>
                <a:lnTo>
                  <a:pt x="6296891" y="606427"/>
                </a:lnTo>
                <a:lnTo>
                  <a:pt x="6300250" y="673102"/>
                </a:lnTo>
                <a:lnTo>
                  <a:pt x="6296891" y="744539"/>
                </a:lnTo>
                <a:lnTo>
                  <a:pt x="6288493" y="801689"/>
                </a:lnTo>
                <a:lnTo>
                  <a:pt x="6276736" y="854077"/>
                </a:lnTo>
                <a:lnTo>
                  <a:pt x="6261619" y="901702"/>
                </a:lnTo>
                <a:lnTo>
                  <a:pt x="6244823" y="942977"/>
                </a:lnTo>
                <a:lnTo>
                  <a:pt x="6224668" y="981077"/>
                </a:lnTo>
                <a:lnTo>
                  <a:pt x="6204513" y="1017589"/>
                </a:lnTo>
                <a:lnTo>
                  <a:pt x="6184358" y="1055689"/>
                </a:lnTo>
                <a:lnTo>
                  <a:pt x="6165882" y="1095377"/>
                </a:lnTo>
                <a:lnTo>
                  <a:pt x="6147406" y="1136652"/>
                </a:lnTo>
                <a:lnTo>
                  <a:pt x="6132291" y="1182689"/>
                </a:lnTo>
                <a:lnTo>
                  <a:pt x="6122213" y="1235077"/>
                </a:lnTo>
                <a:lnTo>
                  <a:pt x="6112135" y="1295402"/>
                </a:lnTo>
                <a:lnTo>
                  <a:pt x="6110455" y="1363664"/>
                </a:lnTo>
                <a:lnTo>
                  <a:pt x="6112135" y="1431927"/>
                </a:lnTo>
                <a:lnTo>
                  <a:pt x="6122213" y="1492252"/>
                </a:lnTo>
                <a:lnTo>
                  <a:pt x="6132291" y="1544639"/>
                </a:lnTo>
                <a:lnTo>
                  <a:pt x="6147406" y="1589089"/>
                </a:lnTo>
                <a:lnTo>
                  <a:pt x="6165882" y="1631952"/>
                </a:lnTo>
                <a:lnTo>
                  <a:pt x="6184358" y="1671639"/>
                </a:lnTo>
                <a:lnTo>
                  <a:pt x="6204513" y="1708152"/>
                </a:lnTo>
                <a:lnTo>
                  <a:pt x="6224668" y="1743077"/>
                </a:lnTo>
                <a:lnTo>
                  <a:pt x="6244823" y="1782764"/>
                </a:lnTo>
                <a:lnTo>
                  <a:pt x="6261619" y="1824039"/>
                </a:lnTo>
                <a:lnTo>
                  <a:pt x="6276736" y="1870077"/>
                </a:lnTo>
                <a:lnTo>
                  <a:pt x="6288493" y="1922464"/>
                </a:lnTo>
                <a:lnTo>
                  <a:pt x="6296891" y="1982789"/>
                </a:lnTo>
                <a:lnTo>
                  <a:pt x="6300250" y="2051052"/>
                </a:lnTo>
                <a:lnTo>
                  <a:pt x="6296891" y="2119314"/>
                </a:lnTo>
                <a:lnTo>
                  <a:pt x="6288493" y="2179639"/>
                </a:lnTo>
                <a:lnTo>
                  <a:pt x="6276736" y="2232027"/>
                </a:lnTo>
                <a:lnTo>
                  <a:pt x="6261619" y="2278064"/>
                </a:lnTo>
                <a:lnTo>
                  <a:pt x="6244823" y="2319339"/>
                </a:lnTo>
                <a:lnTo>
                  <a:pt x="6224668" y="2359027"/>
                </a:lnTo>
                <a:lnTo>
                  <a:pt x="6204513" y="2395539"/>
                </a:lnTo>
                <a:lnTo>
                  <a:pt x="6184358" y="2433639"/>
                </a:lnTo>
                <a:lnTo>
                  <a:pt x="6165882" y="2471739"/>
                </a:lnTo>
                <a:lnTo>
                  <a:pt x="6147406" y="2513014"/>
                </a:lnTo>
                <a:lnTo>
                  <a:pt x="6132291" y="2560639"/>
                </a:lnTo>
                <a:lnTo>
                  <a:pt x="6122213" y="2613027"/>
                </a:lnTo>
                <a:lnTo>
                  <a:pt x="6112135" y="2671764"/>
                </a:lnTo>
                <a:lnTo>
                  <a:pt x="6110455" y="2741614"/>
                </a:lnTo>
                <a:lnTo>
                  <a:pt x="6112135" y="2809877"/>
                </a:lnTo>
                <a:lnTo>
                  <a:pt x="6122213" y="2868614"/>
                </a:lnTo>
                <a:lnTo>
                  <a:pt x="6132291" y="2922589"/>
                </a:lnTo>
                <a:lnTo>
                  <a:pt x="6147406" y="2967039"/>
                </a:lnTo>
                <a:lnTo>
                  <a:pt x="6165882" y="3009902"/>
                </a:lnTo>
                <a:lnTo>
                  <a:pt x="6184358" y="3046414"/>
                </a:lnTo>
                <a:lnTo>
                  <a:pt x="6204513" y="3084514"/>
                </a:lnTo>
                <a:lnTo>
                  <a:pt x="6224668" y="3121027"/>
                </a:lnTo>
                <a:lnTo>
                  <a:pt x="6244823" y="3160714"/>
                </a:lnTo>
                <a:lnTo>
                  <a:pt x="6261619" y="3201989"/>
                </a:lnTo>
                <a:lnTo>
                  <a:pt x="6276736" y="3248027"/>
                </a:lnTo>
                <a:lnTo>
                  <a:pt x="6288493" y="3300414"/>
                </a:lnTo>
                <a:lnTo>
                  <a:pt x="6296891" y="3360739"/>
                </a:lnTo>
                <a:lnTo>
                  <a:pt x="6300250" y="3427414"/>
                </a:lnTo>
                <a:lnTo>
                  <a:pt x="6296891" y="3497264"/>
                </a:lnTo>
                <a:lnTo>
                  <a:pt x="6288493" y="3557589"/>
                </a:lnTo>
                <a:lnTo>
                  <a:pt x="6276736" y="3609977"/>
                </a:lnTo>
                <a:lnTo>
                  <a:pt x="6261619" y="3656014"/>
                </a:lnTo>
                <a:lnTo>
                  <a:pt x="6244823" y="3697289"/>
                </a:lnTo>
                <a:lnTo>
                  <a:pt x="6224668" y="3736977"/>
                </a:lnTo>
                <a:lnTo>
                  <a:pt x="6184358" y="3811589"/>
                </a:lnTo>
                <a:lnTo>
                  <a:pt x="6165882" y="3848102"/>
                </a:lnTo>
                <a:lnTo>
                  <a:pt x="6147406" y="3890964"/>
                </a:lnTo>
                <a:lnTo>
                  <a:pt x="6132291" y="3935414"/>
                </a:lnTo>
                <a:lnTo>
                  <a:pt x="6122213" y="3987802"/>
                </a:lnTo>
                <a:lnTo>
                  <a:pt x="6112135" y="4048127"/>
                </a:lnTo>
                <a:lnTo>
                  <a:pt x="6110455" y="4116389"/>
                </a:lnTo>
                <a:lnTo>
                  <a:pt x="6112135" y="4186239"/>
                </a:lnTo>
                <a:lnTo>
                  <a:pt x="6122213" y="4244977"/>
                </a:lnTo>
                <a:lnTo>
                  <a:pt x="6132291" y="4297364"/>
                </a:lnTo>
                <a:lnTo>
                  <a:pt x="6147406" y="4343402"/>
                </a:lnTo>
                <a:lnTo>
                  <a:pt x="6165882" y="4386264"/>
                </a:lnTo>
                <a:lnTo>
                  <a:pt x="6184358" y="4424364"/>
                </a:lnTo>
                <a:lnTo>
                  <a:pt x="6224668" y="4498977"/>
                </a:lnTo>
                <a:lnTo>
                  <a:pt x="6244823" y="4537077"/>
                </a:lnTo>
                <a:lnTo>
                  <a:pt x="6261619" y="4579939"/>
                </a:lnTo>
                <a:lnTo>
                  <a:pt x="6276736" y="4625977"/>
                </a:lnTo>
                <a:lnTo>
                  <a:pt x="6288493" y="4678364"/>
                </a:lnTo>
                <a:lnTo>
                  <a:pt x="6296891" y="4738689"/>
                </a:lnTo>
                <a:lnTo>
                  <a:pt x="6300250" y="4806952"/>
                </a:lnTo>
                <a:lnTo>
                  <a:pt x="6296891" y="4875214"/>
                </a:lnTo>
                <a:lnTo>
                  <a:pt x="6288493" y="4935539"/>
                </a:lnTo>
                <a:lnTo>
                  <a:pt x="6276736" y="4987927"/>
                </a:lnTo>
                <a:lnTo>
                  <a:pt x="6261619" y="5033964"/>
                </a:lnTo>
                <a:lnTo>
                  <a:pt x="6244823" y="5075239"/>
                </a:lnTo>
                <a:lnTo>
                  <a:pt x="6224668" y="5114927"/>
                </a:lnTo>
                <a:lnTo>
                  <a:pt x="6204513" y="5149852"/>
                </a:lnTo>
                <a:lnTo>
                  <a:pt x="6184358" y="5186364"/>
                </a:lnTo>
                <a:lnTo>
                  <a:pt x="6165882" y="5226052"/>
                </a:lnTo>
                <a:lnTo>
                  <a:pt x="6147406" y="5268914"/>
                </a:lnTo>
                <a:lnTo>
                  <a:pt x="6132291" y="5313364"/>
                </a:lnTo>
                <a:lnTo>
                  <a:pt x="6122213" y="5365752"/>
                </a:lnTo>
                <a:lnTo>
                  <a:pt x="6112135" y="5426077"/>
                </a:lnTo>
                <a:lnTo>
                  <a:pt x="6110455" y="5494339"/>
                </a:lnTo>
                <a:lnTo>
                  <a:pt x="6112135" y="5562602"/>
                </a:lnTo>
                <a:lnTo>
                  <a:pt x="6122213" y="5622927"/>
                </a:lnTo>
                <a:lnTo>
                  <a:pt x="6132291" y="5675314"/>
                </a:lnTo>
                <a:lnTo>
                  <a:pt x="6147406" y="5721352"/>
                </a:lnTo>
                <a:lnTo>
                  <a:pt x="6165882" y="5762627"/>
                </a:lnTo>
                <a:lnTo>
                  <a:pt x="6184358" y="5802314"/>
                </a:lnTo>
                <a:lnTo>
                  <a:pt x="6204513" y="5840414"/>
                </a:lnTo>
                <a:lnTo>
                  <a:pt x="6224668" y="5876927"/>
                </a:lnTo>
                <a:lnTo>
                  <a:pt x="6244823" y="5915027"/>
                </a:lnTo>
                <a:lnTo>
                  <a:pt x="6261619" y="5956302"/>
                </a:lnTo>
                <a:lnTo>
                  <a:pt x="6276736" y="6003927"/>
                </a:lnTo>
                <a:lnTo>
                  <a:pt x="6288493" y="6056314"/>
                </a:lnTo>
                <a:lnTo>
                  <a:pt x="6296891" y="6113464"/>
                </a:lnTo>
                <a:lnTo>
                  <a:pt x="6300250" y="6183314"/>
                </a:lnTo>
                <a:lnTo>
                  <a:pt x="6296891" y="6251577"/>
                </a:lnTo>
                <a:lnTo>
                  <a:pt x="6288493" y="6311902"/>
                </a:lnTo>
                <a:lnTo>
                  <a:pt x="6276736" y="6361114"/>
                </a:lnTo>
                <a:lnTo>
                  <a:pt x="6261619" y="6407152"/>
                </a:lnTo>
                <a:lnTo>
                  <a:pt x="6244823" y="6448427"/>
                </a:lnTo>
                <a:lnTo>
                  <a:pt x="6226348" y="6488114"/>
                </a:lnTo>
                <a:lnTo>
                  <a:pt x="6207872" y="6523039"/>
                </a:lnTo>
                <a:lnTo>
                  <a:pt x="6187717" y="6561139"/>
                </a:lnTo>
                <a:lnTo>
                  <a:pt x="6167562" y="6597652"/>
                </a:lnTo>
                <a:lnTo>
                  <a:pt x="6150766" y="6640514"/>
                </a:lnTo>
                <a:lnTo>
                  <a:pt x="6133970" y="6683377"/>
                </a:lnTo>
                <a:lnTo>
                  <a:pt x="6123892" y="6735764"/>
                </a:lnTo>
                <a:lnTo>
                  <a:pt x="6115495" y="6791327"/>
                </a:lnTo>
                <a:lnTo>
                  <a:pt x="6110455" y="6858002"/>
                </a:lnTo>
                <a:lnTo>
                  <a:pt x="3149600" y="6858002"/>
                </a:lnTo>
                <a:lnTo>
                  <a:pt x="2707087" y="6858002"/>
                </a:lnTo>
                <a:lnTo>
                  <a:pt x="0" y="6858002"/>
                </a:lnTo>
                <a:close/>
              </a:path>
            </a:pathLst>
          </a:custGeom>
          <a:solidFill>
            <a:schemeClr val="accent1"/>
          </a:solidFill>
          <a:ln w="0">
            <a:noFill/>
            <a:prstDash val="solid"/>
            <a:round/>
            <a:headEnd/>
            <a:tailEnd/>
          </a:ln>
        </p:spPr>
      </p:sp>
      <p:sp>
        <p:nvSpPr>
          <p:cNvPr id="16" name="Rectangle 11">
            <a:extLst>
              <a:ext uri="{FF2B5EF4-FFF2-40B4-BE49-F238E27FC236}">
                <a16:creationId xmlns="" xmlns:a16="http://schemas.microsoft.com/office/drawing/2014/main" id="{E3B475C6-1445-41C7-9360-49FD7C1C1E7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283464"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 xmlns:a16="http://schemas.microsoft.com/office/drawing/2014/main" id="{AA3CBCD6-EAB9-4FFF-BE53-A44BD32B7288}"/>
              </a:ext>
            </a:extLst>
          </p:cNvPr>
          <p:cNvSpPr>
            <a:spLocks noGrp="1"/>
          </p:cNvSpPr>
          <p:nvPr>
            <p:ph type="title"/>
          </p:nvPr>
        </p:nvSpPr>
        <p:spPr>
          <a:xfrm>
            <a:off x="931933" y="1162940"/>
            <a:ext cx="4515598" cy="4532120"/>
          </a:xfrm>
        </p:spPr>
        <p:txBody>
          <a:bodyPr anchor="ctr">
            <a:normAutofit/>
          </a:bodyPr>
          <a:lstStyle/>
          <a:p>
            <a:r>
              <a:rPr lang="en-US" sz="4000" dirty="0" err="1" smtClean="0">
                <a:solidFill>
                  <a:srgbClr val="2A1A00"/>
                </a:solidFill>
                <a:latin typeface="Bodoni MT" panose="02070603080606020203" pitchFamily="18" charset="0"/>
              </a:rPr>
              <a:t>Defences</a:t>
            </a:r>
            <a:endParaRPr lang="en-US" sz="4000" dirty="0">
              <a:solidFill>
                <a:srgbClr val="2A1A00"/>
              </a:solidFill>
              <a:latin typeface="Bodoni MT" panose="02070603080606020203" pitchFamily="18" charset="0"/>
            </a:endParaRPr>
          </a:p>
        </p:txBody>
      </p:sp>
      <p:sp>
        <p:nvSpPr>
          <p:cNvPr id="3" name="Content Placeholder 2">
            <a:extLst>
              <a:ext uri="{FF2B5EF4-FFF2-40B4-BE49-F238E27FC236}">
                <a16:creationId xmlns="" xmlns:a16="http://schemas.microsoft.com/office/drawing/2014/main" id="{5CBE1F60-FB9A-4C02-94AC-E5C4C13586F5}"/>
              </a:ext>
            </a:extLst>
          </p:cNvPr>
          <p:cNvSpPr>
            <a:spLocks noGrp="1"/>
          </p:cNvSpPr>
          <p:nvPr>
            <p:ph idx="1"/>
          </p:nvPr>
        </p:nvSpPr>
        <p:spPr>
          <a:xfrm>
            <a:off x="6749271" y="1128451"/>
            <a:ext cx="4680729" cy="4566609"/>
          </a:xfrm>
        </p:spPr>
        <p:txBody>
          <a:bodyPr anchor="ctr">
            <a:normAutofit/>
          </a:bodyPr>
          <a:lstStyle/>
          <a:p>
            <a:r>
              <a:rPr lang="en-US" sz="2800" dirty="0" smtClean="0">
                <a:latin typeface="Times New Roman" panose="02020603050405020304" pitchFamily="18" charset="0"/>
                <a:cs typeface="Times New Roman" panose="02020603050405020304" pitchFamily="18" charset="0"/>
              </a:rPr>
              <a:t>Inevitable accident</a:t>
            </a:r>
          </a:p>
          <a:p>
            <a:r>
              <a:rPr lang="en-US" sz="2800" dirty="0" smtClean="0">
                <a:latin typeface="Times New Roman" panose="02020603050405020304" pitchFamily="18" charset="0"/>
                <a:cs typeface="Times New Roman" panose="02020603050405020304" pitchFamily="18" charset="0"/>
              </a:rPr>
              <a:t>Self </a:t>
            </a:r>
            <a:r>
              <a:rPr lang="en-US" sz="2800" dirty="0" err="1" smtClean="0">
                <a:latin typeface="Times New Roman" panose="02020603050405020304" pitchFamily="18" charset="0"/>
                <a:cs typeface="Times New Roman" panose="02020603050405020304" pitchFamily="18" charset="0"/>
              </a:rPr>
              <a:t>defence</a:t>
            </a:r>
            <a:r>
              <a:rPr lang="en-US" sz="2800" dirty="0" smtClean="0">
                <a:latin typeface="Times New Roman" panose="02020603050405020304" pitchFamily="18" charset="0"/>
                <a:cs typeface="Times New Roman" panose="02020603050405020304" pitchFamily="18" charset="0"/>
              </a:rPr>
              <a:t>/ property</a:t>
            </a:r>
          </a:p>
          <a:p>
            <a:r>
              <a:rPr lang="en-US" sz="2800" dirty="0" smtClean="0">
                <a:latin typeface="Times New Roman" panose="02020603050405020304" pitchFamily="18" charset="0"/>
                <a:cs typeface="Times New Roman" panose="02020603050405020304" pitchFamily="18" charset="0"/>
              </a:rPr>
              <a:t>Leave and </a:t>
            </a:r>
            <a:r>
              <a:rPr lang="en-US" sz="2800" dirty="0" err="1" smtClean="0">
                <a:latin typeface="Times New Roman" panose="02020603050405020304" pitchFamily="18" charset="0"/>
                <a:cs typeface="Times New Roman" panose="02020603050405020304" pitchFamily="18" charset="0"/>
              </a:rPr>
              <a:t>licence</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Exercise of parental or quasi-parental authority</a:t>
            </a:r>
          </a:p>
          <a:p>
            <a:r>
              <a:rPr lang="en-US" sz="2800" dirty="0" smtClean="0">
                <a:latin typeface="Times New Roman" panose="02020603050405020304" pitchFamily="18" charset="0"/>
                <a:cs typeface="Times New Roman" panose="02020603050405020304" pitchFamily="18" charset="0"/>
              </a:rPr>
              <a:t>Public Peace</a:t>
            </a:r>
          </a:p>
          <a:p>
            <a:r>
              <a:rPr lang="en-US" sz="2800" dirty="0" smtClean="0">
                <a:latin typeface="Times New Roman" panose="02020603050405020304" pitchFamily="18" charset="0"/>
                <a:cs typeface="Times New Roman" panose="02020603050405020304" pitchFamily="18" charset="0"/>
              </a:rPr>
              <a:t>Legal process</a:t>
            </a:r>
          </a:p>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71633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6">
            <a:extLst>
              <a:ext uri="{FF2B5EF4-FFF2-40B4-BE49-F238E27FC236}">
                <a16:creationId xmlns="" xmlns:a16="http://schemas.microsoft.com/office/drawing/2014/main" id="{B217C2AD-51B4-40CE-A71F-F5D3F846D97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12" name="Rectangle 11">
            <a:extLst>
              <a:ext uri="{FF2B5EF4-FFF2-40B4-BE49-F238E27FC236}">
                <a16:creationId xmlns="" xmlns:a16="http://schemas.microsoft.com/office/drawing/2014/main" id="{6F1BF92E-23CF-4BFE-9E1F-C359BACFA3C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4" name="Rectangle 13">
            <a:extLst>
              <a:ext uri="{FF2B5EF4-FFF2-40B4-BE49-F238E27FC236}">
                <a16:creationId xmlns="" xmlns:a16="http://schemas.microsoft.com/office/drawing/2014/main" id="{B89090F2-B101-458B-9AFF-27327443BB0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6" name="Freeform 6">
            <a:extLst>
              <a:ext uri="{FF2B5EF4-FFF2-40B4-BE49-F238E27FC236}">
                <a16:creationId xmlns="" xmlns:a16="http://schemas.microsoft.com/office/drawing/2014/main" id="{526C103B-17BD-4B48-AB6F-0D9EF826AAC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pic>
        <p:nvPicPr>
          <p:cNvPr id="7" name="Graphic 6" descr="Question mark">
            <a:extLst>
              <a:ext uri="{FF2B5EF4-FFF2-40B4-BE49-F238E27FC236}">
                <a16:creationId xmlns="" xmlns:a16="http://schemas.microsoft.com/office/drawing/2014/main" id="{ACAAF5D7-299C-47E0-BF58-5B55CABE4EA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1240971" y="1709603"/>
            <a:ext cx="3398085" cy="3398085"/>
          </a:xfrm>
          <a:prstGeom prst="rect">
            <a:avLst/>
          </a:prstGeom>
        </p:spPr>
      </p:pic>
      <p:sp>
        <p:nvSpPr>
          <p:cNvPr id="18" name="Rectangle 17">
            <a:extLst>
              <a:ext uri="{FF2B5EF4-FFF2-40B4-BE49-F238E27FC236}">
                <a16:creationId xmlns="" xmlns:a16="http://schemas.microsoft.com/office/drawing/2014/main" id="{E9EC3243-CA25-4485-A7FE-8B014192384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 xmlns:a16="http://schemas.microsoft.com/office/drawing/2014/main" id="{E2BA12E3-E0DD-4573-B106-10742AA3E12D}"/>
              </a:ext>
            </a:extLst>
          </p:cNvPr>
          <p:cNvSpPr>
            <a:spLocks noGrp="1"/>
          </p:cNvSpPr>
          <p:nvPr>
            <p:ph type="title"/>
          </p:nvPr>
        </p:nvSpPr>
        <p:spPr>
          <a:xfrm>
            <a:off x="4914900" y="1235847"/>
            <a:ext cx="6548882" cy="3325266"/>
          </a:xfrm>
        </p:spPr>
        <p:txBody>
          <a:bodyPr vert="horz" lIns="91440" tIns="45720" rIns="91440" bIns="45720" rtlCol="0" anchor="ctr">
            <a:noAutofit/>
            <a:scene3d>
              <a:camera prst="orthographicFront"/>
              <a:lightRig rig="threePt" dir="t"/>
            </a:scene3d>
            <a:sp3d extrusionH="57150">
              <a:bevelT w="38100" h="38100" prst="relaxedInset"/>
              <a:bevelB w="50800" h="38100" prst="riblet"/>
            </a:sp3d>
          </a:bodyPr>
          <a:lstStyle/>
          <a:p>
            <a:pPr algn="ctr"/>
            <a:r>
              <a:rPr lang="en-US" sz="4000" spc="800" dirty="0" smtClean="0">
                <a:effectLst>
                  <a:glow rad="139700">
                    <a:schemeClr val="accent5">
                      <a:satMod val="175000"/>
                      <a:alpha val="40000"/>
                    </a:schemeClr>
                  </a:glow>
                </a:effectLst>
                <a:latin typeface="Bodoni MT" panose="02070603080606020203" pitchFamily="18" charset="0"/>
              </a:rPr>
              <a:t>DIFFERENCE</a:t>
            </a:r>
            <a:endParaRPr lang="en-US" sz="4000" spc="800" dirty="0">
              <a:effectLst>
                <a:glow rad="139700">
                  <a:schemeClr val="accent5">
                    <a:satMod val="175000"/>
                    <a:alpha val="40000"/>
                  </a:schemeClr>
                </a:glow>
              </a:effectLst>
              <a:latin typeface="Bodoni MT" panose="02070603080606020203" pitchFamily="18" charset="0"/>
            </a:endParaRP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50328" y="3297382"/>
            <a:ext cx="6758308" cy="3560618"/>
          </a:xfrm>
          <a:prstGeom prst="rect">
            <a:avLst/>
          </a:prstGeom>
        </p:spPr>
      </p:pic>
    </p:spTree>
    <p:extLst>
      <p:ext uri="{BB962C8B-B14F-4D97-AF65-F5344CB8AC3E}">
        <p14:creationId xmlns:p14="http://schemas.microsoft.com/office/powerpoint/2010/main" val="1630570103"/>
      </p:ext>
    </p:extLst>
  </p:cSld>
  <p:clrMapOvr>
    <a:masterClrMapping/>
  </p:clrMapOvr>
  <p:timing>
    <p:tnLst>
      <p:par>
        <p:cTn id="1" dur="indefinite" restart="never" nodeType="tmRoot"/>
      </p:par>
    </p:tn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55916208_Getting to know your teacher_RVA_v2" id="{9D60EAE5-D0A0-4E9F-AE23-1B333D14ABD6}" vid="{DD8DD7D2-976B-4092-A04B-0CF2FAEFF74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DB3E54F-9BB9-4821-81E3-A4EFEC7BD0AD}">
  <ds:schemaRefs>
    <ds:schemaRef ds:uri="http://schemas.microsoft.com/office/2006/metadata/properties"/>
    <ds:schemaRef ds:uri="http://purl.org/dc/dcmitype/"/>
    <ds:schemaRef ds:uri="http://schemas.microsoft.com/office/2006/documentManagement/types"/>
    <ds:schemaRef ds:uri="http://purl.org/dc/elements/1.1/"/>
    <ds:schemaRef ds:uri="http://purl.org/dc/terms/"/>
    <ds:schemaRef ds:uri="71af3243-3dd4-4a8d-8c0d-dd76da1f02a5"/>
    <ds:schemaRef ds:uri="http://schemas.microsoft.com/office/infopath/2007/PartnerControls"/>
    <ds:schemaRef ds:uri="http://www.w3.org/XML/1998/namespace"/>
    <ds:schemaRef ds:uri="http://schemas.openxmlformats.org/package/2006/metadata/core-properties"/>
    <ds:schemaRef ds:uri="16c05727-aa75-4e4a-9b5f-8a80a1165891"/>
  </ds:schemaRefs>
</ds:datastoreItem>
</file>

<file path=customXml/itemProps2.xml><?xml version="1.0" encoding="utf-8"?>
<ds:datastoreItem xmlns:ds="http://schemas.openxmlformats.org/officeDocument/2006/customXml" ds:itemID="{15A714DE-2D72-4B69-B5D2-B9FD427417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2D0167F-E486-4F9B-83E2-993954E11F0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Getting to know your teacher</Template>
  <TotalTime>0</TotalTime>
  <Words>215</Words>
  <Application>Microsoft Office PowerPoint</Application>
  <PresentationFormat>Widescreen</PresentationFormat>
  <Paragraphs>29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Bodoni MT</vt:lpstr>
      <vt:lpstr>Calibri</vt:lpstr>
      <vt:lpstr>Gill Sans MT</vt:lpstr>
      <vt:lpstr>Impact</vt:lpstr>
      <vt:lpstr>Times New Roman</vt:lpstr>
      <vt:lpstr>Badge</vt:lpstr>
      <vt:lpstr>Torts to Person</vt:lpstr>
      <vt:lpstr>Assault</vt:lpstr>
      <vt:lpstr>Continued…</vt:lpstr>
      <vt:lpstr>Battery</vt:lpstr>
      <vt:lpstr>Defences</vt:lpstr>
      <vt:lpstr>DIFFERENCE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2020-05-02T17:37:41Z</dcterms:created>
  <dcterms:modified xsi:type="dcterms:W3CDTF">2020-05-02T18:58:38Z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