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 id="260" r:id="rId5"/>
    <p:sldId id="264" r:id="rId6"/>
    <p:sldId id="261" r:id="rId7"/>
    <p:sldId id="262" r:id="rId8"/>
    <p:sldId id="263"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BAEF861-E91D-4CE7-9B83-E3E4C4A76B2B}"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A95B8-4BEF-4242-8DB0-0E4D76EA5F1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6819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AEF861-E91D-4CE7-9B83-E3E4C4A76B2B}"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A95B8-4BEF-4242-8DB0-0E4D76EA5F1D}" type="slidenum">
              <a:rPr lang="en-US" smtClean="0"/>
              <a:t>‹#›</a:t>
            </a:fld>
            <a:endParaRPr lang="en-US"/>
          </a:p>
        </p:txBody>
      </p:sp>
    </p:spTree>
    <p:extLst>
      <p:ext uri="{BB962C8B-B14F-4D97-AF65-F5344CB8AC3E}">
        <p14:creationId xmlns:p14="http://schemas.microsoft.com/office/powerpoint/2010/main" val="981137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AEF861-E91D-4CE7-9B83-E3E4C4A76B2B}"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A95B8-4BEF-4242-8DB0-0E4D76EA5F1D}" type="slidenum">
              <a:rPr lang="en-US" smtClean="0"/>
              <a:t>‹#›</a:t>
            </a:fld>
            <a:endParaRPr lang="en-US"/>
          </a:p>
        </p:txBody>
      </p:sp>
    </p:spTree>
    <p:extLst>
      <p:ext uri="{BB962C8B-B14F-4D97-AF65-F5344CB8AC3E}">
        <p14:creationId xmlns:p14="http://schemas.microsoft.com/office/powerpoint/2010/main" val="104533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AEF861-E91D-4CE7-9B83-E3E4C4A76B2B}"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A95B8-4BEF-4242-8DB0-0E4D76EA5F1D}" type="slidenum">
              <a:rPr lang="en-US" smtClean="0"/>
              <a:t>‹#›</a:t>
            </a:fld>
            <a:endParaRPr lang="en-US"/>
          </a:p>
        </p:txBody>
      </p:sp>
    </p:spTree>
    <p:extLst>
      <p:ext uri="{BB962C8B-B14F-4D97-AF65-F5344CB8AC3E}">
        <p14:creationId xmlns:p14="http://schemas.microsoft.com/office/powerpoint/2010/main" val="3599684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AEF861-E91D-4CE7-9B83-E3E4C4A76B2B}"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A95B8-4BEF-4242-8DB0-0E4D76EA5F1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3231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BAEF861-E91D-4CE7-9B83-E3E4C4A76B2B}" type="datetimeFigureOut">
              <a:rPr lang="en-US" smtClean="0"/>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8A95B8-4BEF-4242-8DB0-0E4D76EA5F1D}" type="slidenum">
              <a:rPr lang="en-US" smtClean="0"/>
              <a:t>‹#›</a:t>
            </a:fld>
            <a:endParaRPr lang="en-US"/>
          </a:p>
        </p:txBody>
      </p:sp>
    </p:spTree>
    <p:extLst>
      <p:ext uri="{BB962C8B-B14F-4D97-AF65-F5344CB8AC3E}">
        <p14:creationId xmlns:p14="http://schemas.microsoft.com/office/powerpoint/2010/main" val="4016699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BAEF861-E91D-4CE7-9B83-E3E4C4A76B2B}" type="datetimeFigureOut">
              <a:rPr lang="en-US" smtClean="0"/>
              <a:t>11/28/2020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8A95B8-4BEF-4242-8DB0-0E4D76EA5F1D}" type="slidenum">
              <a:rPr lang="en-US" smtClean="0"/>
              <a:t>‹#›</a:t>
            </a:fld>
            <a:endParaRPr lang="en-US"/>
          </a:p>
        </p:txBody>
      </p:sp>
    </p:spTree>
    <p:extLst>
      <p:ext uri="{BB962C8B-B14F-4D97-AF65-F5344CB8AC3E}">
        <p14:creationId xmlns:p14="http://schemas.microsoft.com/office/powerpoint/2010/main" val="159897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BAEF861-E91D-4CE7-9B83-E3E4C4A76B2B}" type="datetimeFigureOut">
              <a:rPr lang="en-US" smtClean="0"/>
              <a:t>11/28/2020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8A95B8-4BEF-4242-8DB0-0E4D76EA5F1D}" type="slidenum">
              <a:rPr lang="en-US" smtClean="0"/>
              <a:t>‹#›</a:t>
            </a:fld>
            <a:endParaRPr lang="en-US"/>
          </a:p>
        </p:txBody>
      </p:sp>
    </p:spTree>
    <p:extLst>
      <p:ext uri="{BB962C8B-B14F-4D97-AF65-F5344CB8AC3E}">
        <p14:creationId xmlns:p14="http://schemas.microsoft.com/office/powerpoint/2010/main" val="1568454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BAEF861-E91D-4CE7-9B83-E3E4C4A76B2B}" type="datetimeFigureOut">
              <a:rPr lang="en-US" smtClean="0"/>
              <a:t>11/28/2020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38A95B8-4BEF-4242-8DB0-0E4D76EA5F1D}" type="slidenum">
              <a:rPr lang="en-US" smtClean="0"/>
              <a:t>‹#›</a:t>
            </a:fld>
            <a:endParaRPr lang="en-US"/>
          </a:p>
        </p:txBody>
      </p:sp>
    </p:spTree>
    <p:extLst>
      <p:ext uri="{BB962C8B-B14F-4D97-AF65-F5344CB8AC3E}">
        <p14:creationId xmlns:p14="http://schemas.microsoft.com/office/powerpoint/2010/main" val="2923744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BAEF861-E91D-4CE7-9B83-E3E4C4A76B2B}" type="datetimeFigureOut">
              <a:rPr lang="en-US" smtClean="0"/>
              <a:t>11/28/2020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8A95B8-4BEF-4242-8DB0-0E4D76EA5F1D}" type="slidenum">
              <a:rPr lang="en-US" smtClean="0"/>
              <a:t>‹#›</a:t>
            </a:fld>
            <a:endParaRPr lang="en-US"/>
          </a:p>
        </p:txBody>
      </p:sp>
    </p:spTree>
    <p:extLst>
      <p:ext uri="{BB962C8B-B14F-4D97-AF65-F5344CB8AC3E}">
        <p14:creationId xmlns:p14="http://schemas.microsoft.com/office/powerpoint/2010/main" val="2030301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AEF861-E91D-4CE7-9B83-E3E4C4A76B2B}" type="datetimeFigureOut">
              <a:rPr lang="en-US" smtClean="0"/>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8A95B8-4BEF-4242-8DB0-0E4D76EA5F1D}" type="slidenum">
              <a:rPr lang="en-US" smtClean="0"/>
              <a:t>‹#›</a:t>
            </a:fld>
            <a:endParaRPr lang="en-US"/>
          </a:p>
        </p:txBody>
      </p:sp>
    </p:spTree>
    <p:extLst>
      <p:ext uri="{BB962C8B-B14F-4D97-AF65-F5344CB8AC3E}">
        <p14:creationId xmlns:p14="http://schemas.microsoft.com/office/powerpoint/2010/main" val="1405573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BAEF861-E91D-4CE7-9B83-E3E4C4A76B2B}" type="datetimeFigureOut">
              <a:rPr lang="en-US" smtClean="0"/>
              <a:t>11/28/2020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8A95B8-4BEF-4242-8DB0-0E4D76EA5F1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7382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13113"/>
            <a:ext cx="10515600" cy="1987826"/>
          </a:xfrm>
        </p:spPr>
        <p:txBody>
          <a:bodyPr>
            <a:normAutofit/>
          </a:bodyPr>
          <a:lstStyle/>
          <a:p>
            <a:pPr algn="ctr"/>
            <a:r>
              <a:rPr lang="en-US" sz="5400" b="1" dirty="0" smtClean="0">
                <a:latin typeface="Times New Roman" panose="02020603050405020304" pitchFamily="18" charset="0"/>
                <a:cs typeface="Times New Roman" panose="02020603050405020304" pitchFamily="18" charset="0"/>
              </a:rPr>
              <a:t>Statistics</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9748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lstStyle/>
          <a:p>
            <a:endParaRPr lang="en-US" dirty="0" smtClean="0"/>
          </a:p>
          <a:p>
            <a:r>
              <a:rPr lang="en-US" sz="3600" dirty="0" smtClean="0">
                <a:latin typeface="Times New Roman" panose="02020603050405020304" pitchFamily="18" charset="0"/>
                <a:cs typeface="Times New Roman" panose="02020603050405020304" pitchFamily="18" charset="0"/>
              </a:rPr>
              <a:t>It </a:t>
            </a:r>
            <a:r>
              <a:rPr lang="en-US" sz="3600" dirty="0">
                <a:latin typeface="Times New Roman" panose="02020603050405020304" pitchFamily="18" charset="0"/>
                <a:cs typeface="Times New Roman" panose="02020603050405020304" pitchFamily="18" charset="0"/>
              </a:rPr>
              <a:t>is derived from the Latin word ‘status’ or the Italian word ‘statistica’ or the German word ‘</a:t>
            </a:r>
            <a:r>
              <a:rPr lang="en-US" sz="3600" dirty="0" err="1">
                <a:latin typeface="Times New Roman" panose="02020603050405020304" pitchFamily="18" charset="0"/>
                <a:cs typeface="Times New Roman" panose="02020603050405020304" pitchFamily="18" charset="0"/>
              </a:rPr>
              <a:t>statistik</a:t>
            </a:r>
            <a:r>
              <a:rPr lang="en-US" sz="3600" dirty="0">
                <a:latin typeface="Times New Roman" panose="02020603050405020304" pitchFamily="18" charset="0"/>
                <a:cs typeface="Times New Roman" panose="02020603050405020304" pitchFamily="18" charset="0"/>
              </a:rPr>
              <a:t>’ or the French word ‘statistique.’ All these mean a political </a:t>
            </a:r>
            <a:r>
              <a:rPr lang="en-US" sz="3600" dirty="0" smtClean="0">
                <a:latin typeface="Times New Roman" panose="02020603050405020304" pitchFamily="18" charset="0"/>
                <a:cs typeface="Times New Roman" panose="02020603050405020304" pitchFamily="18" charset="0"/>
              </a:rPr>
              <a:t>state, originally information useful to the state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0352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Statistics</a:t>
            </a:r>
            <a:endParaRPr lang="en-US" dirty="0"/>
          </a:p>
        </p:txBody>
      </p:sp>
      <p:sp>
        <p:nvSpPr>
          <p:cNvPr id="3" name="Content Placeholder 2"/>
          <p:cNvSpPr>
            <a:spLocks noGrp="1"/>
          </p:cNvSpPr>
          <p:nvPr>
            <p:ph idx="1"/>
          </p:nvPr>
        </p:nvSpPr>
        <p:spPr/>
        <p:txBody>
          <a:bodyPr>
            <a:normAutofit lnSpcReduction="10000"/>
          </a:bodyPr>
          <a:lstStyle/>
          <a:p>
            <a:r>
              <a:rPr lang="en-US" sz="2400" dirty="0" smtClean="0">
                <a:latin typeface="Times New Roman" panose="02020603050405020304" pitchFamily="18" charset="0"/>
                <a:cs typeface="Times New Roman" panose="02020603050405020304" pitchFamily="18" charset="0"/>
              </a:rPr>
              <a:t>Statistics is the branch of science that deals with </a:t>
            </a:r>
          </a:p>
          <a:p>
            <a:pPr marL="342900" indent="-342900"/>
            <a:r>
              <a:rPr lang="en-US" sz="2400" dirty="0" smtClean="0">
                <a:latin typeface="Times New Roman" panose="02020603050405020304" pitchFamily="18" charset="0"/>
                <a:cs typeface="Times New Roman" panose="02020603050405020304" pitchFamily="18" charset="0"/>
              </a:rPr>
              <a:t>Collection of data </a:t>
            </a:r>
          </a:p>
          <a:p>
            <a:pPr marL="342900" indent="-342900"/>
            <a:r>
              <a:rPr lang="en-US" sz="2400" dirty="0" smtClean="0">
                <a:latin typeface="Times New Roman" panose="02020603050405020304" pitchFamily="18" charset="0"/>
                <a:cs typeface="Times New Roman" panose="02020603050405020304" pitchFamily="18" charset="0"/>
              </a:rPr>
              <a:t>Summarization of data</a:t>
            </a:r>
          </a:p>
          <a:p>
            <a:pPr marL="342900" indent="-342900"/>
            <a:r>
              <a:rPr lang="en-US" sz="2400" dirty="0" smtClean="0">
                <a:latin typeface="Times New Roman" panose="02020603050405020304" pitchFamily="18" charset="0"/>
                <a:cs typeface="Times New Roman" panose="02020603050405020304" pitchFamily="18" charset="0"/>
              </a:rPr>
              <a:t>Analysis of data</a:t>
            </a:r>
          </a:p>
          <a:p>
            <a:pPr marL="342900" indent="-342900"/>
            <a:r>
              <a:rPr lang="en-US" sz="2400" dirty="0" smtClean="0">
                <a:latin typeface="Times New Roman" panose="02020603050405020304" pitchFamily="18" charset="0"/>
                <a:cs typeface="Times New Roman" panose="02020603050405020304" pitchFamily="18" charset="0"/>
              </a:rPr>
              <a:t>Presentation of data and </a:t>
            </a:r>
          </a:p>
          <a:p>
            <a:pPr marL="342900" indent="-342900"/>
            <a:r>
              <a:rPr lang="en-US" sz="2400" dirty="0" smtClean="0">
                <a:latin typeface="Times New Roman" panose="02020603050405020304" pitchFamily="18" charset="0"/>
                <a:cs typeface="Times New Roman" panose="02020603050405020304" pitchFamily="18" charset="0"/>
              </a:rPr>
              <a:t>Interpretation of data in order to obtain useful and meaningful information.</a:t>
            </a:r>
          </a:p>
          <a:p>
            <a:pPr marL="0" indent="0">
              <a:buNone/>
            </a:pPr>
            <a:r>
              <a:rPr lang="en-US" sz="2400" dirty="0" smtClean="0">
                <a:latin typeface="Times New Roman" panose="02020603050405020304" pitchFamily="18" charset="0"/>
                <a:cs typeface="Times New Roman" panose="02020603050405020304" pitchFamily="18" charset="0"/>
              </a:rPr>
              <a:t>                                      OR</a:t>
            </a:r>
          </a:p>
          <a:p>
            <a:pPr marL="0" indent="0">
              <a:buNone/>
            </a:pPr>
            <a:r>
              <a:rPr lang="en-US" sz="2400" dirty="0" smtClean="0">
                <a:latin typeface="Times New Roman" panose="02020603050405020304" pitchFamily="18" charset="0"/>
                <a:cs typeface="Times New Roman" panose="02020603050405020304" pitchFamily="18" charset="0"/>
              </a:rPr>
              <a:t>It is science concerns with the collection ,presentation, and analysis of data and to draw valid inferences from the given data.</a:t>
            </a:r>
          </a:p>
          <a:p>
            <a:endParaRPr lang="en-US" dirty="0"/>
          </a:p>
        </p:txBody>
      </p:sp>
    </p:spTree>
    <p:extLst>
      <p:ext uri="{BB962C8B-B14F-4D97-AF65-F5344CB8AC3E}">
        <p14:creationId xmlns:p14="http://schemas.microsoft.com/office/powerpoint/2010/main" val="1626028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and Applications of Statistics</a:t>
            </a:r>
            <a:endParaRPr lang="en-US" dirty="0"/>
          </a:p>
        </p:txBody>
      </p:sp>
      <p:sp>
        <p:nvSpPr>
          <p:cNvPr id="3" name="Content Placeholder 2"/>
          <p:cNvSpPr>
            <a:spLocks noGrp="1"/>
          </p:cNvSpPr>
          <p:nvPr>
            <p:ph idx="1"/>
          </p:nvPr>
        </p:nvSpPr>
        <p:spPr/>
        <p:txBody>
          <a:bodyPr/>
          <a:lstStyle/>
          <a:p>
            <a:endParaRPr lang="en-US" dirty="0" smtClean="0"/>
          </a:p>
          <a:p>
            <a:r>
              <a:rPr lang="en-US" sz="2800" dirty="0" smtClean="0">
                <a:latin typeface="Times New Roman" panose="02020603050405020304" pitchFamily="18" charset="0"/>
                <a:cs typeface="Times New Roman" panose="02020603050405020304" pitchFamily="18" charset="0"/>
              </a:rPr>
              <a:t>To inform general Public </a:t>
            </a:r>
          </a:p>
          <a:p>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facilitates comparisons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simplifies the message of </a:t>
            </a:r>
            <a:r>
              <a:rPr lang="en-US" sz="2800" dirty="0" smtClean="0">
                <a:latin typeface="Times New Roman" panose="02020603050405020304" pitchFamily="18" charset="0"/>
                <a:cs typeface="Times New Roman" panose="02020603050405020304" pitchFamily="18" charset="0"/>
              </a:rPr>
              <a:t>figure</a:t>
            </a:r>
          </a:p>
          <a:p>
            <a:r>
              <a:rPr lang="en-US" sz="2800" dirty="0" smtClean="0">
                <a:latin typeface="Times New Roman" panose="02020603050405020304" pitchFamily="18" charset="0"/>
                <a:cs typeface="Times New Roman" panose="02020603050405020304" pitchFamily="18" charset="0"/>
              </a:rPr>
              <a:t> It </a:t>
            </a:r>
            <a:r>
              <a:rPr lang="en-US" sz="2800" dirty="0">
                <a:latin typeface="Times New Roman" panose="02020603050405020304" pitchFamily="18" charset="0"/>
                <a:cs typeface="Times New Roman" panose="02020603050405020304" pitchFamily="18" charset="0"/>
              </a:rPr>
              <a:t>helps in formulating and testing hypothesis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help in prediction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To establish association and relationship between factors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0797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Importance</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Nowadays, statistics is playing a crucial role in developing the world. Statistics are everywhere we can’t hide from statistics. There are many uses of statistics in our life. The apps we use in our mobile devices are based on statistics. Psychology says the more you get good command over statistics, the more you get, the higher chances of success. Therefore you need to know the importance of statistics before starting to learn statistics. Let’s have a look at the importance of statistics in our daily life.</a:t>
            </a:r>
          </a:p>
        </p:txBody>
      </p:sp>
    </p:spTree>
    <p:extLst>
      <p:ext uri="{BB962C8B-B14F-4D97-AF65-F5344CB8AC3E}">
        <p14:creationId xmlns:p14="http://schemas.microsoft.com/office/powerpoint/2010/main" val="1856754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6017"/>
            <a:ext cx="10515600" cy="1245705"/>
          </a:xfrm>
        </p:spPr>
        <p:txBody>
          <a:bodyPr>
            <a:normAutofit fontScale="90000"/>
          </a:bodyPr>
          <a:lstStyle/>
          <a:p>
            <a:r>
              <a:rPr lang="en-US" dirty="0" smtClean="0"/>
              <a:t> </a:t>
            </a:r>
            <a:br>
              <a:rPr lang="en-US" dirty="0" smtClean="0"/>
            </a:br>
            <a:r>
              <a:rPr lang="en-US" dirty="0" smtClean="0"/>
              <a:t/>
            </a:r>
            <a:br>
              <a:rPr lang="en-US" dirty="0" smtClean="0"/>
            </a:br>
            <a:r>
              <a:rPr lang="en-US" b="1" dirty="0" smtClean="0">
                <a:latin typeface="Times New Roman" panose="02020603050405020304" pitchFamily="18" charset="0"/>
                <a:cs typeface="Times New Roman" panose="02020603050405020304" pitchFamily="18" charset="0"/>
              </a:rPr>
              <a:t>Statistics </a:t>
            </a:r>
            <a:r>
              <a:rPr lang="en-US" b="1" dirty="0" smtClean="0">
                <a:latin typeface="Times New Roman" panose="02020603050405020304" pitchFamily="18" charset="0"/>
                <a:cs typeface="Times New Roman" panose="02020603050405020304" pitchFamily="18" charset="0"/>
              </a:rPr>
              <a:t>in Planning</a:t>
            </a:r>
            <a:br>
              <a:rPr lang="en-US" b="1" dirty="0" smtClean="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437322" y="1825624"/>
            <a:ext cx="11171582" cy="4548671"/>
          </a:xfrm>
        </p:spPr>
        <p:txBody>
          <a:bodyPr>
            <a:normAutofit/>
          </a:bodyPr>
          <a:lstStyle/>
          <a:p>
            <a:r>
              <a:rPr lang="en-US" sz="2400" dirty="0" smtClean="0">
                <a:latin typeface="Times New Roman" panose="02020603050405020304" pitchFamily="18" charset="0"/>
                <a:cs typeface="Times New Roman" panose="02020603050405020304" pitchFamily="18" charset="0"/>
              </a:rPr>
              <a:t>Statistics </a:t>
            </a:r>
            <a:r>
              <a:rPr lang="en-US" sz="2400" dirty="0">
                <a:latin typeface="Times New Roman" panose="02020603050405020304" pitchFamily="18" charset="0"/>
                <a:cs typeface="Times New Roman" panose="02020603050405020304" pitchFamily="18" charset="0"/>
              </a:rPr>
              <a:t>is one of the crucial parts of planning. Without statistics, the plan can’t be possible. Statistics helps to do planning in business, economics, and government level.</a:t>
            </a:r>
          </a:p>
          <a:p>
            <a:r>
              <a:rPr lang="en-US" sz="2400" dirty="0">
                <a:latin typeface="Times New Roman" panose="02020603050405020304" pitchFamily="18" charset="0"/>
                <a:cs typeface="Times New Roman" panose="02020603050405020304" pitchFamily="18" charset="0"/>
              </a:rPr>
              <a:t>In the modern era, planning is everything. And almost every governmental organization, as well as a private one, are using statistics to formulate their policy and to do adequate planning.</a:t>
            </a:r>
          </a:p>
          <a:p>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do solid planning, companies use the data related to production, consumption, birth, death, income, and so on. Statistics is helping the countries to do adequate planning that is crucial for </a:t>
            </a:r>
            <a:r>
              <a:rPr lang="en-US" sz="2400" dirty="0" err="1" smtClean="0">
                <a:latin typeface="Times New Roman" panose="02020603050405020304" pitchFamily="18" charset="0"/>
                <a:cs typeface="Times New Roman" panose="02020603050405020304" pitchFamily="18" charset="0"/>
              </a:rPr>
              <a:t>them,the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best examples of planning we see on COVID 19 pandemic. We have seen that the Government of </a:t>
            </a:r>
            <a:r>
              <a:rPr lang="en-US" sz="2400" dirty="0" smtClean="0">
                <a:latin typeface="Times New Roman" panose="02020603050405020304" pitchFamily="18" charset="0"/>
                <a:cs typeface="Times New Roman" panose="02020603050405020304" pitchFamily="18" charset="0"/>
              </a:rPr>
              <a:t>New Zealand </a:t>
            </a:r>
            <a:r>
              <a:rPr lang="en-US" sz="2400" dirty="0">
                <a:latin typeface="Times New Roman" panose="02020603050405020304" pitchFamily="18" charset="0"/>
                <a:cs typeface="Times New Roman" panose="02020603050405020304" pitchFamily="18" charset="0"/>
              </a:rPr>
              <a:t>has created the plan to fight against COVID 19, and they have successfully handled the situation to get rid of COVID 19. This pandemic show the importance of statistics in our daily life.</a:t>
            </a:r>
          </a:p>
          <a:p>
            <a:endParaRPr lang="en-US" dirty="0"/>
          </a:p>
        </p:txBody>
      </p:sp>
    </p:spTree>
    <p:extLst>
      <p:ext uri="{BB962C8B-B14F-4D97-AF65-F5344CB8AC3E}">
        <p14:creationId xmlns:p14="http://schemas.microsoft.com/office/powerpoint/2010/main" val="1239459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Statistics in Research Work</a:t>
            </a:r>
            <a:r>
              <a:rPr lang="en-US" dirty="0"/>
              <a:t/>
            </a:r>
            <a:br>
              <a:rPr lang="en-US" dirty="0"/>
            </a:br>
            <a:endParaRPr lang="en-US" dirty="0"/>
          </a:p>
        </p:txBody>
      </p:sp>
      <p:sp>
        <p:nvSpPr>
          <p:cNvPr id="3" name="Content Placeholder 2"/>
          <p:cNvSpPr>
            <a:spLocks noGrp="1"/>
          </p:cNvSpPr>
          <p:nvPr>
            <p:ph idx="1"/>
          </p:nvPr>
        </p:nvSpPr>
        <p:spPr/>
        <p:txBody>
          <a:bodyPr/>
          <a:lstStyle/>
          <a:p>
            <a:r>
              <a:rPr lang="en-US" sz="2800" dirty="0">
                <a:latin typeface="Times New Roman" panose="02020603050405020304" pitchFamily="18" charset="0"/>
                <a:cs typeface="Times New Roman" panose="02020603050405020304" pitchFamily="18" charset="0"/>
              </a:rPr>
              <a:t>Research work is all about statistics. The </a:t>
            </a:r>
            <a:r>
              <a:rPr lang="en-US" sz="2800" dirty="0" smtClean="0">
                <a:latin typeface="Times New Roman" panose="02020603050405020304" pitchFamily="18" charset="0"/>
                <a:cs typeface="Times New Roman" panose="02020603050405020304" pitchFamily="18" charset="0"/>
              </a:rPr>
              <a:t>research</a:t>
            </a:r>
            <a:r>
              <a:rPr lang="en-US" sz="2800" dirty="0">
                <a:latin typeface="Times New Roman" panose="02020603050405020304" pitchFamily="18" charset="0"/>
                <a:cs typeface="Times New Roman" panose="02020603050405020304" pitchFamily="18" charset="0"/>
              </a:rPr>
              <a:t> worker’s job is to present the data before the community. The research worker uses statistical methods to solve particular problems under differing conditions.</a:t>
            </a:r>
          </a:p>
          <a:p>
            <a:r>
              <a:rPr lang="en-US" sz="2800" dirty="0">
                <a:latin typeface="Times New Roman" panose="02020603050405020304" pitchFamily="18" charset="0"/>
                <a:cs typeface="Times New Roman" panose="02020603050405020304" pitchFamily="18" charset="0"/>
              </a:rPr>
              <a:t>Statistics are the basics of every research activity. In other words, research can’t be possible without statistics. The researcher should have excellent statistics skills to be a good researcher. It helps to keep the interest of the researcher in the research work or </a:t>
            </a:r>
            <a:r>
              <a:rPr lang="en-US" sz="2800" dirty="0" smtClean="0">
                <a:latin typeface="Times New Roman" panose="02020603050405020304" pitchFamily="18" charset="0"/>
                <a:cs typeface="Times New Roman" panose="02020603050405020304" pitchFamily="18" charset="0"/>
              </a:rPr>
              <a:t>data research</a:t>
            </a:r>
            <a:r>
              <a:rPr lang="en-US" sz="2800" dirty="0">
                <a:latin typeface="Times New Roman" panose="02020603050405020304" pitchFamily="18" charset="0"/>
                <a:cs typeface="Times New Roman" panose="02020603050405020304" pitchFamily="18" charset="0"/>
              </a:rPr>
              <a:t> work</a:t>
            </a:r>
          </a:p>
          <a:p>
            <a:endParaRPr lang="en-US" dirty="0"/>
          </a:p>
        </p:txBody>
      </p:sp>
    </p:spTree>
    <p:extLst>
      <p:ext uri="{BB962C8B-B14F-4D97-AF65-F5344CB8AC3E}">
        <p14:creationId xmlns:p14="http://schemas.microsoft.com/office/powerpoint/2010/main" val="1331822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Government</a:t>
            </a:r>
            <a:endParaRPr lang="en-US" dirty="0"/>
          </a:p>
        </p:txBody>
      </p:sp>
      <p:sp>
        <p:nvSpPr>
          <p:cNvPr id="3" name="Content Placeholder 2"/>
          <p:cNvSpPr>
            <a:spLocks noGrp="1"/>
          </p:cNvSpPr>
          <p:nvPr>
            <p:ph idx="1"/>
          </p:nvPr>
        </p:nvSpPr>
        <p:spPr/>
        <p:txBody>
          <a:bodyPr/>
          <a:lstStyle/>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The</a:t>
            </a:r>
            <a:r>
              <a:rPr lang="en-US" sz="2800" dirty="0">
                <a:latin typeface="Times New Roman" panose="02020603050405020304" pitchFamily="18" charset="0"/>
                <a:cs typeface="Times New Roman" panose="02020603050405020304" pitchFamily="18" charset="0"/>
              </a:rPr>
              <a:t> importance of statistics in government is utilized by making judgments about health, populations, education, and much more. It may help the government to check out what education schedule can be beneficial for students. What is the progress report of high school students using that particular curriculum? The government can assemble specific data about the population of the country using a </a:t>
            </a:r>
            <a:r>
              <a:rPr lang="en-US" sz="2800" dirty="0" smtClean="0">
                <a:latin typeface="Times New Roman" panose="02020603050405020304" pitchFamily="18" charset="0"/>
                <a:cs typeface="Times New Roman" panose="02020603050405020304" pitchFamily="18" charset="0"/>
              </a:rPr>
              <a:t>census.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7070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in Health Industry</a:t>
            </a:r>
            <a:endParaRPr lang="en-US" dirty="0"/>
          </a:p>
        </p:txBody>
      </p:sp>
      <p:sp>
        <p:nvSpPr>
          <p:cNvPr id="3" name="Content Placeholder 2"/>
          <p:cNvSpPr>
            <a:spLocks noGrp="1"/>
          </p:cNvSpPr>
          <p:nvPr>
            <p:ph idx="1"/>
          </p:nvPr>
        </p:nvSpPr>
        <p:spPr/>
        <p:txBody>
          <a:bodyPr/>
          <a:lstStyle/>
          <a:p>
            <a:endParaRPr lang="en-US" dirty="0" smtClean="0"/>
          </a:p>
          <a:p>
            <a:pPr marL="0" indent="0">
              <a:buNone/>
            </a:pPr>
            <a:r>
              <a:rPr lang="en-US" sz="2800" dirty="0" smtClean="0">
                <a:latin typeface="Times New Roman" panose="02020603050405020304" pitchFamily="18" charset="0"/>
                <a:cs typeface="Times New Roman" panose="02020603050405020304" pitchFamily="18" charset="0"/>
              </a:rPr>
              <a:t>Statistics </a:t>
            </a:r>
            <a:r>
              <a:rPr lang="en-US" sz="2800" dirty="0">
                <a:latin typeface="Times New Roman" panose="02020603050405020304" pitchFamily="18" charset="0"/>
                <a:cs typeface="Times New Roman" panose="02020603050405020304" pitchFamily="18" charset="0"/>
              </a:rPr>
              <a:t>is playing its part in the health industry. It helps the doctor to take and manage the data of their </a:t>
            </a:r>
            <a:r>
              <a:rPr lang="en-US" sz="2800" dirty="0" smtClean="0">
                <a:latin typeface="Times New Roman" panose="02020603050405020304" pitchFamily="18" charset="0"/>
                <a:cs typeface="Times New Roman" panose="02020603050405020304" pitchFamily="18" charset="0"/>
              </a:rPr>
              <a:t>patients . We </a:t>
            </a:r>
            <a:r>
              <a:rPr lang="en-US" sz="2800" dirty="0">
                <a:latin typeface="Times New Roman" panose="02020603050405020304" pitchFamily="18" charset="0"/>
                <a:cs typeface="Times New Roman" panose="02020603050405020304" pitchFamily="18" charset="0"/>
              </a:rPr>
              <a:t>have seen that in this COVID 19 Pandemic, the statistics are playing a crucial role in analyzing how much patience is all around the world, which region has the most number of cases and much more. All this happening is all because of statistics</a:t>
            </a:r>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54294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49</TotalTime>
  <Words>419</Words>
  <Application>Microsoft Office PowerPoint</Application>
  <PresentationFormat>Widescreen</PresentationFormat>
  <Paragraphs>36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Calibri Light</vt:lpstr>
      <vt:lpstr>Times New Roman</vt:lpstr>
      <vt:lpstr>Retrospect</vt:lpstr>
      <vt:lpstr>Statistics</vt:lpstr>
      <vt:lpstr>History</vt:lpstr>
      <vt:lpstr>What is Statistics</vt:lpstr>
      <vt:lpstr>Uses and Applications of Statistics</vt:lpstr>
      <vt:lpstr>Importance </vt:lpstr>
      <vt:lpstr>   Statistics in Planning </vt:lpstr>
      <vt:lpstr>Statistics in Research Work </vt:lpstr>
      <vt:lpstr>Government</vt:lpstr>
      <vt:lpstr>Statistics in Health Industry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Tehreem</dc:creator>
  <cp:lastModifiedBy>Tehreem</cp:lastModifiedBy>
  <cp:revision>16</cp:revision>
  <dcterms:created xsi:type="dcterms:W3CDTF">2020-10-14T12:56:13Z</dcterms:created>
  <dcterms:modified xsi:type="dcterms:W3CDTF">2020-11-28T05:27:55Z</dcterms:modified>
</cp:coreProperties>
</file>