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4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641411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4400" b="1" spc="-90" dirty="0">
                <a:latin typeface="+mn-lt"/>
                <a:cs typeface="Carlito"/>
              </a:rPr>
              <a:t>Total </a:t>
            </a:r>
            <a:r>
              <a:rPr sz="4400" b="1" spc="-125" dirty="0">
                <a:latin typeface="+mn-lt"/>
                <a:cs typeface="Carlito"/>
              </a:rPr>
              <a:t>War, </a:t>
            </a:r>
            <a:r>
              <a:rPr sz="4400" b="1" spc="-15" dirty="0">
                <a:latin typeface="+mn-lt"/>
                <a:cs typeface="Carlito"/>
              </a:rPr>
              <a:t>Propaganda </a:t>
            </a:r>
            <a:r>
              <a:rPr sz="4400" b="1" dirty="0">
                <a:latin typeface="+mn-lt"/>
                <a:cs typeface="Carlito"/>
              </a:rPr>
              <a:t>and the  </a:t>
            </a:r>
            <a:r>
              <a:rPr sz="4400" b="1" spc="-15" dirty="0">
                <a:latin typeface="+mn-lt"/>
                <a:cs typeface="Carlito"/>
              </a:rPr>
              <a:t>Cultural </a:t>
            </a:r>
            <a:r>
              <a:rPr sz="4400" b="1" spc="-5" dirty="0">
                <a:latin typeface="+mn-lt"/>
                <a:cs typeface="Carlito"/>
              </a:rPr>
              <a:t>Consequences </a:t>
            </a:r>
            <a:r>
              <a:rPr sz="4400" b="1" dirty="0">
                <a:latin typeface="+mn-lt"/>
                <a:cs typeface="Carlito"/>
              </a:rPr>
              <a:t>of</a:t>
            </a:r>
            <a:r>
              <a:rPr sz="4400" b="1" spc="-45" dirty="0">
                <a:latin typeface="+mn-lt"/>
                <a:cs typeface="Carlito"/>
              </a:rPr>
              <a:t> </a:t>
            </a:r>
            <a:r>
              <a:rPr sz="4400" b="1" spc="-5" dirty="0">
                <a:latin typeface="+mn-lt"/>
                <a:cs typeface="Carlito"/>
              </a:rPr>
              <a:t>WWI</a:t>
            </a:r>
            <a:endParaRPr sz="4400">
              <a:latin typeface="+mn-lt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2800" y="2819400"/>
            <a:ext cx="2362200" cy="365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800" y="38097"/>
            <a:ext cx="4605528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9468" y="2304415"/>
            <a:ext cx="230378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cs typeface="Carlito"/>
              </a:rPr>
              <a:t>Poster </a:t>
            </a:r>
            <a:r>
              <a:rPr sz="1800" spc="-5" dirty="0">
                <a:solidFill>
                  <a:srgbClr val="FFFFFF"/>
                </a:solidFill>
                <a:cs typeface="Carlito"/>
              </a:rPr>
              <a:t>is asking public </a:t>
            </a:r>
            <a:r>
              <a:rPr sz="1800" spc="-10" dirty="0">
                <a:solidFill>
                  <a:srgbClr val="FFFFFF"/>
                </a:solidFill>
                <a:cs typeface="Carlito"/>
              </a:rPr>
              <a:t>to  </a:t>
            </a:r>
            <a:r>
              <a:rPr sz="1800" spc="-5" dirty="0">
                <a:solidFill>
                  <a:srgbClr val="FFFFFF"/>
                </a:solidFill>
                <a:cs typeface="Carlito"/>
              </a:rPr>
              <a:t>give </a:t>
            </a:r>
            <a:r>
              <a:rPr sz="1800" spc="-10" dirty="0">
                <a:solidFill>
                  <a:srgbClr val="FFFFFF"/>
                </a:solidFill>
                <a:cs typeface="Carlito"/>
              </a:rPr>
              <a:t>books </a:t>
            </a:r>
            <a:r>
              <a:rPr sz="1800" spc="-15" dirty="0">
                <a:solidFill>
                  <a:srgbClr val="FFFFFF"/>
                </a:solidFill>
                <a:cs typeface="Carlito"/>
              </a:rPr>
              <a:t>for </a:t>
            </a:r>
            <a:r>
              <a:rPr sz="1800" dirty="0">
                <a:solidFill>
                  <a:srgbClr val="FFFFFF"/>
                </a:solidFill>
                <a:cs typeface="Carlito"/>
              </a:rPr>
              <a:t>German  </a:t>
            </a:r>
            <a:r>
              <a:rPr sz="1800" spc="-10" dirty="0">
                <a:solidFill>
                  <a:srgbClr val="FFFFFF"/>
                </a:solidFill>
                <a:cs typeface="Carlito"/>
              </a:rPr>
              <a:t>soldiers to</a:t>
            </a:r>
            <a:r>
              <a:rPr sz="1800" spc="10" dirty="0">
                <a:solidFill>
                  <a:srgbClr val="FFFFFF"/>
                </a:solidFill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cs typeface="Carlito"/>
              </a:rPr>
              <a:t>read</a:t>
            </a:r>
            <a:endParaRPr sz="1800"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61899"/>
            <a:ext cx="682294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5" dirty="0">
                <a:uFill>
                  <a:solidFill>
                    <a:srgbClr val="FFFFFF"/>
                  </a:solidFill>
                </a:uFill>
                <a:latin typeface="+mn-lt"/>
              </a:rPr>
              <a:t>Questions </a:t>
            </a:r>
            <a:r>
              <a:rPr sz="4400" u="heavy" dirty="0">
                <a:uFill>
                  <a:solidFill>
                    <a:srgbClr val="FFFFFF"/>
                  </a:solidFill>
                </a:uFill>
                <a:latin typeface="+mn-lt"/>
              </a:rPr>
              <a:t>about</a:t>
            </a:r>
            <a:r>
              <a:rPr sz="4400" u="heavy" spc="-55" dirty="0"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sz="4400" u="heavy" spc="-20" dirty="0">
                <a:uFill>
                  <a:solidFill>
                    <a:srgbClr val="FFFFFF"/>
                  </a:solidFill>
                </a:uFill>
                <a:latin typeface="+mn-lt"/>
              </a:rPr>
              <a:t>posters:</a:t>
            </a:r>
            <a:endParaRPr sz="4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14334" cy="495391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cs typeface="Carlito"/>
              </a:rPr>
              <a:t>Who is the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intended</a:t>
            </a:r>
            <a:r>
              <a:rPr sz="3200" spc="-40" dirty="0">
                <a:solidFill>
                  <a:srgbClr val="FFFFFF"/>
                </a:solidFill>
                <a:cs typeface="Carlito"/>
              </a:rPr>
              <a:t> </a:t>
            </a:r>
            <a:r>
              <a:rPr sz="3200" dirty="0">
                <a:solidFill>
                  <a:srgbClr val="FFFFFF"/>
                </a:solidFill>
                <a:cs typeface="Carlito"/>
              </a:rPr>
              <a:t>audience?</a:t>
            </a:r>
            <a:endParaRPr sz="3200"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What </a:t>
            </a:r>
            <a:r>
              <a:rPr sz="3200" dirty="0">
                <a:solidFill>
                  <a:srgbClr val="FFFFFF"/>
                </a:solidFill>
                <a:cs typeface="Carlito"/>
              </a:rPr>
              <a:t>is the main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messages of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the </a:t>
            </a:r>
            <a:r>
              <a:rPr sz="3200" spc="-15" dirty="0">
                <a:solidFill>
                  <a:srgbClr val="FFFFFF"/>
                </a:solidFill>
                <a:cs typeface="Carlito"/>
              </a:rPr>
              <a:t>poster?</a:t>
            </a:r>
            <a:endParaRPr sz="3200">
              <a:cs typeface="Carlito"/>
            </a:endParaRPr>
          </a:p>
          <a:p>
            <a:pPr marL="355600" marR="2032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Do </a:t>
            </a:r>
            <a:r>
              <a:rPr sz="3200" dirty="0">
                <a:solidFill>
                  <a:srgbClr val="FFFFFF"/>
                </a:solidFill>
                <a:cs typeface="Carlito"/>
              </a:rPr>
              <a:t>the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messages </a:t>
            </a:r>
            <a:r>
              <a:rPr sz="3200" spc="-25" dirty="0">
                <a:solidFill>
                  <a:srgbClr val="FFFFFF"/>
                </a:solidFill>
                <a:cs typeface="Carlito"/>
              </a:rPr>
              <a:t>attempt to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manipulate </a:t>
            </a:r>
            <a:r>
              <a:rPr sz="3200" dirty="0">
                <a:solidFill>
                  <a:srgbClr val="FFFFFF"/>
                </a:solidFill>
                <a:cs typeface="Carlito"/>
              </a:rPr>
              <a:t>with  emotion,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reason </a:t>
            </a:r>
            <a:r>
              <a:rPr sz="3200" dirty="0">
                <a:solidFill>
                  <a:srgbClr val="FFFFFF"/>
                </a:solidFill>
                <a:cs typeface="Carlito"/>
              </a:rPr>
              <a:t>or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20" dirty="0">
                <a:solidFill>
                  <a:srgbClr val="FFFFFF"/>
                </a:solidFill>
                <a:cs typeface="Carlito"/>
              </a:rPr>
              <a:t>both?</a:t>
            </a:r>
            <a:endParaRPr sz="3200"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Do </a:t>
            </a:r>
            <a:r>
              <a:rPr sz="3200" spc="-15" dirty="0">
                <a:solidFill>
                  <a:srgbClr val="FFFFFF"/>
                </a:solidFill>
                <a:cs typeface="Carlito"/>
              </a:rPr>
              <a:t>you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think </a:t>
            </a:r>
            <a:r>
              <a:rPr sz="3200" dirty="0">
                <a:solidFill>
                  <a:srgbClr val="FFFFFF"/>
                </a:solidFill>
                <a:cs typeface="Carlito"/>
              </a:rPr>
              <a:t>the </a:t>
            </a:r>
            <a:r>
              <a:rPr sz="3200" spc="-15" dirty="0">
                <a:solidFill>
                  <a:srgbClr val="FFFFFF"/>
                </a:solidFill>
                <a:cs typeface="Carlito"/>
              </a:rPr>
              <a:t>poster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was </a:t>
            </a:r>
            <a:r>
              <a:rPr sz="3200" dirty="0">
                <a:solidFill>
                  <a:srgbClr val="FFFFFF"/>
                </a:solidFill>
                <a:cs typeface="Carlito"/>
              </a:rPr>
              <a:t>a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successful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piece  of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15" dirty="0">
                <a:solidFill>
                  <a:srgbClr val="FFFFFF"/>
                </a:solidFill>
                <a:cs typeface="Carlito"/>
              </a:rPr>
              <a:t>propaganda?</a:t>
            </a:r>
            <a:endParaRPr sz="3200">
              <a:cs typeface="Carlito"/>
            </a:endParaRPr>
          </a:p>
          <a:p>
            <a:pPr marL="355600" marR="15449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How </a:t>
            </a:r>
            <a:r>
              <a:rPr sz="3200" dirty="0">
                <a:solidFill>
                  <a:srgbClr val="FFFFFF"/>
                </a:solidFill>
                <a:cs typeface="Carlito"/>
              </a:rPr>
              <a:t>do the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two </a:t>
            </a:r>
            <a:r>
              <a:rPr sz="3200" spc="-25" dirty="0">
                <a:solidFill>
                  <a:srgbClr val="FFFFFF"/>
                </a:solidFill>
                <a:cs typeface="Carlito"/>
              </a:rPr>
              <a:t>posters </a:t>
            </a:r>
            <a:r>
              <a:rPr sz="3200" dirty="0">
                <a:solidFill>
                  <a:srgbClr val="FFFFFF"/>
                </a:solidFill>
                <a:cs typeface="Carlito"/>
              </a:rPr>
              <a:t>in the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set  </a:t>
            </a:r>
            <a:r>
              <a:rPr sz="3200" spc="-20" dirty="0">
                <a:solidFill>
                  <a:srgbClr val="FFFFFF"/>
                </a:solidFill>
                <a:cs typeface="Carlito"/>
              </a:rPr>
              <a:t>compare/contrast </a:t>
            </a:r>
            <a:r>
              <a:rPr sz="3200" dirty="0">
                <a:solidFill>
                  <a:srgbClr val="FFFFFF"/>
                </a:solidFill>
                <a:cs typeface="Carlito"/>
              </a:rPr>
              <a:t>with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one</a:t>
            </a:r>
            <a:r>
              <a:rPr sz="3200" spc="10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another?</a:t>
            </a:r>
            <a:endParaRPr sz="3200"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0"/>
            <a:ext cx="3962400" cy="600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3864" y="6068669"/>
            <a:ext cx="227711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2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“Through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work to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victory! 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Through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victory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peace!”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039868" cy="647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6101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95800" y="152400"/>
              <a:ext cx="4648199" cy="647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136136" cy="609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2044" y="6270447"/>
            <a:ext cx="1267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“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Never</a:t>
            </a:r>
            <a:r>
              <a:rPr sz="16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again!”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0"/>
            <a:ext cx="4571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"/>
            <a:ext cx="4713732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6696" y="152398"/>
            <a:ext cx="4337303" cy="6705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0"/>
            <a:ext cx="4038599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1228" y="6118047"/>
            <a:ext cx="37884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“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Protect your children! </a:t>
            </a: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Protect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your</a:t>
            </a:r>
            <a:r>
              <a:rPr sz="1600" b="1" spc="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women!</a:t>
            </a:r>
            <a:endParaRPr sz="16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rlito"/>
                <a:cs typeface="Carlito"/>
              </a:rPr>
              <a:t>Protect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yourself! 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Join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the army</a:t>
            </a:r>
            <a:r>
              <a:rPr sz="1600" b="1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today!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62856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439412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19600" y="228600"/>
              <a:ext cx="4724399" cy="63931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1896" y="0"/>
            <a:ext cx="464210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714"/>
            <a:ext cx="4343400" cy="6844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0" y="0"/>
            <a:ext cx="4572000" cy="6789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4196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81000"/>
            <a:ext cx="28094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90" dirty="0">
                <a:uFill>
                  <a:solidFill>
                    <a:srgbClr val="FFFFFF"/>
                  </a:solidFill>
                </a:uFill>
                <a:latin typeface="+mn-lt"/>
              </a:rPr>
              <a:t>Total</a:t>
            </a:r>
            <a:r>
              <a:rPr sz="4400" u="heavy" spc="-80" dirty="0"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sz="4400" u="heavy" spc="-45" dirty="0">
                <a:uFill>
                  <a:solidFill>
                    <a:srgbClr val="FFFFFF"/>
                  </a:solidFill>
                </a:uFill>
                <a:latin typeface="+mn-lt"/>
              </a:rPr>
              <a:t>War</a:t>
            </a:r>
            <a:endParaRPr sz="4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02765"/>
            <a:ext cx="6163945" cy="49917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cs typeface="Carlito"/>
              </a:rPr>
              <a:t>Mobilizing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resources, production </a:t>
            </a:r>
            <a:r>
              <a:rPr sz="3200" dirty="0">
                <a:solidFill>
                  <a:srgbClr val="FFFFFF"/>
                </a:solidFill>
                <a:cs typeface="Carlito"/>
              </a:rPr>
              <a:t>&amp; 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populations </a:t>
            </a:r>
            <a:r>
              <a:rPr sz="3200" spc="-30" dirty="0">
                <a:solidFill>
                  <a:srgbClr val="FFFFFF"/>
                </a:solidFill>
                <a:cs typeface="Carlito"/>
              </a:rPr>
              <a:t>for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war</a:t>
            </a:r>
            <a:r>
              <a:rPr sz="3200" spc="55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25" dirty="0">
                <a:solidFill>
                  <a:srgbClr val="FFFFFF"/>
                </a:solidFill>
                <a:cs typeface="Carlito"/>
              </a:rPr>
              <a:t>effort</a:t>
            </a:r>
            <a:endParaRPr sz="3200"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3850"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 pitchFamily="34" charset="0"/>
              <a:buChar char="•"/>
              <a:tabLst>
                <a:tab pos="756920" algn="l"/>
              </a:tabLst>
            </a:pPr>
            <a:r>
              <a:rPr sz="2800" spc="-40" dirty="0">
                <a:solidFill>
                  <a:srgbClr val="FFFFFF"/>
                </a:solidFill>
                <a:cs typeface="Carlito"/>
              </a:rPr>
              <a:t>War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economy</a:t>
            </a:r>
            <a:endParaRPr sz="2800"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</a:pPr>
            <a:endParaRPr sz="3850"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 pitchFamily="34" charset="0"/>
              <a:buChar char="•"/>
              <a:tabLst>
                <a:tab pos="756920" algn="l"/>
              </a:tabLst>
            </a:pPr>
            <a:r>
              <a:rPr sz="2800" spc="-40" dirty="0">
                <a:solidFill>
                  <a:srgbClr val="FFFFFF"/>
                </a:solidFill>
                <a:cs typeface="Carlito"/>
              </a:rPr>
              <a:t>War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expanding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the </a:t>
            </a:r>
            <a:r>
              <a:rPr sz="2800" spc="-25" dirty="0">
                <a:solidFill>
                  <a:srgbClr val="FFFFFF"/>
                </a:solidFill>
                <a:cs typeface="Carlito"/>
              </a:rPr>
              <a:t>size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of the</a:t>
            </a:r>
            <a:r>
              <a:rPr sz="2800" spc="105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30" dirty="0">
                <a:solidFill>
                  <a:srgbClr val="FFFFFF"/>
                </a:solidFill>
                <a:cs typeface="Carlito"/>
              </a:rPr>
              <a:t>state</a:t>
            </a:r>
            <a:endParaRPr sz="2800">
              <a:cs typeface="Carlito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 pitchFamily="34" charset="0"/>
              <a:buChar char="•"/>
            </a:pPr>
            <a:endParaRPr sz="3850"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 pitchFamily="34" charset="0"/>
              <a:buChar char="•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cs typeface="Carlito"/>
              </a:rPr>
              <a:t>Mobilizing women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to</a:t>
            </a:r>
            <a:r>
              <a:rPr sz="2800" spc="35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work</a:t>
            </a:r>
            <a:endParaRPr sz="2800"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461899"/>
            <a:ext cx="554888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+mn-lt"/>
              </a:rPr>
              <a:t>Modern</a:t>
            </a:r>
            <a:r>
              <a:rPr sz="4400" spc="-90" dirty="0">
                <a:latin typeface="+mn-lt"/>
              </a:rPr>
              <a:t> </a:t>
            </a:r>
            <a:r>
              <a:rPr sz="4400" spc="-15" dirty="0">
                <a:latin typeface="+mn-lt"/>
              </a:rPr>
              <a:t>propaganda</a:t>
            </a:r>
            <a:endParaRPr sz="44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623809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What </a:t>
            </a:r>
            <a:r>
              <a:rPr sz="3200" dirty="0">
                <a:solidFill>
                  <a:srgbClr val="FFFFFF"/>
                </a:solidFill>
                <a:cs typeface="Carlito"/>
              </a:rPr>
              <a:t>is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propaganda </a:t>
            </a:r>
            <a:r>
              <a:rPr sz="3200" spc="-20" dirty="0">
                <a:solidFill>
                  <a:srgbClr val="FFFFFF"/>
                </a:solidFill>
                <a:cs typeface="Carlito"/>
              </a:rPr>
              <a:t>today?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How </a:t>
            </a:r>
            <a:r>
              <a:rPr sz="3200" dirty="0">
                <a:solidFill>
                  <a:srgbClr val="FFFFFF"/>
                </a:solidFill>
                <a:cs typeface="Carlito"/>
              </a:rPr>
              <a:t>is it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similar 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and/or </a:t>
            </a:r>
            <a:r>
              <a:rPr sz="3200" spc="-25" dirty="0">
                <a:solidFill>
                  <a:srgbClr val="FFFFFF"/>
                </a:solidFill>
                <a:cs typeface="Carlito"/>
              </a:rPr>
              <a:t>different </a:t>
            </a:r>
            <a:r>
              <a:rPr sz="3200" spc="-20" dirty="0">
                <a:solidFill>
                  <a:srgbClr val="FFFFFF"/>
                </a:solidFill>
                <a:cs typeface="Carlito"/>
              </a:rPr>
              <a:t>to </a:t>
            </a:r>
            <a:r>
              <a:rPr sz="3200" spc="5" dirty="0">
                <a:solidFill>
                  <a:srgbClr val="FFFFFF"/>
                </a:solidFill>
                <a:cs typeface="Carlito"/>
              </a:rPr>
              <a:t>WWI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propaganda 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techniques?</a:t>
            </a:r>
            <a:endParaRPr sz="3200"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10666"/>
            <a:ext cx="4267199" cy="679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540" y="2247138"/>
            <a:ext cx="356107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cs typeface="Carlito"/>
              </a:rPr>
              <a:t>U.S. </a:t>
            </a:r>
            <a:r>
              <a:rPr sz="2400" spc="-20" dirty="0">
                <a:solidFill>
                  <a:srgbClr val="FFFFFF"/>
                </a:solidFill>
                <a:cs typeface="Carlito"/>
              </a:rPr>
              <a:t>PSYOP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leaflet disseminated </a:t>
            </a:r>
            <a:r>
              <a:rPr sz="2400" dirty="0">
                <a:solidFill>
                  <a:srgbClr val="FFFFFF"/>
                </a:solidFill>
                <a:cs typeface="Carlito"/>
              </a:rPr>
              <a:t>in 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Iraq. </a:t>
            </a:r>
            <a:r>
              <a:rPr sz="2400" dirty="0">
                <a:solidFill>
                  <a:srgbClr val="FFFFFF"/>
                </a:solidFill>
                <a:cs typeface="Carlito"/>
              </a:rPr>
              <a:t>It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shows </a:t>
            </a:r>
            <a:r>
              <a:rPr sz="2400" dirty="0">
                <a:solidFill>
                  <a:srgbClr val="FFFFFF"/>
                </a:solidFill>
                <a:cs typeface="Carlito"/>
              </a:rPr>
              <a:t>a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caricature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of Al-Qaeda  in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Iraq </a:t>
            </a:r>
            <a:r>
              <a:rPr sz="2400" dirty="0">
                <a:solidFill>
                  <a:srgbClr val="FFFFFF"/>
                </a:solidFill>
                <a:cs typeface="Carlito"/>
              </a:rPr>
              <a:t>leader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al-Zarqawi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caught in </a:t>
            </a:r>
            <a:r>
              <a:rPr sz="2400" dirty="0">
                <a:solidFill>
                  <a:srgbClr val="FFFFFF"/>
                </a:solidFill>
                <a:cs typeface="Carlito"/>
              </a:rPr>
              <a:t>a  </a:t>
            </a:r>
            <a:r>
              <a:rPr sz="2400" spc="-20" dirty="0">
                <a:solidFill>
                  <a:srgbClr val="FFFFFF"/>
                </a:solidFill>
                <a:cs typeface="Carlito"/>
              </a:rPr>
              <a:t>rat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trap.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caption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reads "This is 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your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future, </a:t>
            </a:r>
            <a:r>
              <a:rPr sz="2400" spc="-10" dirty="0">
                <a:solidFill>
                  <a:srgbClr val="FFFFFF"/>
                </a:solidFill>
                <a:cs typeface="Carlito"/>
              </a:rPr>
              <a:t>Zarqawi“</a:t>
            </a:r>
            <a:r>
              <a:rPr sz="2400" spc="20" dirty="0">
                <a:solidFill>
                  <a:srgbClr val="FFFFFF"/>
                </a:solidFill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cs typeface="Carlito"/>
              </a:rPr>
              <a:t>(2005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990600"/>
            <a:ext cx="3592067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2614" y="241503"/>
            <a:ext cx="4606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FFFFFF"/>
                  </a:solidFill>
                </a:uFill>
              </a:rPr>
              <a:t>Is this </a:t>
            </a:r>
            <a:r>
              <a:rPr sz="2400" u="heavy" spc="-10" dirty="0">
                <a:uFill>
                  <a:solidFill>
                    <a:srgbClr val="FFFFFF"/>
                  </a:solidFill>
                </a:uFill>
              </a:rPr>
              <a:t>propaganda? 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</a:rPr>
              <a:t>Why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or </a:t>
            </a:r>
            <a:r>
              <a:rPr sz="2400" u="heavy" spc="-25" dirty="0">
                <a:uFill>
                  <a:solidFill>
                    <a:srgbClr val="FFFFFF"/>
                  </a:solidFill>
                </a:uFill>
              </a:rPr>
              <a:t>why</a:t>
            </a:r>
            <a:r>
              <a:rPr sz="2400" u="heavy" spc="-5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not?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953000" y="990600"/>
            <a:ext cx="3656076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91539"/>
            <a:ext cx="3380232" cy="507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8068" y="6230823"/>
            <a:ext cx="2571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U.S.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Office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National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Drug  Control </a:t>
            </a:r>
            <a:r>
              <a:rPr sz="1800" spc="-30" dirty="0">
                <a:solidFill>
                  <a:srgbClr val="FFFFFF"/>
                </a:solidFill>
                <a:latin typeface="Carlito"/>
                <a:cs typeface="Carlito"/>
              </a:rPr>
              <a:t>Policy,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2000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524000"/>
            <a:ext cx="46101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3628" y="5123764"/>
            <a:ext cx="19469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British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Petroleum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advertisement,</a:t>
            </a:r>
            <a:r>
              <a:rPr sz="18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2010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4994" y="197865"/>
            <a:ext cx="4606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FFFFFF"/>
                  </a:solidFill>
                </a:uFill>
              </a:rPr>
              <a:t>Is this </a:t>
            </a:r>
            <a:r>
              <a:rPr sz="2400" u="heavy" spc="-15" dirty="0">
                <a:uFill>
                  <a:solidFill>
                    <a:srgbClr val="FFFFFF"/>
                  </a:solidFill>
                </a:uFill>
              </a:rPr>
              <a:t>propaganda? 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</a:rPr>
              <a:t>Why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or 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</a:rPr>
              <a:t>why</a:t>
            </a:r>
            <a:r>
              <a:rPr sz="2400" u="heavy" spc="-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not?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772" y="1008888"/>
            <a:ext cx="3884676" cy="533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6385052"/>
            <a:ext cx="364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Ronald Reagan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campaign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poster</a:t>
            </a:r>
            <a:r>
              <a:rPr sz="18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(1980)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915924"/>
            <a:ext cx="3605784" cy="5449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95417" y="6396634"/>
            <a:ext cx="35229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Barak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Obama campaign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poster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(2008)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8092" y="265557"/>
            <a:ext cx="460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FFFFFF"/>
                  </a:solidFill>
                </a:uFill>
              </a:rPr>
              <a:t>Is this </a:t>
            </a:r>
            <a:r>
              <a:rPr sz="2400" u="heavy" spc="-10" dirty="0">
                <a:uFill>
                  <a:solidFill>
                    <a:srgbClr val="FFFFFF"/>
                  </a:solidFill>
                </a:uFill>
              </a:rPr>
              <a:t>propaganda? 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</a:rPr>
              <a:t>Why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or </a:t>
            </a:r>
            <a:r>
              <a:rPr sz="2400" u="heavy" spc="-20" dirty="0">
                <a:uFill>
                  <a:solidFill>
                    <a:srgbClr val="FFFFFF"/>
                  </a:solidFill>
                </a:uFill>
              </a:rPr>
              <a:t>why</a:t>
            </a:r>
            <a:r>
              <a:rPr sz="2400" u="heavy" spc="-7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FFFFFF"/>
                  </a:solidFill>
                </a:uFill>
              </a:rPr>
              <a:t>not?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8545" marR="5080" indent="-1045844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latin typeface="+mn-lt"/>
              </a:rPr>
              <a:t>Review: </a:t>
            </a:r>
            <a:r>
              <a:rPr spc="-10" dirty="0">
                <a:latin typeface="+mn-lt"/>
              </a:rPr>
              <a:t>some social </a:t>
            </a:r>
            <a:r>
              <a:rPr spc="-5" dirty="0">
                <a:latin typeface="+mn-lt"/>
              </a:rPr>
              <a:t>and </a:t>
            </a:r>
            <a:r>
              <a:rPr spc="-15" dirty="0">
                <a:latin typeface="+mn-lt"/>
              </a:rPr>
              <a:t>cultural  </a:t>
            </a:r>
            <a:r>
              <a:rPr spc="-10" dirty="0">
                <a:latin typeface="+mn-lt"/>
              </a:rPr>
              <a:t>consequences </a:t>
            </a:r>
            <a:r>
              <a:rPr spc="-5" dirty="0">
                <a:latin typeface="+mn-lt"/>
              </a:rPr>
              <a:t>of</a:t>
            </a:r>
            <a:r>
              <a:rPr spc="10" dirty="0">
                <a:latin typeface="+mn-lt"/>
              </a:rPr>
              <a:t> </a:t>
            </a:r>
            <a:r>
              <a:rPr spc="-15" dirty="0">
                <a:latin typeface="+mn-lt"/>
              </a:rPr>
              <a:t>WWI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846059" cy="46660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457834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Immense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documentation </a:t>
            </a:r>
            <a:r>
              <a:rPr sz="3200" dirty="0">
                <a:solidFill>
                  <a:srgbClr val="FFFFFF"/>
                </a:solidFill>
                <a:cs typeface="Carlito"/>
              </a:rPr>
              <a:t>of</a:t>
            </a:r>
            <a:r>
              <a:rPr sz="3200" spc="15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15" dirty="0">
                <a:solidFill>
                  <a:srgbClr val="FFFFFF"/>
                </a:solidFill>
                <a:cs typeface="Carlito"/>
              </a:rPr>
              <a:t>war</a:t>
            </a:r>
            <a:endParaRPr sz="3200"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3750">
              <a:cs typeface="Carlito"/>
            </a:endParaRPr>
          </a:p>
          <a:p>
            <a:pPr marL="527685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New </a:t>
            </a:r>
            <a:r>
              <a:rPr sz="3200" spc="-30" dirty="0">
                <a:solidFill>
                  <a:srgbClr val="FFFFFF"/>
                </a:solidFill>
                <a:cs typeface="Carlito"/>
              </a:rPr>
              <a:t>ways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of memorializing</a:t>
            </a:r>
            <a:r>
              <a:rPr sz="3200" spc="10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war</a:t>
            </a:r>
            <a:endParaRPr sz="3200"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3750">
              <a:cs typeface="Carlito"/>
            </a:endParaRPr>
          </a:p>
          <a:p>
            <a:pPr marL="527685" indent="-457834">
              <a:lnSpc>
                <a:spcPct val="100000"/>
              </a:lnSpc>
              <a:buFont typeface="Arial"/>
              <a:buChar char="•"/>
              <a:tabLst>
                <a:tab pos="527685" algn="l"/>
                <a:tab pos="528320" algn="l"/>
              </a:tabLst>
            </a:pPr>
            <a:r>
              <a:rPr sz="3200" spc="-70" dirty="0">
                <a:solidFill>
                  <a:srgbClr val="FFFFFF"/>
                </a:solidFill>
                <a:cs typeface="Carlito"/>
              </a:rPr>
              <a:t>Total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35" dirty="0">
                <a:solidFill>
                  <a:srgbClr val="FFFFFF"/>
                </a:solidFill>
                <a:cs typeface="Carlito"/>
              </a:rPr>
              <a:t>War</a:t>
            </a:r>
            <a:endParaRPr sz="3200"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cs typeface="Carlito"/>
              </a:rPr>
              <a:t>Increased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role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of </a:t>
            </a:r>
            <a:r>
              <a:rPr sz="2800" spc="-30" dirty="0">
                <a:solidFill>
                  <a:srgbClr val="FFFFFF"/>
                </a:solidFill>
                <a:cs typeface="Carlito"/>
              </a:rPr>
              <a:t>state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in the</a:t>
            </a:r>
            <a:r>
              <a:rPr sz="2800" spc="60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economy</a:t>
            </a:r>
            <a:endParaRPr sz="2800"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solidFill>
                  <a:srgbClr val="FFFFFF"/>
                </a:solidFill>
                <a:cs typeface="Carlito"/>
              </a:rPr>
              <a:t>Propaganda</a:t>
            </a:r>
            <a:endParaRPr sz="2800"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50"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cs typeface="Carlito"/>
              </a:rPr>
              <a:t>Impact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on women </a:t>
            </a:r>
            <a:r>
              <a:rPr sz="3200" dirty="0">
                <a:solidFill>
                  <a:srgbClr val="FFFFFF"/>
                </a:solidFill>
                <a:cs typeface="Carlito"/>
              </a:rPr>
              <a:t>&amp;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gender</a:t>
            </a:r>
            <a:r>
              <a:rPr sz="3200" spc="20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15" dirty="0">
                <a:solidFill>
                  <a:srgbClr val="FFFFFF"/>
                </a:solidFill>
                <a:cs typeface="Carlito"/>
              </a:rPr>
              <a:t>roles</a:t>
            </a:r>
            <a:endParaRPr sz="3200"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2516886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85" dirty="0">
                <a:uFill>
                  <a:solidFill>
                    <a:srgbClr val="FFFFFF"/>
                  </a:solidFill>
                </a:uFill>
                <a:latin typeface="+mn-lt"/>
              </a:rPr>
              <a:t>Total </a:t>
            </a:r>
            <a:r>
              <a:rPr u="heavy" spc="-55" dirty="0">
                <a:uFill>
                  <a:solidFill>
                    <a:srgbClr val="FFFFFF"/>
                  </a:solidFill>
                </a:uFill>
                <a:latin typeface="+mn-lt"/>
              </a:rPr>
              <a:t>War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990600"/>
            <a:ext cx="7668895" cy="56771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FFFFFF"/>
                </a:solidFill>
                <a:cs typeface="Carlito"/>
              </a:rPr>
              <a:t>Mobilizing</a:t>
            </a:r>
            <a:r>
              <a:rPr sz="3200" spc="35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cs typeface="Carlito"/>
              </a:rPr>
              <a:t>populations</a:t>
            </a:r>
            <a:endParaRPr sz="3200"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cs typeface="Carlito"/>
              </a:rPr>
              <a:t>How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to </a:t>
            </a:r>
            <a:r>
              <a:rPr sz="2800" spc="-25" dirty="0">
                <a:solidFill>
                  <a:srgbClr val="FFFFFF"/>
                </a:solidFill>
                <a:cs typeface="Carlito"/>
              </a:rPr>
              <a:t>keep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people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to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continue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supporting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war  </a:t>
            </a:r>
            <a:r>
              <a:rPr sz="2800" spc="-25" dirty="0">
                <a:solidFill>
                  <a:srgbClr val="FFFFFF"/>
                </a:solidFill>
                <a:cs typeface="Carlito"/>
              </a:rPr>
              <a:t>effort?</a:t>
            </a:r>
            <a:endParaRPr sz="2800"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cs typeface="Carlito"/>
              </a:rPr>
              <a:t>Increasing opposition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to</a:t>
            </a:r>
            <a:r>
              <a:rPr sz="2800" spc="45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WWI</a:t>
            </a:r>
            <a:endParaRPr sz="2800">
              <a:cs typeface="Carlito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–"/>
            </a:pPr>
            <a:endParaRPr sz="4350"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cs typeface="Carlito"/>
              </a:rPr>
              <a:t>What </a:t>
            </a:r>
            <a:r>
              <a:rPr sz="3200" dirty="0">
                <a:solidFill>
                  <a:srgbClr val="FFFFFF"/>
                </a:solidFill>
                <a:cs typeface="Carlito"/>
              </a:rPr>
              <a:t>is</a:t>
            </a:r>
            <a:r>
              <a:rPr sz="3200" spc="10" dirty="0">
                <a:solidFill>
                  <a:srgbClr val="FFFFFF"/>
                </a:solidFill>
                <a:cs typeface="Carlito"/>
              </a:rPr>
              <a:t> </a:t>
            </a:r>
            <a:r>
              <a:rPr sz="3200" spc="-10" dirty="0">
                <a:solidFill>
                  <a:srgbClr val="FFFFFF"/>
                </a:solidFill>
                <a:cs typeface="Carlito"/>
              </a:rPr>
              <a:t>propaganda?</a:t>
            </a:r>
            <a:endParaRPr sz="3200">
              <a:cs typeface="Carlito"/>
            </a:endParaRPr>
          </a:p>
          <a:p>
            <a:pPr marL="756285" marR="59690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solidFill>
                  <a:srgbClr val="FFFFFF"/>
                </a:solidFill>
                <a:cs typeface="Carlito"/>
              </a:rPr>
              <a:t>Persuasive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technique that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attempts to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mold  opinion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&amp;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behavior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to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support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a</a:t>
            </a:r>
            <a:r>
              <a:rPr sz="2800" spc="130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cause</a:t>
            </a:r>
            <a:endParaRPr sz="2800"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cs typeface="Carlito"/>
              </a:rPr>
              <a:t>Appeal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to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emotion </a:t>
            </a:r>
            <a:r>
              <a:rPr sz="2800" spc="-20" dirty="0">
                <a:solidFill>
                  <a:srgbClr val="FFFFFF"/>
                </a:solidFill>
                <a:cs typeface="Carlito"/>
              </a:rPr>
              <a:t>rather 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than</a:t>
            </a:r>
            <a:r>
              <a:rPr sz="2800" spc="80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cs typeface="Carlito"/>
              </a:rPr>
              <a:t>reason</a:t>
            </a:r>
            <a:endParaRPr sz="2800"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solidFill>
                  <a:srgbClr val="FFFFFF"/>
                </a:solidFill>
                <a:cs typeface="Carlito"/>
              </a:rPr>
              <a:t>State</a:t>
            </a:r>
            <a:r>
              <a:rPr sz="2800" spc="-5" dirty="0">
                <a:solidFill>
                  <a:srgbClr val="FFFFFF"/>
                </a:solidFill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cs typeface="Carlito"/>
              </a:rPr>
              <a:t>propaganda</a:t>
            </a:r>
            <a:endParaRPr sz="2800"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04800"/>
            <a:ext cx="6459855" cy="643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20" dirty="0">
                <a:uFill>
                  <a:solidFill>
                    <a:srgbClr val="FFFFFF"/>
                  </a:solidFill>
                </a:uFill>
                <a:latin typeface="+mn-lt"/>
              </a:rPr>
              <a:t>Propaganda</a:t>
            </a:r>
            <a:r>
              <a:rPr u="heavy" spc="-2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FFFF"/>
                  </a:solidFill>
                </a:uFill>
              </a:rPr>
              <a:t>&amp;</a:t>
            </a:r>
            <a:r>
              <a:rPr u="heavy" spc="-6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FFFF"/>
                  </a:solidFill>
                </a:uFill>
              </a:rPr>
              <a:t>Democracy?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46377"/>
            <a:ext cx="8059420" cy="5610126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55"/>
              </a:spcBef>
            </a:pPr>
            <a:r>
              <a:rPr sz="2300" spc="-5" dirty="0">
                <a:solidFill>
                  <a:srgbClr val="FFFFFF"/>
                </a:solidFill>
                <a:cs typeface="Carlito"/>
              </a:rPr>
              <a:t>“In no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degree was </a:t>
            </a:r>
            <a:r>
              <a:rPr sz="2300" dirty="0">
                <a:solidFill>
                  <a:srgbClr val="FFFFFF"/>
                </a:solidFill>
                <a:cs typeface="Carlito"/>
              </a:rPr>
              <a:t>the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Committee </a:t>
            </a:r>
            <a:r>
              <a:rPr sz="2300" dirty="0">
                <a:solidFill>
                  <a:srgbClr val="FFFFFF"/>
                </a:solidFill>
                <a:cs typeface="Carlito"/>
              </a:rPr>
              <a:t>an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agency of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censorship, </a:t>
            </a:r>
            <a:r>
              <a:rPr sz="2300" dirty="0">
                <a:solidFill>
                  <a:srgbClr val="FFFFFF"/>
                </a:solidFill>
                <a:cs typeface="Carlito"/>
              </a:rPr>
              <a:t>a  machinery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of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concealment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or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repression.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Its </a:t>
            </a:r>
            <a:r>
              <a:rPr sz="2300" dirty="0">
                <a:solidFill>
                  <a:srgbClr val="FFFFFF"/>
                </a:solidFill>
                <a:cs typeface="Carlito"/>
              </a:rPr>
              <a:t>emphasis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throughout  was </a:t>
            </a:r>
            <a:r>
              <a:rPr sz="2300" dirty="0">
                <a:solidFill>
                  <a:srgbClr val="FFFFFF"/>
                </a:solidFill>
                <a:cs typeface="Carlito"/>
              </a:rPr>
              <a:t>on the open and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the positive. </a:t>
            </a:r>
            <a:r>
              <a:rPr sz="2300" spc="-30" dirty="0">
                <a:solidFill>
                  <a:srgbClr val="FFFFFF"/>
                </a:solidFill>
                <a:cs typeface="Carlito"/>
              </a:rPr>
              <a:t>At </a:t>
            </a:r>
            <a:r>
              <a:rPr sz="2300" dirty="0">
                <a:solidFill>
                  <a:srgbClr val="FFFFFF"/>
                </a:solidFill>
                <a:cs typeface="Carlito"/>
              </a:rPr>
              <a:t>no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point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did it </a:t>
            </a:r>
            <a:r>
              <a:rPr sz="2300" dirty="0">
                <a:solidFill>
                  <a:srgbClr val="FFFFFF"/>
                </a:solidFill>
                <a:cs typeface="Carlito"/>
              </a:rPr>
              <a:t>seek or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exercise  </a:t>
            </a:r>
            <a:r>
              <a:rPr sz="2300" dirty="0">
                <a:solidFill>
                  <a:srgbClr val="FFFFFF"/>
                </a:solidFill>
                <a:cs typeface="Carlito"/>
              </a:rPr>
              <a:t>authorities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under </a:t>
            </a:r>
            <a:r>
              <a:rPr sz="2300" dirty="0">
                <a:solidFill>
                  <a:srgbClr val="FFFFFF"/>
                </a:solidFill>
                <a:cs typeface="Carlito"/>
              </a:rPr>
              <a:t>those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war laws that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limited </a:t>
            </a:r>
            <a:r>
              <a:rPr sz="2300" dirty="0">
                <a:solidFill>
                  <a:srgbClr val="FFFFFF"/>
                </a:solidFill>
                <a:cs typeface="Carlito"/>
              </a:rPr>
              <a:t>the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freedom of  </a:t>
            </a:r>
            <a:r>
              <a:rPr sz="2300" dirty="0">
                <a:solidFill>
                  <a:srgbClr val="FFFFFF"/>
                </a:solidFill>
                <a:cs typeface="Carlito"/>
              </a:rPr>
              <a:t>speech and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press. </a:t>
            </a:r>
            <a:r>
              <a:rPr sz="2300" dirty="0">
                <a:solidFill>
                  <a:srgbClr val="FFFFFF"/>
                </a:solidFill>
                <a:cs typeface="Carlito"/>
              </a:rPr>
              <a:t>In all things,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from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first to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last, </a:t>
            </a:r>
            <a:r>
              <a:rPr sz="2300" dirty="0">
                <a:solidFill>
                  <a:srgbClr val="FFFFFF"/>
                </a:solidFill>
                <a:cs typeface="Carlito"/>
              </a:rPr>
              <a:t>without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halt or  change, </a:t>
            </a:r>
            <a:r>
              <a:rPr sz="2300" dirty="0">
                <a:solidFill>
                  <a:srgbClr val="FFFFFF"/>
                </a:solidFill>
                <a:cs typeface="Carlito"/>
              </a:rPr>
              <a:t>it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was </a:t>
            </a:r>
            <a:r>
              <a:rPr sz="2300" dirty="0">
                <a:solidFill>
                  <a:srgbClr val="FFFFFF"/>
                </a:solidFill>
                <a:cs typeface="Carlito"/>
              </a:rPr>
              <a:t>a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plain publicity proposition, </a:t>
            </a:r>
            <a:r>
              <a:rPr sz="2300" dirty="0">
                <a:solidFill>
                  <a:srgbClr val="FFFFFF"/>
                </a:solidFill>
                <a:cs typeface="Carlito"/>
              </a:rPr>
              <a:t>a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vast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enterprise </a:t>
            </a:r>
            <a:r>
              <a:rPr sz="2300" dirty="0">
                <a:solidFill>
                  <a:srgbClr val="FFFFFF"/>
                </a:solidFill>
                <a:cs typeface="Carlito"/>
              </a:rPr>
              <a:t>in 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salesmanship, the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world's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greatest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adventures </a:t>
            </a:r>
            <a:r>
              <a:rPr sz="2300" dirty="0">
                <a:solidFill>
                  <a:srgbClr val="FFFFFF"/>
                </a:solidFill>
                <a:cs typeface="Carlito"/>
              </a:rPr>
              <a:t>in </a:t>
            </a:r>
            <a:r>
              <a:rPr sz="2300" spc="-20" dirty="0">
                <a:solidFill>
                  <a:srgbClr val="FFFFFF"/>
                </a:solidFill>
                <a:cs typeface="Carlito"/>
              </a:rPr>
              <a:t>advertising...We 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did not call </a:t>
            </a:r>
            <a:r>
              <a:rPr sz="2300" dirty="0">
                <a:solidFill>
                  <a:srgbClr val="FFFFFF"/>
                </a:solidFill>
                <a:cs typeface="Carlito"/>
              </a:rPr>
              <a:t>it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propaganda, </a:t>
            </a:r>
            <a:r>
              <a:rPr sz="2300" spc="-20" dirty="0">
                <a:solidFill>
                  <a:srgbClr val="FFFFFF"/>
                </a:solidFill>
                <a:cs typeface="Carlito"/>
              </a:rPr>
              <a:t>for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that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word, </a:t>
            </a:r>
            <a:r>
              <a:rPr sz="2300" dirty="0">
                <a:solidFill>
                  <a:srgbClr val="FFFFFF"/>
                </a:solidFill>
                <a:cs typeface="Carlito"/>
              </a:rPr>
              <a:t>in German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hands, had 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come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to </a:t>
            </a:r>
            <a:r>
              <a:rPr sz="2300" dirty="0">
                <a:solidFill>
                  <a:srgbClr val="FFFFFF"/>
                </a:solidFill>
                <a:cs typeface="Carlito"/>
              </a:rPr>
              <a:t>be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associated </a:t>
            </a:r>
            <a:r>
              <a:rPr sz="2300" dirty="0">
                <a:solidFill>
                  <a:srgbClr val="FFFFFF"/>
                </a:solidFill>
                <a:cs typeface="Carlito"/>
              </a:rPr>
              <a:t>with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deceit </a:t>
            </a:r>
            <a:r>
              <a:rPr sz="2300" dirty="0">
                <a:solidFill>
                  <a:srgbClr val="FFFFFF"/>
                </a:solidFill>
                <a:cs typeface="Carlito"/>
              </a:rPr>
              <a:t>and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corruption.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Our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effort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was 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educational </a:t>
            </a:r>
            <a:r>
              <a:rPr sz="2300" dirty="0">
                <a:solidFill>
                  <a:srgbClr val="FFFFFF"/>
                </a:solidFill>
                <a:cs typeface="Carlito"/>
              </a:rPr>
              <a:t>and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informative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throughout, </a:t>
            </a:r>
            <a:r>
              <a:rPr sz="2300" spc="-20" dirty="0">
                <a:solidFill>
                  <a:srgbClr val="FFFFFF"/>
                </a:solidFill>
                <a:cs typeface="Carlito"/>
              </a:rPr>
              <a:t>for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we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had such 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confidence </a:t>
            </a:r>
            <a:r>
              <a:rPr sz="2300" dirty="0">
                <a:solidFill>
                  <a:srgbClr val="FFFFFF"/>
                </a:solidFill>
                <a:cs typeface="Carlito"/>
              </a:rPr>
              <a:t>in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our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case </a:t>
            </a:r>
            <a:r>
              <a:rPr sz="2300" dirty="0">
                <a:solidFill>
                  <a:srgbClr val="FFFFFF"/>
                </a:solidFill>
                <a:cs typeface="Carlito"/>
              </a:rPr>
              <a:t>as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to feel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that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no other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argument was  </a:t>
            </a:r>
            <a:r>
              <a:rPr sz="2300" dirty="0">
                <a:solidFill>
                  <a:srgbClr val="FFFFFF"/>
                </a:solidFill>
                <a:cs typeface="Carlito"/>
              </a:rPr>
              <a:t>needed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than </a:t>
            </a:r>
            <a:r>
              <a:rPr sz="2300" dirty="0">
                <a:solidFill>
                  <a:srgbClr val="FFFFFF"/>
                </a:solidFill>
                <a:cs typeface="Carlito"/>
              </a:rPr>
              <a:t>the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simple, </a:t>
            </a:r>
            <a:r>
              <a:rPr sz="2300" spc="-15" dirty="0">
                <a:solidFill>
                  <a:srgbClr val="FFFFFF"/>
                </a:solidFill>
                <a:cs typeface="Carlito"/>
              </a:rPr>
              <a:t>straightforward </a:t>
            </a:r>
            <a:r>
              <a:rPr sz="2300" spc="-10" dirty="0">
                <a:solidFill>
                  <a:srgbClr val="FFFFFF"/>
                </a:solidFill>
                <a:cs typeface="Carlito"/>
              </a:rPr>
              <a:t>presentation </a:t>
            </a:r>
            <a:r>
              <a:rPr sz="2300" spc="-5" dirty="0">
                <a:solidFill>
                  <a:srgbClr val="FFFFFF"/>
                </a:solidFill>
                <a:cs typeface="Carlito"/>
              </a:rPr>
              <a:t>of </a:t>
            </a:r>
            <a:r>
              <a:rPr sz="2300" dirty="0">
                <a:solidFill>
                  <a:srgbClr val="FFFFFF"/>
                </a:solidFill>
                <a:cs typeface="Carlito"/>
              </a:rPr>
              <a:t>the</a:t>
            </a:r>
            <a:r>
              <a:rPr sz="2300" spc="65" dirty="0">
                <a:solidFill>
                  <a:srgbClr val="FFFFFF"/>
                </a:solidFill>
                <a:cs typeface="Carlito"/>
              </a:rPr>
              <a:t> </a:t>
            </a:r>
            <a:r>
              <a:rPr sz="2300" spc="-50" dirty="0">
                <a:solidFill>
                  <a:srgbClr val="FFFFFF"/>
                </a:solidFill>
                <a:cs typeface="Carlito"/>
              </a:rPr>
              <a:t>facts.”</a:t>
            </a:r>
            <a:endParaRPr sz="2300"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cs typeface="Carlito"/>
            </a:endParaRPr>
          </a:p>
          <a:p>
            <a:pPr marL="2756535">
              <a:lnSpc>
                <a:spcPts val="2380"/>
              </a:lnSpc>
            </a:pPr>
            <a:r>
              <a:rPr sz="2200" spc="-5" dirty="0">
                <a:solidFill>
                  <a:srgbClr val="FFFFFF"/>
                </a:solidFill>
                <a:cs typeface="Carlito"/>
              </a:rPr>
              <a:t>- </a:t>
            </a:r>
            <a:r>
              <a:rPr sz="2200" spc="-15" dirty="0">
                <a:solidFill>
                  <a:srgbClr val="FFFFFF"/>
                </a:solidFill>
                <a:cs typeface="Carlito"/>
              </a:rPr>
              <a:t>George </a:t>
            </a:r>
            <a:r>
              <a:rPr sz="2200" spc="-10" dirty="0">
                <a:solidFill>
                  <a:srgbClr val="FFFFFF"/>
                </a:solidFill>
                <a:cs typeface="Carlito"/>
              </a:rPr>
              <a:t>Creel, </a:t>
            </a:r>
            <a:r>
              <a:rPr sz="2200" spc="-5" dirty="0">
                <a:solidFill>
                  <a:srgbClr val="FFFFFF"/>
                </a:solidFill>
                <a:cs typeface="Carlito"/>
              </a:rPr>
              <a:t>Head </a:t>
            </a:r>
            <a:r>
              <a:rPr sz="2200" dirty="0">
                <a:solidFill>
                  <a:srgbClr val="FFFFFF"/>
                </a:solidFill>
                <a:cs typeface="Carlito"/>
              </a:rPr>
              <a:t>of </a:t>
            </a:r>
            <a:r>
              <a:rPr sz="2200" spc="-5" dirty="0">
                <a:solidFill>
                  <a:srgbClr val="FFFFFF"/>
                </a:solidFill>
                <a:cs typeface="Carlito"/>
              </a:rPr>
              <a:t>the </a:t>
            </a:r>
            <a:r>
              <a:rPr sz="2200" spc="-15" dirty="0">
                <a:solidFill>
                  <a:srgbClr val="FFFFFF"/>
                </a:solidFill>
                <a:cs typeface="Carlito"/>
              </a:rPr>
              <a:t>U.S.</a:t>
            </a:r>
            <a:r>
              <a:rPr sz="2200" spc="35" dirty="0">
                <a:solidFill>
                  <a:srgbClr val="FFFFFF"/>
                </a:solidFill>
                <a:cs typeface="Carlito"/>
              </a:rPr>
              <a:t> </a:t>
            </a:r>
            <a:r>
              <a:rPr sz="2200" spc="-15" dirty="0">
                <a:solidFill>
                  <a:srgbClr val="FFFFFF"/>
                </a:solidFill>
                <a:cs typeface="Carlito"/>
              </a:rPr>
              <a:t>government’s</a:t>
            </a:r>
            <a:endParaRPr sz="2200">
              <a:cs typeface="Carlito"/>
            </a:endParaRPr>
          </a:p>
          <a:p>
            <a:pPr marL="2756535">
              <a:lnSpc>
                <a:spcPts val="2380"/>
              </a:lnSpc>
            </a:pPr>
            <a:r>
              <a:rPr sz="2200" spc="-15" dirty="0">
                <a:solidFill>
                  <a:srgbClr val="FFFFFF"/>
                </a:solidFill>
                <a:cs typeface="Carlito"/>
              </a:rPr>
              <a:t>Committee </a:t>
            </a:r>
            <a:r>
              <a:rPr sz="2200" spc="-5" dirty="0">
                <a:solidFill>
                  <a:srgbClr val="FFFFFF"/>
                </a:solidFill>
                <a:cs typeface="Carlito"/>
              </a:rPr>
              <a:t>on Public </a:t>
            </a:r>
            <a:r>
              <a:rPr sz="2200" spc="-15" dirty="0">
                <a:solidFill>
                  <a:srgbClr val="FFFFFF"/>
                </a:solidFill>
                <a:cs typeface="Carlito"/>
              </a:rPr>
              <a:t>Information </a:t>
            </a:r>
            <a:r>
              <a:rPr sz="2200" spc="-10" dirty="0">
                <a:solidFill>
                  <a:srgbClr val="FFFFFF"/>
                </a:solidFill>
                <a:cs typeface="Carlito"/>
              </a:rPr>
              <a:t>during</a:t>
            </a:r>
            <a:r>
              <a:rPr sz="2200" spc="100" dirty="0">
                <a:solidFill>
                  <a:srgbClr val="FFFFFF"/>
                </a:solidFill>
                <a:cs typeface="Carlito"/>
              </a:rPr>
              <a:t> </a:t>
            </a:r>
            <a:r>
              <a:rPr sz="2200" spc="-5" dirty="0">
                <a:solidFill>
                  <a:srgbClr val="FFFFFF"/>
                </a:solidFill>
                <a:cs typeface="Carlito"/>
              </a:rPr>
              <a:t>WWI</a:t>
            </a:r>
            <a:endParaRPr sz="2200"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530478"/>
            <a:ext cx="66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5" dirty="0">
                <a:uFill>
                  <a:solidFill>
                    <a:srgbClr val="FFFFFF"/>
                  </a:solidFill>
                </a:uFill>
                <a:latin typeface="+mn-lt"/>
              </a:rPr>
              <a:t>Propaganda </a:t>
            </a:r>
            <a:r>
              <a:rPr sz="3600" u="heavy" dirty="0">
                <a:uFill>
                  <a:solidFill>
                    <a:srgbClr val="FFFFFF"/>
                  </a:solidFill>
                </a:uFill>
                <a:latin typeface="+mn-lt"/>
              </a:rPr>
              <a:t>&amp;</a:t>
            </a:r>
            <a:r>
              <a:rPr sz="3600" u="heavy" spc="-85" dirty="0">
                <a:uFill>
                  <a:solidFill>
                    <a:srgbClr val="FFFFFF"/>
                  </a:solidFill>
                </a:uFill>
                <a:latin typeface="+mn-lt"/>
              </a:rPr>
              <a:t> </a:t>
            </a:r>
            <a:r>
              <a:rPr sz="3600" u="heavy" spc="-10" dirty="0">
                <a:uFill>
                  <a:solidFill>
                    <a:srgbClr val="FFFFFF"/>
                  </a:solidFill>
                </a:uFill>
                <a:latin typeface="+mn-lt"/>
              </a:rPr>
              <a:t>Democracy?</a:t>
            </a:r>
            <a:endParaRPr sz="360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8019415" cy="4544193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95"/>
              </a:spcBef>
            </a:pPr>
            <a:r>
              <a:rPr sz="2500" spc="20" dirty="0">
                <a:solidFill>
                  <a:srgbClr val="FFFFFF"/>
                </a:solidFill>
                <a:cs typeface="Carlito"/>
              </a:rPr>
              <a:t>“The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conscious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and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intelligent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manipulation of the </a:t>
            </a:r>
            <a:r>
              <a:rPr sz="2500" spc="-20" dirty="0">
                <a:solidFill>
                  <a:srgbClr val="FFFFFF"/>
                </a:solidFill>
                <a:cs typeface="Carlito"/>
              </a:rPr>
              <a:t>organized 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habits and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opinions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of the masses is an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important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element in 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democratic </a:t>
            </a:r>
            <a:r>
              <a:rPr sz="2500" spc="-30" dirty="0">
                <a:solidFill>
                  <a:srgbClr val="FFFFFF"/>
                </a:solidFill>
                <a:cs typeface="Carlito"/>
              </a:rPr>
              <a:t>society.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Those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who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manipulate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this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unseen 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mechanism of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society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constitute </a:t>
            </a:r>
            <a:r>
              <a:rPr sz="2500" dirty="0">
                <a:solidFill>
                  <a:srgbClr val="FFFFFF"/>
                </a:solidFill>
                <a:cs typeface="Carlito"/>
              </a:rPr>
              <a:t>an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invisible government 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which is the true ruling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power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of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our </a:t>
            </a:r>
            <a:r>
              <a:rPr sz="2500" spc="-30" dirty="0">
                <a:solidFill>
                  <a:srgbClr val="FFFFFF"/>
                </a:solidFill>
                <a:cs typeface="Carlito"/>
              </a:rPr>
              <a:t>country. </a:t>
            </a:r>
            <a:r>
              <a:rPr sz="2500" spc="-55" dirty="0">
                <a:solidFill>
                  <a:srgbClr val="FFFFFF"/>
                </a:solidFill>
                <a:cs typeface="Carlito"/>
              </a:rPr>
              <a:t>We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are 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governed, our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minds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are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molded,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our </a:t>
            </a:r>
            <a:r>
              <a:rPr sz="2500" spc="-20" dirty="0">
                <a:solidFill>
                  <a:srgbClr val="FFFFFF"/>
                </a:solidFill>
                <a:cs typeface="Carlito"/>
              </a:rPr>
              <a:t>tastes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formed, our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ideas 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suggested, largely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by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men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we </a:t>
            </a:r>
            <a:r>
              <a:rPr sz="2500" spc="-20" dirty="0">
                <a:solidFill>
                  <a:srgbClr val="FFFFFF"/>
                </a:solidFill>
                <a:cs typeface="Carlito"/>
              </a:rPr>
              <a:t>have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never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heard </a:t>
            </a:r>
            <a:r>
              <a:rPr sz="2500" spc="-65" dirty="0">
                <a:solidFill>
                  <a:srgbClr val="FFFFFF"/>
                </a:solidFill>
                <a:cs typeface="Carlito"/>
              </a:rPr>
              <a:t>of.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This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is a  logical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result </a:t>
            </a:r>
            <a:r>
              <a:rPr sz="2500" dirty="0">
                <a:solidFill>
                  <a:srgbClr val="FFFFFF"/>
                </a:solidFill>
                <a:cs typeface="Carlito"/>
              </a:rPr>
              <a:t>of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the </a:t>
            </a:r>
            <a:r>
              <a:rPr sz="2500" spc="-25" dirty="0">
                <a:solidFill>
                  <a:srgbClr val="FFFFFF"/>
                </a:solidFill>
                <a:cs typeface="Carlito"/>
              </a:rPr>
              <a:t>way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in which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our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democratic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society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is  </a:t>
            </a:r>
            <a:r>
              <a:rPr sz="2500" spc="-20" dirty="0">
                <a:solidFill>
                  <a:srgbClr val="FFFFFF"/>
                </a:solidFill>
                <a:cs typeface="Carlito"/>
              </a:rPr>
              <a:t>organized. </a:t>
            </a:r>
            <a:r>
              <a:rPr sz="2500" spc="-45" dirty="0">
                <a:solidFill>
                  <a:srgbClr val="FFFFFF"/>
                </a:solidFill>
                <a:cs typeface="Carlito"/>
              </a:rPr>
              <a:t>Vast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numbers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of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human beings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must </a:t>
            </a:r>
            <a:r>
              <a:rPr sz="2500" spc="-20" dirty="0">
                <a:solidFill>
                  <a:srgbClr val="FFFFFF"/>
                </a:solidFill>
                <a:cs typeface="Carlito"/>
              </a:rPr>
              <a:t>cooperate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in  this manner if they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are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to live together </a:t>
            </a:r>
            <a:r>
              <a:rPr sz="2500" dirty="0">
                <a:solidFill>
                  <a:srgbClr val="FFFFFF"/>
                </a:solidFill>
                <a:cs typeface="Carlito"/>
              </a:rPr>
              <a:t>as 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a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smoothly  functioning</a:t>
            </a:r>
            <a:r>
              <a:rPr sz="2500" spc="-5" dirty="0">
                <a:solidFill>
                  <a:srgbClr val="FFFFFF"/>
                </a:solidFill>
                <a:cs typeface="Carlito"/>
              </a:rPr>
              <a:t> </a:t>
            </a:r>
            <a:r>
              <a:rPr sz="2500" spc="-65" dirty="0">
                <a:solidFill>
                  <a:srgbClr val="FFFFFF"/>
                </a:solidFill>
                <a:cs typeface="Carlito"/>
              </a:rPr>
              <a:t>society.”</a:t>
            </a:r>
            <a:endParaRPr sz="2500"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cs typeface="Carlito"/>
            </a:endParaRPr>
          </a:p>
          <a:p>
            <a:pPr marL="1841500">
              <a:lnSpc>
                <a:spcPct val="100000"/>
              </a:lnSpc>
            </a:pPr>
            <a:r>
              <a:rPr sz="2500" spc="-5" dirty="0">
                <a:solidFill>
                  <a:srgbClr val="FFFFFF"/>
                </a:solidFill>
                <a:cs typeface="Carlito"/>
              </a:rPr>
              <a:t>- </a:t>
            </a:r>
            <a:r>
              <a:rPr sz="2500" spc="-20" dirty="0">
                <a:solidFill>
                  <a:srgbClr val="FFFFFF"/>
                </a:solidFill>
                <a:cs typeface="Carlito"/>
              </a:rPr>
              <a:t>Edward </a:t>
            </a:r>
            <a:r>
              <a:rPr sz="2500" spc="-15" dirty="0">
                <a:solidFill>
                  <a:srgbClr val="FFFFFF"/>
                </a:solidFill>
                <a:cs typeface="Carlito"/>
              </a:rPr>
              <a:t>Bernays, "Propaganda"</a:t>
            </a:r>
            <a:r>
              <a:rPr sz="2500" spc="65" dirty="0">
                <a:solidFill>
                  <a:srgbClr val="FFFFFF"/>
                </a:solidFill>
                <a:cs typeface="Carlito"/>
              </a:rPr>
              <a:t> </a:t>
            </a:r>
            <a:r>
              <a:rPr sz="2500" spc="-10" dirty="0">
                <a:solidFill>
                  <a:srgbClr val="FFFFFF"/>
                </a:solidFill>
                <a:cs typeface="Carlito"/>
              </a:rPr>
              <a:t>(1928)</a:t>
            </a:r>
            <a:endParaRPr sz="2500"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7532" y="457200"/>
            <a:ext cx="4166616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73379"/>
            <a:ext cx="4032504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248" y="3581400"/>
            <a:ext cx="3721608" cy="2840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47259" y="3581400"/>
            <a:ext cx="4018788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304800"/>
            <a:ext cx="4194048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600" y="304800"/>
            <a:ext cx="4184904" cy="632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21268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332" y="51814"/>
            <a:ext cx="4469892" cy="6754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294"/>
            <a:ext cx="4393692" cy="670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</TotalTime>
  <Words>613</Words>
  <Application>Microsoft Office PowerPoint</Application>
  <PresentationFormat>On-screen Show (4:3)</PresentationFormat>
  <Paragraphs>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Total War, Propaganda and the  Cultural Consequences of WWI</vt:lpstr>
      <vt:lpstr>Total War</vt:lpstr>
      <vt:lpstr>Total War</vt:lpstr>
      <vt:lpstr>Propaganda &amp; Democracy?</vt:lpstr>
      <vt:lpstr>Propaganda &amp; Democracy?</vt:lpstr>
      <vt:lpstr>Slide 6</vt:lpstr>
      <vt:lpstr>Slide 7</vt:lpstr>
      <vt:lpstr>Slide 8</vt:lpstr>
      <vt:lpstr>Slide 9</vt:lpstr>
      <vt:lpstr>Slide 10</vt:lpstr>
      <vt:lpstr>Questions about posters: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Modern propaganda</vt:lpstr>
      <vt:lpstr>Slide 21</vt:lpstr>
      <vt:lpstr>Is this propaganda? Why or why not?</vt:lpstr>
      <vt:lpstr>Is this propaganda? Why or why not?</vt:lpstr>
      <vt:lpstr>Is this propaganda? Why or why not?</vt:lpstr>
      <vt:lpstr>Review: some social and cultural  consequences of WWI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War, Propaganda and the  Cultural Consequences of WWI</dc:title>
  <cp:lastModifiedBy>Muhammad Anas</cp:lastModifiedBy>
  <cp:revision>2</cp:revision>
  <dcterms:created xsi:type="dcterms:W3CDTF">2020-05-03T05:54:39Z</dcterms:created>
  <dcterms:modified xsi:type="dcterms:W3CDTF">2020-05-04T06:26:58Z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2020-05-03T00:00:00Z</vt:filetime>
  </property>
</Properties>
</file>