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</p:sldIdLst>
  <p:sldSz cx="9144000" cy="6858000" type="screen4x3"/>
  <p:notesSz cx="9144000" cy="6858000"/>
  <p:embeddedFontLst>
    <p:embeddedFont>
      <p:font typeface="Calibri" pitchFamily="34" charset="0"/>
      <p:regular r:id="rId46"/>
      <p:bold r:id="rId47"/>
      <p:italic r:id="rId48"/>
      <p:boldItalic r:id="rId49"/>
    </p:embeddedFont>
    <p:embeddedFont>
      <p:font typeface="Wingdings 2" pitchFamily="18" charset="2"/>
      <p:regular r:id="rId50"/>
    </p:embeddedFont>
    <p:embeddedFont>
      <p:font typeface="Book Antiqua" pitchFamily="18" charset="0"/>
      <p:regular r:id="rId51"/>
      <p:bold r:id="rId52"/>
      <p:italic r:id="rId53"/>
      <p:boldItalic r:id="rId54"/>
    </p:embeddedFont>
    <p:embeddedFont>
      <p:font typeface="Verdana" pitchFamily="34" charset="0"/>
      <p:regular r:id="rId55"/>
      <p:bold r:id="rId56"/>
      <p:italic r:id="rId57"/>
      <p:boldItalic r:id="rId5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font" Target="fonts/font10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9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8.fntdata"/><Relationship Id="rId58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4.fntdata"/><Relationship Id="rId57" Type="http://schemas.openxmlformats.org/officeDocument/2006/relationships/font" Target="fonts/font12.fntdata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7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56" Type="http://schemas.openxmlformats.org/officeDocument/2006/relationships/font" Target="fonts/font11.fntdata"/><Relationship Id="rId8" Type="http://schemas.openxmlformats.org/officeDocument/2006/relationships/slide" Target="slides/slide7.xml"/><Relationship Id="rId51" Type="http://schemas.openxmlformats.org/officeDocument/2006/relationships/font" Target="fonts/font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0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620" y="13716"/>
            <a:ext cx="9128760" cy="68366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61" y="8382"/>
            <a:ext cx="9137015" cy="6844030"/>
          </a:xfrm>
          <a:custGeom>
            <a:avLst/>
            <a:gdLst/>
            <a:ahLst/>
            <a:cxnLst/>
            <a:rect l="l" t="t" r="r" b="b"/>
            <a:pathLst>
              <a:path w="9137015" h="6844030">
                <a:moveTo>
                  <a:pt x="0" y="0"/>
                </a:moveTo>
                <a:lnTo>
                  <a:pt x="9137015" y="6843932"/>
                </a:lnTo>
              </a:path>
            </a:pathLst>
          </a:custGeom>
          <a:ln w="4572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6469379" y="4948428"/>
            <a:ext cx="2673350" cy="1900555"/>
          </a:xfrm>
          <a:custGeom>
            <a:avLst/>
            <a:gdLst/>
            <a:ahLst/>
            <a:cxnLst/>
            <a:rect l="l" t="t" r="r" b="b"/>
            <a:pathLst>
              <a:path w="2673350" h="1900554">
                <a:moveTo>
                  <a:pt x="2672842" y="0"/>
                </a:moveTo>
                <a:lnTo>
                  <a:pt x="0" y="1900209"/>
                </a:lnTo>
              </a:path>
            </a:pathLst>
          </a:custGeom>
          <a:ln w="6095">
            <a:solidFill>
              <a:srgbClr val="C5C5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40" y="1904238"/>
            <a:ext cx="8072119" cy="2220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2140" y="1316482"/>
            <a:ext cx="7919719" cy="16719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10" Type="http://schemas.openxmlformats.org/officeDocument/2006/relationships/image" Target="../media/image80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Relationship Id="rId9" Type="http://schemas.openxmlformats.org/officeDocument/2006/relationships/image" Target="../media/image10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7" Type="http://schemas.openxmlformats.org/officeDocument/2006/relationships/image" Target="../media/image109.jp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4.png"/><Relationship Id="rId11" Type="http://schemas.openxmlformats.org/officeDocument/2006/relationships/image" Target="../media/image119.jpg"/><Relationship Id="rId5" Type="http://schemas.openxmlformats.org/officeDocument/2006/relationships/image" Target="../media/image113.png"/><Relationship Id="rId10" Type="http://schemas.openxmlformats.org/officeDocument/2006/relationships/image" Target="../media/image118.png"/><Relationship Id="rId4" Type="http://schemas.openxmlformats.org/officeDocument/2006/relationships/image" Target="../media/image112.png"/><Relationship Id="rId9" Type="http://schemas.openxmlformats.org/officeDocument/2006/relationships/image" Target="../media/image11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jp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3" Type="http://schemas.openxmlformats.org/officeDocument/2006/relationships/image" Target="../media/image127.png"/><Relationship Id="rId7" Type="http://schemas.openxmlformats.org/officeDocument/2006/relationships/image" Target="../media/image131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0.png"/><Relationship Id="rId5" Type="http://schemas.openxmlformats.org/officeDocument/2006/relationships/image" Target="../media/image129.png"/><Relationship Id="rId10" Type="http://schemas.openxmlformats.org/officeDocument/2006/relationships/image" Target="../media/image134.png"/><Relationship Id="rId4" Type="http://schemas.openxmlformats.org/officeDocument/2006/relationships/image" Target="../media/image128.png"/><Relationship Id="rId9" Type="http://schemas.openxmlformats.org/officeDocument/2006/relationships/image" Target="../media/image13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7.jpg"/><Relationship Id="rId4" Type="http://schemas.openxmlformats.org/officeDocument/2006/relationships/image" Target="../media/image13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7175" y="737616"/>
            <a:ext cx="5724144" cy="5471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56005" y="773430"/>
            <a:ext cx="5683631" cy="5069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003675" y="1606867"/>
            <a:ext cx="4681855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59205" marR="5080" indent="-1247140">
              <a:lnSpc>
                <a:spcPct val="120100"/>
              </a:lnSpc>
              <a:spcBef>
                <a:spcPts val="100"/>
              </a:spcBef>
            </a:pPr>
            <a:r>
              <a:rPr sz="3000" spc="-5" dirty="0"/>
              <a:t>Organizational Change</a:t>
            </a:r>
            <a:r>
              <a:rPr sz="3000" spc="-215" dirty="0"/>
              <a:t> </a:t>
            </a:r>
            <a:r>
              <a:rPr sz="3000" dirty="0"/>
              <a:t>And  Stress</a:t>
            </a:r>
            <a:r>
              <a:rPr sz="3000" spc="-55" dirty="0"/>
              <a:t> </a:t>
            </a:r>
            <a:r>
              <a:rPr sz="3000" spc="-5" dirty="0"/>
              <a:t>Management</a:t>
            </a:r>
            <a:endParaRPr sz="3000" dirty="0"/>
          </a:p>
        </p:txBody>
      </p:sp>
      <p:sp>
        <p:nvSpPr>
          <p:cNvPr id="5" name="object 5"/>
          <p:cNvSpPr/>
          <p:nvPr/>
        </p:nvSpPr>
        <p:spPr>
          <a:xfrm>
            <a:off x="0" y="3660646"/>
            <a:ext cx="9143999" cy="31973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0600" y="1447800"/>
            <a:ext cx="7229856" cy="52532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17575" y="439166"/>
            <a:ext cx="7242733" cy="339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25030" y="865886"/>
            <a:ext cx="3240239" cy="2687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53171" y="4957775"/>
            <a:ext cx="1290827" cy="18861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58695" y="1050036"/>
            <a:ext cx="6370320" cy="5699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87525" y="1085722"/>
            <a:ext cx="6329933" cy="5309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21935" y="1991867"/>
            <a:ext cx="2871216" cy="5836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59909" y="2039747"/>
            <a:ext cx="2818638" cy="5309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895843" y="1958339"/>
            <a:ext cx="175259" cy="4998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36610" y="2333244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40" h="116839">
                <a:moveTo>
                  <a:pt x="116713" y="0"/>
                </a:moveTo>
                <a:lnTo>
                  <a:pt x="0" y="0"/>
                </a:lnTo>
                <a:lnTo>
                  <a:pt x="0" y="116712"/>
                </a:lnTo>
                <a:lnTo>
                  <a:pt x="116713" y="116712"/>
                </a:lnTo>
                <a:lnTo>
                  <a:pt x="116713" y="0"/>
                </a:lnTo>
                <a:close/>
              </a:path>
            </a:pathLst>
          </a:custGeom>
          <a:solidFill>
            <a:srgbClr val="FF5C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936610" y="2009013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40" h="116839">
                <a:moveTo>
                  <a:pt x="116713" y="0"/>
                </a:moveTo>
                <a:lnTo>
                  <a:pt x="0" y="0"/>
                </a:lnTo>
                <a:lnTo>
                  <a:pt x="0" y="116712"/>
                </a:lnTo>
                <a:lnTo>
                  <a:pt x="116713" y="116712"/>
                </a:lnTo>
                <a:lnTo>
                  <a:pt x="116713" y="0"/>
                </a:lnTo>
                <a:close/>
              </a:path>
            </a:pathLst>
          </a:custGeom>
          <a:solidFill>
            <a:srgbClr val="FF5C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936610" y="2333244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40" h="116839">
                <a:moveTo>
                  <a:pt x="0" y="0"/>
                </a:moveTo>
                <a:lnTo>
                  <a:pt x="116713" y="0"/>
                </a:lnTo>
                <a:lnTo>
                  <a:pt x="116713" y="116712"/>
                </a:lnTo>
                <a:lnTo>
                  <a:pt x="0" y="116712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936610" y="2009013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40" h="116839">
                <a:moveTo>
                  <a:pt x="0" y="0"/>
                </a:moveTo>
                <a:lnTo>
                  <a:pt x="116713" y="0"/>
                </a:lnTo>
                <a:lnTo>
                  <a:pt x="116713" y="116712"/>
                </a:lnTo>
                <a:lnTo>
                  <a:pt x="0" y="116712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57999" y="2958973"/>
            <a:ext cx="7675765" cy="39103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32478" y="3550792"/>
            <a:ext cx="4571492" cy="38595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461629" y="3795777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798" y="0"/>
                </a:moveTo>
                <a:lnTo>
                  <a:pt x="0" y="0"/>
                </a:lnTo>
                <a:lnTo>
                  <a:pt x="0" y="50798"/>
                </a:lnTo>
                <a:lnTo>
                  <a:pt x="50798" y="50798"/>
                </a:lnTo>
                <a:lnTo>
                  <a:pt x="507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461629" y="3795777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50798"/>
                </a:moveTo>
                <a:lnTo>
                  <a:pt x="50798" y="50798"/>
                </a:lnTo>
                <a:lnTo>
                  <a:pt x="50798" y="0"/>
                </a:lnTo>
                <a:lnTo>
                  <a:pt x="0" y="0"/>
                </a:lnTo>
                <a:lnTo>
                  <a:pt x="0" y="50798"/>
                </a:lnTo>
                <a:close/>
              </a:path>
            </a:pathLst>
          </a:custGeom>
          <a:ln w="914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1276" y="177466"/>
            <a:ext cx="8536305" cy="6173470"/>
          </a:xfrm>
          <a:prstGeom prst="rect">
            <a:avLst/>
          </a:prstGeom>
        </p:spPr>
        <p:txBody>
          <a:bodyPr vert="horz" wrap="square" lIns="0" tIns="160655" rIns="0" bIns="0" rtlCol="0">
            <a:spAutoFit/>
          </a:bodyPr>
          <a:lstStyle/>
          <a:p>
            <a:pPr marL="607060" indent="-546100">
              <a:lnSpc>
                <a:spcPct val="100000"/>
              </a:lnSpc>
              <a:spcBef>
                <a:spcPts val="1265"/>
              </a:spcBef>
              <a:buSzPct val="105263"/>
              <a:buFont typeface="Wingdings"/>
              <a:buChar char=""/>
              <a:tabLst>
                <a:tab pos="607060" algn="l"/>
              </a:tabLst>
            </a:pPr>
            <a:r>
              <a:rPr sz="3800" b="1" dirty="0">
                <a:solidFill>
                  <a:srgbClr val="FF388B"/>
                </a:solidFill>
                <a:latin typeface="Arial"/>
                <a:cs typeface="Arial"/>
              </a:rPr>
              <a:t>Education and</a:t>
            </a:r>
            <a:r>
              <a:rPr sz="3800" b="1" spc="-55" dirty="0">
                <a:solidFill>
                  <a:srgbClr val="FF388B"/>
                </a:solidFill>
                <a:latin typeface="Arial"/>
                <a:cs typeface="Arial"/>
              </a:rPr>
              <a:t> </a:t>
            </a:r>
            <a:r>
              <a:rPr sz="3800" b="1" dirty="0">
                <a:solidFill>
                  <a:srgbClr val="FF388B"/>
                </a:solidFill>
                <a:latin typeface="Arial"/>
                <a:cs typeface="Arial"/>
              </a:rPr>
              <a:t>communication</a:t>
            </a:r>
            <a:endParaRPr sz="3800">
              <a:latin typeface="Arial"/>
              <a:cs typeface="Arial"/>
            </a:endParaRPr>
          </a:p>
          <a:p>
            <a:pPr marL="525780" marR="1634489" indent="-492759">
              <a:lnSpc>
                <a:spcPts val="3750"/>
              </a:lnSpc>
              <a:spcBef>
                <a:spcPts val="655"/>
              </a:spcBef>
              <a:tabLst>
                <a:tab pos="490855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-	Show those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effected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logic behind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change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 marL="577850" indent="-517525">
              <a:lnSpc>
                <a:spcPts val="3240"/>
              </a:lnSpc>
              <a:buFont typeface="Wingdings"/>
              <a:buChar char=""/>
              <a:tabLst>
                <a:tab pos="578485" algn="l"/>
              </a:tabLst>
            </a:pPr>
            <a:r>
              <a:rPr sz="3800" b="1" dirty="0">
                <a:solidFill>
                  <a:srgbClr val="FF388B"/>
                </a:solidFill>
                <a:latin typeface="Arial"/>
                <a:cs typeface="Arial"/>
              </a:rPr>
              <a:t>Participation</a:t>
            </a:r>
            <a:endParaRPr sz="3800">
              <a:latin typeface="Arial"/>
              <a:cs typeface="Arial"/>
            </a:endParaRPr>
          </a:p>
          <a:p>
            <a:pPr marL="259715" marR="1284605" indent="-259715">
              <a:lnSpc>
                <a:spcPct val="100499"/>
              </a:lnSpc>
              <a:spcBef>
                <a:spcPts val="1005"/>
              </a:spcBef>
              <a:buSzPct val="114285"/>
              <a:buChar char="-"/>
              <a:tabLst>
                <a:tab pos="259715" algn="l"/>
              </a:tabLst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Participation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in the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decision process</a:t>
            </a:r>
            <a:r>
              <a:rPr sz="28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lessens  resistance.</a:t>
            </a:r>
            <a:endParaRPr sz="2800">
              <a:latin typeface="Arial"/>
              <a:cs typeface="Arial"/>
            </a:endParaRPr>
          </a:p>
          <a:p>
            <a:pPr marL="605155" lvl="1" indent="-516890">
              <a:lnSpc>
                <a:spcPct val="100000"/>
              </a:lnSpc>
              <a:spcBef>
                <a:spcPts val="2090"/>
              </a:spcBef>
              <a:buFont typeface="Wingdings"/>
              <a:buChar char=""/>
              <a:tabLst>
                <a:tab pos="605790" algn="l"/>
              </a:tabLst>
            </a:pPr>
            <a:r>
              <a:rPr sz="3800" b="1" dirty="0">
                <a:solidFill>
                  <a:srgbClr val="FF388B"/>
                </a:solidFill>
                <a:latin typeface="Arial"/>
                <a:cs typeface="Arial"/>
              </a:rPr>
              <a:t>Building Support and</a:t>
            </a:r>
            <a:r>
              <a:rPr sz="3800" b="1" spc="-55" dirty="0">
                <a:solidFill>
                  <a:srgbClr val="FF388B"/>
                </a:solidFill>
                <a:latin typeface="Arial"/>
                <a:cs typeface="Arial"/>
              </a:rPr>
              <a:t> </a:t>
            </a:r>
            <a:r>
              <a:rPr sz="3800" b="1" dirty="0">
                <a:solidFill>
                  <a:srgbClr val="FF388B"/>
                </a:solidFill>
                <a:latin typeface="Arial"/>
                <a:cs typeface="Arial"/>
              </a:rPr>
              <a:t>commitment</a:t>
            </a:r>
            <a:endParaRPr sz="3800">
              <a:latin typeface="Arial"/>
              <a:cs typeface="Arial"/>
            </a:endParaRPr>
          </a:p>
          <a:p>
            <a:pPr marL="196850">
              <a:lnSpc>
                <a:spcPct val="100000"/>
              </a:lnSpc>
              <a:spcBef>
                <a:spcPts val="1120"/>
              </a:spcBef>
            </a:pPr>
            <a:r>
              <a:rPr sz="3200" dirty="0">
                <a:solidFill>
                  <a:srgbClr val="FF388B"/>
                </a:solidFill>
                <a:latin typeface="Arial"/>
                <a:cs typeface="Arial"/>
              </a:rPr>
              <a:t>-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Counseling, 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therapy,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or new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skills</a:t>
            </a:r>
            <a:r>
              <a:rPr sz="28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training</a:t>
            </a:r>
            <a:r>
              <a:rPr sz="3200" spc="5" dirty="0">
                <a:solidFill>
                  <a:srgbClr val="FF388B"/>
                </a:solidFill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 marL="777240" indent="-546100">
              <a:lnSpc>
                <a:spcPct val="100000"/>
              </a:lnSpc>
              <a:spcBef>
                <a:spcPts val="2185"/>
              </a:spcBef>
              <a:buSzPct val="105263"/>
              <a:buFont typeface="Wingdings"/>
              <a:buChar char=""/>
              <a:tabLst>
                <a:tab pos="777875" algn="l"/>
              </a:tabLst>
            </a:pPr>
            <a:r>
              <a:rPr sz="3800" b="1" dirty="0">
                <a:solidFill>
                  <a:srgbClr val="FF388B"/>
                </a:solidFill>
                <a:latin typeface="Arial"/>
                <a:cs typeface="Arial"/>
              </a:rPr>
              <a:t>Implementing Change</a:t>
            </a:r>
            <a:r>
              <a:rPr sz="3800" b="1" spc="-45" dirty="0">
                <a:solidFill>
                  <a:srgbClr val="FF388B"/>
                </a:solidFill>
                <a:latin typeface="Arial"/>
                <a:cs typeface="Arial"/>
              </a:rPr>
              <a:t> </a:t>
            </a:r>
            <a:r>
              <a:rPr sz="3800" b="1" dirty="0">
                <a:solidFill>
                  <a:srgbClr val="FF388B"/>
                </a:solidFill>
                <a:latin typeface="Arial"/>
                <a:cs typeface="Arial"/>
              </a:rPr>
              <a:t>Fairly</a:t>
            </a:r>
            <a:endParaRPr sz="3800">
              <a:latin typeface="Arial"/>
              <a:cs typeface="Arial"/>
            </a:endParaRPr>
          </a:p>
          <a:p>
            <a:pPr marL="440055">
              <a:lnSpc>
                <a:spcPct val="100000"/>
              </a:lnSpc>
              <a:spcBef>
                <a:spcPts val="844"/>
              </a:spcBef>
            </a:pPr>
            <a:r>
              <a:rPr sz="3200" dirty="0">
                <a:solidFill>
                  <a:srgbClr val="FF388B"/>
                </a:solidFill>
                <a:latin typeface="Arial"/>
                <a:cs typeface="Arial"/>
              </a:rPr>
              <a:t>-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Be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consistent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procedurally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0" dirty="0">
                <a:solidFill>
                  <a:srgbClr val="FFFFFF"/>
                </a:solidFill>
                <a:latin typeface="Arial"/>
                <a:cs typeface="Arial"/>
              </a:rPr>
              <a:t>fair</a:t>
            </a:r>
            <a:r>
              <a:rPr sz="3200" spc="1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9234" y="194493"/>
            <a:ext cx="7744459" cy="5001895"/>
          </a:xfrm>
          <a:prstGeom prst="rect">
            <a:avLst/>
          </a:prstGeom>
        </p:spPr>
        <p:txBody>
          <a:bodyPr vert="horz" wrap="square" lIns="0" tIns="205740" rIns="0" bIns="0" rtlCol="0">
            <a:spAutoFit/>
          </a:bodyPr>
          <a:lstStyle/>
          <a:p>
            <a:pPr marL="535940" indent="-517525">
              <a:lnSpc>
                <a:spcPct val="100000"/>
              </a:lnSpc>
              <a:spcBef>
                <a:spcPts val="1620"/>
              </a:spcBef>
              <a:buFont typeface="Wingdings"/>
              <a:buChar char=""/>
              <a:tabLst>
                <a:tab pos="536575" algn="l"/>
              </a:tabLst>
            </a:pPr>
            <a:r>
              <a:rPr sz="3800" b="1" dirty="0">
                <a:solidFill>
                  <a:srgbClr val="FF388B"/>
                </a:solidFill>
                <a:latin typeface="Arial"/>
                <a:cs typeface="Arial"/>
              </a:rPr>
              <a:t>Manipulation and</a:t>
            </a:r>
            <a:r>
              <a:rPr sz="3800" b="1" spc="-80" dirty="0">
                <a:solidFill>
                  <a:srgbClr val="FF388B"/>
                </a:solidFill>
                <a:latin typeface="Arial"/>
                <a:cs typeface="Arial"/>
              </a:rPr>
              <a:t> </a:t>
            </a:r>
            <a:r>
              <a:rPr sz="3800" b="1" dirty="0">
                <a:solidFill>
                  <a:srgbClr val="FF388B"/>
                </a:solidFill>
                <a:latin typeface="Arial"/>
                <a:cs typeface="Arial"/>
              </a:rPr>
              <a:t>Cooptation</a:t>
            </a:r>
            <a:endParaRPr sz="3800">
              <a:latin typeface="Arial"/>
              <a:cs typeface="Arial"/>
            </a:endParaRPr>
          </a:p>
          <a:p>
            <a:pPr marL="247650">
              <a:lnSpc>
                <a:spcPct val="100000"/>
              </a:lnSpc>
              <a:spcBef>
                <a:spcPts val="1285"/>
              </a:spcBef>
              <a:tabLst>
                <a:tab pos="2376805" algn="l"/>
              </a:tabLst>
            </a:pPr>
            <a:r>
              <a:rPr sz="3200" dirty="0">
                <a:latin typeface="Arial"/>
                <a:cs typeface="Arial"/>
              </a:rPr>
              <a:t>-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‘’Spinning’’	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the message to</a:t>
            </a:r>
            <a:r>
              <a:rPr sz="28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gain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900">
              <a:latin typeface="Arial"/>
              <a:cs typeface="Arial"/>
            </a:endParaRPr>
          </a:p>
          <a:p>
            <a:pPr marL="76835" marR="518159">
              <a:lnSpc>
                <a:spcPct val="101099"/>
              </a:lnSpc>
              <a:buSzPct val="105263"/>
              <a:buFont typeface="Wingdings"/>
              <a:buChar char=""/>
              <a:tabLst>
                <a:tab pos="622935" algn="l"/>
              </a:tabLst>
            </a:pPr>
            <a:r>
              <a:rPr sz="3800" b="1" dirty="0">
                <a:solidFill>
                  <a:srgbClr val="FF388B"/>
                </a:solidFill>
                <a:latin typeface="Arial"/>
                <a:cs typeface="Arial"/>
              </a:rPr>
              <a:t>Selecting people who</a:t>
            </a:r>
            <a:r>
              <a:rPr sz="3800" b="1" spc="-135" dirty="0">
                <a:solidFill>
                  <a:srgbClr val="FF388B"/>
                </a:solidFill>
                <a:latin typeface="Arial"/>
                <a:cs typeface="Arial"/>
              </a:rPr>
              <a:t> </a:t>
            </a:r>
            <a:r>
              <a:rPr sz="3800" b="1" dirty="0">
                <a:solidFill>
                  <a:srgbClr val="FF388B"/>
                </a:solidFill>
                <a:latin typeface="Arial"/>
                <a:cs typeface="Arial"/>
              </a:rPr>
              <a:t>accept  change</a:t>
            </a:r>
            <a:endParaRPr sz="3800">
              <a:latin typeface="Arial"/>
              <a:cs typeface="Arial"/>
            </a:endParaRPr>
          </a:p>
          <a:p>
            <a:pPr marL="230504" indent="-218440">
              <a:lnSpc>
                <a:spcPct val="100000"/>
              </a:lnSpc>
              <a:spcBef>
                <a:spcPts val="830"/>
              </a:spcBef>
              <a:buClr>
                <a:srgbClr val="000000"/>
              </a:buClr>
              <a:buChar char="-"/>
              <a:tabLst>
                <a:tab pos="23114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Hire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people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who enjoy change in the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first</a:t>
            </a:r>
            <a:r>
              <a:rPr sz="28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0" dirty="0">
                <a:solidFill>
                  <a:srgbClr val="FFFFFF"/>
                </a:solidFill>
                <a:latin typeface="Arial"/>
                <a:cs typeface="Arial"/>
              </a:rPr>
              <a:t>place</a:t>
            </a:r>
            <a:r>
              <a:rPr sz="3200" spc="1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 marL="819150" lvl="1" indent="-572135">
              <a:lnSpc>
                <a:spcPct val="100000"/>
              </a:lnSpc>
              <a:spcBef>
                <a:spcPts val="1285"/>
              </a:spcBef>
              <a:buFont typeface="Wingdings"/>
              <a:buChar char=""/>
              <a:tabLst>
                <a:tab pos="819150" algn="l"/>
                <a:tab pos="819785" algn="l"/>
              </a:tabLst>
            </a:pPr>
            <a:r>
              <a:rPr sz="3800" b="1" dirty="0">
                <a:solidFill>
                  <a:srgbClr val="FF388B"/>
                </a:solidFill>
                <a:latin typeface="Arial"/>
                <a:cs typeface="Arial"/>
              </a:rPr>
              <a:t>Coercion</a:t>
            </a:r>
            <a:endParaRPr sz="3800">
              <a:latin typeface="Arial"/>
              <a:cs typeface="Arial"/>
            </a:endParaRPr>
          </a:p>
          <a:p>
            <a:pPr marL="247650">
              <a:lnSpc>
                <a:spcPct val="100000"/>
              </a:lnSpc>
              <a:spcBef>
                <a:spcPts val="1025"/>
              </a:spcBef>
            </a:pPr>
            <a:r>
              <a:rPr sz="3200" dirty="0">
                <a:latin typeface="Arial"/>
                <a:cs typeface="Arial"/>
              </a:rPr>
              <a:t>-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Direct threats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 force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2140" y="1086358"/>
            <a:ext cx="54952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FF388B"/>
                </a:solidFill>
                <a:latin typeface="Arial"/>
                <a:cs typeface="Arial"/>
              </a:rPr>
              <a:t>The Politics of</a:t>
            </a:r>
            <a:r>
              <a:rPr sz="4000" b="1" spc="-30" dirty="0">
                <a:solidFill>
                  <a:srgbClr val="FF388B"/>
                </a:solidFill>
                <a:latin typeface="Arial"/>
                <a:cs typeface="Arial"/>
              </a:rPr>
              <a:t> </a:t>
            </a:r>
            <a:r>
              <a:rPr sz="4000" b="1" spc="-10" dirty="0">
                <a:solidFill>
                  <a:srgbClr val="FF388B"/>
                </a:solidFill>
                <a:latin typeface="Arial"/>
                <a:cs typeface="Arial"/>
              </a:rPr>
              <a:t>Change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6451" y="2359279"/>
            <a:ext cx="8308340" cy="291274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469900" marR="5080" indent="-457200">
              <a:lnSpc>
                <a:spcPct val="101400"/>
              </a:lnSpc>
              <a:spcBef>
                <a:spcPts val="45"/>
              </a:spcBef>
              <a:buSzPct val="114285"/>
              <a:buFont typeface="Wingdings"/>
              <a:buChar char=""/>
              <a:tabLst>
                <a:tab pos="582295" algn="l"/>
                <a:tab pos="583565" algn="l"/>
              </a:tabLst>
            </a:pPr>
            <a:r>
              <a:rPr dirty="0"/>
              <a:t>	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Impetus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change is likely to come from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outside  change agents, new employees,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managers  outside the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main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power</a:t>
            </a:r>
            <a:r>
              <a:rPr sz="28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structure.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Wingdings"/>
              <a:buChar char=""/>
            </a:pPr>
            <a:endParaRPr sz="3100">
              <a:latin typeface="Arial"/>
              <a:cs typeface="Arial"/>
            </a:endParaRPr>
          </a:p>
          <a:p>
            <a:pPr marL="65405" marR="772160" lvl="1">
              <a:lnSpc>
                <a:spcPct val="100000"/>
              </a:lnSpc>
              <a:spcBef>
                <a:spcPts val="2280"/>
              </a:spcBef>
              <a:buClr>
                <a:srgbClr val="000000"/>
              </a:buClr>
              <a:buFont typeface="Wingdings"/>
              <a:buChar char=""/>
              <a:tabLst>
                <a:tab pos="621665" algn="l"/>
                <a:tab pos="622300" algn="l"/>
              </a:tabLst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Internal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change agents are most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threatened 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By their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loss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status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in the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organization</a:t>
            </a:r>
            <a:r>
              <a:rPr sz="2800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704848"/>
            <a:ext cx="7825105" cy="25209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1760" marR="401955" indent="-99060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568325" algn="l"/>
                <a:tab pos="568960" algn="l"/>
              </a:tabLst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Long-time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power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holders tend to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implement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incremental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but not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radical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change.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FFFFFF"/>
              </a:buClr>
              <a:buFont typeface="Wingdings"/>
              <a:buChar char=""/>
            </a:pPr>
            <a:endParaRPr sz="2450">
              <a:latin typeface="Arial"/>
              <a:cs typeface="Arial"/>
            </a:endParaRPr>
          </a:p>
          <a:p>
            <a:pPr marL="111760" marR="5080" indent="-99060">
              <a:lnSpc>
                <a:spcPct val="100000"/>
              </a:lnSpc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The outcomes of power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struggles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in the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organization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will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determine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the speed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and quality 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change.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1267" y="425195"/>
            <a:ext cx="5945124" cy="539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29436" y="460248"/>
            <a:ext cx="5905144" cy="5001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27175" y="1057655"/>
            <a:ext cx="5458968" cy="5471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56005" y="1093469"/>
            <a:ext cx="5418201" cy="5069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24243" y="1392936"/>
            <a:ext cx="618744" cy="990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75551" y="1431797"/>
            <a:ext cx="53975" cy="53340"/>
          </a:xfrm>
          <a:custGeom>
            <a:avLst/>
            <a:gdLst/>
            <a:ahLst/>
            <a:cxnLst/>
            <a:rect l="l" t="t" r="r" b="b"/>
            <a:pathLst>
              <a:path w="53975" h="53340">
                <a:moveTo>
                  <a:pt x="53467" y="0"/>
                </a:moveTo>
                <a:lnTo>
                  <a:pt x="0" y="0"/>
                </a:lnTo>
                <a:lnTo>
                  <a:pt x="0" y="53339"/>
                </a:lnTo>
                <a:lnTo>
                  <a:pt x="53467" y="53339"/>
                </a:lnTo>
                <a:lnTo>
                  <a:pt x="53467" y="0"/>
                </a:lnTo>
                <a:close/>
              </a:path>
            </a:pathLst>
          </a:custGeom>
          <a:solidFill>
            <a:srgbClr val="FF5C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11467" y="1431797"/>
            <a:ext cx="53975" cy="53340"/>
          </a:xfrm>
          <a:custGeom>
            <a:avLst/>
            <a:gdLst/>
            <a:ahLst/>
            <a:cxnLst/>
            <a:rect l="l" t="t" r="r" b="b"/>
            <a:pathLst>
              <a:path w="53975" h="53340">
                <a:moveTo>
                  <a:pt x="53721" y="0"/>
                </a:moveTo>
                <a:lnTo>
                  <a:pt x="0" y="0"/>
                </a:lnTo>
                <a:lnTo>
                  <a:pt x="0" y="53339"/>
                </a:lnTo>
                <a:lnTo>
                  <a:pt x="53721" y="53339"/>
                </a:lnTo>
                <a:lnTo>
                  <a:pt x="53721" y="0"/>
                </a:lnTo>
                <a:close/>
              </a:path>
            </a:pathLst>
          </a:custGeom>
          <a:solidFill>
            <a:srgbClr val="FF5C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33920" y="1431797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40">
                <a:moveTo>
                  <a:pt x="53339" y="0"/>
                </a:moveTo>
                <a:lnTo>
                  <a:pt x="0" y="0"/>
                </a:lnTo>
                <a:lnTo>
                  <a:pt x="0" y="53339"/>
                </a:lnTo>
                <a:lnTo>
                  <a:pt x="53339" y="53339"/>
                </a:lnTo>
                <a:lnTo>
                  <a:pt x="53339" y="0"/>
                </a:lnTo>
                <a:close/>
              </a:path>
            </a:pathLst>
          </a:custGeom>
          <a:solidFill>
            <a:srgbClr val="FF5C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555993" y="1431797"/>
            <a:ext cx="53975" cy="53340"/>
          </a:xfrm>
          <a:custGeom>
            <a:avLst/>
            <a:gdLst/>
            <a:ahLst/>
            <a:cxnLst/>
            <a:rect l="l" t="t" r="r" b="b"/>
            <a:pathLst>
              <a:path w="53975" h="53340">
                <a:moveTo>
                  <a:pt x="53466" y="0"/>
                </a:moveTo>
                <a:lnTo>
                  <a:pt x="0" y="0"/>
                </a:lnTo>
                <a:lnTo>
                  <a:pt x="0" y="53339"/>
                </a:lnTo>
                <a:lnTo>
                  <a:pt x="53466" y="53339"/>
                </a:lnTo>
                <a:lnTo>
                  <a:pt x="53466" y="0"/>
                </a:lnTo>
                <a:close/>
              </a:path>
            </a:pathLst>
          </a:custGeom>
          <a:solidFill>
            <a:srgbClr val="FF5C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075551" y="1431797"/>
            <a:ext cx="53975" cy="53340"/>
          </a:xfrm>
          <a:custGeom>
            <a:avLst/>
            <a:gdLst/>
            <a:ahLst/>
            <a:cxnLst/>
            <a:rect l="l" t="t" r="r" b="b"/>
            <a:pathLst>
              <a:path w="53975" h="53340">
                <a:moveTo>
                  <a:pt x="0" y="0"/>
                </a:moveTo>
                <a:lnTo>
                  <a:pt x="53467" y="0"/>
                </a:lnTo>
                <a:lnTo>
                  <a:pt x="53467" y="53339"/>
                </a:lnTo>
                <a:lnTo>
                  <a:pt x="0" y="53339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11467" y="1431797"/>
            <a:ext cx="53975" cy="53340"/>
          </a:xfrm>
          <a:custGeom>
            <a:avLst/>
            <a:gdLst/>
            <a:ahLst/>
            <a:cxnLst/>
            <a:rect l="l" t="t" r="r" b="b"/>
            <a:pathLst>
              <a:path w="53975" h="53340">
                <a:moveTo>
                  <a:pt x="0" y="0"/>
                </a:moveTo>
                <a:lnTo>
                  <a:pt x="53721" y="0"/>
                </a:lnTo>
                <a:lnTo>
                  <a:pt x="53721" y="53339"/>
                </a:lnTo>
                <a:lnTo>
                  <a:pt x="0" y="53339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733920" y="1431797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40">
                <a:moveTo>
                  <a:pt x="0" y="0"/>
                </a:moveTo>
                <a:lnTo>
                  <a:pt x="53339" y="0"/>
                </a:lnTo>
                <a:lnTo>
                  <a:pt x="53339" y="53339"/>
                </a:lnTo>
                <a:lnTo>
                  <a:pt x="0" y="53339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555993" y="1431797"/>
            <a:ext cx="53975" cy="53340"/>
          </a:xfrm>
          <a:custGeom>
            <a:avLst/>
            <a:gdLst/>
            <a:ahLst/>
            <a:cxnLst/>
            <a:rect l="l" t="t" r="r" b="b"/>
            <a:pathLst>
              <a:path w="53975" h="53340">
                <a:moveTo>
                  <a:pt x="0" y="0"/>
                </a:moveTo>
                <a:lnTo>
                  <a:pt x="53466" y="0"/>
                </a:lnTo>
                <a:lnTo>
                  <a:pt x="53466" y="53339"/>
                </a:lnTo>
                <a:lnTo>
                  <a:pt x="0" y="53339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35940" y="1905761"/>
            <a:ext cx="7663180" cy="3134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There are four main approaches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managing 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organizational</a:t>
            </a: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change….</a:t>
            </a:r>
            <a:endParaRPr sz="30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720"/>
              </a:spcBef>
              <a:buClr>
                <a:srgbClr val="FF388B"/>
              </a:buClr>
              <a:buSzPct val="80000"/>
              <a:buAutoNum type="arabicPeriod"/>
              <a:tabLst>
                <a:tab pos="527685" algn="l"/>
                <a:tab pos="528320" algn="l"/>
              </a:tabLst>
            </a:pP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Lewin’s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classic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three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step</a:t>
            </a:r>
            <a:r>
              <a:rPr sz="30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model</a:t>
            </a:r>
            <a:endParaRPr sz="3000">
              <a:latin typeface="Arial"/>
              <a:cs typeface="Arial"/>
            </a:endParaRPr>
          </a:p>
          <a:p>
            <a:pPr marL="634365" indent="-622300">
              <a:lnSpc>
                <a:spcPct val="100000"/>
              </a:lnSpc>
              <a:spcBef>
                <a:spcPts val="720"/>
              </a:spcBef>
              <a:buClr>
                <a:srgbClr val="FF388B"/>
              </a:buClr>
              <a:buSzPct val="80000"/>
              <a:buAutoNum type="arabicPeriod"/>
              <a:tabLst>
                <a:tab pos="634365" algn="l"/>
                <a:tab pos="635000" algn="l"/>
              </a:tabLst>
            </a:pPr>
            <a:r>
              <a:rPr sz="3000" spc="5" dirty="0">
                <a:solidFill>
                  <a:srgbClr val="FFFFFF"/>
                </a:solidFill>
                <a:latin typeface="Arial"/>
                <a:cs typeface="Arial"/>
              </a:rPr>
              <a:t>Kotter’s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eight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step</a:t>
            </a:r>
            <a:r>
              <a:rPr sz="3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plan</a:t>
            </a:r>
            <a:endParaRPr sz="3000">
              <a:latin typeface="Arial"/>
              <a:cs typeface="Arial"/>
            </a:endParaRPr>
          </a:p>
          <a:p>
            <a:pPr marL="613410" indent="-601345">
              <a:lnSpc>
                <a:spcPct val="100000"/>
              </a:lnSpc>
              <a:spcBef>
                <a:spcPts val="720"/>
              </a:spcBef>
              <a:buClr>
                <a:srgbClr val="FF388B"/>
              </a:buClr>
              <a:buSzPct val="80000"/>
              <a:buAutoNum type="arabicPeriod"/>
              <a:tabLst>
                <a:tab pos="612775" algn="l"/>
                <a:tab pos="614045" algn="l"/>
              </a:tabLst>
            </a:pP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Action Research</a:t>
            </a:r>
            <a:endParaRPr sz="3000">
              <a:latin typeface="Arial"/>
              <a:cs typeface="Arial"/>
            </a:endParaRPr>
          </a:p>
          <a:p>
            <a:pPr marL="634365" indent="-622300">
              <a:lnSpc>
                <a:spcPct val="100000"/>
              </a:lnSpc>
              <a:spcBef>
                <a:spcPts val="720"/>
              </a:spcBef>
              <a:buClr>
                <a:srgbClr val="FF388B"/>
              </a:buClr>
              <a:buSzPct val="80000"/>
              <a:buAutoNum type="arabicPeriod"/>
              <a:tabLst>
                <a:tab pos="634365" algn="l"/>
                <a:tab pos="635000" algn="l"/>
              </a:tabLst>
            </a:pP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Organizational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development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0891" y="420623"/>
            <a:ext cx="3290316" cy="4373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69289" y="456311"/>
            <a:ext cx="3249980" cy="3980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25111" y="644651"/>
            <a:ext cx="188975" cy="929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55719" y="683362"/>
            <a:ext cx="144145" cy="47625"/>
          </a:xfrm>
          <a:custGeom>
            <a:avLst/>
            <a:gdLst/>
            <a:ahLst/>
            <a:cxnLst/>
            <a:rect l="l" t="t" r="r" b="b"/>
            <a:pathLst>
              <a:path w="144145" h="47625">
                <a:moveTo>
                  <a:pt x="144030" y="0"/>
                </a:moveTo>
                <a:lnTo>
                  <a:pt x="0" y="0"/>
                </a:lnTo>
                <a:lnTo>
                  <a:pt x="0" y="47141"/>
                </a:lnTo>
                <a:lnTo>
                  <a:pt x="144030" y="47141"/>
                </a:lnTo>
                <a:lnTo>
                  <a:pt x="144030" y="0"/>
                </a:lnTo>
                <a:close/>
              </a:path>
            </a:pathLst>
          </a:custGeom>
          <a:solidFill>
            <a:srgbClr val="FF3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55719" y="683362"/>
            <a:ext cx="144145" cy="47625"/>
          </a:xfrm>
          <a:custGeom>
            <a:avLst/>
            <a:gdLst/>
            <a:ahLst/>
            <a:cxnLst/>
            <a:rect l="l" t="t" r="r" b="b"/>
            <a:pathLst>
              <a:path w="144145" h="47625">
                <a:moveTo>
                  <a:pt x="0" y="47141"/>
                </a:moveTo>
                <a:lnTo>
                  <a:pt x="144030" y="47141"/>
                </a:lnTo>
                <a:lnTo>
                  <a:pt x="144030" y="0"/>
                </a:lnTo>
                <a:lnTo>
                  <a:pt x="0" y="0"/>
                </a:lnTo>
                <a:lnTo>
                  <a:pt x="0" y="47141"/>
                </a:lnTo>
                <a:close/>
              </a:path>
            </a:pathLst>
          </a:custGeom>
          <a:ln w="6095">
            <a:solidFill>
              <a:srgbClr val="AE22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09515" y="419100"/>
            <a:ext cx="2682240" cy="5394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38090" y="453770"/>
            <a:ext cx="2641727" cy="5003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381" y="3672078"/>
            <a:ext cx="2161540" cy="1297305"/>
          </a:xfrm>
          <a:custGeom>
            <a:avLst/>
            <a:gdLst/>
            <a:ahLst/>
            <a:cxnLst/>
            <a:rect l="l" t="t" r="r" b="b"/>
            <a:pathLst>
              <a:path w="2161540" h="1297304">
                <a:moveTo>
                  <a:pt x="2031365" y="0"/>
                </a:moveTo>
                <a:lnTo>
                  <a:pt x="129692" y="0"/>
                </a:lnTo>
                <a:lnTo>
                  <a:pt x="79209" y="10187"/>
                </a:lnTo>
                <a:lnTo>
                  <a:pt x="37985" y="37973"/>
                </a:lnTo>
                <a:lnTo>
                  <a:pt x="10191" y="79188"/>
                </a:lnTo>
                <a:lnTo>
                  <a:pt x="0" y="129667"/>
                </a:lnTo>
                <a:lnTo>
                  <a:pt x="0" y="1167257"/>
                </a:lnTo>
                <a:lnTo>
                  <a:pt x="10191" y="1217735"/>
                </a:lnTo>
                <a:lnTo>
                  <a:pt x="37985" y="1258951"/>
                </a:lnTo>
                <a:lnTo>
                  <a:pt x="79209" y="1286736"/>
                </a:lnTo>
                <a:lnTo>
                  <a:pt x="129692" y="1296924"/>
                </a:lnTo>
                <a:lnTo>
                  <a:pt x="2031365" y="1296924"/>
                </a:lnTo>
                <a:lnTo>
                  <a:pt x="2081843" y="1286736"/>
                </a:lnTo>
                <a:lnTo>
                  <a:pt x="2123059" y="1258951"/>
                </a:lnTo>
                <a:lnTo>
                  <a:pt x="2150844" y="1217735"/>
                </a:lnTo>
                <a:lnTo>
                  <a:pt x="2161032" y="1167257"/>
                </a:lnTo>
                <a:lnTo>
                  <a:pt x="2161032" y="129667"/>
                </a:lnTo>
                <a:lnTo>
                  <a:pt x="2150844" y="79188"/>
                </a:lnTo>
                <a:lnTo>
                  <a:pt x="2123059" y="37973"/>
                </a:lnTo>
                <a:lnTo>
                  <a:pt x="2081843" y="10187"/>
                </a:lnTo>
                <a:lnTo>
                  <a:pt x="2031365" y="0"/>
                </a:lnTo>
                <a:close/>
              </a:path>
            </a:pathLst>
          </a:custGeom>
          <a:solidFill>
            <a:srgbClr val="FF3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381" y="3672078"/>
            <a:ext cx="2161540" cy="1297305"/>
          </a:xfrm>
          <a:custGeom>
            <a:avLst/>
            <a:gdLst/>
            <a:ahLst/>
            <a:cxnLst/>
            <a:rect l="l" t="t" r="r" b="b"/>
            <a:pathLst>
              <a:path w="2161540" h="1297304">
                <a:moveTo>
                  <a:pt x="0" y="129667"/>
                </a:moveTo>
                <a:lnTo>
                  <a:pt x="10191" y="79188"/>
                </a:lnTo>
                <a:lnTo>
                  <a:pt x="37985" y="37973"/>
                </a:lnTo>
                <a:lnTo>
                  <a:pt x="79209" y="10187"/>
                </a:lnTo>
                <a:lnTo>
                  <a:pt x="129692" y="0"/>
                </a:lnTo>
                <a:lnTo>
                  <a:pt x="2031365" y="0"/>
                </a:lnTo>
                <a:lnTo>
                  <a:pt x="2081843" y="10187"/>
                </a:lnTo>
                <a:lnTo>
                  <a:pt x="2123059" y="37973"/>
                </a:lnTo>
                <a:lnTo>
                  <a:pt x="2150844" y="79188"/>
                </a:lnTo>
                <a:lnTo>
                  <a:pt x="2161032" y="129667"/>
                </a:lnTo>
                <a:lnTo>
                  <a:pt x="2161032" y="1167257"/>
                </a:lnTo>
                <a:lnTo>
                  <a:pt x="2150844" y="1217735"/>
                </a:lnTo>
                <a:lnTo>
                  <a:pt x="2123059" y="1258951"/>
                </a:lnTo>
                <a:lnTo>
                  <a:pt x="2081843" y="1286736"/>
                </a:lnTo>
                <a:lnTo>
                  <a:pt x="2031365" y="1296924"/>
                </a:lnTo>
                <a:lnTo>
                  <a:pt x="129692" y="1296924"/>
                </a:lnTo>
                <a:lnTo>
                  <a:pt x="79209" y="1286736"/>
                </a:lnTo>
                <a:lnTo>
                  <a:pt x="37985" y="1258951"/>
                </a:lnTo>
                <a:lnTo>
                  <a:pt x="10191" y="1217735"/>
                </a:lnTo>
                <a:lnTo>
                  <a:pt x="0" y="1167257"/>
                </a:lnTo>
                <a:lnTo>
                  <a:pt x="0" y="129667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35635" y="4044442"/>
            <a:ext cx="18675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Unfreezing</a:t>
            </a:r>
            <a:endParaRPr sz="30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592323" y="4038600"/>
            <a:ext cx="760730" cy="536575"/>
          </a:xfrm>
          <a:custGeom>
            <a:avLst/>
            <a:gdLst/>
            <a:ahLst/>
            <a:cxnLst/>
            <a:rect l="l" t="t" r="r" b="b"/>
            <a:pathLst>
              <a:path w="760729" h="536575">
                <a:moveTo>
                  <a:pt x="492251" y="0"/>
                </a:moveTo>
                <a:lnTo>
                  <a:pt x="492251" y="107314"/>
                </a:lnTo>
                <a:lnTo>
                  <a:pt x="0" y="107314"/>
                </a:lnTo>
                <a:lnTo>
                  <a:pt x="0" y="429132"/>
                </a:lnTo>
                <a:lnTo>
                  <a:pt x="492251" y="429132"/>
                </a:lnTo>
                <a:lnTo>
                  <a:pt x="492251" y="536448"/>
                </a:lnTo>
                <a:lnTo>
                  <a:pt x="760476" y="268224"/>
                </a:lnTo>
                <a:lnTo>
                  <a:pt x="492251" y="0"/>
                </a:lnTo>
                <a:close/>
              </a:path>
            </a:pathLst>
          </a:custGeom>
          <a:solidFill>
            <a:srgbClr val="FFAD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16046" y="3672078"/>
            <a:ext cx="2161540" cy="1297305"/>
          </a:xfrm>
          <a:custGeom>
            <a:avLst/>
            <a:gdLst/>
            <a:ahLst/>
            <a:cxnLst/>
            <a:rect l="l" t="t" r="r" b="b"/>
            <a:pathLst>
              <a:path w="2161540" h="1297304">
                <a:moveTo>
                  <a:pt x="2031364" y="0"/>
                </a:moveTo>
                <a:lnTo>
                  <a:pt x="129666" y="0"/>
                </a:lnTo>
                <a:lnTo>
                  <a:pt x="79188" y="10187"/>
                </a:lnTo>
                <a:lnTo>
                  <a:pt x="37973" y="37973"/>
                </a:lnTo>
                <a:lnTo>
                  <a:pt x="10187" y="79188"/>
                </a:lnTo>
                <a:lnTo>
                  <a:pt x="0" y="129667"/>
                </a:lnTo>
                <a:lnTo>
                  <a:pt x="0" y="1167257"/>
                </a:lnTo>
                <a:lnTo>
                  <a:pt x="10187" y="1217735"/>
                </a:lnTo>
                <a:lnTo>
                  <a:pt x="37972" y="1258951"/>
                </a:lnTo>
                <a:lnTo>
                  <a:pt x="79188" y="1286736"/>
                </a:lnTo>
                <a:lnTo>
                  <a:pt x="129666" y="1296924"/>
                </a:lnTo>
                <a:lnTo>
                  <a:pt x="2031364" y="1296924"/>
                </a:lnTo>
                <a:lnTo>
                  <a:pt x="2081843" y="1286736"/>
                </a:lnTo>
                <a:lnTo>
                  <a:pt x="2123058" y="1258951"/>
                </a:lnTo>
                <a:lnTo>
                  <a:pt x="2150844" y="1217735"/>
                </a:lnTo>
                <a:lnTo>
                  <a:pt x="2161031" y="1167257"/>
                </a:lnTo>
                <a:lnTo>
                  <a:pt x="2161031" y="129667"/>
                </a:lnTo>
                <a:lnTo>
                  <a:pt x="2150844" y="79188"/>
                </a:lnTo>
                <a:lnTo>
                  <a:pt x="2123059" y="37973"/>
                </a:lnTo>
                <a:lnTo>
                  <a:pt x="2081843" y="10187"/>
                </a:lnTo>
                <a:lnTo>
                  <a:pt x="2031364" y="0"/>
                </a:lnTo>
                <a:close/>
              </a:path>
            </a:pathLst>
          </a:custGeom>
          <a:solidFill>
            <a:srgbClr val="FF3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16046" y="3672078"/>
            <a:ext cx="2161540" cy="1297305"/>
          </a:xfrm>
          <a:custGeom>
            <a:avLst/>
            <a:gdLst/>
            <a:ahLst/>
            <a:cxnLst/>
            <a:rect l="l" t="t" r="r" b="b"/>
            <a:pathLst>
              <a:path w="2161540" h="1297304">
                <a:moveTo>
                  <a:pt x="0" y="129667"/>
                </a:moveTo>
                <a:lnTo>
                  <a:pt x="10187" y="79188"/>
                </a:lnTo>
                <a:lnTo>
                  <a:pt x="37973" y="37973"/>
                </a:lnTo>
                <a:lnTo>
                  <a:pt x="79188" y="10187"/>
                </a:lnTo>
                <a:lnTo>
                  <a:pt x="129666" y="0"/>
                </a:lnTo>
                <a:lnTo>
                  <a:pt x="2031364" y="0"/>
                </a:lnTo>
                <a:lnTo>
                  <a:pt x="2081843" y="10187"/>
                </a:lnTo>
                <a:lnTo>
                  <a:pt x="2123059" y="37973"/>
                </a:lnTo>
                <a:lnTo>
                  <a:pt x="2150844" y="79188"/>
                </a:lnTo>
                <a:lnTo>
                  <a:pt x="2161031" y="129667"/>
                </a:lnTo>
                <a:lnTo>
                  <a:pt x="2161031" y="1167257"/>
                </a:lnTo>
                <a:lnTo>
                  <a:pt x="2150844" y="1217735"/>
                </a:lnTo>
                <a:lnTo>
                  <a:pt x="2123058" y="1258951"/>
                </a:lnTo>
                <a:lnTo>
                  <a:pt x="2081843" y="1286736"/>
                </a:lnTo>
                <a:lnTo>
                  <a:pt x="2031364" y="1296924"/>
                </a:lnTo>
                <a:lnTo>
                  <a:pt x="129666" y="1296924"/>
                </a:lnTo>
                <a:lnTo>
                  <a:pt x="79188" y="1286736"/>
                </a:lnTo>
                <a:lnTo>
                  <a:pt x="37972" y="1258951"/>
                </a:lnTo>
                <a:lnTo>
                  <a:pt x="10187" y="1217735"/>
                </a:lnTo>
                <a:lnTo>
                  <a:pt x="0" y="1167257"/>
                </a:lnTo>
                <a:lnTo>
                  <a:pt x="0" y="129667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594608" y="4044442"/>
            <a:ext cx="18040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Movement</a:t>
            </a:r>
            <a:endParaRPr sz="30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638800" y="4052315"/>
            <a:ext cx="767080" cy="536575"/>
          </a:xfrm>
          <a:custGeom>
            <a:avLst/>
            <a:gdLst/>
            <a:ahLst/>
            <a:cxnLst/>
            <a:rect l="l" t="t" r="r" b="b"/>
            <a:pathLst>
              <a:path w="767079" h="536575">
                <a:moveTo>
                  <a:pt x="498348" y="0"/>
                </a:moveTo>
                <a:lnTo>
                  <a:pt x="498348" y="107314"/>
                </a:lnTo>
                <a:lnTo>
                  <a:pt x="0" y="107314"/>
                </a:lnTo>
                <a:lnTo>
                  <a:pt x="0" y="429132"/>
                </a:lnTo>
                <a:lnTo>
                  <a:pt x="498348" y="429132"/>
                </a:lnTo>
                <a:lnTo>
                  <a:pt x="498348" y="536447"/>
                </a:lnTo>
                <a:lnTo>
                  <a:pt x="766572" y="268223"/>
                </a:lnTo>
                <a:lnTo>
                  <a:pt x="498348" y="0"/>
                </a:lnTo>
                <a:close/>
              </a:path>
            </a:pathLst>
          </a:custGeom>
          <a:solidFill>
            <a:srgbClr val="FFAD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442709" y="3672078"/>
            <a:ext cx="2161540" cy="1297305"/>
          </a:xfrm>
          <a:custGeom>
            <a:avLst/>
            <a:gdLst/>
            <a:ahLst/>
            <a:cxnLst/>
            <a:rect l="l" t="t" r="r" b="b"/>
            <a:pathLst>
              <a:path w="2161540" h="1297304">
                <a:moveTo>
                  <a:pt x="2031364" y="0"/>
                </a:moveTo>
                <a:lnTo>
                  <a:pt x="129666" y="0"/>
                </a:lnTo>
                <a:lnTo>
                  <a:pt x="79188" y="10187"/>
                </a:lnTo>
                <a:lnTo>
                  <a:pt x="37973" y="37973"/>
                </a:lnTo>
                <a:lnTo>
                  <a:pt x="10187" y="79188"/>
                </a:lnTo>
                <a:lnTo>
                  <a:pt x="0" y="129667"/>
                </a:lnTo>
                <a:lnTo>
                  <a:pt x="0" y="1167257"/>
                </a:lnTo>
                <a:lnTo>
                  <a:pt x="10187" y="1217735"/>
                </a:lnTo>
                <a:lnTo>
                  <a:pt x="37973" y="1258951"/>
                </a:lnTo>
                <a:lnTo>
                  <a:pt x="79188" y="1286736"/>
                </a:lnTo>
                <a:lnTo>
                  <a:pt x="129666" y="1296924"/>
                </a:lnTo>
                <a:lnTo>
                  <a:pt x="2031364" y="1296924"/>
                </a:lnTo>
                <a:lnTo>
                  <a:pt x="2081843" y="1286736"/>
                </a:lnTo>
                <a:lnTo>
                  <a:pt x="2123058" y="1258951"/>
                </a:lnTo>
                <a:lnTo>
                  <a:pt x="2150844" y="1217735"/>
                </a:lnTo>
                <a:lnTo>
                  <a:pt x="2161032" y="1167257"/>
                </a:lnTo>
                <a:lnTo>
                  <a:pt x="2161032" y="129667"/>
                </a:lnTo>
                <a:lnTo>
                  <a:pt x="2150844" y="79188"/>
                </a:lnTo>
                <a:lnTo>
                  <a:pt x="2123059" y="37973"/>
                </a:lnTo>
                <a:lnTo>
                  <a:pt x="2081843" y="10187"/>
                </a:lnTo>
                <a:lnTo>
                  <a:pt x="2031364" y="0"/>
                </a:lnTo>
                <a:close/>
              </a:path>
            </a:pathLst>
          </a:custGeom>
          <a:solidFill>
            <a:srgbClr val="FF3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42709" y="3672078"/>
            <a:ext cx="2161540" cy="1297305"/>
          </a:xfrm>
          <a:custGeom>
            <a:avLst/>
            <a:gdLst/>
            <a:ahLst/>
            <a:cxnLst/>
            <a:rect l="l" t="t" r="r" b="b"/>
            <a:pathLst>
              <a:path w="2161540" h="1297304">
                <a:moveTo>
                  <a:pt x="0" y="129667"/>
                </a:moveTo>
                <a:lnTo>
                  <a:pt x="10187" y="79188"/>
                </a:lnTo>
                <a:lnTo>
                  <a:pt x="37973" y="37973"/>
                </a:lnTo>
                <a:lnTo>
                  <a:pt x="79188" y="10187"/>
                </a:lnTo>
                <a:lnTo>
                  <a:pt x="129666" y="0"/>
                </a:lnTo>
                <a:lnTo>
                  <a:pt x="2031364" y="0"/>
                </a:lnTo>
                <a:lnTo>
                  <a:pt x="2081843" y="10187"/>
                </a:lnTo>
                <a:lnTo>
                  <a:pt x="2123059" y="37973"/>
                </a:lnTo>
                <a:lnTo>
                  <a:pt x="2150844" y="79188"/>
                </a:lnTo>
                <a:lnTo>
                  <a:pt x="2161032" y="129667"/>
                </a:lnTo>
                <a:lnTo>
                  <a:pt x="2161032" y="1167257"/>
                </a:lnTo>
                <a:lnTo>
                  <a:pt x="2150844" y="1217735"/>
                </a:lnTo>
                <a:lnTo>
                  <a:pt x="2123058" y="1258951"/>
                </a:lnTo>
                <a:lnTo>
                  <a:pt x="2081843" y="1286736"/>
                </a:lnTo>
                <a:lnTo>
                  <a:pt x="2031364" y="1296924"/>
                </a:lnTo>
                <a:lnTo>
                  <a:pt x="129666" y="1296924"/>
                </a:lnTo>
                <a:lnTo>
                  <a:pt x="79188" y="1286736"/>
                </a:lnTo>
                <a:lnTo>
                  <a:pt x="37973" y="1258951"/>
                </a:lnTo>
                <a:lnTo>
                  <a:pt x="10187" y="1217735"/>
                </a:lnTo>
                <a:lnTo>
                  <a:pt x="0" y="1167257"/>
                </a:lnTo>
                <a:lnTo>
                  <a:pt x="0" y="129667"/>
                </a:lnTo>
                <a:close/>
              </a:path>
            </a:pathLst>
          </a:custGeom>
          <a:ln w="2590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589521" y="4044442"/>
            <a:ext cx="186880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Refreezing</a:t>
            </a:r>
            <a:endParaRPr sz="3000">
              <a:latin typeface="Arial"/>
              <a:cs typeface="Arial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i="1" spc="-5" dirty="0"/>
              <a:t>Kurt Lewin argued that successful  </a:t>
            </a:r>
            <a:r>
              <a:rPr spc="-5" dirty="0"/>
              <a:t>change In </a:t>
            </a:r>
            <a:r>
              <a:rPr dirty="0"/>
              <a:t>organizations should</a:t>
            </a:r>
            <a:r>
              <a:rPr spc="-90" dirty="0"/>
              <a:t> </a:t>
            </a:r>
            <a:r>
              <a:rPr spc="-5" dirty="0"/>
              <a:t>follow  three steps: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1080" y="1190243"/>
            <a:ext cx="7373111" cy="46649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32332" y="147828"/>
            <a:ext cx="7328916" cy="5821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60322" y="181990"/>
            <a:ext cx="7288987" cy="5438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23188" y="787908"/>
            <a:ext cx="3203448" cy="5821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51166" y="822071"/>
            <a:ext cx="3163658" cy="5438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16938" y="3793363"/>
            <a:ext cx="6005830" cy="753110"/>
          </a:xfrm>
          <a:custGeom>
            <a:avLst/>
            <a:gdLst/>
            <a:ahLst/>
            <a:cxnLst/>
            <a:rect l="l" t="t" r="r" b="b"/>
            <a:pathLst>
              <a:path w="6005830" h="753110">
                <a:moveTo>
                  <a:pt x="5985256" y="0"/>
                </a:moveTo>
                <a:lnTo>
                  <a:pt x="0" y="523620"/>
                </a:lnTo>
                <a:lnTo>
                  <a:pt x="20066" y="752982"/>
                </a:lnTo>
                <a:lnTo>
                  <a:pt x="6005321" y="229362"/>
                </a:lnTo>
                <a:lnTo>
                  <a:pt x="5985256" y="0"/>
                </a:lnTo>
                <a:close/>
              </a:path>
            </a:pathLst>
          </a:custGeom>
          <a:solidFill>
            <a:srgbClr val="FFAD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16938" y="3793363"/>
            <a:ext cx="6005830" cy="753110"/>
          </a:xfrm>
          <a:custGeom>
            <a:avLst/>
            <a:gdLst/>
            <a:ahLst/>
            <a:cxnLst/>
            <a:rect l="l" t="t" r="r" b="b"/>
            <a:pathLst>
              <a:path w="6005830" h="753110">
                <a:moveTo>
                  <a:pt x="0" y="523620"/>
                </a:moveTo>
                <a:lnTo>
                  <a:pt x="5985256" y="0"/>
                </a:lnTo>
                <a:lnTo>
                  <a:pt x="6005321" y="229362"/>
                </a:lnTo>
                <a:lnTo>
                  <a:pt x="20066" y="752982"/>
                </a:lnTo>
                <a:lnTo>
                  <a:pt x="0" y="523620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69669" y="1404366"/>
            <a:ext cx="2717800" cy="2787650"/>
          </a:xfrm>
          <a:custGeom>
            <a:avLst/>
            <a:gdLst/>
            <a:ahLst/>
            <a:cxnLst/>
            <a:rect l="l" t="t" r="r" b="b"/>
            <a:pathLst>
              <a:path w="2717800" h="2787650">
                <a:moveTo>
                  <a:pt x="2037969" y="0"/>
                </a:moveTo>
                <a:lnTo>
                  <a:pt x="679323" y="0"/>
                </a:lnTo>
                <a:lnTo>
                  <a:pt x="679323" y="1428750"/>
                </a:lnTo>
                <a:lnTo>
                  <a:pt x="0" y="1428750"/>
                </a:lnTo>
                <a:lnTo>
                  <a:pt x="1358646" y="2787396"/>
                </a:lnTo>
                <a:lnTo>
                  <a:pt x="2717292" y="1428750"/>
                </a:lnTo>
                <a:lnTo>
                  <a:pt x="2037969" y="1428750"/>
                </a:lnTo>
                <a:lnTo>
                  <a:pt x="2037969" y="0"/>
                </a:lnTo>
                <a:close/>
              </a:path>
            </a:pathLst>
          </a:custGeom>
          <a:solidFill>
            <a:srgbClr val="FF3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69669" y="1404366"/>
            <a:ext cx="2717800" cy="2787650"/>
          </a:xfrm>
          <a:custGeom>
            <a:avLst/>
            <a:gdLst/>
            <a:ahLst/>
            <a:cxnLst/>
            <a:rect l="l" t="t" r="r" b="b"/>
            <a:pathLst>
              <a:path w="2717800" h="2787650">
                <a:moveTo>
                  <a:pt x="0" y="1428750"/>
                </a:moveTo>
                <a:lnTo>
                  <a:pt x="679323" y="1428750"/>
                </a:lnTo>
                <a:lnTo>
                  <a:pt x="679323" y="0"/>
                </a:lnTo>
                <a:lnTo>
                  <a:pt x="2037969" y="0"/>
                </a:lnTo>
                <a:lnTo>
                  <a:pt x="2037969" y="1428750"/>
                </a:lnTo>
                <a:lnTo>
                  <a:pt x="2717292" y="1428750"/>
                </a:lnTo>
                <a:lnTo>
                  <a:pt x="1358646" y="2787396"/>
                </a:lnTo>
                <a:lnTo>
                  <a:pt x="0" y="142875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844288" y="1983994"/>
            <a:ext cx="3059430" cy="113601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 indent="-3175" algn="ctr">
              <a:lnSpc>
                <a:spcPct val="90000"/>
              </a:lnSpc>
              <a:spcBef>
                <a:spcPts val="415"/>
              </a:spcBef>
              <a:tabLst>
                <a:tab pos="1699895" algn="l"/>
              </a:tabLst>
            </a:pPr>
            <a:r>
              <a:rPr sz="2600" b="1" i="1" spc="-5" dirty="0">
                <a:latin typeface="Book Antiqua"/>
                <a:cs typeface="Book Antiqua"/>
              </a:rPr>
              <a:t>Forces that </a:t>
            </a:r>
            <a:r>
              <a:rPr sz="2600" b="1" i="1" dirty="0">
                <a:latin typeface="Book Antiqua"/>
                <a:cs typeface="Book Antiqua"/>
              </a:rPr>
              <a:t>hinder  movement	</a:t>
            </a:r>
            <a:r>
              <a:rPr sz="2600" b="1" i="1" spc="-5" dirty="0">
                <a:latin typeface="Book Antiqua"/>
                <a:cs typeface="Book Antiqua"/>
              </a:rPr>
              <a:t>from the  </a:t>
            </a:r>
            <a:r>
              <a:rPr sz="2600" b="1" i="1" dirty="0">
                <a:latin typeface="Book Antiqua"/>
                <a:cs typeface="Book Antiqua"/>
              </a:rPr>
              <a:t>existing</a:t>
            </a:r>
            <a:r>
              <a:rPr sz="2600" b="1" i="1" spc="-95" dirty="0">
                <a:latin typeface="Book Antiqua"/>
                <a:cs typeface="Book Antiqua"/>
              </a:rPr>
              <a:t> </a:t>
            </a:r>
            <a:r>
              <a:rPr sz="2600" b="1" i="1" dirty="0">
                <a:latin typeface="Book Antiqua"/>
                <a:cs typeface="Book Antiqua"/>
              </a:rPr>
              <a:t>equilibrium.</a:t>
            </a:r>
            <a:endParaRPr sz="2600">
              <a:latin typeface="Book Antiqua"/>
              <a:cs typeface="Book Antiqu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854702" y="4071365"/>
            <a:ext cx="2918460" cy="2787650"/>
          </a:xfrm>
          <a:custGeom>
            <a:avLst/>
            <a:gdLst/>
            <a:ahLst/>
            <a:cxnLst/>
            <a:rect l="l" t="t" r="r" b="b"/>
            <a:pathLst>
              <a:path w="2918459" h="2787650">
                <a:moveTo>
                  <a:pt x="1459230" y="0"/>
                </a:moveTo>
                <a:lnTo>
                  <a:pt x="0" y="1393697"/>
                </a:lnTo>
                <a:lnTo>
                  <a:pt x="729614" y="1393697"/>
                </a:lnTo>
                <a:lnTo>
                  <a:pt x="729614" y="2787395"/>
                </a:lnTo>
                <a:lnTo>
                  <a:pt x="2188845" y="2787395"/>
                </a:lnTo>
                <a:lnTo>
                  <a:pt x="2188845" y="1393697"/>
                </a:lnTo>
                <a:lnTo>
                  <a:pt x="2918459" y="1393697"/>
                </a:lnTo>
                <a:lnTo>
                  <a:pt x="1459230" y="0"/>
                </a:lnTo>
                <a:close/>
              </a:path>
            </a:pathLst>
          </a:custGeom>
          <a:solidFill>
            <a:srgbClr val="FF3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54702" y="4071365"/>
            <a:ext cx="2918460" cy="2787650"/>
          </a:xfrm>
          <a:custGeom>
            <a:avLst/>
            <a:gdLst/>
            <a:ahLst/>
            <a:cxnLst/>
            <a:rect l="l" t="t" r="r" b="b"/>
            <a:pathLst>
              <a:path w="2918459" h="2787650">
                <a:moveTo>
                  <a:pt x="0" y="1393697"/>
                </a:moveTo>
                <a:lnTo>
                  <a:pt x="1459230" y="0"/>
                </a:lnTo>
                <a:lnTo>
                  <a:pt x="2918459" y="1393697"/>
                </a:lnTo>
                <a:lnTo>
                  <a:pt x="2188845" y="1393697"/>
                </a:lnTo>
                <a:lnTo>
                  <a:pt x="2188845" y="2787395"/>
                </a:lnTo>
                <a:lnTo>
                  <a:pt x="729614" y="2787395"/>
                </a:lnTo>
                <a:lnTo>
                  <a:pt x="729614" y="1393697"/>
                </a:lnTo>
                <a:lnTo>
                  <a:pt x="0" y="1393697"/>
                </a:lnTo>
                <a:close/>
              </a:path>
            </a:pathLst>
          </a:custGeom>
          <a:ln w="2590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323213" y="4900041"/>
            <a:ext cx="2593975" cy="149288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 algn="ctr">
              <a:lnSpc>
                <a:spcPct val="90000"/>
              </a:lnSpc>
              <a:spcBef>
                <a:spcPts val="415"/>
              </a:spcBef>
            </a:pPr>
            <a:r>
              <a:rPr sz="2600" b="1" i="1" spc="-5" dirty="0">
                <a:solidFill>
                  <a:srgbClr val="FFFFFF"/>
                </a:solidFill>
                <a:latin typeface="Book Antiqua"/>
                <a:cs typeface="Book Antiqua"/>
              </a:rPr>
              <a:t>Forces that</a:t>
            </a:r>
            <a:r>
              <a:rPr sz="2600" b="1" i="1" spc="-7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600" b="1" i="1" spc="-5" dirty="0">
                <a:solidFill>
                  <a:srgbClr val="FFFFFF"/>
                </a:solidFill>
                <a:latin typeface="Book Antiqua"/>
                <a:cs typeface="Book Antiqua"/>
              </a:rPr>
              <a:t>direct  </a:t>
            </a:r>
            <a:r>
              <a:rPr sz="2600" b="1" i="1" dirty="0">
                <a:solidFill>
                  <a:srgbClr val="FFFFFF"/>
                </a:solidFill>
                <a:latin typeface="Book Antiqua"/>
                <a:cs typeface="Book Antiqua"/>
              </a:rPr>
              <a:t>behavior away  </a:t>
            </a:r>
            <a:r>
              <a:rPr sz="2600" b="1" i="1" spc="-5" dirty="0">
                <a:solidFill>
                  <a:srgbClr val="FFFFFF"/>
                </a:solidFill>
                <a:latin typeface="Book Antiqua"/>
                <a:cs typeface="Book Antiqua"/>
              </a:rPr>
              <a:t>from the </a:t>
            </a:r>
            <a:r>
              <a:rPr sz="2600" b="1" i="1" dirty="0">
                <a:solidFill>
                  <a:srgbClr val="FFFFFF"/>
                </a:solidFill>
                <a:latin typeface="Book Antiqua"/>
                <a:cs typeface="Book Antiqua"/>
              </a:rPr>
              <a:t>status  </a:t>
            </a:r>
            <a:r>
              <a:rPr sz="2600" b="1" i="1" spc="-5" dirty="0">
                <a:solidFill>
                  <a:srgbClr val="FFFFFF"/>
                </a:solidFill>
                <a:latin typeface="Book Antiqua"/>
                <a:cs typeface="Book Antiqua"/>
              </a:rPr>
              <a:t>quo.</a:t>
            </a:r>
            <a:endParaRPr sz="2600">
              <a:latin typeface="Book Antiqua"/>
              <a:cs typeface="Book Antiqu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64538" y="2834767"/>
            <a:ext cx="151320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10" dirty="0">
                <a:solidFill>
                  <a:srgbClr val="FFFFFF"/>
                </a:solidFill>
                <a:latin typeface="Book Antiqua"/>
                <a:cs typeface="Book Antiqua"/>
              </a:rPr>
              <a:t>Restra</a:t>
            </a:r>
            <a:r>
              <a:rPr sz="2200" b="1" spc="-5" dirty="0">
                <a:solidFill>
                  <a:srgbClr val="FFFFFF"/>
                </a:solidFill>
                <a:latin typeface="Book Antiqua"/>
                <a:cs typeface="Book Antiqua"/>
              </a:rPr>
              <a:t>ining</a:t>
            </a:r>
            <a:endParaRPr sz="2200">
              <a:latin typeface="Book Antiqua"/>
              <a:cs typeface="Book Antiqua"/>
            </a:endParaRPr>
          </a:p>
          <a:p>
            <a:pPr marL="492759">
              <a:lnSpc>
                <a:spcPct val="100000"/>
              </a:lnSpc>
            </a:pPr>
            <a:r>
              <a:rPr sz="2200" b="1" spc="-10" dirty="0">
                <a:solidFill>
                  <a:srgbClr val="FFFFFF"/>
                </a:solidFill>
                <a:latin typeface="Book Antiqua"/>
                <a:cs typeface="Book Antiqua"/>
              </a:rPr>
              <a:t>Forces</a:t>
            </a:r>
            <a:endParaRPr sz="2200">
              <a:latin typeface="Book Antiqua"/>
              <a:cs typeface="Book Antiqu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784596" y="4740021"/>
            <a:ext cx="1033144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3030" marR="5080" indent="-100965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FFFFFF"/>
                </a:solidFill>
                <a:latin typeface="Book Antiqua"/>
                <a:cs typeface="Book Antiqua"/>
              </a:rPr>
              <a:t>Driving  </a:t>
            </a:r>
            <a:r>
              <a:rPr sz="2200" b="1" spc="-10" dirty="0">
                <a:solidFill>
                  <a:srgbClr val="FFFFFF"/>
                </a:solidFill>
                <a:latin typeface="Book Antiqua"/>
                <a:cs typeface="Book Antiqua"/>
              </a:rPr>
              <a:t>Forces</a:t>
            </a:r>
            <a:endParaRPr sz="22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9948" y="3833241"/>
            <a:ext cx="7563484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6875" marR="5080" indent="-384810">
              <a:lnSpc>
                <a:spcPct val="100000"/>
              </a:lnSpc>
              <a:spcBef>
                <a:spcPts val="100"/>
              </a:spcBef>
              <a:buClr>
                <a:srgbClr val="FF388B"/>
              </a:buClr>
              <a:buSzPct val="80000"/>
              <a:buFont typeface="Wingdings 2"/>
              <a:buChar char=""/>
              <a:tabLst>
                <a:tab pos="397510" algn="l"/>
              </a:tabLst>
            </a:pP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term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CHANGE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refers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any alteration 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which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occurs work environment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an  organization.</a:t>
            </a:r>
            <a:endParaRPr sz="3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95600" y="176784"/>
            <a:ext cx="2857500" cy="32872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0600" y="699516"/>
            <a:ext cx="490728" cy="478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23747" y="740918"/>
            <a:ext cx="441959" cy="429259"/>
          </a:xfrm>
          <a:custGeom>
            <a:avLst/>
            <a:gdLst/>
            <a:ahLst/>
            <a:cxnLst/>
            <a:rect l="l" t="t" r="r" b="b"/>
            <a:pathLst>
              <a:path w="441959" h="429259">
                <a:moveTo>
                  <a:pt x="369443" y="338709"/>
                </a:moveTo>
                <a:lnTo>
                  <a:pt x="331190" y="362362"/>
                </a:lnTo>
                <a:lnTo>
                  <a:pt x="323850" y="395224"/>
                </a:lnTo>
                <a:lnTo>
                  <a:pt x="324471" y="402101"/>
                </a:lnTo>
                <a:lnTo>
                  <a:pt x="353028" y="428640"/>
                </a:lnTo>
                <a:lnTo>
                  <a:pt x="361315" y="429260"/>
                </a:lnTo>
                <a:lnTo>
                  <a:pt x="370841" y="428355"/>
                </a:lnTo>
                <a:lnTo>
                  <a:pt x="403145" y="398002"/>
                </a:lnTo>
                <a:lnTo>
                  <a:pt x="406272" y="376555"/>
                </a:lnTo>
                <a:lnTo>
                  <a:pt x="405655" y="368101"/>
                </a:lnTo>
                <a:lnTo>
                  <a:pt x="377563" y="339330"/>
                </a:lnTo>
                <a:lnTo>
                  <a:pt x="369443" y="338709"/>
                </a:lnTo>
                <a:close/>
              </a:path>
              <a:path w="441959" h="429259">
                <a:moveTo>
                  <a:pt x="405130" y="131572"/>
                </a:moveTo>
                <a:lnTo>
                  <a:pt x="366569" y="153987"/>
                </a:lnTo>
                <a:lnTo>
                  <a:pt x="359283" y="184277"/>
                </a:lnTo>
                <a:lnTo>
                  <a:pt x="359902" y="192393"/>
                </a:lnTo>
                <a:lnTo>
                  <a:pt x="388298" y="220003"/>
                </a:lnTo>
                <a:lnTo>
                  <a:pt x="396494" y="220599"/>
                </a:lnTo>
                <a:lnTo>
                  <a:pt x="405876" y="219698"/>
                </a:lnTo>
                <a:lnTo>
                  <a:pt x="438531" y="189817"/>
                </a:lnTo>
                <a:lnTo>
                  <a:pt x="441706" y="168402"/>
                </a:lnTo>
                <a:lnTo>
                  <a:pt x="441088" y="160373"/>
                </a:lnTo>
                <a:lnTo>
                  <a:pt x="413156" y="132191"/>
                </a:lnTo>
                <a:lnTo>
                  <a:pt x="405130" y="131572"/>
                </a:lnTo>
                <a:close/>
              </a:path>
              <a:path w="441959" h="429259">
                <a:moveTo>
                  <a:pt x="259446" y="420878"/>
                </a:moveTo>
                <a:lnTo>
                  <a:pt x="123532" y="420878"/>
                </a:lnTo>
                <a:lnTo>
                  <a:pt x="159325" y="421072"/>
                </a:lnTo>
                <a:lnTo>
                  <a:pt x="193782" y="421671"/>
                </a:lnTo>
                <a:lnTo>
                  <a:pt x="226906" y="422699"/>
                </a:lnTo>
                <a:lnTo>
                  <a:pt x="258699" y="424180"/>
                </a:lnTo>
                <a:lnTo>
                  <a:pt x="259446" y="420878"/>
                </a:lnTo>
                <a:close/>
              </a:path>
              <a:path w="441959" h="429259">
                <a:moveTo>
                  <a:pt x="259073" y="50037"/>
                </a:moveTo>
                <a:lnTo>
                  <a:pt x="136029" y="50037"/>
                </a:lnTo>
                <a:lnTo>
                  <a:pt x="149840" y="51135"/>
                </a:lnTo>
                <a:lnTo>
                  <a:pt x="162109" y="54435"/>
                </a:lnTo>
                <a:lnTo>
                  <a:pt x="194629" y="89804"/>
                </a:lnTo>
                <a:lnTo>
                  <a:pt x="198831" y="120777"/>
                </a:lnTo>
                <a:lnTo>
                  <a:pt x="197204" y="139446"/>
                </a:lnTo>
                <a:lnTo>
                  <a:pt x="184182" y="182499"/>
                </a:lnTo>
                <a:lnTo>
                  <a:pt x="157576" y="233025"/>
                </a:lnTo>
                <a:lnTo>
                  <a:pt x="114047" y="290643"/>
                </a:lnTo>
                <a:lnTo>
                  <a:pt x="85725" y="322072"/>
                </a:lnTo>
                <a:lnTo>
                  <a:pt x="37726" y="372046"/>
                </a:lnTo>
                <a:lnTo>
                  <a:pt x="2082" y="406019"/>
                </a:lnTo>
                <a:lnTo>
                  <a:pt x="0" y="422910"/>
                </a:lnTo>
                <a:lnTo>
                  <a:pt x="123532" y="420878"/>
                </a:lnTo>
                <a:lnTo>
                  <a:pt x="259446" y="420878"/>
                </a:lnTo>
                <a:lnTo>
                  <a:pt x="260365" y="416817"/>
                </a:lnTo>
                <a:lnTo>
                  <a:pt x="271698" y="375967"/>
                </a:lnTo>
                <a:lnTo>
                  <a:pt x="277429" y="359791"/>
                </a:lnTo>
                <a:lnTo>
                  <a:pt x="84810" y="359791"/>
                </a:lnTo>
                <a:lnTo>
                  <a:pt x="84912" y="356139"/>
                </a:lnTo>
                <a:lnTo>
                  <a:pt x="118160" y="324993"/>
                </a:lnTo>
                <a:lnTo>
                  <a:pt x="183349" y="262255"/>
                </a:lnTo>
                <a:lnTo>
                  <a:pt x="228150" y="215201"/>
                </a:lnTo>
                <a:lnTo>
                  <a:pt x="255397" y="176530"/>
                </a:lnTo>
                <a:lnTo>
                  <a:pt x="272667" y="124684"/>
                </a:lnTo>
                <a:lnTo>
                  <a:pt x="273812" y="107442"/>
                </a:lnTo>
                <a:lnTo>
                  <a:pt x="271882" y="84127"/>
                </a:lnTo>
                <a:lnTo>
                  <a:pt x="266088" y="63325"/>
                </a:lnTo>
                <a:lnTo>
                  <a:pt x="259073" y="50037"/>
                </a:lnTo>
                <a:close/>
              </a:path>
              <a:path w="441959" h="429259">
                <a:moveTo>
                  <a:pt x="273303" y="353949"/>
                </a:moveTo>
                <a:lnTo>
                  <a:pt x="220116" y="358806"/>
                </a:lnTo>
                <a:lnTo>
                  <a:pt x="84810" y="359791"/>
                </a:lnTo>
                <a:lnTo>
                  <a:pt x="277429" y="359791"/>
                </a:lnTo>
                <a:lnTo>
                  <a:pt x="278003" y="358394"/>
                </a:lnTo>
                <a:lnTo>
                  <a:pt x="273303" y="353949"/>
                </a:lnTo>
                <a:close/>
              </a:path>
              <a:path w="441959" h="429259">
                <a:moveTo>
                  <a:pt x="157454" y="0"/>
                </a:moveTo>
                <a:lnTo>
                  <a:pt x="111175" y="8890"/>
                </a:lnTo>
                <a:lnTo>
                  <a:pt x="70840" y="35687"/>
                </a:lnTo>
                <a:lnTo>
                  <a:pt x="63063" y="55116"/>
                </a:lnTo>
                <a:lnTo>
                  <a:pt x="54914" y="75295"/>
                </a:lnTo>
                <a:lnTo>
                  <a:pt x="46394" y="96212"/>
                </a:lnTo>
                <a:lnTo>
                  <a:pt x="37503" y="117856"/>
                </a:lnTo>
                <a:lnTo>
                  <a:pt x="55664" y="124079"/>
                </a:lnTo>
                <a:lnTo>
                  <a:pt x="77373" y="82288"/>
                </a:lnTo>
                <a:lnTo>
                  <a:pt x="105371" y="56134"/>
                </a:lnTo>
                <a:lnTo>
                  <a:pt x="136029" y="50037"/>
                </a:lnTo>
                <a:lnTo>
                  <a:pt x="259073" y="50037"/>
                </a:lnTo>
                <a:lnTo>
                  <a:pt x="256425" y="45023"/>
                </a:lnTo>
                <a:lnTo>
                  <a:pt x="242887" y="29210"/>
                </a:lnTo>
                <a:lnTo>
                  <a:pt x="225939" y="16394"/>
                </a:lnTo>
                <a:lnTo>
                  <a:pt x="206052" y="7270"/>
                </a:lnTo>
                <a:lnTo>
                  <a:pt x="183224" y="1813"/>
                </a:lnTo>
                <a:lnTo>
                  <a:pt x="157454" y="0"/>
                </a:lnTo>
                <a:close/>
              </a:path>
            </a:pathLst>
          </a:custGeom>
          <a:solidFill>
            <a:srgbClr val="FF3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44549" y="1076578"/>
            <a:ext cx="88518" cy="966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79982" y="869441"/>
            <a:ext cx="88518" cy="951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23747" y="740918"/>
            <a:ext cx="278130" cy="424180"/>
          </a:xfrm>
          <a:custGeom>
            <a:avLst/>
            <a:gdLst/>
            <a:ahLst/>
            <a:cxnLst/>
            <a:rect l="l" t="t" r="r" b="b"/>
            <a:pathLst>
              <a:path w="278130" h="424180">
                <a:moveTo>
                  <a:pt x="157454" y="0"/>
                </a:moveTo>
                <a:lnTo>
                  <a:pt x="206052" y="7270"/>
                </a:lnTo>
                <a:lnTo>
                  <a:pt x="242887" y="29210"/>
                </a:lnTo>
                <a:lnTo>
                  <a:pt x="266088" y="63325"/>
                </a:lnTo>
                <a:lnTo>
                  <a:pt x="273812" y="107442"/>
                </a:lnTo>
                <a:lnTo>
                  <a:pt x="272667" y="124684"/>
                </a:lnTo>
                <a:lnTo>
                  <a:pt x="255397" y="176530"/>
                </a:lnTo>
                <a:lnTo>
                  <a:pt x="228150" y="215201"/>
                </a:lnTo>
                <a:lnTo>
                  <a:pt x="183349" y="262255"/>
                </a:lnTo>
                <a:lnTo>
                  <a:pt x="118160" y="324993"/>
                </a:lnTo>
                <a:lnTo>
                  <a:pt x="84810" y="356235"/>
                </a:lnTo>
                <a:lnTo>
                  <a:pt x="84810" y="359791"/>
                </a:lnTo>
                <a:lnTo>
                  <a:pt x="197040" y="359283"/>
                </a:lnTo>
                <a:lnTo>
                  <a:pt x="240520" y="357759"/>
                </a:lnTo>
                <a:lnTo>
                  <a:pt x="273303" y="353949"/>
                </a:lnTo>
                <a:lnTo>
                  <a:pt x="278003" y="358394"/>
                </a:lnTo>
                <a:lnTo>
                  <a:pt x="265699" y="396712"/>
                </a:lnTo>
                <a:lnTo>
                  <a:pt x="258699" y="424180"/>
                </a:lnTo>
                <a:lnTo>
                  <a:pt x="226906" y="422699"/>
                </a:lnTo>
                <a:lnTo>
                  <a:pt x="193782" y="421671"/>
                </a:lnTo>
                <a:lnTo>
                  <a:pt x="159325" y="421072"/>
                </a:lnTo>
                <a:lnTo>
                  <a:pt x="123532" y="420878"/>
                </a:lnTo>
                <a:lnTo>
                  <a:pt x="0" y="422910"/>
                </a:lnTo>
                <a:lnTo>
                  <a:pt x="2082" y="406019"/>
                </a:lnTo>
                <a:lnTo>
                  <a:pt x="37726" y="372046"/>
                </a:lnTo>
                <a:lnTo>
                  <a:pt x="85725" y="322072"/>
                </a:lnTo>
                <a:lnTo>
                  <a:pt x="114047" y="290643"/>
                </a:lnTo>
                <a:lnTo>
                  <a:pt x="137998" y="260953"/>
                </a:lnTo>
                <a:lnTo>
                  <a:pt x="172783" y="206883"/>
                </a:lnTo>
                <a:lnTo>
                  <a:pt x="192322" y="160020"/>
                </a:lnTo>
                <a:lnTo>
                  <a:pt x="198831" y="120777"/>
                </a:lnTo>
                <a:lnTo>
                  <a:pt x="197780" y="104177"/>
                </a:lnTo>
                <a:lnTo>
                  <a:pt x="182016" y="67691"/>
                </a:lnTo>
                <a:lnTo>
                  <a:pt x="136029" y="50037"/>
                </a:lnTo>
                <a:lnTo>
                  <a:pt x="127413" y="50419"/>
                </a:lnTo>
                <a:lnTo>
                  <a:pt x="87846" y="68760"/>
                </a:lnTo>
                <a:lnTo>
                  <a:pt x="63829" y="107053"/>
                </a:lnTo>
                <a:lnTo>
                  <a:pt x="55664" y="124079"/>
                </a:lnTo>
                <a:lnTo>
                  <a:pt x="37503" y="117856"/>
                </a:lnTo>
                <a:lnTo>
                  <a:pt x="46394" y="96212"/>
                </a:lnTo>
                <a:lnTo>
                  <a:pt x="54914" y="75295"/>
                </a:lnTo>
                <a:lnTo>
                  <a:pt x="63063" y="55116"/>
                </a:lnTo>
                <a:lnTo>
                  <a:pt x="70840" y="35687"/>
                </a:lnTo>
                <a:lnTo>
                  <a:pt x="80391" y="27303"/>
                </a:lnTo>
                <a:lnTo>
                  <a:pt x="122162" y="4982"/>
                </a:lnTo>
                <a:lnTo>
                  <a:pt x="145303" y="549"/>
                </a:lnTo>
                <a:lnTo>
                  <a:pt x="157454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66088" y="938783"/>
            <a:ext cx="254507" cy="1158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96060" y="976249"/>
            <a:ext cx="212725" cy="740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42516" y="676655"/>
            <a:ext cx="6553200" cy="6614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73376" y="714629"/>
            <a:ext cx="6509385" cy="61810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35940" y="1794509"/>
            <a:ext cx="7350759" cy="4415155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819"/>
              </a:spcBef>
              <a:buClr>
                <a:srgbClr val="FF388B"/>
              </a:buClr>
              <a:buSzPct val="80000"/>
              <a:buAutoNum type="arabicPeriod"/>
              <a:tabLst>
                <a:tab pos="527685" algn="l"/>
                <a:tab pos="528320" algn="l"/>
              </a:tabLst>
            </a:pPr>
            <a:r>
              <a:rPr sz="3000" b="1" i="1" spc="-5" dirty="0">
                <a:solidFill>
                  <a:srgbClr val="FFFFFF"/>
                </a:solidFill>
                <a:latin typeface="Book Antiqua"/>
                <a:cs typeface="Book Antiqua"/>
              </a:rPr>
              <a:t>Create</a:t>
            </a:r>
            <a:r>
              <a:rPr sz="3000" b="1" i="1" spc="-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3000" b="1" i="1" spc="-5" dirty="0">
                <a:solidFill>
                  <a:srgbClr val="FFFFFF"/>
                </a:solidFill>
                <a:latin typeface="Book Antiqua"/>
                <a:cs typeface="Book Antiqua"/>
              </a:rPr>
              <a:t>urgency</a:t>
            </a:r>
            <a:endParaRPr sz="3000">
              <a:latin typeface="Book Antiqua"/>
              <a:cs typeface="Book Antiqua"/>
            </a:endParaRPr>
          </a:p>
          <a:p>
            <a:pPr marL="527685" indent="-515620">
              <a:lnSpc>
                <a:spcPct val="100000"/>
              </a:lnSpc>
              <a:spcBef>
                <a:spcPts val="720"/>
              </a:spcBef>
              <a:buClr>
                <a:srgbClr val="FF388B"/>
              </a:buClr>
              <a:buSzPct val="80000"/>
              <a:buAutoNum type="arabicPeriod"/>
              <a:tabLst>
                <a:tab pos="527685" algn="l"/>
                <a:tab pos="528320" algn="l"/>
              </a:tabLst>
            </a:pPr>
            <a:r>
              <a:rPr sz="3000" b="1" i="1" spc="-5" dirty="0">
                <a:solidFill>
                  <a:srgbClr val="FFFFFF"/>
                </a:solidFill>
                <a:latin typeface="Book Antiqua"/>
                <a:cs typeface="Book Antiqua"/>
              </a:rPr>
              <a:t>Form </a:t>
            </a:r>
            <a:r>
              <a:rPr sz="3000" b="1" i="1" dirty="0">
                <a:solidFill>
                  <a:srgbClr val="FFFFFF"/>
                </a:solidFill>
                <a:latin typeface="Book Antiqua"/>
                <a:cs typeface="Book Antiqua"/>
              </a:rPr>
              <a:t>a </a:t>
            </a:r>
            <a:r>
              <a:rPr sz="3000" b="1" i="1" spc="-5" dirty="0">
                <a:solidFill>
                  <a:srgbClr val="FFFFFF"/>
                </a:solidFill>
                <a:latin typeface="Book Antiqua"/>
                <a:cs typeface="Book Antiqua"/>
              </a:rPr>
              <a:t>powerful</a:t>
            </a:r>
            <a:r>
              <a:rPr sz="3000" b="1" i="1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3000" b="1" i="1" spc="-5" dirty="0">
                <a:solidFill>
                  <a:srgbClr val="FFFFFF"/>
                </a:solidFill>
                <a:latin typeface="Book Antiqua"/>
                <a:cs typeface="Book Antiqua"/>
              </a:rPr>
              <a:t>coalition</a:t>
            </a:r>
            <a:endParaRPr sz="3000">
              <a:latin typeface="Book Antiqua"/>
              <a:cs typeface="Book Antiqua"/>
            </a:endParaRPr>
          </a:p>
          <a:p>
            <a:pPr marL="527685" indent="-515620">
              <a:lnSpc>
                <a:spcPct val="100000"/>
              </a:lnSpc>
              <a:spcBef>
                <a:spcPts val="720"/>
              </a:spcBef>
              <a:buClr>
                <a:srgbClr val="FF388B"/>
              </a:buClr>
              <a:buSzPct val="80000"/>
              <a:buAutoNum type="arabicPeriod"/>
              <a:tabLst>
                <a:tab pos="527685" algn="l"/>
                <a:tab pos="528320" algn="l"/>
              </a:tabLst>
            </a:pPr>
            <a:r>
              <a:rPr sz="3000" b="1" i="1" spc="-5" dirty="0">
                <a:solidFill>
                  <a:srgbClr val="FFFFFF"/>
                </a:solidFill>
                <a:latin typeface="Book Antiqua"/>
                <a:cs typeface="Book Antiqua"/>
              </a:rPr>
              <a:t>Create </a:t>
            </a:r>
            <a:r>
              <a:rPr sz="3000" b="1" i="1" dirty="0">
                <a:solidFill>
                  <a:srgbClr val="FFFFFF"/>
                </a:solidFill>
                <a:latin typeface="Book Antiqua"/>
                <a:cs typeface="Book Antiqua"/>
              </a:rPr>
              <a:t>a </a:t>
            </a:r>
            <a:r>
              <a:rPr sz="3000" b="1" i="1" spc="-5" dirty="0">
                <a:solidFill>
                  <a:srgbClr val="FFFFFF"/>
                </a:solidFill>
                <a:latin typeface="Book Antiqua"/>
                <a:cs typeface="Book Antiqua"/>
              </a:rPr>
              <a:t>vision </a:t>
            </a:r>
            <a:r>
              <a:rPr sz="3000" b="1" i="1" spc="-10" dirty="0">
                <a:solidFill>
                  <a:srgbClr val="FFFFFF"/>
                </a:solidFill>
                <a:latin typeface="Book Antiqua"/>
                <a:cs typeface="Book Antiqua"/>
              </a:rPr>
              <a:t>for</a:t>
            </a:r>
            <a:r>
              <a:rPr sz="3000" b="1" i="1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3000" b="1" i="1" dirty="0">
                <a:solidFill>
                  <a:srgbClr val="FFFFFF"/>
                </a:solidFill>
                <a:latin typeface="Book Antiqua"/>
                <a:cs typeface="Book Antiqua"/>
              </a:rPr>
              <a:t>change</a:t>
            </a:r>
            <a:endParaRPr sz="3000">
              <a:latin typeface="Book Antiqua"/>
              <a:cs typeface="Book Antiqua"/>
            </a:endParaRPr>
          </a:p>
          <a:p>
            <a:pPr marL="527685" indent="-515620">
              <a:lnSpc>
                <a:spcPct val="100000"/>
              </a:lnSpc>
              <a:spcBef>
                <a:spcPts val="720"/>
              </a:spcBef>
              <a:buClr>
                <a:srgbClr val="FF388B"/>
              </a:buClr>
              <a:buSzPct val="80000"/>
              <a:buAutoNum type="arabicPeriod"/>
              <a:tabLst>
                <a:tab pos="527685" algn="l"/>
                <a:tab pos="528320" algn="l"/>
              </a:tabLst>
            </a:pPr>
            <a:r>
              <a:rPr sz="3000" b="1" i="1" spc="-5" dirty="0">
                <a:solidFill>
                  <a:srgbClr val="FFFFFF"/>
                </a:solidFill>
                <a:latin typeface="Book Antiqua"/>
                <a:cs typeface="Book Antiqua"/>
              </a:rPr>
              <a:t>Communicate the</a:t>
            </a:r>
            <a:r>
              <a:rPr sz="3000" b="1" i="1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3000" b="1" i="1" spc="-5" dirty="0">
                <a:solidFill>
                  <a:srgbClr val="FFFFFF"/>
                </a:solidFill>
                <a:latin typeface="Book Antiqua"/>
                <a:cs typeface="Book Antiqua"/>
              </a:rPr>
              <a:t>vision…</a:t>
            </a:r>
            <a:endParaRPr sz="3000">
              <a:latin typeface="Book Antiqua"/>
              <a:cs typeface="Book Antiqua"/>
            </a:endParaRPr>
          </a:p>
          <a:p>
            <a:pPr marL="527685" indent="-515620">
              <a:lnSpc>
                <a:spcPct val="100000"/>
              </a:lnSpc>
              <a:spcBef>
                <a:spcPts val="720"/>
              </a:spcBef>
              <a:buClr>
                <a:srgbClr val="FF388B"/>
              </a:buClr>
              <a:buSzPct val="80000"/>
              <a:buAutoNum type="arabicPeriod"/>
              <a:tabLst>
                <a:tab pos="527685" algn="l"/>
                <a:tab pos="528320" algn="l"/>
              </a:tabLst>
            </a:pPr>
            <a:r>
              <a:rPr sz="3000" b="1" i="1" spc="-5" dirty="0">
                <a:solidFill>
                  <a:srgbClr val="FFFFFF"/>
                </a:solidFill>
                <a:latin typeface="Book Antiqua"/>
                <a:cs typeface="Book Antiqua"/>
              </a:rPr>
              <a:t>Remove</a:t>
            </a:r>
            <a:r>
              <a:rPr sz="3000" b="1" i="1" spc="-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3000" b="1" i="1" spc="-5" dirty="0">
                <a:solidFill>
                  <a:srgbClr val="FFFFFF"/>
                </a:solidFill>
                <a:latin typeface="Book Antiqua"/>
                <a:cs typeface="Book Antiqua"/>
              </a:rPr>
              <a:t>Obstacles.</a:t>
            </a:r>
            <a:endParaRPr sz="3000">
              <a:latin typeface="Book Antiqua"/>
              <a:cs typeface="Book Antiqua"/>
            </a:endParaRPr>
          </a:p>
          <a:p>
            <a:pPr marL="527685" indent="-515620">
              <a:lnSpc>
                <a:spcPct val="100000"/>
              </a:lnSpc>
              <a:spcBef>
                <a:spcPts val="720"/>
              </a:spcBef>
              <a:buClr>
                <a:srgbClr val="FF388B"/>
              </a:buClr>
              <a:buSzPct val="80000"/>
              <a:buAutoNum type="arabicPeriod"/>
              <a:tabLst>
                <a:tab pos="527685" algn="l"/>
                <a:tab pos="528320" algn="l"/>
              </a:tabLst>
            </a:pPr>
            <a:r>
              <a:rPr sz="3000" b="1" i="1" spc="-5" dirty="0">
                <a:solidFill>
                  <a:srgbClr val="FFFFFF"/>
                </a:solidFill>
                <a:latin typeface="Book Antiqua"/>
                <a:cs typeface="Book Antiqua"/>
              </a:rPr>
              <a:t>Create </a:t>
            </a:r>
            <a:r>
              <a:rPr sz="3000" b="1" i="1" dirty="0">
                <a:solidFill>
                  <a:srgbClr val="FFFFFF"/>
                </a:solidFill>
                <a:latin typeface="Book Antiqua"/>
                <a:cs typeface="Book Antiqua"/>
              </a:rPr>
              <a:t>short </a:t>
            </a:r>
            <a:r>
              <a:rPr sz="3000" b="1" i="1" spc="-5" dirty="0">
                <a:solidFill>
                  <a:srgbClr val="FFFFFF"/>
                </a:solidFill>
                <a:latin typeface="Book Antiqua"/>
                <a:cs typeface="Book Antiqua"/>
              </a:rPr>
              <a:t>term</a:t>
            </a:r>
            <a:r>
              <a:rPr sz="3000" b="1" i="1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3000" b="1" i="1" dirty="0">
                <a:solidFill>
                  <a:srgbClr val="FFFFFF"/>
                </a:solidFill>
                <a:latin typeface="Book Antiqua"/>
                <a:cs typeface="Book Antiqua"/>
              </a:rPr>
              <a:t>Wins.</a:t>
            </a:r>
            <a:endParaRPr sz="3000">
              <a:latin typeface="Book Antiqua"/>
              <a:cs typeface="Book Antiqua"/>
            </a:endParaRPr>
          </a:p>
          <a:p>
            <a:pPr marL="527685" indent="-515620">
              <a:lnSpc>
                <a:spcPct val="100000"/>
              </a:lnSpc>
              <a:spcBef>
                <a:spcPts val="725"/>
              </a:spcBef>
              <a:buClr>
                <a:srgbClr val="FF388B"/>
              </a:buClr>
              <a:buSzPct val="80000"/>
              <a:buAutoNum type="arabicPeriod"/>
              <a:tabLst>
                <a:tab pos="527685" algn="l"/>
                <a:tab pos="528320" algn="l"/>
              </a:tabLst>
            </a:pPr>
            <a:r>
              <a:rPr sz="3000" b="1" i="1" dirty="0">
                <a:solidFill>
                  <a:srgbClr val="FFFFFF"/>
                </a:solidFill>
                <a:latin typeface="Book Antiqua"/>
                <a:cs typeface="Book Antiqua"/>
              </a:rPr>
              <a:t>Build </a:t>
            </a:r>
            <a:r>
              <a:rPr sz="3000" b="1" i="1" spc="-5" dirty="0">
                <a:solidFill>
                  <a:srgbClr val="FFFFFF"/>
                </a:solidFill>
                <a:latin typeface="Book Antiqua"/>
                <a:cs typeface="Book Antiqua"/>
              </a:rPr>
              <a:t>on the</a:t>
            </a:r>
            <a:r>
              <a:rPr sz="3000" b="1" i="1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3000" b="1" i="1" dirty="0">
                <a:solidFill>
                  <a:srgbClr val="FFFFFF"/>
                </a:solidFill>
                <a:latin typeface="Book Antiqua"/>
                <a:cs typeface="Book Antiqua"/>
              </a:rPr>
              <a:t>change.</a:t>
            </a:r>
            <a:endParaRPr sz="3000">
              <a:latin typeface="Book Antiqua"/>
              <a:cs typeface="Book Antiqua"/>
            </a:endParaRPr>
          </a:p>
          <a:p>
            <a:pPr marL="527685" indent="-515620">
              <a:lnSpc>
                <a:spcPct val="100000"/>
              </a:lnSpc>
              <a:spcBef>
                <a:spcPts val="720"/>
              </a:spcBef>
              <a:buClr>
                <a:srgbClr val="FF388B"/>
              </a:buClr>
              <a:buSzPct val="80000"/>
              <a:buAutoNum type="arabicPeriod"/>
              <a:tabLst>
                <a:tab pos="527685" algn="l"/>
                <a:tab pos="528320" algn="l"/>
              </a:tabLst>
            </a:pPr>
            <a:r>
              <a:rPr sz="3000" b="1" i="1" spc="-5" dirty="0">
                <a:solidFill>
                  <a:srgbClr val="FFFFFF"/>
                </a:solidFill>
                <a:latin typeface="Book Antiqua"/>
                <a:cs typeface="Book Antiqua"/>
              </a:rPr>
              <a:t>Anchor the changes </a:t>
            </a:r>
            <a:r>
              <a:rPr sz="3000" b="1" i="1" dirty="0">
                <a:solidFill>
                  <a:srgbClr val="FFFFFF"/>
                </a:solidFill>
                <a:latin typeface="Book Antiqua"/>
                <a:cs typeface="Book Antiqua"/>
              </a:rPr>
              <a:t>in </a:t>
            </a:r>
            <a:r>
              <a:rPr sz="3000" b="1" i="1" spc="-5" dirty="0">
                <a:solidFill>
                  <a:srgbClr val="FFFFFF"/>
                </a:solidFill>
                <a:latin typeface="Book Antiqua"/>
                <a:cs typeface="Book Antiqua"/>
              </a:rPr>
              <a:t>corporate</a:t>
            </a:r>
            <a:r>
              <a:rPr sz="3000" b="1" i="1" spc="-9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3000" b="1" i="1" dirty="0">
                <a:solidFill>
                  <a:srgbClr val="FFFFFF"/>
                </a:solidFill>
                <a:latin typeface="Book Antiqua"/>
                <a:cs typeface="Book Antiqua"/>
              </a:rPr>
              <a:t>culture.</a:t>
            </a:r>
            <a:endParaRPr sz="30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4691" y="643127"/>
            <a:ext cx="5041392" cy="5608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97737" y="683513"/>
            <a:ext cx="4994884" cy="5149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5940" y="1885950"/>
            <a:ext cx="7284084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541270" algn="l"/>
              </a:tabLst>
            </a:pPr>
            <a:r>
              <a:rPr sz="3000" b="1" i="1" dirty="0">
                <a:latin typeface="Book Antiqua"/>
                <a:cs typeface="Book Antiqua"/>
              </a:rPr>
              <a:t>A change </a:t>
            </a:r>
            <a:r>
              <a:rPr sz="3000" b="1" i="1" spc="-5" dirty="0">
                <a:latin typeface="Book Antiqua"/>
                <a:cs typeface="Book Antiqua"/>
              </a:rPr>
              <a:t>process based on systematic  collection of data and then selection of </a:t>
            </a:r>
            <a:r>
              <a:rPr sz="3000" b="1" i="1" dirty="0">
                <a:latin typeface="Book Antiqua"/>
                <a:cs typeface="Book Antiqua"/>
              </a:rPr>
              <a:t>a  change</a:t>
            </a:r>
            <a:r>
              <a:rPr sz="3000" b="1" i="1" spc="5" dirty="0">
                <a:latin typeface="Book Antiqua"/>
                <a:cs typeface="Book Antiqua"/>
              </a:rPr>
              <a:t> </a:t>
            </a:r>
            <a:r>
              <a:rPr sz="3000" b="1" i="1" spc="-10" dirty="0">
                <a:latin typeface="Book Antiqua"/>
                <a:cs typeface="Book Antiqua"/>
              </a:rPr>
              <a:t>action	</a:t>
            </a:r>
            <a:r>
              <a:rPr sz="3000" b="1" i="1" spc="-5" dirty="0">
                <a:latin typeface="Book Antiqua"/>
                <a:cs typeface="Book Antiqua"/>
              </a:rPr>
              <a:t>based on what </a:t>
            </a:r>
            <a:r>
              <a:rPr sz="3000" b="1" i="1" spc="-10" dirty="0">
                <a:latin typeface="Book Antiqua"/>
                <a:cs typeface="Book Antiqua"/>
              </a:rPr>
              <a:t>the </a:t>
            </a:r>
            <a:r>
              <a:rPr sz="3000" b="1" i="1" spc="-5" dirty="0">
                <a:latin typeface="Book Antiqua"/>
                <a:cs typeface="Book Antiqua"/>
              </a:rPr>
              <a:t>analyzed  data</a:t>
            </a:r>
            <a:r>
              <a:rPr sz="3000" b="1" i="1" spc="-30" dirty="0">
                <a:latin typeface="Book Antiqua"/>
                <a:cs typeface="Book Antiqua"/>
              </a:rPr>
              <a:t> </a:t>
            </a:r>
            <a:r>
              <a:rPr sz="3000" b="1" i="1" dirty="0">
                <a:latin typeface="Book Antiqua"/>
                <a:cs typeface="Book Antiqua"/>
              </a:rPr>
              <a:t>indicate.</a:t>
            </a:r>
            <a:endParaRPr sz="30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4904" y="833627"/>
            <a:ext cx="7210044" cy="5836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2285" y="867917"/>
            <a:ext cx="7170470" cy="5439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8431" y="1520952"/>
            <a:ext cx="1360932" cy="533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6930" y="1556130"/>
            <a:ext cx="1321257" cy="4928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54123" y="1702307"/>
            <a:ext cx="227075" cy="1051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82317" y="1737486"/>
            <a:ext cx="186817" cy="6540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35940" y="2502534"/>
            <a:ext cx="2503805" cy="2769235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584200" indent="-572135">
              <a:lnSpc>
                <a:spcPct val="100000"/>
              </a:lnSpc>
              <a:spcBef>
                <a:spcPts val="819"/>
              </a:spcBef>
              <a:buClr>
                <a:srgbClr val="FF388B"/>
              </a:buClr>
              <a:buSzPct val="80000"/>
              <a:buAutoNum type="romanLcPeriod"/>
              <a:tabLst>
                <a:tab pos="584200" algn="l"/>
                <a:tab pos="584835" algn="l"/>
              </a:tabLst>
            </a:pPr>
            <a:r>
              <a:rPr sz="3000" b="1" i="1" spc="-5" dirty="0">
                <a:solidFill>
                  <a:srgbClr val="FFFFFF"/>
                </a:solidFill>
                <a:latin typeface="Book Antiqua"/>
                <a:cs typeface="Book Antiqua"/>
              </a:rPr>
              <a:t>Diagnosis</a:t>
            </a:r>
            <a:endParaRPr sz="3000">
              <a:latin typeface="Book Antiqua"/>
              <a:cs typeface="Book Antiqua"/>
            </a:endParaRPr>
          </a:p>
          <a:p>
            <a:pPr marL="584200" indent="-572135">
              <a:lnSpc>
                <a:spcPct val="100000"/>
              </a:lnSpc>
              <a:spcBef>
                <a:spcPts val="720"/>
              </a:spcBef>
              <a:buClr>
                <a:srgbClr val="FF388B"/>
              </a:buClr>
              <a:buSzPct val="80000"/>
              <a:buAutoNum type="romanLcPeriod"/>
              <a:tabLst>
                <a:tab pos="584200" algn="l"/>
                <a:tab pos="584835" algn="l"/>
              </a:tabLst>
            </a:pPr>
            <a:r>
              <a:rPr sz="3000" b="1" i="1" spc="-5" dirty="0">
                <a:solidFill>
                  <a:srgbClr val="FFFFFF"/>
                </a:solidFill>
                <a:latin typeface="Book Antiqua"/>
                <a:cs typeface="Book Antiqua"/>
              </a:rPr>
              <a:t>Analysis</a:t>
            </a:r>
            <a:endParaRPr sz="3000">
              <a:latin typeface="Book Antiqua"/>
              <a:cs typeface="Book Antiqua"/>
            </a:endParaRPr>
          </a:p>
          <a:p>
            <a:pPr marL="584200" indent="-572135">
              <a:lnSpc>
                <a:spcPct val="100000"/>
              </a:lnSpc>
              <a:spcBef>
                <a:spcPts val="720"/>
              </a:spcBef>
              <a:buClr>
                <a:srgbClr val="FF388B"/>
              </a:buClr>
              <a:buSzPct val="80000"/>
              <a:buAutoNum type="romanLcPeriod"/>
              <a:tabLst>
                <a:tab pos="584200" algn="l"/>
                <a:tab pos="584835" algn="l"/>
              </a:tabLst>
            </a:pPr>
            <a:r>
              <a:rPr sz="3000" b="1" i="1" spc="-5" dirty="0">
                <a:solidFill>
                  <a:srgbClr val="FFFFFF"/>
                </a:solidFill>
                <a:latin typeface="Book Antiqua"/>
                <a:cs typeface="Book Antiqua"/>
              </a:rPr>
              <a:t>Feedback</a:t>
            </a:r>
            <a:endParaRPr sz="3000">
              <a:latin typeface="Book Antiqua"/>
              <a:cs typeface="Book Antiqua"/>
            </a:endParaRPr>
          </a:p>
          <a:p>
            <a:pPr marL="584200" indent="-572135">
              <a:lnSpc>
                <a:spcPct val="100000"/>
              </a:lnSpc>
              <a:spcBef>
                <a:spcPts val="720"/>
              </a:spcBef>
              <a:buClr>
                <a:srgbClr val="FF388B"/>
              </a:buClr>
              <a:buSzPct val="80000"/>
              <a:buAutoNum type="romanLcPeriod"/>
              <a:tabLst>
                <a:tab pos="584200" algn="l"/>
                <a:tab pos="584835" algn="l"/>
              </a:tabLst>
            </a:pPr>
            <a:r>
              <a:rPr sz="3000" b="1" i="1" spc="-5" dirty="0">
                <a:solidFill>
                  <a:srgbClr val="FFFFFF"/>
                </a:solidFill>
                <a:latin typeface="Book Antiqua"/>
                <a:cs typeface="Book Antiqua"/>
              </a:rPr>
              <a:t>Action</a:t>
            </a:r>
            <a:endParaRPr sz="3000">
              <a:latin typeface="Book Antiqua"/>
              <a:cs typeface="Book Antiqua"/>
            </a:endParaRPr>
          </a:p>
          <a:p>
            <a:pPr marL="584200" indent="-572135">
              <a:lnSpc>
                <a:spcPct val="100000"/>
              </a:lnSpc>
              <a:spcBef>
                <a:spcPts val="720"/>
              </a:spcBef>
              <a:buClr>
                <a:srgbClr val="FF388B"/>
              </a:buClr>
              <a:buSzPct val="80000"/>
              <a:buAutoNum type="romanLcPeriod"/>
              <a:tabLst>
                <a:tab pos="584200" algn="l"/>
                <a:tab pos="584835" algn="l"/>
              </a:tabLst>
            </a:pPr>
            <a:r>
              <a:rPr sz="3000" b="1" i="1" spc="-5" dirty="0">
                <a:solidFill>
                  <a:srgbClr val="FFFFFF"/>
                </a:solidFill>
                <a:latin typeface="Book Antiqua"/>
                <a:cs typeface="Book Antiqua"/>
              </a:rPr>
              <a:t>Evaluation</a:t>
            </a:r>
            <a:endParaRPr sz="30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53171" y="4957775"/>
            <a:ext cx="1290827" cy="18861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69664" y="714755"/>
            <a:ext cx="3866388" cy="5699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98492" y="750443"/>
            <a:ext cx="3826383" cy="5309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04003" y="1391411"/>
            <a:ext cx="3464052" cy="5562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33086" y="1427861"/>
            <a:ext cx="3423919" cy="5167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23391" y="2648711"/>
            <a:ext cx="7412278" cy="3666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10730" y="3110610"/>
            <a:ext cx="7837004" cy="28625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91004" y="3563111"/>
            <a:ext cx="6843395" cy="36664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84090" y="4020311"/>
            <a:ext cx="3763264" cy="36664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9740" y="478282"/>
            <a:ext cx="8480425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5095" marR="5080" indent="-11303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solidFill>
                  <a:srgbClr val="FF388B"/>
                </a:solidFill>
                <a:latin typeface="Arial"/>
                <a:cs typeface="Arial"/>
              </a:rPr>
              <a:t>These </a:t>
            </a:r>
            <a:r>
              <a:rPr sz="3200" b="1" dirty="0">
                <a:solidFill>
                  <a:srgbClr val="FF388B"/>
                </a:solidFill>
                <a:latin typeface="Arial"/>
                <a:cs typeface="Arial"/>
              </a:rPr>
              <a:t>are the </a:t>
            </a:r>
            <a:r>
              <a:rPr sz="3200" b="1" spc="-5" dirty="0">
                <a:solidFill>
                  <a:srgbClr val="FF388B"/>
                </a:solidFill>
                <a:latin typeface="Arial"/>
                <a:cs typeface="Arial"/>
              </a:rPr>
              <a:t>underlying values </a:t>
            </a:r>
            <a:r>
              <a:rPr sz="3200" b="1" dirty="0">
                <a:solidFill>
                  <a:srgbClr val="FF388B"/>
                </a:solidFill>
                <a:latin typeface="Arial"/>
                <a:cs typeface="Arial"/>
              </a:rPr>
              <a:t>in </a:t>
            </a:r>
            <a:r>
              <a:rPr sz="3200" b="1" spc="-5" dirty="0">
                <a:solidFill>
                  <a:srgbClr val="FF388B"/>
                </a:solidFill>
                <a:latin typeface="Arial"/>
                <a:cs typeface="Arial"/>
              </a:rPr>
              <a:t>most</a:t>
            </a:r>
            <a:r>
              <a:rPr sz="3200" b="1" spc="-100" dirty="0">
                <a:solidFill>
                  <a:srgbClr val="FF388B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388B"/>
                </a:solidFill>
                <a:latin typeface="Arial"/>
                <a:cs typeface="Arial"/>
              </a:rPr>
              <a:t>OD  efforts</a:t>
            </a:r>
            <a:r>
              <a:rPr sz="3200" b="1" spc="-40" dirty="0">
                <a:solidFill>
                  <a:srgbClr val="FF388B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388B"/>
                </a:solidFill>
                <a:latin typeface="Arial"/>
                <a:cs typeface="Arial"/>
              </a:rPr>
              <a:t>:-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9740" y="2429382"/>
            <a:ext cx="5000625" cy="2465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469900" algn="l"/>
              </a:tabLst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Respect for</a:t>
            </a:r>
            <a:r>
              <a:rPr sz="32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people</a:t>
            </a:r>
            <a:endParaRPr sz="32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Font typeface="Wingdings"/>
              <a:buChar char=""/>
              <a:tabLst>
                <a:tab pos="469900" algn="l"/>
              </a:tabLst>
            </a:pPr>
            <a:r>
              <a:rPr sz="3200" b="1" spc="-35" dirty="0">
                <a:solidFill>
                  <a:srgbClr val="FFFFFF"/>
                </a:solidFill>
                <a:latin typeface="Arial"/>
                <a:cs typeface="Arial"/>
              </a:rPr>
              <a:t>Trust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32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support</a:t>
            </a:r>
            <a:endParaRPr sz="32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Font typeface="Wingdings"/>
              <a:buChar char=""/>
              <a:tabLst>
                <a:tab pos="469900" algn="l"/>
              </a:tabLst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Power and</a:t>
            </a:r>
            <a:r>
              <a:rPr sz="32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equalization</a:t>
            </a:r>
            <a:endParaRPr sz="32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Font typeface="Wingdings"/>
              <a:buChar char=""/>
              <a:tabLst>
                <a:tab pos="469900" algn="l"/>
              </a:tabLst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Confrontation</a:t>
            </a:r>
            <a:endParaRPr sz="32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Font typeface="Wingdings"/>
              <a:buChar char=""/>
              <a:tabLst>
                <a:tab pos="469900" algn="l"/>
              </a:tabLst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Participation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9740" y="416128"/>
            <a:ext cx="7838440" cy="1245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FF388B"/>
                </a:solidFill>
                <a:latin typeface="Arial"/>
                <a:cs typeface="Arial"/>
              </a:rPr>
              <a:t>Six techniques are used in  OD(organizational</a:t>
            </a:r>
            <a:r>
              <a:rPr sz="4000" b="1" spc="-20" dirty="0">
                <a:solidFill>
                  <a:srgbClr val="FF388B"/>
                </a:solidFill>
                <a:latin typeface="Arial"/>
                <a:cs typeface="Arial"/>
              </a:rPr>
              <a:t> </a:t>
            </a:r>
            <a:r>
              <a:rPr sz="4000" b="1" spc="-5" dirty="0">
                <a:solidFill>
                  <a:srgbClr val="FF388B"/>
                </a:solidFill>
                <a:latin typeface="Arial"/>
                <a:cs typeface="Arial"/>
              </a:rPr>
              <a:t>development)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0739" y="2764663"/>
            <a:ext cx="4881880" cy="2952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84200" indent="-572135">
              <a:lnSpc>
                <a:spcPct val="100000"/>
              </a:lnSpc>
              <a:spcBef>
                <a:spcPts val="105"/>
              </a:spcBef>
              <a:buAutoNum type="romanUcPeriod"/>
              <a:tabLst>
                <a:tab pos="584200" algn="l"/>
                <a:tab pos="584835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Sensitivity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training</a:t>
            </a:r>
            <a:endParaRPr sz="3200">
              <a:latin typeface="Arial"/>
              <a:cs typeface="Arial"/>
            </a:endParaRPr>
          </a:p>
          <a:p>
            <a:pPr marL="584200" indent="-572135">
              <a:lnSpc>
                <a:spcPct val="100000"/>
              </a:lnSpc>
              <a:buAutoNum type="romanUcPeriod"/>
              <a:tabLst>
                <a:tab pos="584200" algn="l"/>
                <a:tab pos="584835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Survey</a:t>
            </a:r>
            <a:r>
              <a:rPr sz="3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Feedback</a:t>
            </a:r>
            <a:endParaRPr sz="3200">
              <a:latin typeface="Arial"/>
              <a:cs typeface="Arial"/>
            </a:endParaRPr>
          </a:p>
          <a:p>
            <a:pPr marL="584200" indent="-572135">
              <a:lnSpc>
                <a:spcPct val="100000"/>
              </a:lnSpc>
              <a:buAutoNum type="romanUcPeriod"/>
              <a:tabLst>
                <a:tab pos="584835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Process</a:t>
            </a:r>
            <a:r>
              <a:rPr sz="32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consultation</a:t>
            </a:r>
            <a:endParaRPr sz="3200">
              <a:latin typeface="Arial"/>
              <a:cs typeface="Arial"/>
            </a:endParaRPr>
          </a:p>
          <a:p>
            <a:pPr marL="584200" indent="-572135">
              <a:lnSpc>
                <a:spcPct val="100000"/>
              </a:lnSpc>
              <a:buAutoNum type="romanUcPeriod"/>
              <a:tabLst>
                <a:tab pos="584835" algn="l"/>
              </a:tabLst>
            </a:pPr>
            <a:r>
              <a:rPr sz="3200" spc="-95" dirty="0">
                <a:solidFill>
                  <a:srgbClr val="FFFFFF"/>
                </a:solidFill>
                <a:latin typeface="Arial"/>
                <a:cs typeface="Arial"/>
              </a:rPr>
              <a:t>Team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 building</a:t>
            </a:r>
            <a:endParaRPr sz="3200">
              <a:latin typeface="Arial"/>
              <a:cs typeface="Arial"/>
            </a:endParaRPr>
          </a:p>
          <a:p>
            <a:pPr marL="584200" indent="-572135">
              <a:lnSpc>
                <a:spcPct val="100000"/>
              </a:lnSpc>
              <a:buAutoNum type="romanUcPeriod"/>
              <a:tabLst>
                <a:tab pos="584200" algn="l"/>
                <a:tab pos="584835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Intergroup</a:t>
            </a:r>
            <a:r>
              <a:rPr sz="32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development</a:t>
            </a:r>
            <a:endParaRPr sz="3200">
              <a:latin typeface="Arial"/>
              <a:cs typeface="Arial"/>
            </a:endParaRPr>
          </a:p>
          <a:p>
            <a:pPr marL="584200" indent="-572135">
              <a:lnSpc>
                <a:spcPct val="100000"/>
              </a:lnSpc>
              <a:buAutoNum type="romanUcPeriod"/>
              <a:tabLst>
                <a:tab pos="584835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Appreciative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inqurey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6675" y="819911"/>
            <a:ext cx="6515100" cy="496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2609" y="852932"/>
            <a:ext cx="6479387" cy="4594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8739" y="1848358"/>
            <a:ext cx="884682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03860">
              <a:lnSpc>
                <a:spcPct val="100000"/>
              </a:lnSpc>
              <a:spcBef>
                <a:spcPts val="100"/>
              </a:spcBef>
            </a:pPr>
            <a:r>
              <a:rPr sz="3000" dirty="0"/>
              <a:t>Ability of </a:t>
            </a:r>
            <a:r>
              <a:rPr sz="3000" spc="-5" dirty="0"/>
              <a:t>an organization </a:t>
            </a:r>
            <a:r>
              <a:rPr sz="3000" dirty="0"/>
              <a:t>to </a:t>
            </a:r>
            <a:r>
              <a:rPr sz="3000" spc="-5" dirty="0"/>
              <a:t>embrace change,</a:t>
            </a:r>
            <a:r>
              <a:rPr sz="3000" spc="-45" dirty="0"/>
              <a:t> </a:t>
            </a:r>
            <a:r>
              <a:rPr sz="3000" spc="-5" dirty="0"/>
              <a:t>new  </a:t>
            </a:r>
            <a:r>
              <a:rPr sz="3000" dirty="0"/>
              <a:t>things.</a:t>
            </a:r>
            <a:endParaRPr sz="3000"/>
          </a:p>
        </p:txBody>
      </p:sp>
      <p:sp>
        <p:nvSpPr>
          <p:cNvPr id="5" name="object 5"/>
          <p:cNvSpPr txBox="1"/>
          <p:nvPr/>
        </p:nvSpPr>
        <p:spPr>
          <a:xfrm>
            <a:off x="185420" y="3309560"/>
            <a:ext cx="7968615" cy="171068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608455" marR="5080" indent="-1596390">
              <a:lnSpc>
                <a:spcPct val="119500"/>
              </a:lnSpc>
              <a:spcBef>
                <a:spcPts val="125"/>
              </a:spcBef>
              <a:tabLst>
                <a:tab pos="2138045" algn="l"/>
              </a:tabLst>
            </a:pPr>
            <a:r>
              <a:rPr sz="3200" spc="-60" dirty="0">
                <a:solidFill>
                  <a:srgbClr val="FFFFFF"/>
                </a:solidFill>
                <a:latin typeface="Arial"/>
                <a:cs typeface="Arial"/>
              </a:rPr>
              <a:t>Two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ways of creating a culture for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change: 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1:	Stimulating a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Culture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30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Innovation 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2:	Creating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a Learning</a:t>
            </a:r>
            <a:r>
              <a:rPr sz="30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Organization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80160" y="665987"/>
            <a:ext cx="5077968" cy="495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06957" y="698373"/>
            <a:ext cx="5040503" cy="4594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96924" y="1251203"/>
            <a:ext cx="2420112" cy="3931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22577" y="1283335"/>
            <a:ext cx="2384425" cy="3576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95324" y="1848358"/>
            <a:ext cx="7085330" cy="2586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There are 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different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factors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stimulate a 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culture of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innovation</a:t>
            </a:r>
            <a:r>
              <a:rPr sz="3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like:</a:t>
            </a:r>
            <a:endParaRPr sz="3000">
              <a:latin typeface="Arial"/>
              <a:cs typeface="Arial"/>
            </a:endParaRPr>
          </a:p>
          <a:p>
            <a:pPr marL="460375" indent="-384810">
              <a:lnSpc>
                <a:spcPct val="100000"/>
              </a:lnSpc>
              <a:spcBef>
                <a:spcPts val="720"/>
              </a:spcBef>
              <a:buClr>
                <a:srgbClr val="FF388B"/>
              </a:buClr>
              <a:buSzPct val="80000"/>
              <a:buFont typeface="Wingdings"/>
              <a:buChar char=""/>
              <a:tabLst>
                <a:tab pos="460375" algn="l"/>
                <a:tab pos="461009" algn="l"/>
              </a:tabLst>
            </a:pP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Acceptance</a:t>
            </a:r>
            <a:endParaRPr sz="3000">
              <a:latin typeface="Arial"/>
              <a:cs typeface="Arial"/>
            </a:endParaRPr>
          </a:p>
          <a:p>
            <a:pPr marL="460375" indent="-384810">
              <a:lnSpc>
                <a:spcPct val="100000"/>
              </a:lnSpc>
              <a:spcBef>
                <a:spcPts val="720"/>
              </a:spcBef>
              <a:buClr>
                <a:srgbClr val="FF388B"/>
              </a:buClr>
              <a:buSzPct val="80000"/>
              <a:buFont typeface="Wingdings"/>
              <a:buChar char=""/>
              <a:tabLst>
                <a:tab pos="460375" algn="l"/>
                <a:tab pos="461009" algn="l"/>
              </a:tabLst>
            </a:pP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Embrace Change</a:t>
            </a:r>
            <a:endParaRPr sz="3000">
              <a:latin typeface="Arial"/>
              <a:cs typeface="Arial"/>
            </a:endParaRPr>
          </a:p>
          <a:p>
            <a:pPr marL="460375" indent="-384810">
              <a:lnSpc>
                <a:spcPct val="100000"/>
              </a:lnSpc>
              <a:spcBef>
                <a:spcPts val="720"/>
              </a:spcBef>
              <a:buClr>
                <a:srgbClr val="FF388B"/>
              </a:buClr>
              <a:buSzPct val="80000"/>
              <a:buFont typeface="Wingdings"/>
              <a:buChar char=""/>
              <a:tabLst>
                <a:tab pos="460375" algn="l"/>
                <a:tab pos="461009" algn="l"/>
              </a:tabLst>
            </a:pP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Encourage</a:t>
            </a:r>
            <a:r>
              <a:rPr sz="3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Employees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7844" y="574548"/>
            <a:ext cx="2420111" cy="3947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63244" y="607441"/>
            <a:ext cx="2384425" cy="3576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71671" y="801623"/>
            <a:ext cx="73151" cy="1615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00246" y="924941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31368" y="0"/>
                </a:moveTo>
                <a:lnTo>
                  <a:pt x="0" y="0"/>
                </a:lnTo>
                <a:lnTo>
                  <a:pt x="0" y="31369"/>
                </a:lnTo>
                <a:lnTo>
                  <a:pt x="31368" y="31369"/>
                </a:lnTo>
                <a:lnTo>
                  <a:pt x="31368" y="0"/>
                </a:lnTo>
                <a:close/>
              </a:path>
            </a:pathLst>
          </a:custGeom>
          <a:solidFill>
            <a:srgbClr val="FF3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00246" y="837819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31368" y="0"/>
                </a:moveTo>
                <a:lnTo>
                  <a:pt x="0" y="0"/>
                </a:lnTo>
                <a:lnTo>
                  <a:pt x="0" y="31368"/>
                </a:lnTo>
                <a:lnTo>
                  <a:pt x="31368" y="31368"/>
                </a:lnTo>
                <a:lnTo>
                  <a:pt x="31368" y="0"/>
                </a:lnTo>
                <a:close/>
              </a:path>
            </a:pathLst>
          </a:custGeom>
          <a:solidFill>
            <a:srgbClr val="FF3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00246" y="924941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0" y="0"/>
                </a:moveTo>
                <a:lnTo>
                  <a:pt x="31368" y="0"/>
                </a:lnTo>
                <a:lnTo>
                  <a:pt x="31368" y="31369"/>
                </a:lnTo>
                <a:lnTo>
                  <a:pt x="0" y="31369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00246" y="837819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0" y="0"/>
                </a:moveTo>
                <a:lnTo>
                  <a:pt x="31368" y="0"/>
                </a:lnTo>
                <a:lnTo>
                  <a:pt x="31368" y="31368"/>
                </a:lnTo>
                <a:lnTo>
                  <a:pt x="0" y="31368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84447" y="693419"/>
            <a:ext cx="4669536" cy="3368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10355" y="726440"/>
            <a:ext cx="4632579" cy="2997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21080" y="1118616"/>
            <a:ext cx="6553200" cy="3307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42911" y="1145539"/>
            <a:ext cx="6521462" cy="2997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35940" y="1814321"/>
            <a:ext cx="5313680" cy="2769235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Sources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 Innovation</a:t>
            </a:r>
            <a:endParaRPr sz="3000">
              <a:latin typeface="Arial"/>
              <a:cs typeface="Arial"/>
            </a:endParaRPr>
          </a:p>
          <a:p>
            <a:pPr marL="461009" indent="-385445">
              <a:lnSpc>
                <a:spcPct val="100000"/>
              </a:lnSpc>
              <a:spcBef>
                <a:spcPts val="720"/>
              </a:spcBef>
              <a:buClr>
                <a:srgbClr val="FF388B"/>
              </a:buClr>
              <a:buSzPct val="80000"/>
              <a:buFont typeface="Wingdings"/>
              <a:buChar char=""/>
              <a:tabLst>
                <a:tab pos="460375" algn="l"/>
                <a:tab pos="461645" algn="l"/>
              </a:tabLst>
            </a:pP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Organic Structure</a:t>
            </a:r>
            <a:endParaRPr sz="3000">
              <a:latin typeface="Arial"/>
              <a:cs typeface="Arial"/>
            </a:endParaRPr>
          </a:p>
          <a:p>
            <a:pPr marL="461009" indent="-385445">
              <a:lnSpc>
                <a:spcPct val="100000"/>
              </a:lnSpc>
              <a:spcBef>
                <a:spcPts val="720"/>
              </a:spcBef>
              <a:buClr>
                <a:srgbClr val="FF388B"/>
              </a:buClr>
              <a:buSzPct val="80000"/>
              <a:buFont typeface="Wingdings"/>
              <a:buChar char=""/>
              <a:tabLst>
                <a:tab pos="460375" algn="l"/>
                <a:tab pos="461645" algn="l"/>
              </a:tabLst>
            </a:pP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Long </a:t>
            </a:r>
            <a:r>
              <a:rPr sz="3000" spc="-55" dirty="0">
                <a:solidFill>
                  <a:srgbClr val="FFFFFF"/>
                </a:solidFill>
                <a:latin typeface="Arial"/>
                <a:cs typeface="Arial"/>
              </a:rPr>
              <a:t>Tenure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30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Management</a:t>
            </a:r>
            <a:endParaRPr sz="3000">
              <a:latin typeface="Arial"/>
              <a:cs typeface="Arial"/>
            </a:endParaRPr>
          </a:p>
          <a:p>
            <a:pPr marL="461009" indent="-385445">
              <a:lnSpc>
                <a:spcPct val="100000"/>
              </a:lnSpc>
              <a:spcBef>
                <a:spcPts val="720"/>
              </a:spcBef>
              <a:buClr>
                <a:srgbClr val="FF388B"/>
              </a:buClr>
              <a:buSzPct val="80000"/>
              <a:buFont typeface="Wingdings"/>
              <a:buChar char=""/>
              <a:tabLst>
                <a:tab pos="460375" algn="l"/>
                <a:tab pos="461645" algn="l"/>
              </a:tabLst>
            </a:pP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Slack of</a:t>
            </a: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Resources</a:t>
            </a:r>
            <a:endParaRPr sz="3000">
              <a:latin typeface="Arial"/>
              <a:cs typeface="Arial"/>
            </a:endParaRPr>
          </a:p>
          <a:p>
            <a:pPr marL="461009" indent="-385445">
              <a:lnSpc>
                <a:spcPct val="100000"/>
              </a:lnSpc>
              <a:spcBef>
                <a:spcPts val="720"/>
              </a:spcBef>
              <a:buClr>
                <a:srgbClr val="FF388B"/>
              </a:buClr>
              <a:buSzPct val="80000"/>
              <a:buFont typeface="Wingdings"/>
              <a:buChar char=""/>
              <a:tabLst>
                <a:tab pos="460375" algn="l"/>
                <a:tab pos="461645" algn="l"/>
              </a:tabLst>
            </a:pP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Interunit Communication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95755" y="786383"/>
            <a:ext cx="4145279" cy="539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23784" y="821055"/>
            <a:ext cx="4105567" cy="4998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Individuals </a:t>
            </a:r>
            <a:r>
              <a:rPr spc="-5" dirty="0"/>
              <a:t>who take an </a:t>
            </a:r>
            <a:r>
              <a:rPr dirty="0"/>
              <a:t>innovation</a:t>
            </a:r>
            <a:r>
              <a:rPr spc="-90" dirty="0"/>
              <a:t> </a:t>
            </a:r>
            <a:r>
              <a:rPr spc="-5" dirty="0"/>
              <a:t>and  actively promote </a:t>
            </a:r>
            <a:r>
              <a:rPr dirty="0"/>
              <a:t>the </a:t>
            </a:r>
            <a:r>
              <a:rPr spc="-5" dirty="0"/>
              <a:t>ideas overcome  </a:t>
            </a:r>
            <a:r>
              <a:rPr dirty="0"/>
              <a:t>resistance , and ensure that the idea</a:t>
            </a:r>
            <a:r>
              <a:rPr spc="-160" dirty="0"/>
              <a:t> </a:t>
            </a:r>
            <a:r>
              <a:rPr dirty="0"/>
              <a:t>is  implemented</a:t>
            </a:r>
            <a:r>
              <a:rPr sz="3000" dirty="0"/>
              <a:t>.</a:t>
            </a:r>
            <a:endParaRPr sz="3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3939" y="958596"/>
            <a:ext cx="3720084" cy="4343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72413" y="994410"/>
            <a:ext cx="3680180" cy="3940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2007130"/>
            <a:ext cx="6166485" cy="3649979"/>
          </a:xfrm>
          <a:prstGeom prst="rect">
            <a:avLst/>
          </a:prstGeom>
        </p:spPr>
        <p:txBody>
          <a:bodyPr vert="horz" wrap="square" lIns="0" tIns="238125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1875"/>
              </a:spcBef>
              <a:buClr>
                <a:srgbClr val="FF388B"/>
              </a:buClr>
              <a:buSzPct val="80000"/>
              <a:buFont typeface="Wingdings"/>
              <a:buChar char=""/>
              <a:tabLst>
                <a:tab pos="469900" algn="l"/>
                <a:tab pos="470534" algn="l"/>
              </a:tabLst>
            </a:pPr>
            <a:r>
              <a:rPr sz="3000" spc="-35" dirty="0">
                <a:solidFill>
                  <a:srgbClr val="FFFFFF"/>
                </a:solidFill>
                <a:latin typeface="Arial"/>
                <a:cs typeface="Arial"/>
              </a:rPr>
              <a:t>Technology</a:t>
            </a:r>
            <a:endParaRPr sz="30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  <a:spcBef>
                <a:spcPts val="1650"/>
              </a:spcBef>
            </a:pP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Faster,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cheaper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more</a:t>
            </a:r>
            <a:r>
              <a:rPr sz="28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mobile</a:t>
            </a:r>
            <a:endParaRPr sz="2800">
              <a:latin typeface="Arial"/>
              <a:cs typeface="Arial"/>
            </a:endParaRPr>
          </a:p>
          <a:p>
            <a:pPr marL="461009" lvl="1" indent="-385445">
              <a:lnSpc>
                <a:spcPct val="100000"/>
              </a:lnSpc>
              <a:spcBef>
                <a:spcPts val="894"/>
              </a:spcBef>
              <a:buClr>
                <a:srgbClr val="FF388B"/>
              </a:buClr>
              <a:buSzPct val="80000"/>
              <a:buFont typeface="Wingdings"/>
              <a:buChar char=""/>
              <a:tabLst>
                <a:tab pos="460375" algn="l"/>
                <a:tab pos="461645" algn="l"/>
              </a:tabLst>
            </a:pP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Economic</a:t>
            </a:r>
            <a:r>
              <a:rPr sz="3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Shocks</a:t>
            </a:r>
            <a:endParaRPr sz="3000">
              <a:latin typeface="Arial"/>
              <a:cs typeface="Arial"/>
            </a:endParaRPr>
          </a:p>
          <a:p>
            <a:pPr marL="1033780">
              <a:lnSpc>
                <a:spcPct val="100000"/>
              </a:lnSpc>
              <a:spcBef>
                <a:spcPts val="919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Global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Recession</a:t>
            </a:r>
            <a:endParaRPr sz="280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spcBef>
                <a:spcPts val="760"/>
              </a:spcBef>
              <a:buClr>
                <a:srgbClr val="FF388B"/>
              </a:buClr>
              <a:buSzPct val="80000"/>
              <a:buFont typeface="Wingdings"/>
              <a:buChar char=""/>
              <a:tabLst>
                <a:tab pos="469900" algn="l"/>
                <a:tab pos="470534" algn="l"/>
              </a:tabLst>
            </a:pP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Competition</a:t>
            </a:r>
            <a:endParaRPr sz="30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  <a:spcBef>
                <a:spcPts val="1655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Global</a:t>
            </a:r>
            <a:r>
              <a:rPr sz="28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Marketplace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53171" y="4957775"/>
            <a:ext cx="1290827" cy="18861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483864" y="1019555"/>
            <a:ext cx="4706112" cy="5699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11677" y="1055242"/>
            <a:ext cx="4666996" cy="5309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36820" y="1690116"/>
            <a:ext cx="3151631" cy="5699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65395" y="1725548"/>
            <a:ext cx="3112135" cy="5312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1969" y="3105657"/>
            <a:ext cx="3798227" cy="3669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57960" y="3567810"/>
            <a:ext cx="6592824" cy="3619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73327" y="4025010"/>
            <a:ext cx="6984492" cy="3619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5652" y="800100"/>
            <a:ext cx="1484375" cy="5455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54188" y="835405"/>
            <a:ext cx="1443901" cy="5067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03932" y="1027175"/>
            <a:ext cx="188975" cy="929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34539" y="1065124"/>
            <a:ext cx="144145" cy="47625"/>
          </a:xfrm>
          <a:custGeom>
            <a:avLst/>
            <a:gdLst/>
            <a:ahLst/>
            <a:cxnLst/>
            <a:rect l="l" t="t" r="r" b="b"/>
            <a:pathLst>
              <a:path w="144144" h="47625">
                <a:moveTo>
                  <a:pt x="144030" y="0"/>
                </a:moveTo>
                <a:lnTo>
                  <a:pt x="0" y="0"/>
                </a:lnTo>
                <a:lnTo>
                  <a:pt x="0" y="47141"/>
                </a:lnTo>
                <a:lnTo>
                  <a:pt x="144030" y="47141"/>
                </a:lnTo>
                <a:lnTo>
                  <a:pt x="144030" y="0"/>
                </a:lnTo>
                <a:close/>
              </a:path>
            </a:pathLst>
          </a:custGeom>
          <a:solidFill>
            <a:srgbClr val="FF3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34539" y="1065124"/>
            <a:ext cx="144145" cy="47625"/>
          </a:xfrm>
          <a:custGeom>
            <a:avLst/>
            <a:gdLst/>
            <a:ahLst/>
            <a:cxnLst/>
            <a:rect l="l" t="t" r="r" b="b"/>
            <a:pathLst>
              <a:path w="144144" h="47625">
                <a:moveTo>
                  <a:pt x="0" y="47141"/>
                </a:moveTo>
                <a:lnTo>
                  <a:pt x="144030" y="47141"/>
                </a:lnTo>
                <a:lnTo>
                  <a:pt x="144030" y="0"/>
                </a:lnTo>
                <a:lnTo>
                  <a:pt x="0" y="0"/>
                </a:lnTo>
                <a:lnTo>
                  <a:pt x="0" y="47141"/>
                </a:lnTo>
                <a:close/>
              </a:path>
            </a:pathLst>
          </a:custGeom>
          <a:ln w="6095">
            <a:solidFill>
              <a:srgbClr val="AE22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99004" y="806195"/>
            <a:ext cx="3212592" cy="5394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727070" y="842010"/>
            <a:ext cx="3172714" cy="5001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52348" y="2308986"/>
            <a:ext cx="722249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6875" marR="5080" indent="-384810">
              <a:lnSpc>
                <a:spcPct val="100000"/>
              </a:lnSpc>
              <a:spcBef>
                <a:spcPts val="100"/>
              </a:spcBef>
              <a:buClr>
                <a:srgbClr val="FF388B"/>
              </a:buClr>
              <a:buSzPct val="80000"/>
              <a:buFont typeface="Wingdings 2"/>
              <a:buChar char=""/>
              <a:tabLst>
                <a:tab pos="397510" algn="l"/>
              </a:tabLst>
            </a:pP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process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correcting errors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using</a:t>
            </a:r>
            <a:r>
              <a:rPr sz="3000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past 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routines and present</a:t>
            </a:r>
            <a:r>
              <a:rPr sz="3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policies.</a:t>
            </a:r>
            <a:endParaRPr sz="30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237232" y="3810000"/>
            <a:ext cx="5154168" cy="2438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27326" y="3800094"/>
            <a:ext cx="5173980" cy="2458720"/>
          </a:xfrm>
          <a:custGeom>
            <a:avLst/>
            <a:gdLst/>
            <a:ahLst/>
            <a:cxnLst/>
            <a:rect l="l" t="t" r="r" b="b"/>
            <a:pathLst>
              <a:path w="5173980" h="2458720">
                <a:moveTo>
                  <a:pt x="0" y="2458211"/>
                </a:moveTo>
                <a:lnTo>
                  <a:pt x="5173980" y="2458211"/>
                </a:lnTo>
                <a:lnTo>
                  <a:pt x="5173980" y="0"/>
                </a:lnTo>
                <a:lnTo>
                  <a:pt x="0" y="0"/>
                </a:lnTo>
                <a:lnTo>
                  <a:pt x="0" y="2458211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53171" y="4957775"/>
            <a:ext cx="1290827" cy="18861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74063" y="1162811"/>
            <a:ext cx="1751076" cy="4526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02003" y="1199261"/>
            <a:ext cx="1712341" cy="4130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20567" y="1394460"/>
            <a:ext cx="196595" cy="944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52064" y="1433040"/>
            <a:ext cx="151130" cy="49530"/>
          </a:xfrm>
          <a:custGeom>
            <a:avLst/>
            <a:gdLst/>
            <a:ahLst/>
            <a:cxnLst/>
            <a:rect l="l" t="t" r="r" b="b"/>
            <a:pathLst>
              <a:path w="151130" h="49530">
                <a:moveTo>
                  <a:pt x="151028" y="0"/>
                </a:moveTo>
                <a:lnTo>
                  <a:pt x="0" y="0"/>
                </a:lnTo>
                <a:lnTo>
                  <a:pt x="0" y="49430"/>
                </a:lnTo>
                <a:lnTo>
                  <a:pt x="151028" y="49430"/>
                </a:lnTo>
                <a:lnTo>
                  <a:pt x="151028" y="0"/>
                </a:lnTo>
                <a:close/>
              </a:path>
            </a:pathLst>
          </a:custGeom>
          <a:solidFill>
            <a:srgbClr val="FF3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52064" y="1433040"/>
            <a:ext cx="151130" cy="49530"/>
          </a:xfrm>
          <a:custGeom>
            <a:avLst/>
            <a:gdLst/>
            <a:ahLst/>
            <a:cxnLst/>
            <a:rect l="l" t="t" r="r" b="b"/>
            <a:pathLst>
              <a:path w="151130" h="49530">
                <a:moveTo>
                  <a:pt x="0" y="49430"/>
                </a:moveTo>
                <a:lnTo>
                  <a:pt x="151028" y="49430"/>
                </a:lnTo>
                <a:lnTo>
                  <a:pt x="151028" y="0"/>
                </a:lnTo>
                <a:lnTo>
                  <a:pt x="0" y="0"/>
                </a:lnTo>
                <a:lnTo>
                  <a:pt x="0" y="4943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24783" y="1162811"/>
            <a:ext cx="3360420" cy="5638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52978" y="1199261"/>
            <a:ext cx="3320923" cy="5241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57960" y="1886711"/>
            <a:ext cx="5486654" cy="36664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83613" y="2343911"/>
            <a:ext cx="6476746" cy="36664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83613" y="2805810"/>
            <a:ext cx="5022849" cy="35750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51168" y="3044915"/>
            <a:ext cx="38735" cy="38735"/>
          </a:xfrm>
          <a:custGeom>
            <a:avLst/>
            <a:gdLst/>
            <a:ahLst/>
            <a:cxnLst/>
            <a:rect l="l" t="t" r="r" b="b"/>
            <a:pathLst>
              <a:path w="38734" h="38735">
                <a:moveTo>
                  <a:pt x="38136" y="0"/>
                </a:moveTo>
                <a:lnTo>
                  <a:pt x="0" y="0"/>
                </a:lnTo>
                <a:lnTo>
                  <a:pt x="0" y="38136"/>
                </a:lnTo>
                <a:lnTo>
                  <a:pt x="38136" y="38136"/>
                </a:lnTo>
                <a:lnTo>
                  <a:pt x="381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551168" y="3044915"/>
            <a:ext cx="38735" cy="38735"/>
          </a:xfrm>
          <a:custGeom>
            <a:avLst/>
            <a:gdLst/>
            <a:ahLst/>
            <a:cxnLst/>
            <a:rect l="l" t="t" r="r" b="b"/>
            <a:pathLst>
              <a:path w="38734" h="38735">
                <a:moveTo>
                  <a:pt x="0" y="38136"/>
                </a:moveTo>
                <a:lnTo>
                  <a:pt x="38136" y="38136"/>
                </a:lnTo>
                <a:lnTo>
                  <a:pt x="38136" y="0"/>
                </a:lnTo>
                <a:lnTo>
                  <a:pt x="0" y="0"/>
                </a:lnTo>
                <a:lnTo>
                  <a:pt x="0" y="38136"/>
                </a:lnTo>
                <a:close/>
              </a:path>
            </a:pathLst>
          </a:custGeom>
          <a:ln w="914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52600" y="4038600"/>
            <a:ext cx="5867400" cy="244754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46504" y="4032503"/>
            <a:ext cx="5880100" cy="2459990"/>
          </a:xfrm>
          <a:custGeom>
            <a:avLst/>
            <a:gdLst/>
            <a:ahLst/>
            <a:cxnLst/>
            <a:rect l="l" t="t" r="r" b="b"/>
            <a:pathLst>
              <a:path w="5880100" h="2459990">
                <a:moveTo>
                  <a:pt x="0" y="2459736"/>
                </a:moveTo>
                <a:lnTo>
                  <a:pt x="5879592" y="2459736"/>
                </a:lnTo>
                <a:lnTo>
                  <a:pt x="5879592" y="0"/>
                </a:lnTo>
                <a:lnTo>
                  <a:pt x="0" y="0"/>
                </a:lnTo>
                <a:lnTo>
                  <a:pt x="0" y="2459736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0891" y="745236"/>
            <a:ext cx="4543044" cy="539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69809" y="780287"/>
            <a:ext cx="4502315" cy="5001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99948" y="1814321"/>
            <a:ext cx="7548245" cy="302133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396875" indent="-384810">
              <a:lnSpc>
                <a:spcPct val="100000"/>
              </a:lnSpc>
              <a:spcBef>
                <a:spcPts val="819"/>
              </a:spcBef>
              <a:buClr>
                <a:srgbClr val="FF388B"/>
              </a:buClr>
              <a:buSzPct val="80000"/>
              <a:buFont typeface="Wingdings 2"/>
              <a:buChar char=""/>
              <a:tabLst>
                <a:tab pos="397510" algn="l"/>
              </a:tabLst>
            </a:pP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Establishing</a:t>
            </a:r>
            <a:r>
              <a:rPr sz="3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Strategy</a:t>
            </a:r>
            <a:endParaRPr sz="3000">
              <a:latin typeface="Arial"/>
              <a:cs typeface="Arial"/>
            </a:endParaRPr>
          </a:p>
          <a:p>
            <a:pPr marL="396875" indent="-384810">
              <a:lnSpc>
                <a:spcPct val="100000"/>
              </a:lnSpc>
              <a:spcBef>
                <a:spcPts val="720"/>
              </a:spcBef>
              <a:buClr>
                <a:srgbClr val="FF388B"/>
              </a:buClr>
              <a:buSzPct val="80000"/>
              <a:buFont typeface="Wingdings 2"/>
              <a:buChar char=""/>
              <a:tabLst>
                <a:tab pos="397510" algn="l"/>
              </a:tabLst>
            </a:pP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Redesign 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the organization’s</a:t>
            </a:r>
            <a:r>
              <a:rPr sz="30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structure</a:t>
            </a:r>
            <a:endParaRPr sz="3000">
              <a:latin typeface="Arial"/>
              <a:cs typeface="Arial"/>
            </a:endParaRPr>
          </a:p>
          <a:p>
            <a:pPr marL="771525" marR="5080" indent="-285115">
              <a:lnSpc>
                <a:spcPct val="100000"/>
              </a:lnSpc>
              <a:spcBef>
                <a:spcPts val="640"/>
              </a:spcBef>
            </a:pPr>
            <a:r>
              <a:rPr sz="2450" spc="10" dirty="0">
                <a:solidFill>
                  <a:srgbClr val="FF388B"/>
                </a:solidFill>
                <a:latin typeface="Verdana"/>
                <a:cs typeface="Verdana"/>
              </a:rPr>
              <a:t>›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Flatten structure and increase cross functional  activities</a:t>
            </a:r>
            <a:endParaRPr sz="2600">
              <a:latin typeface="Arial"/>
              <a:cs typeface="Arial"/>
            </a:endParaRPr>
          </a:p>
          <a:p>
            <a:pPr marL="396875" indent="-384810">
              <a:lnSpc>
                <a:spcPct val="100000"/>
              </a:lnSpc>
              <a:spcBef>
                <a:spcPts val="705"/>
              </a:spcBef>
              <a:buClr>
                <a:srgbClr val="FF388B"/>
              </a:buClr>
              <a:buSzPct val="80000"/>
              <a:buFont typeface="Wingdings 2"/>
              <a:buChar char=""/>
              <a:tabLst>
                <a:tab pos="397510" algn="l"/>
              </a:tabLst>
            </a:pP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Reshaping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3000" spc="-15" dirty="0">
                <a:solidFill>
                  <a:srgbClr val="FFFFFF"/>
                </a:solidFill>
                <a:latin typeface="Arial"/>
                <a:cs typeface="Arial"/>
              </a:rPr>
              <a:t>org’s</a:t>
            </a:r>
            <a:r>
              <a:rPr sz="30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culture</a:t>
            </a:r>
            <a:endParaRPr sz="3000">
              <a:latin typeface="Arial"/>
              <a:cs typeface="Arial"/>
            </a:endParaRPr>
          </a:p>
          <a:p>
            <a:pPr marL="486409">
              <a:lnSpc>
                <a:spcPct val="100000"/>
              </a:lnSpc>
              <a:spcBef>
                <a:spcPts val="640"/>
              </a:spcBef>
            </a:pPr>
            <a:r>
              <a:rPr sz="2450" spc="10" dirty="0">
                <a:solidFill>
                  <a:srgbClr val="FF388B"/>
                </a:solidFill>
                <a:latin typeface="Verdana"/>
                <a:cs typeface="Verdana"/>
              </a:rPr>
              <a:t>›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Reward risk-taking and intelligent</a:t>
            </a:r>
            <a:r>
              <a:rPr sz="2600" spc="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mistakes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552957"/>
            <a:ext cx="7306945" cy="6051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800" spc="-20" dirty="0">
                <a:solidFill>
                  <a:srgbClr val="FF388B"/>
                </a:solidFill>
              </a:rPr>
              <a:t>Work </a:t>
            </a:r>
            <a:r>
              <a:rPr sz="3800" dirty="0">
                <a:solidFill>
                  <a:srgbClr val="FF388B"/>
                </a:solidFill>
              </a:rPr>
              <a:t>Stress and Its</a:t>
            </a:r>
            <a:r>
              <a:rPr sz="3800" spc="-135" dirty="0">
                <a:solidFill>
                  <a:srgbClr val="FF388B"/>
                </a:solidFill>
              </a:rPr>
              <a:t> </a:t>
            </a:r>
            <a:r>
              <a:rPr sz="3800" dirty="0">
                <a:solidFill>
                  <a:srgbClr val="FF388B"/>
                </a:solidFill>
              </a:rPr>
              <a:t>Management:</a:t>
            </a:r>
            <a:endParaRPr sz="3800"/>
          </a:p>
        </p:txBody>
      </p:sp>
      <p:sp>
        <p:nvSpPr>
          <p:cNvPr id="3" name="object 3"/>
          <p:cNvSpPr txBox="1"/>
          <p:nvPr/>
        </p:nvSpPr>
        <p:spPr>
          <a:xfrm>
            <a:off x="1069644" y="1697177"/>
            <a:ext cx="6574155" cy="22237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83565" indent="-57150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583565" algn="l"/>
                <a:tab pos="584200" algn="l"/>
              </a:tabLst>
            </a:pPr>
            <a:r>
              <a:rPr sz="3200" spc="-5" dirty="0">
                <a:solidFill>
                  <a:srgbClr val="FF388B"/>
                </a:solidFill>
                <a:latin typeface="Arial"/>
                <a:cs typeface="Arial"/>
              </a:rPr>
              <a:t>What </a:t>
            </a:r>
            <a:r>
              <a:rPr sz="3200" dirty="0">
                <a:solidFill>
                  <a:srgbClr val="FF388B"/>
                </a:solidFill>
                <a:latin typeface="Arial"/>
                <a:cs typeface="Arial"/>
              </a:rPr>
              <a:t>is</a:t>
            </a:r>
            <a:r>
              <a:rPr sz="3200" spc="-20" dirty="0">
                <a:solidFill>
                  <a:srgbClr val="FF388B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388B"/>
                </a:solidFill>
                <a:latin typeface="Arial"/>
                <a:cs typeface="Arial"/>
              </a:rPr>
              <a:t>Stress?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9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An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unpleasant psychological process</a:t>
            </a:r>
            <a:r>
              <a:rPr sz="28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that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occurs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response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environmental 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pressures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2003" y="1382979"/>
            <a:ext cx="7858125" cy="4519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10565" indent="-572135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711200" algn="l"/>
              </a:tabLst>
            </a:pPr>
            <a:r>
              <a:rPr sz="4400" dirty="0">
                <a:solidFill>
                  <a:srgbClr val="FF388B"/>
                </a:solidFill>
                <a:latin typeface="Arial"/>
                <a:cs typeface="Arial"/>
              </a:rPr>
              <a:t>Challenge</a:t>
            </a:r>
            <a:r>
              <a:rPr sz="4400" spc="-20" dirty="0">
                <a:solidFill>
                  <a:srgbClr val="FF388B"/>
                </a:solidFill>
                <a:latin typeface="Arial"/>
                <a:cs typeface="Arial"/>
              </a:rPr>
              <a:t> </a:t>
            </a:r>
            <a:r>
              <a:rPr sz="4400" dirty="0">
                <a:solidFill>
                  <a:srgbClr val="FF388B"/>
                </a:solidFill>
                <a:latin typeface="Arial"/>
                <a:cs typeface="Arial"/>
              </a:rPr>
              <a:t>Stressors</a:t>
            </a:r>
            <a:r>
              <a:rPr sz="4400" dirty="0">
                <a:latin typeface="Arial"/>
                <a:cs typeface="Arial"/>
              </a:rPr>
              <a:t>:</a:t>
            </a:r>
            <a:endParaRPr sz="4400">
              <a:latin typeface="Arial"/>
              <a:cs typeface="Arial"/>
            </a:endParaRPr>
          </a:p>
          <a:p>
            <a:pPr marL="344805" marR="5080">
              <a:lnSpc>
                <a:spcPct val="100000"/>
              </a:lnSpc>
              <a:spcBef>
                <a:spcPts val="2015"/>
              </a:spcBef>
            </a:pPr>
            <a:r>
              <a:rPr sz="2800" spc="-5" dirty="0">
                <a:solidFill>
                  <a:srgbClr val="FFFFFF"/>
                </a:solidFill>
                <a:latin typeface="Courier New"/>
                <a:cs typeface="Courier New"/>
              </a:rPr>
              <a:t>o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Stress associated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workload, pressure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to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complete tasks, and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time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urgency</a:t>
            </a:r>
            <a:endParaRPr sz="2800">
              <a:latin typeface="Arial"/>
              <a:cs typeface="Arial"/>
            </a:endParaRPr>
          </a:p>
          <a:p>
            <a:pPr marL="584200" indent="-572135">
              <a:lnSpc>
                <a:spcPct val="100000"/>
              </a:lnSpc>
              <a:spcBef>
                <a:spcPts val="2135"/>
              </a:spcBef>
              <a:buFont typeface="Wingdings"/>
              <a:buChar char=""/>
              <a:tabLst>
                <a:tab pos="584835" algn="l"/>
              </a:tabLst>
            </a:pPr>
            <a:r>
              <a:rPr sz="4400" dirty="0">
                <a:solidFill>
                  <a:srgbClr val="FF388B"/>
                </a:solidFill>
                <a:latin typeface="Arial"/>
                <a:cs typeface="Arial"/>
              </a:rPr>
              <a:t>Hindrance</a:t>
            </a:r>
            <a:r>
              <a:rPr sz="4400" spc="-5" dirty="0">
                <a:solidFill>
                  <a:srgbClr val="FF388B"/>
                </a:solidFill>
                <a:latin typeface="Arial"/>
                <a:cs typeface="Arial"/>
              </a:rPr>
              <a:t> </a:t>
            </a:r>
            <a:r>
              <a:rPr sz="4400" dirty="0">
                <a:solidFill>
                  <a:srgbClr val="FF388B"/>
                </a:solidFill>
                <a:latin typeface="Arial"/>
                <a:cs typeface="Arial"/>
              </a:rPr>
              <a:t>Stressors:</a:t>
            </a:r>
            <a:endParaRPr sz="4400">
              <a:latin typeface="Arial"/>
              <a:cs typeface="Arial"/>
            </a:endParaRPr>
          </a:p>
          <a:p>
            <a:pPr marL="802640" marR="1995170" indent="-457834">
              <a:lnSpc>
                <a:spcPct val="100000"/>
              </a:lnSpc>
              <a:spcBef>
                <a:spcPts val="2425"/>
              </a:spcBef>
            </a:pPr>
            <a:r>
              <a:rPr sz="3200" dirty="0">
                <a:solidFill>
                  <a:srgbClr val="FFFFFF"/>
                </a:solidFill>
                <a:latin typeface="Courier New"/>
                <a:cs typeface="Courier New"/>
              </a:rPr>
              <a:t>o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stress that keeps you from  reaching your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goals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such</a:t>
            </a:r>
            <a:r>
              <a:rPr sz="32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as  red</a:t>
            </a:r>
            <a:r>
              <a:rPr sz="3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tape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14983" y="739140"/>
            <a:ext cx="3686555" cy="5455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42720" y="773811"/>
            <a:ext cx="3647389" cy="5066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24400" y="850391"/>
            <a:ext cx="99060" cy="3215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55769" y="1111758"/>
            <a:ext cx="53975" cy="53340"/>
          </a:xfrm>
          <a:custGeom>
            <a:avLst/>
            <a:gdLst/>
            <a:ahLst/>
            <a:cxnLst/>
            <a:rect l="l" t="t" r="r" b="b"/>
            <a:pathLst>
              <a:path w="53975" h="53340">
                <a:moveTo>
                  <a:pt x="53466" y="0"/>
                </a:moveTo>
                <a:lnTo>
                  <a:pt x="0" y="0"/>
                </a:lnTo>
                <a:lnTo>
                  <a:pt x="0" y="53339"/>
                </a:lnTo>
                <a:lnTo>
                  <a:pt x="53466" y="53339"/>
                </a:lnTo>
                <a:lnTo>
                  <a:pt x="53466" y="0"/>
                </a:lnTo>
                <a:close/>
              </a:path>
            </a:pathLst>
          </a:custGeom>
          <a:solidFill>
            <a:srgbClr val="FF3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55769" y="888491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53466" y="0"/>
                </a:moveTo>
                <a:lnTo>
                  <a:pt x="0" y="0"/>
                </a:lnTo>
                <a:lnTo>
                  <a:pt x="0" y="53467"/>
                </a:lnTo>
                <a:lnTo>
                  <a:pt x="53466" y="53467"/>
                </a:lnTo>
                <a:lnTo>
                  <a:pt x="53466" y="0"/>
                </a:lnTo>
                <a:close/>
              </a:path>
            </a:pathLst>
          </a:custGeom>
          <a:solidFill>
            <a:srgbClr val="FF3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55769" y="1111758"/>
            <a:ext cx="53975" cy="53340"/>
          </a:xfrm>
          <a:custGeom>
            <a:avLst/>
            <a:gdLst/>
            <a:ahLst/>
            <a:cxnLst/>
            <a:rect l="l" t="t" r="r" b="b"/>
            <a:pathLst>
              <a:path w="53975" h="53340">
                <a:moveTo>
                  <a:pt x="0" y="0"/>
                </a:moveTo>
                <a:lnTo>
                  <a:pt x="53466" y="0"/>
                </a:lnTo>
                <a:lnTo>
                  <a:pt x="53466" y="53339"/>
                </a:lnTo>
                <a:lnTo>
                  <a:pt x="0" y="53339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55769" y="888491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0" y="0"/>
                </a:moveTo>
                <a:lnTo>
                  <a:pt x="53466" y="0"/>
                </a:lnTo>
                <a:lnTo>
                  <a:pt x="53466" y="53467"/>
                </a:lnTo>
                <a:lnTo>
                  <a:pt x="0" y="53467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7710" y="1173607"/>
            <a:ext cx="7801609" cy="6051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800" dirty="0">
                <a:solidFill>
                  <a:srgbClr val="FF388B"/>
                </a:solidFill>
              </a:rPr>
              <a:t>Demand-Resources Model of</a:t>
            </a:r>
            <a:r>
              <a:rPr sz="3800" spc="-135" dirty="0">
                <a:solidFill>
                  <a:srgbClr val="FF388B"/>
                </a:solidFill>
              </a:rPr>
              <a:t> </a:t>
            </a:r>
            <a:r>
              <a:rPr sz="3800" dirty="0">
                <a:solidFill>
                  <a:srgbClr val="FF388B"/>
                </a:solidFill>
              </a:rPr>
              <a:t>Stress</a:t>
            </a:r>
            <a:endParaRPr sz="3800"/>
          </a:p>
        </p:txBody>
      </p:sp>
      <p:sp>
        <p:nvSpPr>
          <p:cNvPr id="3" name="object 3"/>
          <p:cNvSpPr txBox="1"/>
          <p:nvPr/>
        </p:nvSpPr>
        <p:spPr>
          <a:xfrm>
            <a:off x="307340" y="2229738"/>
            <a:ext cx="7458709" cy="37579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14755" indent="-572135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1214755" algn="l"/>
                <a:tab pos="1215390" algn="l"/>
              </a:tabLst>
            </a:pPr>
            <a:r>
              <a:rPr sz="3800" dirty="0">
                <a:solidFill>
                  <a:srgbClr val="FF388B"/>
                </a:solidFill>
                <a:latin typeface="Arial"/>
                <a:cs typeface="Arial"/>
              </a:rPr>
              <a:t>Demands:</a:t>
            </a:r>
            <a:endParaRPr sz="3800">
              <a:latin typeface="Arial"/>
              <a:cs typeface="Arial"/>
            </a:endParaRPr>
          </a:p>
          <a:p>
            <a:pPr marL="233045" marR="292735">
              <a:lnSpc>
                <a:spcPct val="100000"/>
              </a:lnSpc>
              <a:spcBef>
                <a:spcPts val="2120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Responsibilities,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pressures,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obligations,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and  uncertainties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in the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workplace</a:t>
            </a:r>
            <a:endParaRPr sz="2800">
              <a:latin typeface="Arial"/>
              <a:cs typeface="Arial"/>
            </a:endParaRPr>
          </a:p>
          <a:p>
            <a:pPr marL="1384300" lvl="1" indent="-686435">
              <a:lnSpc>
                <a:spcPct val="100000"/>
              </a:lnSpc>
              <a:spcBef>
                <a:spcPts val="1600"/>
              </a:spcBef>
              <a:buFont typeface="Wingdings"/>
              <a:buChar char=""/>
              <a:tabLst>
                <a:tab pos="1384300" algn="l"/>
                <a:tab pos="1384935" algn="l"/>
              </a:tabLst>
            </a:pPr>
            <a:r>
              <a:rPr sz="3800" dirty="0">
                <a:solidFill>
                  <a:srgbClr val="FF388B"/>
                </a:solidFill>
                <a:latin typeface="Arial"/>
                <a:cs typeface="Arial"/>
              </a:rPr>
              <a:t>Resources:</a:t>
            </a:r>
            <a:endParaRPr sz="3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3105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Things within an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individual’s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control that can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be 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used to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resolve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demand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2231" y="457200"/>
            <a:ext cx="8458200" cy="5998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27633"/>
            <a:ext cx="717677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solidFill>
                  <a:srgbClr val="FF388B"/>
                </a:solidFill>
                <a:latin typeface="Arial"/>
                <a:cs typeface="Arial"/>
              </a:rPr>
              <a:t>Potential sources of</a:t>
            </a:r>
            <a:r>
              <a:rPr sz="4400" b="1" spc="-40" dirty="0">
                <a:solidFill>
                  <a:srgbClr val="FF388B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FF388B"/>
                </a:solidFill>
                <a:latin typeface="Arial"/>
                <a:cs typeface="Arial"/>
              </a:rPr>
              <a:t>stress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1140" y="1697177"/>
            <a:ext cx="8077200" cy="29533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There are three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potential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stressors which</a:t>
            </a:r>
            <a:r>
              <a:rPr sz="32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are  as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follows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:-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3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469900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Environmental</a:t>
            </a:r>
            <a:r>
              <a:rPr sz="32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factors</a:t>
            </a:r>
            <a:endParaRPr sz="32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Font typeface="Wingdings"/>
              <a:buChar char=""/>
              <a:tabLst>
                <a:tab pos="469900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Organizational</a:t>
            </a:r>
            <a:r>
              <a:rPr sz="32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factors</a:t>
            </a:r>
            <a:endParaRPr sz="32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Font typeface="Wingdings"/>
              <a:buChar char=""/>
              <a:tabLst>
                <a:tab pos="469900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Personal</a:t>
            </a:r>
            <a:r>
              <a:rPr sz="3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factors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7394" y="395985"/>
            <a:ext cx="417957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spc="-5" dirty="0">
                <a:solidFill>
                  <a:srgbClr val="FF388B"/>
                </a:solidFill>
                <a:latin typeface="Arial"/>
                <a:cs typeface="Arial"/>
              </a:rPr>
              <a:t>Differences</a:t>
            </a:r>
            <a:r>
              <a:rPr sz="5400" b="1" spc="-50" dirty="0">
                <a:solidFill>
                  <a:srgbClr val="FF388B"/>
                </a:solidFill>
                <a:latin typeface="Arial"/>
                <a:cs typeface="Arial"/>
              </a:rPr>
              <a:t> </a:t>
            </a:r>
            <a:r>
              <a:rPr sz="5400" b="1" dirty="0">
                <a:solidFill>
                  <a:srgbClr val="FF388B"/>
                </a:solidFill>
                <a:latin typeface="Arial"/>
                <a:cs typeface="Arial"/>
              </a:rPr>
              <a:t>:</a:t>
            </a:r>
            <a:endParaRPr sz="5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1773377"/>
            <a:ext cx="4703445" cy="34321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6550" indent="-324485">
              <a:lnSpc>
                <a:spcPct val="100000"/>
              </a:lnSpc>
              <a:spcBef>
                <a:spcPts val="105"/>
              </a:spcBef>
              <a:buSzPct val="96875"/>
              <a:buFont typeface="Wingdings"/>
              <a:buChar char=""/>
              <a:tabLst>
                <a:tab pos="337185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Individual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differences</a:t>
            </a:r>
            <a:endParaRPr sz="3200">
              <a:latin typeface="Arial"/>
              <a:cs typeface="Arial"/>
            </a:endParaRPr>
          </a:p>
          <a:p>
            <a:pPr marL="336550" indent="-324485">
              <a:lnSpc>
                <a:spcPct val="100000"/>
              </a:lnSpc>
              <a:spcBef>
                <a:spcPts val="5"/>
              </a:spcBef>
              <a:buSzPct val="96875"/>
              <a:buFont typeface="Wingdings"/>
              <a:buChar char=""/>
              <a:tabLst>
                <a:tab pos="337185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Cultural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differences</a:t>
            </a:r>
            <a:endParaRPr sz="3200">
              <a:latin typeface="Arial"/>
              <a:cs typeface="Arial"/>
            </a:endParaRPr>
          </a:p>
          <a:p>
            <a:pPr marL="336550" indent="-324485">
              <a:lnSpc>
                <a:spcPct val="100000"/>
              </a:lnSpc>
              <a:buSzPct val="96875"/>
              <a:buFont typeface="Wingdings"/>
              <a:buChar char=""/>
              <a:tabLst>
                <a:tab pos="337185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Consequences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32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stress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5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720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Physiological</a:t>
            </a:r>
            <a:r>
              <a:rPr sz="32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symptoms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har char="•"/>
            </a:pPr>
            <a:endParaRPr sz="345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spcBef>
                <a:spcPts val="5"/>
              </a:spcBef>
              <a:buChar char="•"/>
              <a:tabLst>
                <a:tab pos="469900" algn="l"/>
                <a:tab pos="470534" algn="l"/>
              </a:tabLst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Psychological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symptoms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53171" y="4957775"/>
            <a:ext cx="1290827" cy="18861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07008" y="1293875"/>
            <a:ext cx="3701796" cy="4526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34782" y="1329436"/>
            <a:ext cx="3662337" cy="4130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9963" y="2553461"/>
            <a:ext cx="199796" cy="2293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0287" y="2496311"/>
            <a:ext cx="3999928" cy="29095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69963" y="3449573"/>
            <a:ext cx="199796" cy="2293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20241" y="3392423"/>
            <a:ext cx="5502478" cy="3666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93444" y="2918586"/>
            <a:ext cx="4057650" cy="1287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indent="-457200">
              <a:lnSpc>
                <a:spcPct val="100000"/>
              </a:lnSpc>
              <a:spcBef>
                <a:spcPts val="100"/>
              </a:spcBef>
              <a:buClr>
                <a:srgbClr val="FF388B"/>
              </a:buClr>
              <a:buSzPct val="93750"/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Greater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Diversity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FF388B"/>
              </a:buClr>
              <a:buFont typeface="Wingdings"/>
              <a:buChar char=""/>
            </a:pPr>
            <a:endParaRPr sz="3600">
              <a:latin typeface="Arial"/>
              <a:cs typeface="Arial"/>
            </a:endParaRPr>
          </a:p>
          <a:p>
            <a:pPr marL="469265" indent="-457200">
              <a:lnSpc>
                <a:spcPct val="100000"/>
              </a:lnSpc>
              <a:buClr>
                <a:srgbClr val="FF388B"/>
              </a:buClr>
              <a:buSzPct val="93750"/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Replacement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Managers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69963" y="4345685"/>
            <a:ext cx="199796" cy="22936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30655" y="4288535"/>
            <a:ext cx="6195644" cy="36664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18387" y="4745735"/>
            <a:ext cx="1520088" cy="29121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993444" y="5168646"/>
            <a:ext cx="55022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indent="-457200">
              <a:lnSpc>
                <a:spcPct val="100000"/>
              </a:lnSpc>
              <a:spcBef>
                <a:spcPts val="100"/>
              </a:spcBef>
              <a:buClr>
                <a:srgbClr val="FF388B"/>
              </a:buClr>
              <a:buSzPct val="93750"/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Unmanageable span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4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Management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53171" y="4957775"/>
            <a:ext cx="1290827" cy="18861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9140" y="865632"/>
            <a:ext cx="5411724" cy="4602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6940" y="901446"/>
            <a:ext cx="5372620" cy="4201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78763" y="1728723"/>
            <a:ext cx="5560314" cy="2719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76896" y="2155444"/>
            <a:ext cx="4962918" cy="3423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77074" y="2582164"/>
            <a:ext cx="6110566" cy="342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67536" y="3013329"/>
            <a:ext cx="4417161" cy="33794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66672" y="3440048"/>
            <a:ext cx="2606878" cy="33388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70476" y="3884674"/>
            <a:ext cx="4498848" cy="29733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53171" y="4957775"/>
            <a:ext cx="1290827" cy="18861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04872" y="1613916"/>
            <a:ext cx="5411724" cy="4602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32685" y="1649602"/>
            <a:ext cx="5372608" cy="4201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" y="222502"/>
            <a:ext cx="8534400" cy="66354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4797" y="856233"/>
            <a:ext cx="6927850" cy="1367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4400" spc="-80" dirty="0">
                <a:solidFill>
                  <a:srgbClr val="FF388B"/>
                </a:solidFill>
              </a:rPr>
              <a:t>Two </a:t>
            </a:r>
            <a:r>
              <a:rPr sz="4400" dirty="0">
                <a:solidFill>
                  <a:srgbClr val="FF388B"/>
                </a:solidFill>
              </a:rPr>
              <a:t>approaches to manage  stress: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223824" y="2458338"/>
            <a:ext cx="6480810" cy="15627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05485" indent="-686435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705485" algn="l"/>
                <a:tab pos="706120" algn="l"/>
              </a:tabLst>
            </a:pPr>
            <a:r>
              <a:rPr sz="3800" dirty="0">
                <a:solidFill>
                  <a:srgbClr val="FFFFFF"/>
                </a:solidFill>
                <a:latin typeface="Arial"/>
                <a:cs typeface="Arial"/>
              </a:rPr>
              <a:t>Individual</a:t>
            </a:r>
            <a:r>
              <a:rPr sz="3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00" dirty="0">
                <a:solidFill>
                  <a:srgbClr val="FFFFFF"/>
                </a:solidFill>
                <a:latin typeface="Arial"/>
                <a:cs typeface="Arial"/>
              </a:rPr>
              <a:t>approaches</a:t>
            </a:r>
            <a:endParaRPr sz="3800">
              <a:latin typeface="Arial"/>
              <a:cs typeface="Arial"/>
            </a:endParaRPr>
          </a:p>
          <a:p>
            <a:pPr marL="698500" indent="-686435">
              <a:lnSpc>
                <a:spcPct val="100000"/>
              </a:lnSpc>
              <a:spcBef>
                <a:spcPts val="2975"/>
              </a:spcBef>
              <a:buFont typeface="Wingdings"/>
              <a:buChar char=""/>
              <a:tabLst>
                <a:tab pos="698500" algn="l"/>
                <a:tab pos="699135" algn="l"/>
              </a:tabLst>
            </a:pPr>
            <a:r>
              <a:rPr sz="3800" dirty="0">
                <a:solidFill>
                  <a:srgbClr val="FFFFFF"/>
                </a:solidFill>
                <a:latin typeface="Arial"/>
                <a:cs typeface="Arial"/>
              </a:rPr>
              <a:t>Organizational</a:t>
            </a:r>
            <a:r>
              <a:rPr sz="38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00" dirty="0">
                <a:solidFill>
                  <a:srgbClr val="FFFFFF"/>
                </a:solidFill>
                <a:latin typeface="Arial"/>
                <a:cs typeface="Arial"/>
              </a:rPr>
              <a:t>approaches</a:t>
            </a:r>
            <a:endParaRPr sz="3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9740" y="468325"/>
            <a:ext cx="5732145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solidFill>
                  <a:srgbClr val="FF388B"/>
                </a:solidFill>
              </a:rPr>
              <a:t>Individual</a:t>
            </a:r>
            <a:r>
              <a:rPr sz="4400" spc="-300" dirty="0">
                <a:solidFill>
                  <a:srgbClr val="FF388B"/>
                </a:solidFill>
              </a:rPr>
              <a:t> </a:t>
            </a:r>
            <a:r>
              <a:rPr sz="4400" dirty="0">
                <a:solidFill>
                  <a:srgbClr val="FF388B"/>
                </a:solidFill>
              </a:rPr>
              <a:t>Approaches</a:t>
            </a:r>
            <a:r>
              <a:rPr sz="6600" dirty="0">
                <a:solidFill>
                  <a:srgbClr val="FF388B"/>
                </a:solidFill>
              </a:rPr>
              <a:t>:</a:t>
            </a:r>
            <a:endParaRPr sz="6600"/>
          </a:p>
        </p:txBody>
      </p:sp>
      <p:sp>
        <p:nvSpPr>
          <p:cNvPr id="3" name="object 3"/>
          <p:cNvSpPr txBox="1"/>
          <p:nvPr/>
        </p:nvSpPr>
        <p:spPr>
          <a:xfrm>
            <a:off x="459740" y="2078863"/>
            <a:ext cx="6417945" cy="19773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6550" indent="-324485">
              <a:lnSpc>
                <a:spcPct val="100000"/>
              </a:lnSpc>
              <a:spcBef>
                <a:spcPts val="105"/>
              </a:spcBef>
              <a:buSzPct val="96875"/>
              <a:buFont typeface="Wingdings"/>
              <a:buChar char=""/>
              <a:tabLst>
                <a:tab pos="337185" algn="l"/>
                <a:tab pos="2995295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Implementing	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time</a:t>
            </a:r>
            <a:r>
              <a:rPr sz="32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management</a:t>
            </a:r>
            <a:endParaRPr sz="3200">
              <a:latin typeface="Arial"/>
              <a:cs typeface="Arial"/>
            </a:endParaRPr>
          </a:p>
          <a:p>
            <a:pPr marL="336550" indent="-324485">
              <a:lnSpc>
                <a:spcPct val="100000"/>
              </a:lnSpc>
              <a:buSzPct val="96875"/>
              <a:buFont typeface="Wingdings"/>
              <a:buChar char=""/>
              <a:tabLst>
                <a:tab pos="337185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Increasing physical</a:t>
            </a:r>
            <a:r>
              <a:rPr sz="32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exercise</a:t>
            </a:r>
            <a:endParaRPr sz="3200">
              <a:latin typeface="Arial"/>
              <a:cs typeface="Arial"/>
            </a:endParaRPr>
          </a:p>
          <a:p>
            <a:pPr marL="336550" indent="-324485">
              <a:lnSpc>
                <a:spcPct val="100000"/>
              </a:lnSpc>
              <a:buSzPct val="96875"/>
              <a:buFont typeface="Wingdings"/>
              <a:buChar char=""/>
              <a:tabLst>
                <a:tab pos="337185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Relaxation</a:t>
            </a:r>
            <a:r>
              <a:rPr sz="3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training</a:t>
            </a:r>
            <a:endParaRPr sz="3200">
              <a:latin typeface="Arial"/>
              <a:cs typeface="Arial"/>
            </a:endParaRPr>
          </a:p>
          <a:p>
            <a:pPr marL="336550" indent="-324485">
              <a:lnSpc>
                <a:spcPct val="100000"/>
              </a:lnSpc>
              <a:buSzPct val="96875"/>
              <a:buFont typeface="Wingdings"/>
              <a:buChar char=""/>
              <a:tabLst>
                <a:tab pos="337185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Expanding social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support</a:t>
            </a:r>
            <a:r>
              <a:rPr sz="32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network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45338"/>
            <a:ext cx="603440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dirty="0">
                <a:solidFill>
                  <a:srgbClr val="FF388B"/>
                </a:solidFill>
              </a:rPr>
              <a:t>Organizational</a:t>
            </a:r>
            <a:r>
              <a:rPr sz="3800" spc="-300" dirty="0">
                <a:solidFill>
                  <a:srgbClr val="FF388B"/>
                </a:solidFill>
              </a:rPr>
              <a:t> </a:t>
            </a:r>
            <a:r>
              <a:rPr sz="3800" dirty="0">
                <a:solidFill>
                  <a:srgbClr val="FF388B"/>
                </a:solidFill>
              </a:rPr>
              <a:t>Approaches</a:t>
            </a:r>
            <a:r>
              <a:rPr sz="6000" dirty="0">
                <a:solidFill>
                  <a:srgbClr val="FF388B"/>
                </a:solidFill>
              </a:rPr>
              <a:t>:</a:t>
            </a:r>
            <a:endParaRPr sz="6000"/>
          </a:p>
        </p:txBody>
      </p:sp>
      <p:sp>
        <p:nvSpPr>
          <p:cNvPr id="3" name="object 3"/>
          <p:cNvSpPr txBox="1"/>
          <p:nvPr/>
        </p:nvSpPr>
        <p:spPr>
          <a:xfrm>
            <a:off x="231140" y="2539111"/>
            <a:ext cx="6774815" cy="2585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265" marR="280035" indent="-469265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469265" algn="l"/>
                <a:tab pos="469900" algn="l"/>
                <a:tab pos="2150745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Improved	personnel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selection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and job  placement</a:t>
            </a:r>
            <a:endParaRPr sz="28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Training</a:t>
            </a:r>
            <a:endParaRPr sz="28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Redesigning of</a:t>
            </a:r>
            <a:r>
              <a:rPr sz="28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job</a:t>
            </a:r>
            <a:endParaRPr sz="28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Increased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employee</a:t>
            </a:r>
            <a:r>
              <a:rPr sz="28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involvement</a:t>
            </a:r>
            <a:endParaRPr sz="28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Improved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organizational</a:t>
            </a:r>
            <a:r>
              <a:rPr sz="28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communication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2416" y="1104900"/>
            <a:ext cx="3960876" cy="5455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71372" y="1140205"/>
            <a:ext cx="3919981" cy="5067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5940" y="2232786"/>
            <a:ext cx="165735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/>
              <a:t>C</a:t>
            </a:r>
            <a:r>
              <a:rPr sz="3000" dirty="0"/>
              <a:t>H</a:t>
            </a:r>
            <a:r>
              <a:rPr sz="3000" spc="-5" dirty="0"/>
              <a:t>A</a:t>
            </a:r>
            <a:r>
              <a:rPr sz="3000" dirty="0"/>
              <a:t>NGE</a:t>
            </a:r>
            <a:endParaRPr sz="3000"/>
          </a:p>
        </p:txBody>
      </p:sp>
      <p:sp>
        <p:nvSpPr>
          <p:cNvPr id="5" name="object 5"/>
          <p:cNvSpPr txBox="1"/>
          <p:nvPr/>
        </p:nvSpPr>
        <p:spPr>
          <a:xfrm>
            <a:off x="535940" y="2717639"/>
            <a:ext cx="6833870" cy="2583815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927100">
              <a:lnSpc>
                <a:spcPct val="100000"/>
              </a:lnSpc>
              <a:spcBef>
                <a:spcPts val="800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Making things</a:t>
            </a:r>
            <a:r>
              <a:rPr sz="2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different.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Planned</a:t>
            </a:r>
            <a:r>
              <a:rPr sz="3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Change</a:t>
            </a:r>
            <a:endParaRPr sz="3000">
              <a:latin typeface="Arial"/>
              <a:cs typeface="Arial"/>
            </a:endParaRPr>
          </a:p>
          <a:p>
            <a:pPr marL="927100" marR="5080">
              <a:lnSpc>
                <a:spcPct val="101400"/>
              </a:lnSpc>
              <a:spcBef>
                <a:spcPts val="875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Activities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intentional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goal  oriented.</a:t>
            </a:r>
            <a:endParaRPr sz="28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  <a:spcBef>
                <a:spcPts val="675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Goals of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planned</a:t>
            </a:r>
            <a:r>
              <a:rPr sz="28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change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8700" y="1333500"/>
            <a:ext cx="3648455" cy="5455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56792" y="1368805"/>
            <a:ext cx="3608933" cy="5067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69848" rIns="0" bIns="0" rtlCol="0">
            <a:spAutoFit/>
          </a:bodyPr>
          <a:lstStyle/>
          <a:p>
            <a:pPr marL="88900" marR="5080">
              <a:lnSpc>
                <a:spcPct val="100000"/>
              </a:lnSpc>
              <a:spcBef>
                <a:spcPts val="100"/>
              </a:spcBef>
            </a:pPr>
            <a:r>
              <a:rPr sz="3000" spc="-5" dirty="0"/>
              <a:t>Persons who </a:t>
            </a:r>
            <a:r>
              <a:rPr sz="3000" dirty="0"/>
              <a:t>act </a:t>
            </a:r>
            <a:r>
              <a:rPr sz="3000" spc="-5" dirty="0"/>
              <a:t>as catalysts and assume </a:t>
            </a:r>
            <a:r>
              <a:rPr sz="3000" spc="-10" dirty="0"/>
              <a:t>the  </a:t>
            </a:r>
            <a:r>
              <a:rPr sz="3000" spc="-5" dirty="0"/>
              <a:t>responsibility </a:t>
            </a:r>
            <a:r>
              <a:rPr sz="3000" dirty="0"/>
              <a:t>for </a:t>
            </a:r>
            <a:r>
              <a:rPr sz="3000" spc="-5" dirty="0"/>
              <a:t>managing change</a:t>
            </a:r>
            <a:r>
              <a:rPr sz="3000" spc="-65" dirty="0"/>
              <a:t> </a:t>
            </a:r>
            <a:r>
              <a:rPr sz="3000" dirty="0"/>
              <a:t>activities.</a:t>
            </a:r>
            <a:endParaRPr sz="3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3939" y="934211"/>
            <a:ext cx="5114544" cy="539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72159" y="970025"/>
            <a:ext cx="5074386" cy="5001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44500" y="1984070"/>
            <a:ext cx="7724140" cy="3013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635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Resistance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change is the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action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taken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by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individuals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and groups when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they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perceive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  change that is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occurring as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threat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them.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900">
              <a:latin typeface="Arial"/>
              <a:cs typeface="Arial"/>
            </a:endParaRPr>
          </a:p>
          <a:p>
            <a:pPr marL="12700" marR="183515">
              <a:lnSpc>
                <a:spcPct val="100000"/>
              </a:lnSpc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Key words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here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'perceive'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'threat'.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threat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need not be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real or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large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for resistance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to  </a:t>
            </a:r>
            <a:r>
              <a:rPr sz="2800" spc="-30" dirty="0">
                <a:solidFill>
                  <a:srgbClr val="FFFFFF"/>
                </a:solidFill>
                <a:latin typeface="Arial"/>
                <a:cs typeface="Arial"/>
              </a:rPr>
              <a:t>occur.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3939" y="1431036"/>
            <a:ext cx="6658356" cy="495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69847" y="1463421"/>
            <a:ext cx="6622033" cy="4594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74216" y="2382548"/>
            <a:ext cx="6452235" cy="268541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481965" indent="-469900">
              <a:lnSpc>
                <a:spcPct val="100000"/>
              </a:lnSpc>
              <a:spcBef>
                <a:spcPts val="735"/>
              </a:spcBef>
              <a:buClr>
                <a:srgbClr val="FF388B"/>
              </a:buClr>
              <a:buSzPct val="94230"/>
              <a:buChar char="•"/>
              <a:tabLst>
                <a:tab pos="481965" algn="l"/>
                <a:tab pos="482600" algn="l"/>
              </a:tabLst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Overt and</a:t>
            </a:r>
            <a:r>
              <a:rPr sz="2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Immediate</a:t>
            </a:r>
            <a:endParaRPr sz="2600">
              <a:latin typeface="Arial"/>
              <a:cs typeface="Arial"/>
            </a:endParaRPr>
          </a:p>
          <a:p>
            <a:pPr marL="592455" lvl="1" indent="-240665">
              <a:lnSpc>
                <a:spcPct val="100000"/>
              </a:lnSpc>
              <a:spcBef>
                <a:spcPts val="585"/>
              </a:spcBef>
              <a:buClr>
                <a:srgbClr val="FF388B"/>
              </a:buClr>
              <a:buSzPct val="95833"/>
              <a:buFont typeface="Wingdings"/>
              <a:buChar char=""/>
              <a:tabLst>
                <a:tab pos="593090" algn="l"/>
              </a:tabLst>
            </a:pP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Voicing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complaints, engaging in job</a:t>
            </a:r>
            <a:r>
              <a:rPr sz="2400" spc="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actions</a:t>
            </a:r>
            <a:endParaRPr sz="2400">
              <a:latin typeface="Arial"/>
              <a:cs typeface="Arial"/>
            </a:endParaRPr>
          </a:p>
          <a:p>
            <a:pPr marL="297180" indent="-285115">
              <a:lnSpc>
                <a:spcPct val="100000"/>
              </a:lnSpc>
              <a:spcBef>
                <a:spcPts val="615"/>
              </a:spcBef>
              <a:buClr>
                <a:srgbClr val="FF388B"/>
              </a:buClr>
              <a:buSzPct val="94230"/>
              <a:buChar char="•"/>
              <a:tabLst>
                <a:tab pos="297180" algn="l"/>
                <a:tab pos="297815" algn="l"/>
              </a:tabLst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Implicit and</a:t>
            </a:r>
            <a:r>
              <a:rPr sz="2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Deferred</a:t>
            </a:r>
            <a:endParaRPr sz="2600">
              <a:latin typeface="Arial"/>
              <a:cs typeface="Arial"/>
            </a:endParaRPr>
          </a:p>
          <a:p>
            <a:pPr marL="297180" marR="5080" indent="-285115">
              <a:lnSpc>
                <a:spcPct val="100000"/>
              </a:lnSpc>
              <a:spcBef>
                <a:spcPts val="625"/>
              </a:spcBef>
              <a:buClr>
                <a:srgbClr val="FF388B"/>
              </a:buClr>
              <a:buSzPct val="94230"/>
              <a:buFont typeface="Wingdings"/>
              <a:buChar char=""/>
              <a:tabLst>
                <a:tab pos="480059" algn="l"/>
                <a:tab pos="480695" algn="l"/>
              </a:tabLst>
            </a:pPr>
            <a:r>
              <a:rPr dirty="0"/>
              <a:t>	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Loss of employee loyalty and</a:t>
            </a:r>
            <a:r>
              <a:rPr sz="2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motivation,  increased errors or mistakes, increased  absenteeism.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1524000"/>
            <a:ext cx="7391400" cy="51770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2589" y="437895"/>
            <a:ext cx="8169681" cy="3035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2777" y="881633"/>
            <a:ext cx="758469" cy="177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59230" y="822705"/>
            <a:ext cx="3324605" cy="2997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96230" y="822705"/>
            <a:ext cx="2710942" cy="2997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582</Words>
  <Application>Microsoft Office PowerPoint</Application>
  <PresentationFormat>On-screen Show (4:3)</PresentationFormat>
  <Paragraphs>147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Arial</vt:lpstr>
      <vt:lpstr>Calibri</vt:lpstr>
      <vt:lpstr>Courier New</vt:lpstr>
      <vt:lpstr>Wingdings 2</vt:lpstr>
      <vt:lpstr>Book Antiqua</vt:lpstr>
      <vt:lpstr>Wingdings</vt:lpstr>
      <vt:lpstr>Verdana</vt:lpstr>
      <vt:lpstr>Office Theme</vt:lpstr>
      <vt:lpstr>Organizational Change And  Stress Management</vt:lpstr>
      <vt:lpstr>PowerPoint Presentation</vt:lpstr>
      <vt:lpstr>PowerPoint Presentation</vt:lpstr>
      <vt:lpstr>PowerPoint Presentation</vt:lpstr>
      <vt:lpstr>CHANGE</vt:lpstr>
      <vt:lpstr>Persons who act as catalysts and assume the  responsibility for managing change activities.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Politics of Change</vt:lpstr>
      <vt:lpstr>PowerPoint Presentation</vt:lpstr>
      <vt:lpstr>PowerPoint Presentation</vt:lpstr>
      <vt:lpstr>PowerPoint Presentation</vt:lpstr>
      <vt:lpstr>PowerPoint Presentation</vt:lpstr>
      <vt:lpstr>Forces that hinder  movement from the  existing equilibrium.</vt:lpstr>
      <vt:lpstr>PowerPoint Presentation</vt:lpstr>
      <vt:lpstr>A change process based on systematic  collection of data and then selection of a  change action based on what the analyzed  data indicate.</vt:lpstr>
      <vt:lpstr>PowerPoint Presentation</vt:lpstr>
      <vt:lpstr>PowerPoint Presentation</vt:lpstr>
      <vt:lpstr>These are the underlying values in most OD  efforts :-</vt:lpstr>
      <vt:lpstr>Six techniques are used in  OD(organizational development)</vt:lpstr>
      <vt:lpstr>Ability of an organization to embrace change, new  things.</vt:lpstr>
      <vt:lpstr>PowerPoint Presentation</vt:lpstr>
      <vt:lpstr>PowerPoint Presentation</vt:lpstr>
      <vt:lpstr>Individuals who take an innovation and  actively promote the ideas overcome  resistance , and ensure that the idea is  implemented.</vt:lpstr>
      <vt:lpstr>PowerPoint Presentation</vt:lpstr>
      <vt:lpstr>PowerPoint Presentation</vt:lpstr>
      <vt:lpstr>PowerPoint Presentation</vt:lpstr>
      <vt:lpstr>PowerPoint Presentation</vt:lpstr>
      <vt:lpstr>Work Stress and Its Management:</vt:lpstr>
      <vt:lpstr>PowerPoint Presentation</vt:lpstr>
      <vt:lpstr>Demand-Resources Model of Stress</vt:lpstr>
      <vt:lpstr>PowerPoint Presentation</vt:lpstr>
      <vt:lpstr>Potential sources of stress</vt:lpstr>
      <vt:lpstr>Differences :</vt:lpstr>
      <vt:lpstr>PowerPoint Presentation</vt:lpstr>
      <vt:lpstr>PowerPoint Presentation</vt:lpstr>
      <vt:lpstr>Two approaches to manage  stress:</vt:lpstr>
      <vt:lpstr>Individual Approaches:</vt:lpstr>
      <vt:lpstr>Organizational Approaches: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Organizational Change And  Stress Management</dc:title>
  <cp:lastModifiedBy>DR NADEEM</cp:lastModifiedBy>
  <cp:revision>1</cp:revision>
  <dcterms:created xsi:type="dcterms:W3CDTF">2020-04-23T20:09:27Z</dcterms:created>
  <dcterms:modified xsi:type="dcterms:W3CDTF">2020-05-02T19:31:43Z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2016-12-08T00:00:00Z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2020-04-23T00:00:00Z</vt:filetime>
  </property>
</Properties>
</file>