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328" r:id="rId4"/>
    <p:sldId id="263" r:id="rId5"/>
    <p:sldId id="264" r:id="rId6"/>
    <p:sldId id="326" r:id="rId7"/>
    <p:sldId id="327" r:id="rId8"/>
    <p:sldId id="260" r:id="rId9"/>
    <p:sldId id="261" r:id="rId10"/>
    <p:sldId id="266" r:id="rId11"/>
    <p:sldId id="270" r:id="rId12"/>
    <p:sldId id="269" r:id="rId13"/>
    <p:sldId id="282" r:id="rId14"/>
    <p:sldId id="271" r:id="rId15"/>
    <p:sldId id="283" r:id="rId16"/>
    <p:sldId id="272" r:id="rId17"/>
    <p:sldId id="267" r:id="rId18"/>
    <p:sldId id="274" r:id="rId19"/>
    <p:sldId id="275" r:id="rId20"/>
    <p:sldId id="276" r:id="rId21"/>
    <p:sldId id="277" r:id="rId22"/>
    <p:sldId id="332" r:id="rId23"/>
    <p:sldId id="281" r:id="rId24"/>
    <p:sldId id="333" r:id="rId25"/>
    <p:sldId id="278" r:id="rId26"/>
    <p:sldId id="285" r:id="rId27"/>
    <p:sldId id="286" r:id="rId28"/>
    <p:sldId id="329" r:id="rId29"/>
    <p:sldId id="291" r:id="rId30"/>
    <p:sldId id="306" r:id="rId31"/>
    <p:sldId id="292" r:id="rId32"/>
    <p:sldId id="297" r:id="rId33"/>
    <p:sldId id="334" r:id="rId34"/>
    <p:sldId id="317" r:id="rId35"/>
    <p:sldId id="336" r:id="rId36"/>
    <p:sldId id="307" r:id="rId37"/>
    <p:sldId id="298" r:id="rId38"/>
    <p:sldId id="301" r:id="rId39"/>
    <p:sldId id="330" r:id="rId40"/>
    <p:sldId id="300" r:id="rId41"/>
    <p:sldId id="299" r:id="rId42"/>
    <p:sldId id="290" r:id="rId43"/>
    <p:sldId id="288" r:id="rId44"/>
    <p:sldId id="289" r:id="rId45"/>
    <p:sldId id="331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F27B1-9845-4800-9E2B-FF9586D40241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6443-FA74-4647-B51C-9299CB6FAE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06443-FA74-4647-B51C-9299CB6FAEC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73B6AA-E0C2-4F36-A614-D4CEDBC48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/>
          <a:lstStyle/>
          <a:p>
            <a:r>
              <a:rPr lang="en-US" b="1" dirty="0" smtClean="0"/>
              <a:t>UTEROVAGINAL PROLAPSE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 descr="Image result for uv prolap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0"/>
            <a:ext cx="6019800" cy="413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Predisposing Factors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/>
              <a:t>Hereditary (genetic) predisposition</a:t>
            </a:r>
          </a:p>
          <a:p>
            <a:pPr>
              <a:buClr>
                <a:schemeClr val="tx1"/>
              </a:buClr>
            </a:pPr>
            <a:r>
              <a:rPr lang="en-US" dirty="0"/>
              <a:t>Race: White &gt; Black &gt; Asian</a:t>
            </a:r>
          </a:p>
          <a:p>
            <a:pPr>
              <a:buClr>
                <a:schemeClr val="tx1"/>
              </a:buClr>
            </a:pPr>
            <a:r>
              <a:rPr lang="en-US" dirty="0"/>
              <a:t>Pregnancy and Vaginal Childbirth</a:t>
            </a:r>
          </a:p>
          <a:p>
            <a:pPr>
              <a:buClr>
                <a:schemeClr val="tx1"/>
              </a:buClr>
            </a:pPr>
            <a:r>
              <a:rPr lang="en-US" dirty="0"/>
              <a:t>Age and Menopause</a:t>
            </a:r>
          </a:p>
          <a:p>
            <a:pPr>
              <a:buClr>
                <a:schemeClr val="tx1"/>
              </a:buClr>
            </a:pPr>
            <a:r>
              <a:rPr lang="en-US" dirty="0"/>
              <a:t>Raised intra-abdominal pressure (e.g.: obesity, cough, constipation, lifting, etc)</a:t>
            </a:r>
          </a:p>
          <a:p>
            <a:pPr>
              <a:buClr>
                <a:schemeClr val="tx1"/>
              </a:buClr>
            </a:pPr>
            <a:r>
              <a:rPr lang="en-US" dirty="0"/>
              <a:t>Iatrogenic: surgical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Anterior vaginal wall prolapse</a:t>
            </a:r>
          </a:p>
          <a:p>
            <a:pPr lvl="1"/>
            <a:r>
              <a:rPr lang="en-US" b="1" dirty="0" err="1" smtClean="0"/>
              <a:t>Urethrocele</a:t>
            </a:r>
            <a:r>
              <a:rPr lang="en-US" b="1" dirty="0" smtClean="0"/>
              <a:t>: urethral descent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err="1" smtClean="0"/>
              <a:t>Cystocele</a:t>
            </a:r>
            <a:r>
              <a:rPr lang="en-US" b="1" dirty="0" smtClean="0"/>
              <a:t>: bladder descent</a:t>
            </a:r>
          </a:p>
          <a:p>
            <a:pPr lvl="1"/>
            <a:r>
              <a:rPr lang="en-US" b="1" dirty="0" err="1" smtClean="0"/>
              <a:t>Cystourethrocele</a:t>
            </a:r>
            <a:r>
              <a:rPr lang="en-US" b="1" dirty="0" smtClean="0"/>
              <a:t>: descent of bladder and urethra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Posterior vaginal wall prolapse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err="1" smtClean="0"/>
              <a:t>Rectocele</a:t>
            </a:r>
            <a:r>
              <a:rPr lang="en-US" b="1" dirty="0" smtClean="0"/>
              <a:t>: rectal descent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err="1" smtClean="0"/>
              <a:t>Enterocele</a:t>
            </a:r>
            <a:r>
              <a:rPr lang="en-US" b="1" dirty="0" smtClean="0"/>
              <a:t>: small bowel descent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Apical vaginal prolapse</a:t>
            </a:r>
          </a:p>
          <a:p>
            <a:pPr lvl="1"/>
            <a:r>
              <a:rPr lang="en-US" b="1" dirty="0" err="1" smtClean="0"/>
              <a:t>Uterovaginal</a:t>
            </a:r>
            <a:r>
              <a:rPr lang="en-US" b="1" dirty="0" smtClean="0"/>
              <a:t>: uterine descent with inversion of vaginal </a:t>
            </a:r>
            <a:r>
              <a:rPr lang="en-US" dirty="0" smtClean="0"/>
              <a:t>apex</a:t>
            </a:r>
          </a:p>
          <a:p>
            <a:pPr lvl="1"/>
            <a:r>
              <a:rPr lang="en-US" b="1" dirty="0" smtClean="0"/>
              <a:t> Vault: post-hysterectomy inversion of vaginal apex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13315" name="Picture 7" descr="250px-Urethrocel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524000"/>
            <a:ext cx="3886200" cy="4191000"/>
          </a:xfrm>
          <a:noFill/>
        </p:spPr>
      </p:pic>
      <p:pic>
        <p:nvPicPr>
          <p:cNvPr id="13316" name="Picture 5" descr="Colpex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57338"/>
            <a:ext cx="4495800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Anterior Vaginal wall prolapse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267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44577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 err="1" smtClean="0"/>
              <a:t>Rectocele</a:t>
            </a:r>
            <a:r>
              <a:rPr lang="en-IN" dirty="0" smtClean="0"/>
              <a:t> 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16388" name="Picture 5" descr="rectoc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2880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Apical prolapse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114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7010400" cy="4191000"/>
          </a:xfrm>
        </p:spPr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21508" name="Picture 5" descr="Vaginal_Prolapse_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08276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op classif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737" cy="6748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Symptoms of Prolapse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48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Pelvic floor disorders become symptomatic through either of two mechanisms: </a:t>
            </a:r>
            <a:br>
              <a:rPr lang="en-US" dirty="0" smtClean="0"/>
            </a:br>
            <a:endParaRPr lang="en-US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	1. Mechanical difficulties produced by the actual prolapse.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2. Bladder or bowel dysfunction, disrupting either storage or emptying.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Clinical presentation</a:t>
            </a:r>
            <a:endParaRPr lang="en-IN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410200"/>
          </a:xfrm>
        </p:spPr>
        <p:txBody>
          <a:bodyPr rtlCol="0">
            <a:normAutofit/>
          </a:bodyPr>
          <a:lstStyle/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Before actual </a:t>
            </a:r>
            <a:r>
              <a:rPr lang="en-US" sz="2800" b="1" dirty="0" err="1" smtClean="0"/>
              <a:t>prolapse</a:t>
            </a:r>
            <a:r>
              <a:rPr lang="en-US" sz="2800" b="1" dirty="0" smtClean="0"/>
              <a:t>. the patient </a:t>
            </a:r>
            <a:r>
              <a:rPr lang="en-US" sz="2800" b="1" u="sng" dirty="0" smtClean="0">
                <a:solidFill>
                  <a:srgbClr val="FFC000"/>
                </a:solidFill>
              </a:rPr>
              <a:t>feels a sensation of weakness in the perineum</a:t>
            </a:r>
            <a:r>
              <a:rPr lang="en-US" sz="2800" b="1" dirty="0" smtClean="0"/>
              <a:t>. particularly towards the end of the day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Later the patient </a:t>
            </a:r>
            <a:r>
              <a:rPr lang="en-US" sz="2800" b="1" u="sng" dirty="0" smtClean="0">
                <a:solidFill>
                  <a:srgbClr val="FFC000"/>
                </a:solidFill>
              </a:rPr>
              <a:t>notices a mass </a:t>
            </a:r>
            <a:r>
              <a:rPr lang="en-US" sz="2800" b="1" dirty="0" smtClean="0"/>
              <a:t>which appears on straining. and disappears when she lies down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u="sng" dirty="0" smtClean="0">
              <a:solidFill>
                <a:srgbClr val="FFC000"/>
              </a:solidFill>
            </a:endParaRP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u="sng" dirty="0" smtClean="0">
                <a:solidFill>
                  <a:srgbClr val="FFC000"/>
                </a:solidFill>
              </a:rPr>
              <a:t>Urinary </a:t>
            </a:r>
            <a:r>
              <a:rPr lang="en-US" sz="2800" b="1" u="sng" dirty="0" smtClean="0">
                <a:solidFill>
                  <a:srgbClr val="FFC000"/>
                </a:solidFill>
              </a:rPr>
              <a:t>symptoms </a:t>
            </a:r>
            <a:r>
              <a:rPr lang="en-US" sz="2800" b="1" dirty="0" smtClean="0"/>
              <a:t>: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/>
          </a:p>
          <a:p>
            <a:pPr marL="781050" lvl="1" indent="-381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a) </a:t>
            </a:r>
            <a:r>
              <a:rPr lang="en-US" sz="2400" b="1" dirty="0" smtClean="0">
                <a:solidFill>
                  <a:srgbClr val="FFFF00"/>
                </a:solidFill>
              </a:rPr>
              <a:t>Urgency and frequency by day</a:t>
            </a:r>
          </a:p>
          <a:p>
            <a:pPr marL="781050" lvl="1" indent="-381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b) </a:t>
            </a:r>
            <a:r>
              <a:rPr lang="en-US" sz="2400" b="1" dirty="0" smtClean="0">
                <a:solidFill>
                  <a:srgbClr val="FFFF00"/>
                </a:solidFill>
              </a:rPr>
              <a:t>Stress incontinence</a:t>
            </a:r>
          </a:p>
          <a:p>
            <a:pPr marL="781050" lvl="1" indent="-381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c) </a:t>
            </a:r>
            <a:r>
              <a:rPr lang="en-US" sz="2400" b="1" dirty="0" smtClean="0">
                <a:solidFill>
                  <a:srgbClr val="FFFF00"/>
                </a:solidFill>
              </a:rPr>
              <a:t>Inability to </a:t>
            </a:r>
            <a:r>
              <a:rPr lang="en-US" sz="2400" b="1" dirty="0" err="1" smtClean="0">
                <a:solidFill>
                  <a:srgbClr val="FFFF00"/>
                </a:solidFill>
              </a:rPr>
              <a:t>micturate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/>
              <a:t>unless the anterior vaginal wall is pushed upwards by the patient's fingers</a:t>
            </a:r>
          </a:p>
          <a:p>
            <a:pPr marL="781050" lvl="1" indent="-381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d) </a:t>
            </a:r>
            <a:r>
              <a:rPr lang="en-US" sz="2400" b="1" dirty="0" smtClean="0">
                <a:solidFill>
                  <a:srgbClr val="FFFF00"/>
                </a:solidFill>
              </a:rPr>
              <a:t>Frequency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solidFill>
                  <a:srgbClr val="FFFF00"/>
                </a:solidFill>
              </a:rPr>
              <a:t>cystitis</a:t>
            </a:r>
            <a:r>
              <a:rPr lang="en-US" sz="2400" b="1" dirty="0" smtClean="0"/>
              <a:t> develops</a:t>
            </a:r>
            <a:endParaRPr lang="en-US" sz="24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1"/>
            <a:ext cx="86106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prolapse is a protrusion of an organ or structure beyond its normal  anatomical confines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Prolapses</a:t>
            </a:r>
            <a:r>
              <a:rPr lang="en-US" sz="2400" dirty="0" smtClean="0"/>
              <a:t> are classified according to their location and the organs contained within them.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10" name="Picture 4" descr="h9991322_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6019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Rectal symptoms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not </a:t>
            </a:r>
            <a:r>
              <a:rPr lang="en-US" dirty="0" smtClean="0"/>
              <a:t>so marked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feels </a:t>
            </a:r>
            <a:r>
              <a:rPr lang="en-US" dirty="0" smtClean="0"/>
              <a:t>heaviness in the rectum </a:t>
            </a:r>
            <a:endParaRPr lang="en-US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constant </a:t>
            </a:r>
            <a:r>
              <a:rPr lang="en-US" dirty="0" smtClean="0"/>
              <a:t>desire to </a:t>
            </a:r>
            <a:r>
              <a:rPr lang="en-US" dirty="0" err="1" smtClean="0"/>
              <a:t>defaecate</a:t>
            </a:r>
            <a:r>
              <a:rPr lang="en-US" dirty="0" smtClean="0"/>
              <a:t>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 </a:t>
            </a:r>
            <a:r>
              <a:rPr lang="en-US" dirty="0" smtClean="0"/>
              <a:t>Piles develop from straining.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Backache</a:t>
            </a:r>
            <a:endParaRPr lang="en-US" dirty="0" smtClean="0">
              <a:solidFill>
                <a:srgbClr val="FFC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Leucorrhoea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endParaRPr lang="en-US" dirty="0" smtClean="0">
              <a:solidFill>
                <a:srgbClr val="FFC00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caused </a:t>
            </a:r>
            <a:r>
              <a:rPr lang="en-US" dirty="0" smtClean="0"/>
              <a:t>by the congestion and associated by chronic </a:t>
            </a:r>
            <a:r>
              <a:rPr lang="en-US" dirty="0" err="1" smtClean="0"/>
              <a:t>cervicitis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C000"/>
                </a:solidFill>
              </a:rPr>
              <a:t>decubitus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ulcer </a:t>
            </a:r>
            <a:endParaRPr lang="en-US" b="1" dirty="0" smtClean="0">
              <a:solidFill>
                <a:srgbClr val="FFC000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IN" dirty="0" smtClean="0"/>
              <a:t>purulent </a:t>
            </a:r>
            <a:r>
              <a:rPr lang="en-IN" dirty="0" smtClean="0"/>
              <a:t>or blood </a:t>
            </a:r>
            <a:r>
              <a:rPr lang="en-IN" dirty="0" smtClean="0"/>
              <a:t>stained discharge</a:t>
            </a:r>
            <a:endParaRPr lang="en-IN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FFC000"/>
                </a:solidFill>
              </a:rPr>
              <a:t>Coital symptoms</a:t>
            </a:r>
          </a:p>
          <a:p>
            <a:pPr lvl="1">
              <a:defRPr/>
            </a:pPr>
            <a:r>
              <a:rPr lang="en-US" dirty="0" smtClean="0"/>
              <a:t>fear, discomfort, embarrassment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Examination &amp;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4648200" cy="48307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General examination</a:t>
            </a:r>
          </a:p>
          <a:p>
            <a:pPr lvl="1"/>
            <a:r>
              <a:rPr lang="en-US" sz="1800" dirty="0" smtClean="0"/>
              <a:t>general medical fitness, including fitness for surgery. </a:t>
            </a:r>
          </a:p>
          <a:p>
            <a:pPr lvl="1"/>
            <a:r>
              <a:rPr lang="en-US" sz="1800" dirty="0" smtClean="0"/>
              <a:t>Chronic chest conditions and obesity increase the risk of prolapse.</a:t>
            </a:r>
          </a:p>
          <a:p>
            <a:r>
              <a:rPr lang="en-US" sz="2400" b="1" dirty="0" smtClean="0"/>
              <a:t>Abdominal examination </a:t>
            </a:r>
            <a:r>
              <a:rPr lang="en-US" sz="2400" dirty="0" smtClean="0"/>
              <a:t>-- intra - abdominal mass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6800" y="1600200"/>
            <a:ext cx="42672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3962400"/>
          </a:xfrm>
        </p:spPr>
        <p:txBody>
          <a:bodyPr>
            <a:normAutofit/>
          </a:bodyPr>
          <a:lstStyle/>
          <a:p>
            <a:r>
              <a:rPr lang="en-US" b="1" dirty="0" smtClean="0"/>
              <a:t>Position </a:t>
            </a:r>
          </a:p>
          <a:p>
            <a:pPr lvl="1"/>
            <a:r>
              <a:rPr lang="en-US" sz="2400" dirty="0" smtClean="0"/>
              <a:t>horizontal position, conventionally in the left lateral position with a Sims ’ speculum.</a:t>
            </a:r>
          </a:p>
          <a:p>
            <a:pPr lvl="1"/>
            <a:r>
              <a:rPr lang="en-US" sz="2400" dirty="0" smtClean="0"/>
              <a:t> If </a:t>
            </a:r>
            <a:r>
              <a:rPr lang="en-US" sz="2400" dirty="0" err="1" smtClean="0"/>
              <a:t>prolapse</a:t>
            </a:r>
            <a:r>
              <a:rPr lang="en-US" sz="2400" dirty="0" smtClean="0"/>
              <a:t> is not evident, even with a </a:t>
            </a:r>
            <a:r>
              <a:rPr lang="en-US" sz="2400" dirty="0" err="1" smtClean="0"/>
              <a:t>Valsalva</a:t>
            </a:r>
            <a:r>
              <a:rPr lang="en-US" sz="2400" dirty="0" smtClean="0"/>
              <a:t> </a:t>
            </a:r>
            <a:r>
              <a:rPr lang="en-US" sz="2400" dirty="0" err="1" smtClean="0"/>
              <a:t>manoeuvre</a:t>
            </a:r>
            <a:r>
              <a:rPr lang="en-US" sz="2400" dirty="0" smtClean="0"/>
              <a:t>, the patient should be examined in the upright position.</a:t>
            </a:r>
          </a:p>
          <a:p>
            <a:pPr lvl="1"/>
            <a:r>
              <a:rPr lang="en-US" sz="2400" dirty="0" smtClean="0"/>
              <a:t>The POPQ examination gives an objective record of the </a:t>
            </a:r>
            <a:r>
              <a:rPr lang="en-US" sz="2400" dirty="0" err="1" smtClean="0"/>
              <a:t>prolapse</a:t>
            </a:r>
            <a:r>
              <a:rPr lang="en-US" sz="2400" dirty="0" smtClean="0"/>
              <a:t> stage.</a:t>
            </a:r>
          </a:p>
          <a:p>
            <a:endParaRPr lang="en-US" sz="4000" dirty="0"/>
          </a:p>
        </p:txBody>
      </p:sp>
      <p:pic>
        <p:nvPicPr>
          <p:cNvPr id="1026" name="Picture 2" descr="C:\Users\DR Sadaf\Desktop\sim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657600"/>
            <a:ext cx="4495799" cy="2998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4419600" cy="6172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Local examination</a:t>
            </a:r>
          </a:p>
          <a:p>
            <a:pPr lvl="1">
              <a:lnSpc>
                <a:spcPct val="115000"/>
              </a:lnSpc>
            </a:pPr>
            <a:r>
              <a:rPr lang="en-US" altLang="zh-CN" dirty="0" smtClean="0"/>
              <a:t>with a careful inspection of the vulva and vagina to identify erosions, ulcerations, or other lesions</a:t>
            </a:r>
          </a:p>
          <a:p>
            <a:pPr lvl="1">
              <a:lnSpc>
                <a:spcPct val="115000"/>
              </a:lnSpc>
            </a:pPr>
            <a:r>
              <a:rPr lang="en-US" altLang="zh-CN" dirty="0" smtClean="0"/>
              <a:t>The extent of prolapse should be systematically assessed</a:t>
            </a:r>
          </a:p>
          <a:p>
            <a:pPr lvl="1"/>
            <a:r>
              <a:rPr lang="en-US" altLang="zh-CN" dirty="0" smtClean="0"/>
              <a:t>Suspicious lesions should be </a:t>
            </a:r>
            <a:r>
              <a:rPr lang="en-US" altLang="zh-CN" dirty="0" smtClean="0"/>
              <a:t>biopsied</a:t>
            </a:r>
            <a:endParaRPr lang="en-US" dirty="0" smtClean="0"/>
          </a:p>
        </p:txBody>
      </p:sp>
      <p:pic>
        <p:nvPicPr>
          <p:cNvPr id="38914" name="Picture 2" descr="Image result for pelvic floor musc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00200"/>
            <a:ext cx="4191000" cy="4321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 speculum examination</a:t>
            </a:r>
          </a:p>
          <a:p>
            <a:pPr>
              <a:defRPr/>
            </a:pPr>
            <a:r>
              <a:rPr lang="en-US" dirty="0" smtClean="0"/>
              <a:t>Per vaginal/ Bimanual examination</a:t>
            </a:r>
          </a:p>
          <a:p>
            <a:pPr>
              <a:defRPr/>
            </a:pPr>
            <a:r>
              <a:rPr lang="en-US" dirty="0" smtClean="0"/>
              <a:t>Cough stress test</a:t>
            </a:r>
          </a:p>
          <a:p>
            <a:pPr>
              <a:defRPr/>
            </a:pPr>
            <a:r>
              <a:rPr lang="en-US" dirty="0" smtClean="0"/>
              <a:t>Evaluation of tone of pelvic muscles</a:t>
            </a:r>
          </a:p>
          <a:p>
            <a:pPr>
              <a:defRPr/>
            </a:pPr>
            <a:r>
              <a:rPr lang="en-US" dirty="0" smtClean="0"/>
              <a:t>Recto vaginal examination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 smtClean="0"/>
              <a:t>Investigation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Ultrasound</a:t>
            </a:r>
            <a:r>
              <a:rPr lang="en-US" dirty="0" smtClean="0"/>
              <a:t> -- exclude a pelvic </a:t>
            </a:r>
            <a:r>
              <a:rPr lang="en-US" dirty="0" err="1" smtClean="0"/>
              <a:t>mass,size</a:t>
            </a:r>
            <a:r>
              <a:rPr lang="en-US" dirty="0" smtClean="0"/>
              <a:t> of the uterus and ovaries </a:t>
            </a:r>
          </a:p>
          <a:p>
            <a:r>
              <a:rPr lang="en-US" b="1" dirty="0" err="1" smtClean="0"/>
              <a:t>Urodynamic</a:t>
            </a:r>
            <a:r>
              <a:rPr lang="en-US" b="1" dirty="0" smtClean="0"/>
              <a:t> studies</a:t>
            </a:r>
          </a:p>
          <a:p>
            <a:pPr lvl="1"/>
            <a:r>
              <a:rPr lang="en-US" dirty="0" smtClean="0"/>
              <a:t>Only justified when urinary symptoms present</a:t>
            </a:r>
          </a:p>
          <a:p>
            <a:pPr lvl="1"/>
            <a:r>
              <a:rPr lang="en-US" dirty="0" smtClean="0"/>
              <a:t>If obstructive voiding--- good prognosis for surgical repair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atonic</a:t>
            </a:r>
            <a:r>
              <a:rPr lang="en-US" dirty="0" smtClean="0"/>
              <a:t> bladder—less </a:t>
            </a:r>
            <a:r>
              <a:rPr lang="en-US" dirty="0" err="1" smtClean="0"/>
              <a:t>favourable</a:t>
            </a:r>
            <a:r>
              <a:rPr lang="en-US" dirty="0" smtClean="0"/>
              <a:t> prognosis</a:t>
            </a:r>
          </a:p>
          <a:p>
            <a:pPr lvl="1"/>
            <a:r>
              <a:rPr lang="en-US" dirty="0" smtClean="0"/>
              <a:t>Overactive bladder– less likely that surgery will improve symptoms</a:t>
            </a:r>
          </a:p>
          <a:p>
            <a:r>
              <a:rPr lang="en-US" b="1" dirty="0" err="1" smtClean="0"/>
              <a:t>Proctography</a:t>
            </a:r>
            <a:endParaRPr lang="en-US" b="1" dirty="0" smtClean="0"/>
          </a:p>
          <a:p>
            <a:r>
              <a:rPr lang="en-US" b="1" dirty="0" smtClean="0"/>
              <a:t>Magnetic resonance imaging</a:t>
            </a:r>
          </a:p>
          <a:p>
            <a:r>
              <a:rPr lang="en-US" b="1" dirty="0" smtClean="0"/>
              <a:t>TPUS (</a:t>
            </a:r>
            <a:r>
              <a:rPr lang="en-US" b="1" dirty="0" err="1" smtClean="0"/>
              <a:t>transperineal</a:t>
            </a:r>
            <a:r>
              <a:rPr lang="en-US" b="1" dirty="0" smtClean="0"/>
              <a:t> ultrasound)</a:t>
            </a:r>
          </a:p>
          <a:p>
            <a:r>
              <a:rPr lang="en-US" b="1" dirty="0" err="1" smtClean="0"/>
              <a:t>Anorectal</a:t>
            </a:r>
            <a:r>
              <a:rPr lang="en-US" b="1" dirty="0" smtClean="0"/>
              <a:t> studies </a:t>
            </a:r>
            <a:r>
              <a:rPr lang="en-US" dirty="0" smtClean="0"/>
              <a:t> if bowel dysfunction particularly fecal incontinence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Cambria" pitchFamily="18" charset="0"/>
              </a:rPr>
              <a:t>MANAGEMENT OF UTERINE PROLAPSE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mbria" pitchFamily="18" charset="0"/>
              </a:rPr>
              <a:t>Goal of treatment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-Alleviate symptoms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>
                <a:latin typeface="Cambria" pitchFamily="18" charset="0"/>
              </a:rPr>
              <a:t>       -Restore anatomical structure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-Restore/Preserve sexual function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>
                <a:latin typeface="Cambria" pitchFamily="18" charset="0"/>
              </a:rPr>
              <a:t>Choice of treatment depends on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-Symptoms severity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-</a:t>
            </a:r>
            <a:r>
              <a:rPr lang="en-US" dirty="0" err="1" smtClean="0">
                <a:latin typeface="Cambria" pitchFamily="18" charset="0"/>
              </a:rPr>
              <a:t>Prolapse</a:t>
            </a:r>
            <a:r>
              <a:rPr lang="en-US" dirty="0" smtClean="0">
                <a:latin typeface="Cambria" pitchFamily="18" charset="0"/>
              </a:rPr>
              <a:t> severity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-Fertility desire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Treatment---</a:t>
            </a:r>
            <a:r>
              <a:rPr lang="en-US" b="1" dirty="0" smtClean="0"/>
              <a:t>Conservative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smtClean="0"/>
              <a:t>Lifestyle advice</a:t>
            </a:r>
          </a:p>
          <a:p>
            <a:pPr lvl="1"/>
            <a:r>
              <a:rPr lang="en-US" i="1" dirty="0" smtClean="0"/>
              <a:t> advice on diet and </a:t>
            </a:r>
            <a:r>
              <a:rPr lang="en-US" dirty="0" smtClean="0"/>
              <a:t>weight loss including avoidance of drinks with </a:t>
            </a:r>
            <a:r>
              <a:rPr lang="en-US" dirty="0" err="1" smtClean="0"/>
              <a:t>caffeine,water</a:t>
            </a:r>
            <a:r>
              <a:rPr lang="en-US" dirty="0" smtClean="0"/>
              <a:t> intake, </a:t>
            </a:r>
            <a:r>
              <a:rPr lang="en-US" dirty="0" err="1" smtClean="0"/>
              <a:t>fibre</a:t>
            </a:r>
            <a:r>
              <a:rPr lang="en-US" dirty="0" smtClean="0"/>
              <a:t> content, laxative use and </a:t>
            </a:r>
            <a:r>
              <a:rPr lang="en-US" dirty="0" err="1" smtClean="0"/>
              <a:t>modifi</a:t>
            </a:r>
            <a:r>
              <a:rPr lang="en-US" dirty="0" smtClean="0"/>
              <a:t> </a:t>
            </a:r>
            <a:r>
              <a:rPr lang="en-US" dirty="0" err="1" smtClean="0"/>
              <a:t>cation</a:t>
            </a:r>
            <a:r>
              <a:rPr lang="en-US" dirty="0" smtClean="0"/>
              <a:t> of drug regimes, e.g. diuretics. </a:t>
            </a:r>
          </a:p>
          <a:p>
            <a:pPr lvl="1"/>
            <a:r>
              <a:rPr lang="en-US" dirty="0" smtClean="0"/>
              <a:t>Avoidance of high – impact exercise and lifting may improve symptoms.</a:t>
            </a:r>
          </a:p>
          <a:p>
            <a:r>
              <a:rPr lang="en-US" b="1" i="1" dirty="0" smtClean="0"/>
              <a:t>Pelvic floor physiotherapy</a:t>
            </a:r>
          </a:p>
          <a:p>
            <a:pPr lvl="1"/>
            <a:r>
              <a:rPr lang="en-US" dirty="0" smtClean="0"/>
              <a:t>earlier stage prolapse may be improved sufficiently to avoid further intervention.</a:t>
            </a:r>
          </a:p>
          <a:p>
            <a:pPr lvl="2"/>
            <a:r>
              <a:rPr lang="en-US" dirty="0" smtClean="0"/>
              <a:t>Influence only the voluntary muscles</a:t>
            </a:r>
          </a:p>
          <a:p>
            <a:pPr lvl="2"/>
            <a:r>
              <a:rPr lang="en-US" dirty="0" smtClean="0"/>
              <a:t>No action to the </a:t>
            </a:r>
            <a:r>
              <a:rPr lang="en-US" dirty="0" err="1" smtClean="0"/>
              <a:t>fascial</a:t>
            </a:r>
            <a:r>
              <a:rPr lang="en-US" dirty="0" smtClean="0"/>
              <a:t> supporting system</a:t>
            </a:r>
            <a:endParaRPr lang="en-US" altLang="ko-KR" sz="1800" b="1" dirty="0" smtClean="0"/>
          </a:p>
          <a:p>
            <a:pPr lvl="2"/>
            <a:r>
              <a:rPr lang="en-US" altLang="ko-KR" dirty="0" smtClean="0"/>
              <a:t>“</a:t>
            </a:r>
            <a:r>
              <a:rPr lang="en-US" altLang="ko-KR" dirty="0" err="1" smtClean="0"/>
              <a:t>Kegel</a:t>
            </a:r>
            <a:r>
              <a:rPr lang="en-US" altLang="ko-KR" dirty="0" smtClean="0"/>
              <a:t>” exercises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900" name="AutoShape 4" descr="Image result for kegel exercises for wo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902" name="Picture 6" descr="Image result for kegel exercises for wo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6343650" cy="3152775"/>
          </a:xfrm>
          <a:prstGeom prst="rect">
            <a:avLst/>
          </a:prstGeom>
          <a:noFill/>
        </p:spPr>
      </p:pic>
      <p:pic>
        <p:nvPicPr>
          <p:cNvPr id="80904" name="Picture 8" descr="Image result for how to do kegel exercises for women correct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505200"/>
            <a:ext cx="6400800" cy="3149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rikimchome\Desktop\1-Pessary 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07660" y="1905000"/>
            <a:ext cx="3436339" cy="3478213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Pessary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5715000" cy="48768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During pregnancy</a:t>
            </a:r>
          </a:p>
          <a:p>
            <a:pPr eaLnBrk="1" hangingPunct="1"/>
            <a:r>
              <a:rPr lang="en-US" dirty="0" smtClean="0"/>
              <a:t>Immediately after pregnancy, during lactation</a:t>
            </a:r>
          </a:p>
          <a:p>
            <a:pPr eaLnBrk="1" hangingPunct="1"/>
            <a:r>
              <a:rPr lang="en-US" dirty="0" smtClean="0"/>
              <a:t>When future childbearing is intended in near future</a:t>
            </a:r>
          </a:p>
          <a:p>
            <a:pPr eaLnBrk="1" hangingPunct="1"/>
            <a:r>
              <a:rPr lang="en-US" dirty="0" smtClean="0"/>
              <a:t>Refusal to operation by patient</a:t>
            </a:r>
          </a:p>
          <a:p>
            <a:pPr eaLnBrk="1" hangingPunct="1"/>
            <a:r>
              <a:rPr lang="en-US" dirty="0" smtClean="0"/>
              <a:t>As a therapeutic test</a:t>
            </a:r>
          </a:p>
          <a:p>
            <a:pPr eaLnBrk="1" hangingPunct="1"/>
            <a:r>
              <a:rPr lang="en-US" dirty="0" smtClean="0"/>
              <a:t>To promote healing in a </a:t>
            </a:r>
            <a:r>
              <a:rPr lang="en-US" dirty="0" err="1" smtClean="0"/>
              <a:t>decubital</a:t>
            </a:r>
            <a:r>
              <a:rPr lang="en-US" dirty="0" smtClean="0"/>
              <a:t> ulcer</a:t>
            </a:r>
          </a:p>
          <a:p>
            <a:r>
              <a:rPr lang="en-US" dirty="0" smtClean="0">
                <a:latin typeface="Cambria" pitchFamily="18" charset="0"/>
              </a:rPr>
              <a:t>Patient has other </a:t>
            </a:r>
            <a:r>
              <a:rPr lang="en-US" dirty="0" err="1" smtClean="0">
                <a:latin typeface="Cambria" pitchFamily="18" charset="0"/>
              </a:rPr>
              <a:t>comorbidities</a:t>
            </a:r>
            <a:r>
              <a:rPr lang="en-US" dirty="0" smtClean="0">
                <a:latin typeface="Cambria" pitchFamily="18" charset="0"/>
              </a:rPr>
              <a:t> risk for surgery</a:t>
            </a:r>
          </a:p>
          <a:p>
            <a:r>
              <a:rPr lang="en-US" dirty="0" smtClean="0">
                <a:latin typeface="Cambria" pitchFamily="18" charset="0"/>
              </a:rPr>
              <a:t>Propylene ring </a:t>
            </a:r>
            <a:r>
              <a:rPr lang="en-US" dirty="0" err="1" smtClean="0">
                <a:latin typeface="Cambria" pitchFamily="18" charset="0"/>
              </a:rPr>
              <a:t>pessary</a:t>
            </a: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Silicon rubber </a:t>
            </a:r>
            <a:r>
              <a:rPr lang="en-US" dirty="0" err="1" smtClean="0">
                <a:latin typeface="Cambria" pitchFamily="18" charset="0"/>
              </a:rPr>
              <a:t>pessary</a:t>
            </a:r>
            <a:endParaRPr lang="en-US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 to half of the normal female population will develop </a:t>
            </a:r>
            <a:r>
              <a:rPr lang="en-US" dirty="0" err="1" smtClean="0"/>
              <a:t>uterovaginal</a:t>
            </a:r>
            <a:r>
              <a:rPr lang="en-US" dirty="0" smtClean="0"/>
              <a:t> prolapse during their lifetime. </a:t>
            </a:r>
          </a:p>
          <a:p>
            <a:r>
              <a:rPr lang="en-US" dirty="0" smtClean="0"/>
              <a:t>Twenty percent of these women will be symptomatic and need treatment.</a:t>
            </a:r>
          </a:p>
          <a:p>
            <a:r>
              <a:rPr lang="en-US" dirty="0" smtClean="0"/>
              <a:t>woman up to the age of 80 years has an 11% risk of needing surgery for pelvic floor weakness. Furthermore,</a:t>
            </a:r>
          </a:p>
          <a:p>
            <a:r>
              <a:rPr lang="en-US" dirty="0" smtClean="0"/>
              <a:t>if she has an operation, she has a 29% risk of requiring further surgery.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 Pessary in situ</a:t>
            </a:r>
            <a:endParaRPr lang="en-IN" smtClean="0"/>
          </a:p>
        </p:txBody>
      </p:sp>
      <p:pic>
        <p:nvPicPr>
          <p:cNvPr id="4096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981200"/>
            <a:ext cx="3573463" cy="3125788"/>
          </a:xfrm>
          <a:noFill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57400"/>
            <a:ext cx="33416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Complications of pessary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Constipation</a:t>
            </a:r>
          </a:p>
          <a:p>
            <a:pPr eaLnBrk="1" hangingPunct="1"/>
            <a:r>
              <a:rPr lang="en-US" dirty="0" smtClean="0"/>
              <a:t>Urinary </a:t>
            </a:r>
            <a:r>
              <a:rPr lang="en-US" dirty="0" err="1" smtClean="0"/>
              <a:t>incontinance</a:t>
            </a:r>
            <a:endParaRPr lang="en-US" dirty="0" smtClean="0"/>
          </a:p>
          <a:p>
            <a:pPr eaLnBrk="1" hangingPunct="1"/>
            <a:r>
              <a:rPr lang="en-US" dirty="0" err="1" smtClean="0"/>
              <a:t>B.vaginitis</a:t>
            </a:r>
            <a:r>
              <a:rPr lang="en-US" dirty="0" smtClean="0"/>
              <a:t>, ulceration of vaginal wall</a:t>
            </a:r>
          </a:p>
          <a:p>
            <a:pPr eaLnBrk="1" hangingPunct="1"/>
            <a:r>
              <a:rPr lang="en-US" dirty="0" err="1" smtClean="0"/>
              <a:t>Cervicitis</a:t>
            </a:r>
            <a:endParaRPr lang="en-US" dirty="0" smtClean="0"/>
          </a:p>
          <a:p>
            <a:pPr eaLnBrk="1" hangingPunct="1"/>
            <a:r>
              <a:rPr lang="en-US" dirty="0" smtClean="0"/>
              <a:t>Impaction of </a:t>
            </a:r>
            <a:r>
              <a:rPr lang="en-US" dirty="0" err="1" smtClean="0"/>
              <a:t>pessary</a:t>
            </a:r>
            <a:endParaRPr lang="en-US" dirty="0" smtClean="0"/>
          </a:p>
          <a:p>
            <a:pPr eaLnBrk="1" hangingPunct="1"/>
            <a:r>
              <a:rPr lang="en-US" dirty="0" smtClean="0"/>
              <a:t>Strangulation of prolapsed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Uterine prolapse</a:t>
            </a:r>
            <a:br>
              <a:rPr lang="en-US" b="1" dirty="0" smtClean="0"/>
            </a:br>
            <a:r>
              <a:rPr lang="en-US" i="1" dirty="0" smtClean="0"/>
              <a:t>Uterine preserving 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50292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Hysterosacropexy</a:t>
            </a:r>
            <a:r>
              <a:rPr lang="en-US" sz="2400" b="1" dirty="0" smtClean="0"/>
              <a:t>: </a:t>
            </a:r>
          </a:p>
          <a:p>
            <a:pPr lvl="1"/>
            <a:r>
              <a:rPr lang="en-US" sz="2400" dirty="0" smtClean="0"/>
              <a:t>open route or a laparoscopic route</a:t>
            </a:r>
          </a:p>
          <a:p>
            <a:pPr lvl="1"/>
            <a:r>
              <a:rPr lang="en-US" sz="2400" dirty="0" smtClean="0"/>
              <a:t>Mesh is attached to the isthmus of the cervix and the uterus is suspended by attaching the other part of the mesh to the anterior longitudinal ligament on the sacrum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2050" name="Picture 2" descr="C:\Users\DR Sadaf\Desktop\def782b7-3991-49d6-a94e-04f033ab9fce.jpg"/>
          <p:cNvPicPr>
            <a:picLocks noChangeAspect="1" noChangeArrowheads="1"/>
          </p:cNvPicPr>
          <p:nvPr/>
        </p:nvPicPr>
        <p:blipFill>
          <a:blip r:embed="rId2"/>
          <a:srcRect r="27779" b="25662"/>
          <a:stretch>
            <a:fillRect/>
          </a:stretch>
        </p:blipFill>
        <p:spPr bwMode="auto">
          <a:xfrm>
            <a:off x="4713553" y="2209800"/>
            <a:ext cx="4238252" cy="436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The Manchester repair: </a:t>
            </a:r>
          </a:p>
          <a:p>
            <a:pPr lvl="1"/>
            <a:r>
              <a:rPr lang="en-US" sz="2400" dirty="0" smtClean="0"/>
              <a:t>amputating the cervix and using the </a:t>
            </a:r>
            <a:r>
              <a:rPr lang="en-US" sz="2400" dirty="0" err="1" smtClean="0"/>
              <a:t>uterosacral</a:t>
            </a:r>
            <a:r>
              <a:rPr lang="en-US" sz="2400" dirty="0" smtClean="0"/>
              <a:t> cardinal ligament complex to support the uterus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90600"/>
            <a:ext cx="416125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5"/>
            <a:ext cx="450532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1381125"/>
            <a:ext cx="46005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Le Fort </a:t>
            </a:r>
            <a:r>
              <a:rPr lang="en-US" sz="2400" b="1" dirty="0" err="1" smtClean="0"/>
              <a:t>colpocleisis</a:t>
            </a:r>
            <a:r>
              <a:rPr lang="en-US" sz="2400" b="1" dirty="0" smtClean="0"/>
              <a:t>:</a:t>
            </a:r>
          </a:p>
          <a:p>
            <a:pPr lvl="1"/>
            <a:r>
              <a:rPr lang="en-US" sz="1800" dirty="0" smtClean="0"/>
              <a:t>unfit for major surgery and are not sexually active.</a:t>
            </a:r>
          </a:p>
          <a:p>
            <a:pPr lvl="1"/>
            <a:r>
              <a:rPr lang="en-US" sz="1800" dirty="0" smtClean="0"/>
              <a:t> It involves partial closure of the vagina while preserving the uterus.</a:t>
            </a:r>
            <a:r>
              <a:rPr lang="en-US" sz="2400" b="1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Procedures involving hysterectomy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Vaginal hysterectomy: 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Total abdominal hysterectomy and </a:t>
            </a:r>
            <a:r>
              <a:rPr lang="en-US" b="1" dirty="0" err="1" smtClean="0"/>
              <a:t>sacrocolpopexy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Subtotal abdominal hysterectomy and </a:t>
            </a:r>
            <a:r>
              <a:rPr lang="en-US" b="1" dirty="0" err="1" smtClean="0"/>
              <a:t>sacrocervicopexy</a:t>
            </a:r>
            <a:r>
              <a:rPr lang="en-US" b="1" dirty="0" smtClean="0"/>
              <a:t>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Vaginal vault prolapse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Abdominal </a:t>
            </a:r>
            <a:r>
              <a:rPr lang="en-US" dirty="0" err="1" smtClean="0"/>
              <a:t>sacrocolpopexy</a:t>
            </a:r>
            <a:endParaRPr lang="en-US" dirty="0" smtClean="0"/>
          </a:p>
          <a:p>
            <a:pPr lvl="1"/>
            <a:r>
              <a:rPr lang="en-US" dirty="0" smtClean="0"/>
              <a:t>Success rate 74-100%</a:t>
            </a:r>
          </a:p>
          <a:p>
            <a:pPr lvl="1"/>
            <a:r>
              <a:rPr lang="en-US" dirty="0" smtClean="0"/>
              <a:t>Mesh erosion 2-11%</a:t>
            </a:r>
          </a:p>
          <a:p>
            <a:pPr lvl="1"/>
            <a:r>
              <a:rPr lang="en-US" dirty="0" smtClean="0"/>
              <a:t>Should be performed in Young women</a:t>
            </a:r>
          </a:p>
          <a:p>
            <a:r>
              <a:rPr lang="en-US" dirty="0" smtClean="0"/>
              <a:t>Vaginal </a:t>
            </a:r>
            <a:r>
              <a:rPr lang="en-US" dirty="0" err="1" smtClean="0"/>
              <a:t>sacrospinous</a:t>
            </a:r>
            <a:r>
              <a:rPr lang="en-US" dirty="0" smtClean="0"/>
              <a:t> ligament fixation (right sided or bilateral)</a:t>
            </a:r>
          </a:p>
          <a:p>
            <a:pPr lvl="1"/>
            <a:r>
              <a:rPr lang="en-US" dirty="0" smtClean="0"/>
              <a:t>Anatomical cure rate 63-97%</a:t>
            </a:r>
          </a:p>
          <a:p>
            <a:pPr lvl="1"/>
            <a:r>
              <a:rPr lang="en-US" dirty="0" smtClean="0"/>
              <a:t>In frail women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mbria" pitchFamily="18" charset="0"/>
              </a:rPr>
              <a:t>Sacral </a:t>
            </a:r>
            <a:r>
              <a:rPr lang="en-US" dirty="0" err="1" smtClean="0">
                <a:latin typeface="Cambria" pitchFamily="18" charset="0"/>
              </a:rPr>
              <a:t>colpopexy</a:t>
            </a:r>
            <a:endParaRPr lang="en-US" dirty="0" smtClean="0">
              <a:latin typeface="Cambria" pitchFamily="18" charset="0"/>
            </a:endParaRPr>
          </a:p>
        </p:txBody>
      </p:sp>
      <p:pic>
        <p:nvPicPr>
          <p:cNvPr id="41987" name="Picture 2" descr="C:\Users\Barikimchome\Desktop\sacralculpopex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600200"/>
            <a:ext cx="6019800" cy="4724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Barikimchome\Desktop\Uteral sacral ligament suspen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" y="1447800"/>
            <a:ext cx="6248400" cy="4419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Uterosacral</a:t>
            </a:r>
            <a:r>
              <a:rPr lang="en-US" dirty="0" smtClean="0"/>
              <a:t> suspension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Anatomic Supports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Muscular : </a:t>
            </a:r>
            <a:r>
              <a:rPr lang="en-US" dirty="0" err="1"/>
              <a:t>Levator</a:t>
            </a:r>
            <a:r>
              <a:rPr lang="en-US" dirty="0"/>
              <a:t> </a:t>
            </a:r>
            <a:r>
              <a:rPr lang="en-US" dirty="0" err="1"/>
              <a:t>Ani</a:t>
            </a:r>
            <a:r>
              <a:rPr lang="en-US" dirty="0"/>
              <a:t> (Pelvic Floor </a:t>
            </a:r>
            <a:r>
              <a:rPr lang="en-US" dirty="0" smtClean="0"/>
              <a:t>Muscle)</a:t>
            </a:r>
            <a:endParaRPr lang="en-US" dirty="0"/>
          </a:p>
          <a:p>
            <a:r>
              <a:rPr lang="en-US" dirty="0"/>
              <a:t>Ligaments : </a:t>
            </a:r>
            <a:r>
              <a:rPr lang="en-US" dirty="0" err="1"/>
              <a:t>Uterosacral</a:t>
            </a:r>
            <a:r>
              <a:rPr lang="en-US" dirty="0"/>
              <a:t>-Cardinal Complex</a:t>
            </a:r>
          </a:p>
          <a:p>
            <a:r>
              <a:rPr lang="en-US" dirty="0" err="1"/>
              <a:t>Fascial</a:t>
            </a:r>
            <a:r>
              <a:rPr lang="en-US" dirty="0"/>
              <a:t> : </a:t>
            </a:r>
            <a:r>
              <a:rPr lang="en-US" dirty="0" err="1"/>
              <a:t>Endopelvic</a:t>
            </a:r>
            <a:r>
              <a:rPr lang="en-US" dirty="0"/>
              <a:t> (</a:t>
            </a:r>
            <a:r>
              <a:rPr lang="en-US" dirty="0" err="1"/>
              <a:t>Pubocervical</a:t>
            </a:r>
            <a:r>
              <a:rPr lang="en-US" dirty="0"/>
              <a:t> &amp; 			</a:t>
            </a:r>
            <a:r>
              <a:rPr lang="en-US" dirty="0" err="1"/>
              <a:t>Rectovaginal</a:t>
            </a:r>
            <a:r>
              <a:rPr lang="en-US" dirty="0"/>
              <a:t>)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dirty="0"/>
              <a:t>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Sacrospinous suspension</a:t>
            </a:r>
          </a:p>
        </p:txBody>
      </p:sp>
      <p:pic>
        <p:nvPicPr>
          <p:cNvPr id="4" name="Picture 16" descr="bon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1524000"/>
            <a:ext cx="5562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Augmentation of vaginal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high reported risk of failure or recurrence following vaginal repair surgery has led to an increased use in recent years of implants to supplement the </a:t>
            </a:r>
            <a:r>
              <a:rPr lang="en-US" sz="2800" dirty="0" err="1" smtClean="0"/>
              <a:t>fascial</a:t>
            </a:r>
            <a:r>
              <a:rPr lang="en-US" sz="2800" dirty="0" smtClean="0"/>
              <a:t> repair.</a:t>
            </a:r>
          </a:p>
          <a:p>
            <a:pPr lvl="1"/>
            <a:r>
              <a:rPr lang="en-US" sz="2000" dirty="0" smtClean="0"/>
              <a:t>Absorbable, non -absorbable materials</a:t>
            </a:r>
          </a:p>
          <a:p>
            <a:pPr lvl="1"/>
            <a:r>
              <a:rPr lang="en-US" sz="2000" dirty="0" smtClean="0"/>
              <a:t> synthetic or harvested from animals or humans. </a:t>
            </a:r>
          </a:p>
          <a:p>
            <a:r>
              <a:rPr lang="en-US" sz="2800" dirty="0" smtClean="0"/>
              <a:t>Risks—</a:t>
            </a:r>
            <a:r>
              <a:rPr lang="en-US" sz="2800" dirty="0" err="1" smtClean="0"/>
              <a:t>dyspareunia</a:t>
            </a:r>
            <a:r>
              <a:rPr lang="en-US" sz="2800" dirty="0" smtClean="0"/>
              <a:t> ,Mesh erosion 10% of cases, </a:t>
            </a:r>
          </a:p>
          <a:p>
            <a:r>
              <a:rPr lang="en-US" sz="2800" dirty="0" err="1" smtClean="0"/>
              <a:t>macroporous</a:t>
            </a:r>
            <a:r>
              <a:rPr lang="en-US" sz="2800" dirty="0" smtClean="0"/>
              <a:t>, monofilament polypropylene construction with lower material weight and density than previously employed</a:t>
            </a: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Associated decubitus ulcer</a:t>
            </a:r>
            <a:endParaRPr lang="en-IN" b="1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relieve congestion, the prolapse can be reposited in the vagina with the help of tompoons ar pessary and this helps in healing of the ulcer</a:t>
            </a:r>
          </a:p>
          <a:p>
            <a:pPr eaLnBrk="1" hangingPunct="1"/>
            <a:r>
              <a:rPr lang="en-US" smtClean="0"/>
              <a:t>Hygroscopic agents like acriflavin-glycerine can help reduce the congestion further</a:t>
            </a:r>
            <a:endParaRPr lang="en-IN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Prevention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During labour &amp;puerperium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Avoid premature bearing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Avoid long second stage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Repairs all tears &amp;incisions accurately in layers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Use delayed absorbable suture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Do not express the uterus when attempting to deliver placenta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Encourage pelvic floor exercise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Avoid puerperal constipation-decreases bearing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Prevention 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At hysterectomy</a:t>
            </a:r>
          </a:p>
          <a:p>
            <a:pPr lvl="1" eaLnBrk="1" hangingPunct="1"/>
            <a:r>
              <a:rPr lang="en-US" smtClean="0"/>
              <a:t>Vault suspension with uterosacral and cardinal ligaments</a:t>
            </a:r>
          </a:p>
          <a:p>
            <a:pPr lvl="1" eaLnBrk="1" hangingPunct="1"/>
            <a:r>
              <a:rPr lang="en-US" smtClean="0"/>
              <a:t>Obliteration of deep cul-de –sac by Moschowitz sutures</a:t>
            </a:r>
          </a:p>
          <a:p>
            <a:pPr lvl="1" eaLnBrk="1" hangingPunct="1"/>
            <a:r>
              <a:rPr lang="en-US" smtClean="0"/>
              <a:t>Sacropexy in  high risk situations like collagen disorders</a:t>
            </a:r>
          </a:p>
          <a:p>
            <a:pPr lvl="1" eaLnBrk="1" hangingPunct="1"/>
            <a:r>
              <a:rPr lang="en-US" smtClean="0"/>
              <a:t>Increase acceptability of estrogen replacement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0347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1413" y="1752600"/>
            <a:ext cx="3735387" cy="4114800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61444" name="Picture 4" descr="ImageCA_562_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4" descr="DSC004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DeLancey</a:t>
            </a:r>
            <a:r>
              <a:rPr lang="en-US" dirty="0" smtClean="0"/>
              <a:t> connective tissue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Level 1 (apical vaginal)</a:t>
            </a:r>
            <a:r>
              <a:rPr lang="en-US" dirty="0" smtClean="0"/>
              <a:t> – </a:t>
            </a:r>
            <a:r>
              <a:rPr lang="en-US" dirty="0" err="1" smtClean="0"/>
              <a:t>uterosacral</a:t>
            </a:r>
            <a:r>
              <a:rPr lang="en-US" dirty="0" smtClean="0"/>
              <a:t> &amp; cardinal ligaments---damage result in uterine/vaginal vault prolapse.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Level 2 (mid vaginal)</a:t>
            </a:r>
            <a:r>
              <a:rPr lang="en-US" dirty="0" smtClean="0"/>
              <a:t>– </a:t>
            </a:r>
            <a:r>
              <a:rPr lang="en-US" dirty="0" err="1" smtClean="0"/>
              <a:t>endopelvic</a:t>
            </a:r>
            <a:r>
              <a:rPr lang="en-US" dirty="0" smtClean="0"/>
              <a:t> fascia and its lateral insertion into white line--- damage result in </a:t>
            </a:r>
            <a:r>
              <a:rPr lang="en-US" dirty="0" err="1" smtClean="0"/>
              <a:t>cystocele</a:t>
            </a:r>
            <a:r>
              <a:rPr lang="en-US" dirty="0" smtClean="0"/>
              <a:t> and </a:t>
            </a:r>
            <a:r>
              <a:rPr lang="en-US" dirty="0" err="1" smtClean="0"/>
              <a:t>rectocele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Level 3 (distal vaginal)– </a:t>
            </a:r>
            <a:r>
              <a:rPr lang="en-US" dirty="0" smtClean="0"/>
              <a:t>incorporates </a:t>
            </a:r>
            <a:r>
              <a:rPr lang="en-US" dirty="0" err="1" smtClean="0"/>
              <a:t>endopelvic</a:t>
            </a:r>
            <a:r>
              <a:rPr lang="en-US" dirty="0" smtClean="0"/>
              <a:t> fascia </a:t>
            </a:r>
            <a:r>
              <a:rPr lang="en-US" dirty="0" err="1" smtClean="0"/>
              <a:t>anteriorly</a:t>
            </a:r>
            <a:r>
              <a:rPr lang="en-US" dirty="0" smtClean="0"/>
              <a:t> and </a:t>
            </a:r>
            <a:r>
              <a:rPr lang="en-US" dirty="0" err="1" smtClean="0"/>
              <a:t>perineal</a:t>
            </a:r>
            <a:r>
              <a:rPr lang="en-US" dirty="0" smtClean="0"/>
              <a:t> body </a:t>
            </a:r>
            <a:r>
              <a:rPr lang="en-US" dirty="0" err="1" smtClean="0"/>
              <a:t>posteriorly</a:t>
            </a:r>
            <a:r>
              <a:rPr lang="en-US" dirty="0" smtClean="0"/>
              <a:t> damage result in deficient </a:t>
            </a:r>
            <a:r>
              <a:rPr lang="en-US" dirty="0" err="1" smtClean="0"/>
              <a:t>perineal</a:t>
            </a:r>
            <a:r>
              <a:rPr lang="en-US" dirty="0" smtClean="0"/>
              <a:t> body and </a:t>
            </a:r>
            <a:r>
              <a:rPr lang="en-US" dirty="0" err="1" smtClean="0"/>
              <a:t>urethrocele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Pathophysiology</a:t>
            </a:r>
            <a:r>
              <a:rPr lang="en-US" b="1" dirty="0" smtClean="0"/>
              <a:t> of pelvic floor</a:t>
            </a:r>
            <a:br>
              <a:rPr lang="en-US" b="1" dirty="0" smtClean="0"/>
            </a:br>
            <a:r>
              <a:rPr lang="en-US" b="1" dirty="0" smtClean="0"/>
              <a:t>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Muscle</a:t>
            </a:r>
          </a:p>
          <a:p>
            <a:pPr lvl="1"/>
            <a:r>
              <a:rPr lang="en-US" sz="2400" dirty="0" smtClean="0"/>
              <a:t>gradual denervation with age--result in a gradual weakening of the muscle over time.</a:t>
            </a:r>
          </a:p>
          <a:p>
            <a:pPr lvl="1"/>
            <a:r>
              <a:rPr lang="en-US" sz="2400" dirty="0" smtClean="0"/>
              <a:t>Pelvic floor muscle denervation is increased by vaginal delivery, particularly if the active second stage of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is prolonged </a:t>
            </a:r>
          </a:p>
        </p:txBody>
      </p:sp>
      <p:pic>
        <p:nvPicPr>
          <p:cNvPr id="59394" name="Picture 2" descr="Image result for pelvic floor musc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277360"/>
            <a:ext cx="2700669" cy="258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Fascia</a:t>
            </a:r>
          </a:p>
          <a:p>
            <a:pPr>
              <a:buNone/>
            </a:pPr>
            <a:r>
              <a:rPr lang="en-US" dirty="0" smtClean="0"/>
              <a:t>	Fascia is composed of a number of components including collagen, </a:t>
            </a:r>
            <a:r>
              <a:rPr lang="en-US" dirty="0" err="1" smtClean="0"/>
              <a:t>elastin</a:t>
            </a:r>
            <a:r>
              <a:rPr lang="en-US" dirty="0" smtClean="0"/>
              <a:t> and smooth muscle embedded in a connective tissue matrix. </a:t>
            </a:r>
          </a:p>
          <a:p>
            <a:pPr lvl="1"/>
            <a:r>
              <a:rPr lang="en-US" b="1" dirty="0" smtClean="0"/>
              <a:t>Congenital </a:t>
            </a:r>
          </a:p>
          <a:p>
            <a:pPr lvl="1"/>
            <a:r>
              <a:rPr lang="en-US" b="1" dirty="0" smtClean="0"/>
              <a:t>Age</a:t>
            </a:r>
          </a:p>
          <a:p>
            <a:pPr lvl="1"/>
            <a:r>
              <a:rPr lang="en-US" b="1" dirty="0" smtClean="0"/>
              <a:t>Childbirth injury</a:t>
            </a:r>
          </a:p>
          <a:p>
            <a:pPr lvl="1"/>
            <a:r>
              <a:rPr lang="en-US" b="1" dirty="0" smtClean="0"/>
              <a:t>Endocrine </a:t>
            </a:r>
          </a:p>
          <a:p>
            <a:pPr lvl="1"/>
            <a:endParaRPr lang="en-US" dirty="0" smtClean="0"/>
          </a:p>
        </p:txBody>
      </p:sp>
      <p:pic>
        <p:nvPicPr>
          <p:cNvPr id="58370" name="Picture 2" descr="Image result for pelvic fascia anatom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429000"/>
            <a:ext cx="3429000" cy="3200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1206</Words>
  <Application>Microsoft Office PowerPoint</Application>
  <PresentationFormat>On-screen Show (4:3)</PresentationFormat>
  <Paragraphs>190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UTEROVAGINAL PROLAPSE</vt:lpstr>
      <vt:lpstr>Slide 2</vt:lpstr>
      <vt:lpstr>Introduction</vt:lpstr>
      <vt:lpstr>Anatomic Supports</vt:lpstr>
      <vt:lpstr>Slide 5</vt:lpstr>
      <vt:lpstr>Slide 6</vt:lpstr>
      <vt:lpstr>DeLancey connective tissue support</vt:lpstr>
      <vt:lpstr>Pathophysiology of pelvic floor dysfunction</vt:lpstr>
      <vt:lpstr>Slide 9</vt:lpstr>
      <vt:lpstr>Predisposing Factors</vt:lpstr>
      <vt:lpstr>Classification</vt:lpstr>
      <vt:lpstr>Slide 12</vt:lpstr>
      <vt:lpstr>Anterior Vaginal wall prolapse</vt:lpstr>
      <vt:lpstr>Rectocele </vt:lpstr>
      <vt:lpstr>Apical prolapse</vt:lpstr>
      <vt:lpstr>Slide 16</vt:lpstr>
      <vt:lpstr>Slide 17</vt:lpstr>
      <vt:lpstr>Symptoms of Prolapse</vt:lpstr>
      <vt:lpstr>Clinical presentation</vt:lpstr>
      <vt:lpstr>Slide 20</vt:lpstr>
      <vt:lpstr>Examination &amp; investigations</vt:lpstr>
      <vt:lpstr>Slide 22</vt:lpstr>
      <vt:lpstr>Slide 23</vt:lpstr>
      <vt:lpstr>Slide 24</vt:lpstr>
      <vt:lpstr>Investigation </vt:lpstr>
      <vt:lpstr>MANAGEMENT OF UTERINE PROLAPSE</vt:lpstr>
      <vt:lpstr>Treatment---Conservative</vt:lpstr>
      <vt:lpstr>Slide 28</vt:lpstr>
      <vt:lpstr>Pessary </vt:lpstr>
      <vt:lpstr>      Pessary in situ</vt:lpstr>
      <vt:lpstr>Complications of pessary</vt:lpstr>
      <vt:lpstr>Uterine prolapse Uterine preserving surgery</vt:lpstr>
      <vt:lpstr>Slide 33</vt:lpstr>
      <vt:lpstr>Slide 34</vt:lpstr>
      <vt:lpstr>Slide 35</vt:lpstr>
      <vt:lpstr>Procedures involving hysterectomy</vt:lpstr>
      <vt:lpstr>Vaginal vault prolapse</vt:lpstr>
      <vt:lpstr>Sacral colpopexy</vt:lpstr>
      <vt:lpstr>Uterosacral suspension</vt:lpstr>
      <vt:lpstr>Sacrospinous suspension</vt:lpstr>
      <vt:lpstr>Augmentation of vaginal repairs</vt:lpstr>
      <vt:lpstr>Associated decubitus ulcer</vt:lpstr>
      <vt:lpstr>Prevention </vt:lpstr>
      <vt:lpstr>Prevention 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Uterovaginal Prolapse</dc:title>
  <dc:creator>Dr  Sadaf</dc:creator>
  <cp:lastModifiedBy>Windows User</cp:lastModifiedBy>
  <cp:revision>38</cp:revision>
  <dcterms:created xsi:type="dcterms:W3CDTF">2006-08-16T00:00:00Z</dcterms:created>
  <dcterms:modified xsi:type="dcterms:W3CDTF">2020-04-29T17:44:01Z</dcterms:modified>
</cp:coreProperties>
</file>