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1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106419" y="2537459"/>
            <a:ext cx="679196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B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rgbClr val="B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rgbClr val="B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rgbClr val="B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3002260" cy="97523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00879" y="302259"/>
            <a:ext cx="3872865" cy="543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 u="heavy">
                <a:solidFill>
                  <a:srgbClr val="B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240" y="2243328"/>
            <a:ext cx="11704320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SOURCES OF</a:t>
            </a:r>
            <a:r>
              <a:rPr spc="-305" dirty="0"/>
              <a:t> </a:t>
            </a:r>
            <a:r>
              <a:rPr spc="-225" dirty="0"/>
              <a:t>LAW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80790" y="302259"/>
            <a:ext cx="580390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Theories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Customary</a:t>
            </a:r>
            <a:r>
              <a:rPr sz="3800" b="1" u="heavy" spc="-3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Law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3109" y="1511300"/>
            <a:ext cx="3759200" cy="12090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ts val="4760"/>
              </a:lnSpc>
              <a:spcBef>
                <a:spcPts val="90"/>
              </a:spcBef>
            </a:pP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Analytical</a:t>
            </a:r>
            <a:r>
              <a:rPr sz="3800" b="1" u="heavy" spc="-18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Theory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Historical</a:t>
            </a:r>
            <a:r>
              <a:rPr sz="3800" b="1" u="heavy" spc="-2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theory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14069" y="4805679"/>
            <a:ext cx="3008630" cy="3677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32959" y="86359"/>
            <a:ext cx="375856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dirty="0"/>
              <a:t>Analytical</a:t>
            </a:r>
            <a:r>
              <a:rPr sz="3800" spc="-170" dirty="0"/>
              <a:t> </a:t>
            </a:r>
            <a:r>
              <a:rPr sz="3800" dirty="0"/>
              <a:t>Theory</a:t>
            </a:r>
            <a:endParaRPr sz="3800"/>
          </a:p>
        </p:txBody>
      </p:sp>
      <p:sp>
        <p:nvSpPr>
          <p:cNvPr id="3" name="object 3"/>
          <p:cNvSpPr txBox="1"/>
          <p:nvPr/>
        </p:nvSpPr>
        <p:spPr>
          <a:xfrm>
            <a:off x="411480" y="665480"/>
            <a:ext cx="12155805" cy="8863330"/>
          </a:xfrm>
          <a:prstGeom prst="rect">
            <a:avLst/>
          </a:prstGeom>
        </p:spPr>
        <p:txBody>
          <a:bodyPr vert="horz" wrap="square" lIns="0" tIns="327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80"/>
              </a:spcBef>
            </a:pP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Austin:</a:t>
            </a:r>
            <a:endParaRPr sz="3800">
              <a:latin typeface="Times New Roman"/>
              <a:cs typeface="Times New Roman"/>
            </a:endParaRPr>
          </a:p>
          <a:p>
            <a:pPr marL="495300" marR="5080">
              <a:lnSpc>
                <a:spcPct val="150000"/>
              </a:lnSpc>
              <a:spcBef>
                <a:spcPts val="200"/>
              </a:spcBef>
            </a:pP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derives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its binding </a:t>
            </a: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force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not </a:t>
            </a:r>
            <a:r>
              <a:rPr sz="38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from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its own </a:t>
            </a: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nature 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but by state</a:t>
            </a:r>
            <a:r>
              <a:rPr sz="3800" b="1" spc="1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recognition</a:t>
            </a:r>
            <a:endParaRPr sz="3800">
              <a:latin typeface="Times New Roman"/>
              <a:cs typeface="Times New Roman"/>
            </a:endParaRPr>
          </a:p>
          <a:p>
            <a:pPr marL="495300" marR="171450">
              <a:lnSpc>
                <a:spcPct val="150000"/>
              </a:lnSpc>
              <a:spcBef>
                <a:spcPts val="200"/>
              </a:spcBef>
            </a:pP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“Law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styled customary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is not 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to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be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considered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distinct 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kind of </a:t>
            </a:r>
            <a:r>
              <a:rPr sz="3800" b="1" spc="-55" dirty="0">
                <a:solidFill>
                  <a:srgbClr val="BF0000"/>
                </a:solidFill>
                <a:latin typeface="Times New Roman"/>
                <a:cs typeface="Times New Roman"/>
              </a:rPr>
              <a:t>law.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It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is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nothing but judcial law founded upon 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anterior</a:t>
            </a:r>
            <a:r>
              <a:rPr sz="3800" b="1" spc="-7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custom”</a:t>
            </a:r>
            <a:endParaRPr sz="3800">
              <a:latin typeface="Times New Roman"/>
              <a:cs typeface="Times New Roman"/>
            </a:endParaRPr>
          </a:p>
          <a:p>
            <a:pPr marL="12700" marR="3700145" indent="482600">
              <a:lnSpc>
                <a:spcPts val="7040"/>
              </a:lnSpc>
              <a:spcBef>
                <a:spcPts val="635"/>
              </a:spcBef>
            </a:pP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 has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only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persuasive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value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only  </a:t>
            </a: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Allen:</a:t>
            </a:r>
            <a:endParaRPr sz="3800">
              <a:latin typeface="Times New Roman"/>
              <a:cs typeface="Times New Roman"/>
            </a:endParaRPr>
          </a:p>
          <a:p>
            <a:pPr marL="495300" marR="1346835">
              <a:lnSpc>
                <a:spcPts val="6840"/>
              </a:lnSpc>
              <a:spcBef>
                <a:spcPts val="160"/>
              </a:spcBef>
            </a:pP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It is fallacy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that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is not law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until it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has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been  prnounced upon by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court.</a:t>
            </a:r>
            <a:endParaRPr sz="3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2309" y="15240"/>
            <a:ext cx="12025630" cy="773175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 marR="4251325" indent="4202430" algn="just">
              <a:lnSpc>
                <a:spcPts val="4760"/>
              </a:lnSpc>
              <a:spcBef>
                <a:spcPts val="90"/>
              </a:spcBef>
            </a:pP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Historical</a:t>
            </a:r>
            <a:r>
              <a:rPr sz="3800" b="1" u="heavy" spc="-6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theory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Savigny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–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Puchta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 –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Blackstone</a:t>
            </a:r>
            <a:r>
              <a:rPr sz="3800" b="1" spc="5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-</a:t>
            </a:r>
            <a:endParaRPr sz="3800">
              <a:latin typeface="Times New Roman"/>
              <a:cs typeface="Times New Roman"/>
            </a:endParaRPr>
          </a:p>
          <a:p>
            <a:pPr marL="546100" marR="55880" indent="-482600" algn="just">
              <a:lnSpc>
                <a:spcPct val="100000"/>
              </a:lnSpc>
              <a:spcBef>
                <a:spcPts val="10"/>
              </a:spcBef>
            </a:pPr>
            <a:r>
              <a:rPr sz="5700" spc="-569" baseline="5847" dirty="0">
                <a:solidFill>
                  <a:srgbClr val="BF0000"/>
                </a:solidFill>
                <a:latin typeface="UnDotum"/>
                <a:cs typeface="UnDotum"/>
              </a:rPr>
              <a:t>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is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primary </a:t>
            </a: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source </a:t>
            </a:r>
            <a:r>
              <a:rPr sz="38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from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which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all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law  derives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its legal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efficacy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and</a:t>
            </a:r>
            <a:r>
              <a:rPr sz="38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authority</a:t>
            </a:r>
            <a:endParaRPr sz="3800">
              <a:latin typeface="Times New Roman"/>
              <a:cs typeface="Times New Roman"/>
            </a:endParaRPr>
          </a:p>
          <a:p>
            <a:pPr marL="63500" algn="just">
              <a:lnSpc>
                <a:spcPct val="100000"/>
              </a:lnSpc>
              <a:spcBef>
                <a:spcPts val="200"/>
              </a:spcBef>
            </a:pPr>
            <a:r>
              <a:rPr sz="5700" spc="-569" baseline="5847" dirty="0">
                <a:solidFill>
                  <a:srgbClr val="BF0000"/>
                </a:solidFill>
                <a:latin typeface="UnDotum"/>
                <a:cs typeface="UnDotum"/>
              </a:rPr>
              <a:t>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It is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 formal </a:t>
            </a: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source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</a:t>
            </a:r>
            <a:r>
              <a:rPr sz="3800" b="1" spc="-40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law</a:t>
            </a:r>
            <a:endParaRPr sz="3800">
              <a:latin typeface="Times New Roman"/>
              <a:cs typeface="Times New Roman"/>
            </a:endParaRPr>
          </a:p>
          <a:p>
            <a:pPr marL="546100" marR="57150" indent="-482600" algn="just">
              <a:lnSpc>
                <a:spcPct val="100000"/>
              </a:lnSpc>
              <a:spcBef>
                <a:spcPts val="200"/>
              </a:spcBef>
            </a:pPr>
            <a:r>
              <a:rPr sz="5700" spc="-569" baseline="5847" dirty="0">
                <a:solidFill>
                  <a:srgbClr val="BF0000"/>
                </a:solidFill>
                <a:latin typeface="UnDotum"/>
                <a:cs typeface="UnDotum"/>
              </a:rPr>
              <a:t>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is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self sufficient, independent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legislative 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authority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but condition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precedent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all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sound  legislation.</a:t>
            </a:r>
            <a:endParaRPr sz="3800">
              <a:latin typeface="Times New Roman"/>
              <a:cs typeface="Times New Roman"/>
            </a:endParaRPr>
          </a:p>
          <a:p>
            <a:pPr marL="546100" marR="55244" indent="-482600" algn="just">
              <a:lnSpc>
                <a:spcPct val="100000"/>
              </a:lnSpc>
              <a:spcBef>
                <a:spcPts val="200"/>
              </a:spcBef>
            </a:pPr>
            <a:r>
              <a:rPr sz="3800" b="1" u="heavy" spc="-1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Vinogradoff</a:t>
            </a: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:Custom did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not originate </a:t>
            </a:r>
            <a:r>
              <a:rPr sz="38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from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judicial  decisions</a:t>
            </a:r>
            <a:endParaRPr sz="3800">
              <a:latin typeface="Times New Roman"/>
              <a:cs typeface="Times New Roman"/>
            </a:endParaRPr>
          </a:p>
          <a:p>
            <a:pPr marL="63500" algn="just">
              <a:lnSpc>
                <a:spcPct val="100000"/>
              </a:lnSpc>
              <a:spcBef>
                <a:spcPts val="200"/>
              </a:spcBef>
            </a:pP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Originated </a:t>
            </a:r>
            <a:r>
              <a:rPr sz="38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from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house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hold &amp;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relations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</a:t>
            </a:r>
            <a:r>
              <a:rPr sz="3800" b="1" spc="-2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clans</a:t>
            </a:r>
            <a:endParaRPr sz="3800">
              <a:latin typeface="Times New Roman"/>
              <a:cs typeface="Times New Roman"/>
            </a:endParaRPr>
          </a:p>
          <a:p>
            <a:pPr marL="546100" marR="57785" indent="-482600" algn="just">
              <a:lnSpc>
                <a:spcPct val="100000"/>
              </a:lnSpc>
              <a:spcBef>
                <a:spcPts val="200"/>
              </a:spcBef>
            </a:pP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Possess sanction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people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and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judges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recognize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them  only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officially</a:t>
            </a:r>
            <a:endParaRPr sz="3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620" y="15240"/>
            <a:ext cx="97758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Ancient </a:t>
            </a:r>
            <a:r>
              <a:rPr sz="3600" spc="-15" dirty="0"/>
              <a:t>sources </a:t>
            </a:r>
            <a:r>
              <a:rPr sz="3600" dirty="0"/>
              <a:t>of </a:t>
            </a:r>
            <a:r>
              <a:rPr sz="3600" spc="-5" dirty="0"/>
              <a:t>Law in the Indian legal</a:t>
            </a:r>
            <a:r>
              <a:rPr sz="3600" spc="-50" dirty="0"/>
              <a:t> </a:t>
            </a:r>
            <a:r>
              <a:rPr sz="3600" spc="-5" dirty="0"/>
              <a:t>system.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11480" y="1075690"/>
            <a:ext cx="12260580" cy="807720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318770" indent="-306705">
              <a:lnSpc>
                <a:spcPct val="100000"/>
              </a:lnSpc>
              <a:spcBef>
                <a:spcPts val="300"/>
              </a:spcBef>
              <a:buSzPct val="96875"/>
              <a:buAutoNum type="arabicPeriod"/>
              <a:tabLst>
                <a:tab pos="319405" algn="l"/>
              </a:tabLst>
            </a:pP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SHRUTI</a:t>
            </a:r>
            <a:endParaRPr sz="3200">
              <a:latin typeface="Times New Roman"/>
              <a:cs typeface="Times New Roman"/>
            </a:endParaRPr>
          </a:p>
          <a:p>
            <a:pPr marL="318770" indent="-306705">
              <a:lnSpc>
                <a:spcPct val="100000"/>
              </a:lnSpc>
              <a:spcBef>
                <a:spcPts val="200"/>
              </a:spcBef>
              <a:buSzPct val="96875"/>
              <a:buAutoNum type="arabicPeriod"/>
              <a:tabLst>
                <a:tab pos="319405" algn="l"/>
              </a:tabLst>
            </a:pP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SMRUTI</a:t>
            </a:r>
            <a:endParaRPr sz="3200">
              <a:latin typeface="Times New Roman"/>
              <a:cs typeface="Times New Roman"/>
            </a:endParaRPr>
          </a:p>
          <a:p>
            <a:pPr marL="318770" indent="-306705">
              <a:lnSpc>
                <a:spcPct val="100000"/>
              </a:lnSpc>
              <a:spcBef>
                <a:spcPts val="190"/>
              </a:spcBef>
              <a:buSzPct val="96875"/>
              <a:buAutoNum type="arabicPeriod"/>
              <a:tabLst>
                <a:tab pos="319405" algn="l"/>
              </a:tabLst>
            </a:pPr>
            <a:r>
              <a:rPr sz="32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COMMENTARIES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AND</a:t>
            </a:r>
            <a:r>
              <a:rPr sz="3200" b="1" spc="-15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DIGESTS</a:t>
            </a:r>
            <a:endParaRPr sz="3200">
              <a:latin typeface="Times New Roman"/>
              <a:cs typeface="Times New Roman"/>
            </a:endParaRPr>
          </a:p>
          <a:p>
            <a:pPr marL="420370" indent="-408305">
              <a:lnSpc>
                <a:spcPct val="100000"/>
              </a:lnSpc>
              <a:spcBef>
                <a:spcPts val="200"/>
              </a:spcBef>
              <a:buSzPct val="96875"/>
              <a:buAutoNum type="arabicPeriod"/>
              <a:tabLst>
                <a:tab pos="421005" algn="l"/>
              </a:tabLst>
            </a:pPr>
            <a:r>
              <a:rPr sz="32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CUSTOMS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650">
              <a:latin typeface="Times New Roman"/>
              <a:cs typeface="Times New Roman"/>
            </a:endParaRPr>
          </a:p>
          <a:p>
            <a:pPr marL="495300" marR="9525" algn="just">
              <a:lnSpc>
                <a:spcPct val="100000"/>
              </a:lnSpc>
            </a:pPr>
            <a:r>
              <a:rPr sz="32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Shruti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means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"something that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is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heard". The early 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time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rishis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and  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munis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attained the heights of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spirituality when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the studied and 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presented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knowledge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of the </a:t>
            </a:r>
            <a:r>
              <a:rPr sz="3200" b="1" spc="-55" dirty="0">
                <a:solidFill>
                  <a:srgbClr val="BF0000"/>
                </a:solidFill>
                <a:latin typeface="Times New Roman"/>
                <a:cs typeface="Times New Roman"/>
              </a:rPr>
              <a:t>Vedas.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Times New Roman"/>
              <a:cs typeface="Times New Roman"/>
            </a:endParaRPr>
          </a:p>
          <a:p>
            <a:pPr marL="495300" marR="10160" algn="just">
              <a:lnSpc>
                <a:spcPct val="100000"/>
              </a:lnSpc>
            </a:pPr>
            <a:r>
              <a:rPr sz="3200" b="1" u="heavy" spc="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Smrit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 means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"something that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is remembered". </a:t>
            </a:r>
            <a:r>
              <a:rPr sz="32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With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the concept of  smrutis, people started learning the</a:t>
            </a:r>
            <a:r>
              <a:rPr sz="3200" b="1" spc="-3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200" b="1" spc="-55" dirty="0">
                <a:solidFill>
                  <a:srgbClr val="BF0000"/>
                </a:solidFill>
                <a:latin typeface="Times New Roman"/>
                <a:cs typeface="Times New Roman"/>
              </a:rPr>
              <a:t>Vedas.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650">
              <a:latin typeface="Times New Roman"/>
              <a:cs typeface="Times New Roman"/>
            </a:endParaRPr>
          </a:p>
          <a:p>
            <a:pPr marL="495300" marR="5080" algn="just">
              <a:lnSpc>
                <a:spcPct val="100000"/>
              </a:lnSpc>
            </a:pPr>
            <a:r>
              <a:rPr sz="3200" b="1" u="heavy" spc="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Commentaries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2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were 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framed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in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period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following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200 AD.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Digests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on  the other hands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explained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the materialistic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contents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of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all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smrutis.  </a:t>
            </a:r>
            <a:r>
              <a:rPr sz="3200" b="1" spc="10" dirty="0">
                <a:solidFill>
                  <a:srgbClr val="BF0000"/>
                </a:solidFill>
                <a:latin typeface="Times New Roman"/>
                <a:cs typeface="Times New Roman"/>
              </a:rPr>
              <a:t>Some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of the notable 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commentaries </a:t>
            </a:r>
            <a:r>
              <a:rPr sz="32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were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manubhashya, manutika,  and mitakshara.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CUSTOM </a:t>
            </a:r>
            <a:r>
              <a:rPr spc="-5" dirty="0"/>
              <a:t>IN</a:t>
            </a:r>
            <a:r>
              <a:rPr spc="-45" dirty="0"/>
              <a:t> </a:t>
            </a:r>
            <a:r>
              <a:rPr spc="-10" dirty="0"/>
              <a:t>INDIA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0359" y="844550"/>
            <a:ext cx="12265660" cy="7993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5134" indent="-43307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45770" algn="l"/>
              </a:tabLst>
            </a:pP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Local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 Custom</a:t>
            </a:r>
            <a:endParaRPr sz="3400">
              <a:latin typeface="Times New Roman"/>
              <a:cs typeface="Times New Roman"/>
            </a:endParaRPr>
          </a:p>
          <a:p>
            <a:pPr marL="445134" indent="-433070">
              <a:lnSpc>
                <a:spcPct val="100000"/>
              </a:lnSpc>
              <a:spcBef>
                <a:spcPts val="200"/>
              </a:spcBef>
              <a:buAutoNum type="arabicPeriod"/>
              <a:tabLst>
                <a:tab pos="445770" algn="l"/>
              </a:tabLst>
            </a:pP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Family</a:t>
            </a:r>
            <a:r>
              <a:rPr sz="34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4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Custom</a:t>
            </a:r>
            <a:endParaRPr sz="3400">
              <a:latin typeface="Times New Roman"/>
              <a:cs typeface="Times New Roman"/>
            </a:endParaRPr>
          </a:p>
          <a:p>
            <a:pPr marL="12700" marR="9177020">
              <a:lnSpc>
                <a:spcPts val="4270"/>
              </a:lnSpc>
              <a:spcBef>
                <a:spcPts val="175"/>
              </a:spcBef>
              <a:buAutoNum type="arabicPeriod"/>
              <a:tabLst>
                <a:tab pos="445770" algn="l"/>
              </a:tabLst>
            </a:pP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Class</a:t>
            </a:r>
            <a:r>
              <a:rPr sz="3400" b="1" spc="-9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Custom.  4.Guild</a:t>
            </a:r>
            <a:r>
              <a:rPr sz="3400" b="1" spc="-5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</a:t>
            </a:r>
            <a:endParaRPr sz="3400">
              <a:latin typeface="Times New Roman"/>
              <a:cs typeface="Times New Roman"/>
            </a:endParaRPr>
          </a:p>
          <a:p>
            <a:pPr marL="495300" marR="5080" algn="just">
              <a:lnSpc>
                <a:spcPct val="100000"/>
              </a:lnSpc>
              <a:spcBef>
                <a:spcPts val="25"/>
              </a:spcBef>
            </a:pPr>
            <a:r>
              <a:rPr sz="34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“Local Custom”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 is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a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 </a:t>
            </a:r>
            <a:r>
              <a:rPr sz="34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which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is </a:t>
            </a:r>
            <a:r>
              <a:rPr sz="34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prevalent,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and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has </a:t>
            </a:r>
            <a:r>
              <a:rPr sz="34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been 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followed in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a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particular </a:t>
            </a:r>
            <a:r>
              <a:rPr sz="34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area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or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territory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for a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long period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of 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time, time immemorial </a:t>
            </a:r>
            <a:r>
              <a:rPr sz="34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to be </a:t>
            </a:r>
            <a:r>
              <a:rPr sz="34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more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specific,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and is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not against  the morality and legal</a:t>
            </a:r>
            <a:r>
              <a:rPr sz="3400" b="1" spc="1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principles.</a:t>
            </a:r>
            <a:endParaRPr sz="3400">
              <a:latin typeface="Times New Roman"/>
              <a:cs typeface="Times New Roman"/>
            </a:endParaRPr>
          </a:p>
          <a:p>
            <a:pPr marL="495300" marR="8255" algn="just">
              <a:lnSpc>
                <a:spcPct val="100000"/>
              </a:lnSpc>
              <a:spcBef>
                <a:spcPts val="180"/>
              </a:spcBef>
            </a:pPr>
            <a:r>
              <a:rPr sz="34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“Family Custom”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is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often followed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only in a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particular </a:t>
            </a:r>
            <a:r>
              <a:rPr sz="3400" b="1" spc="-30" dirty="0">
                <a:solidFill>
                  <a:srgbClr val="BF0000"/>
                </a:solidFill>
                <a:latin typeface="Times New Roman"/>
                <a:cs typeface="Times New Roman"/>
              </a:rPr>
              <a:t>family,  </a:t>
            </a:r>
            <a:r>
              <a:rPr sz="34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which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makes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it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difficult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for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 family members to </a:t>
            </a:r>
            <a:r>
              <a:rPr sz="34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prove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  existence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of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any </a:t>
            </a:r>
            <a:r>
              <a:rPr sz="34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such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as </a:t>
            </a:r>
            <a:r>
              <a:rPr sz="3400" b="1" spc="-25" dirty="0">
                <a:solidFill>
                  <a:srgbClr val="BF0000"/>
                </a:solidFill>
                <a:latin typeface="Times New Roman"/>
                <a:cs typeface="Times New Roman"/>
              </a:rPr>
              <a:t>required </a:t>
            </a:r>
            <a:r>
              <a:rPr sz="34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by the</a:t>
            </a:r>
            <a:r>
              <a:rPr sz="3400" b="1" spc="4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case.</a:t>
            </a:r>
            <a:endParaRPr sz="3400">
              <a:latin typeface="Times New Roman"/>
              <a:cs typeface="Times New Roman"/>
            </a:endParaRPr>
          </a:p>
          <a:p>
            <a:pPr marL="495300" algn="just">
              <a:lnSpc>
                <a:spcPct val="100000"/>
              </a:lnSpc>
              <a:spcBef>
                <a:spcPts val="190"/>
              </a:spcBef>
            </a:pPr>
            <a:r>
              <a:rPr sz="34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“Class custom”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is </a:t>
            </a:r>
            <a:r>
              <a:rPr sz="34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the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one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followed by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a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particular</a:t>
            </a:r>
            <a:r>
              <a:rPr sz="3400" b="1" spc="-3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class.</a:t>
            </a:r>
            <a:endParaRPr sz="3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850">
              <a:latin typeface="Times New Roman"/>
              <a:cs typeface="Times New Roman"/>
            </a:endParaRPr>
          </a:p>
          <a:p>
            <a:pPr marL="441959" algn="just">
              <a:lnSpc>
                <a:spcPct val="100000"/>
              </a:lnSpc>
            </a:pPr>
            <a:r>
              <a:rPr sz="34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“Guild Customs”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400" b="1" dirty="0">
                <a:solidFill>
                  <a:srgbClr val="BF0000"/>
                </a:solidFill>
                <a:latin typeface="Times New Roman"/>
                <a:cs typeface="Times New Roman"/>
              </a:rPr>
              <a:t>-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These </a:t>
            </a:r>
            <a:r>
              <a:rPr sz="34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are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 customs that </a:t>
            </a:r>
            <a:r>
              <a:rPr sz="34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are </a:t>
            </a: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followed</a:t>
            </a:r>
            <a:r>
              <a:rPr sz="3400" b="1" spc="-6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4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by</a:t>
            </a:r>
            <a:endParaRPr sz="3400">
              <a:latin typeface="Times New Roman"/>
              <a:cs typeface="Times New Roman"/>
            </a:endParaRPr>
          </a:p>
          <a:p>
            <a:pPr marL="494665" algn="ctr">
              <a:lnSpc>
                <a:spcPct val="100000"/>
              </a:lnSpc>
            </a:pPr>
            <a:r>
              <a:rPr sz="3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traders</a:t>
            </a:r>
            <a:r>
              <a:rPr sz="3400" u="heavy" spc="-5" dirty="0">
                <a:solidFill>
                  <a:srgbClr val="42402B"/>
                </a:solidFill>
                <a:uFill>
                  <a:solidFill>
                    <a:srgbClr val="42402B"/>
                  </a:solidFill>
                </a:uFill>
                <a:latin typeface="Arial"/>
                <a:cs typeface="Arial"/>
              </a:rPr>
              <a:t>.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5469" y="132080"/>
            <a:ext cx="12322810" cy="916940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066800" algn="just">
              <a:lnSpc>
                <a:spcPct val="100000"/>
              </a:lnSpc>
              <a:spcBef>
                <a:spcPts val="300"/>
              </a:spcBef>
            </a:pPr>
            <a:r>
              <a:rPr sz="32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Balwinder </a:t>
            </a:r>
            <a:r>
              <a:rPr sz="32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Singh </a:t>
            </a:r>
            <a:r>
              <a:rPr sz="3200" b="1" u="heavy" spc="-8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v. </a:t>
            </a:r>
            <a:r>
              <a:rPr sz="3200" b="1" u="heavy" spc="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Smt. </a:t>
            </a:r>
            <a:r>
              <a:rPr sz="32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Gurupal Kaur AIR 1985 </a:t>
            </a:r>
            <a:r>
              <a:rPr sz="32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Delhi</a:t>
            </a:r>
            <a:r>
              <a:rPr sz="3200" b="1" u="heavy" spc="-19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14.</a:t>
            </a:r>
            <a:endParaRPr sz="3200">
              <a:latin typeface="Times New Roman"/>
              <a:cs typeface="Times New Roman"/>
            </a:endParaRPr>
          </a:p>
          <a:p>
            <a:pPr marL="12700" marR="9525" algn="just">
              <a:lnSpc>
                <a:spcPct val="100000"/>
              </a:lnSpc>
              <a:spcBef>
                <a:spcPts val="200"/>
              </a:spcBef>
            </a:pP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Among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Sikh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Jats of </a:t>
            </a:r>
            <a:r>
              <a:rPr sz="3200" b="1" spc="-30" dirty="0">
                <a:solidFill>
                  <a:srgbClr val="BF0000"/>
                </a:solidFill>
                <a:latin typeface="Times New Roman"/>
                <a:cs typeface="Times New Roman"/>
              </a:rPr>
              <a:t>Amritsar, </a:t>
            </a:r>
            <a:r>
              <a:rPr sz="32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there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is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a custom of the husband 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dissolving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a 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marriage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out of court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preferably by written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instrument 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which is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saved by Section 29 (2) of the</a:t>
            </a:r>
            <a:r>
              <a:rPr sz="3200" b="1" spc="-12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Act.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200">
              <a:latin typeface="Times New Roman"/>
              <a:cs typeface="Times New Roman"/>
            </a:endParaRPr>
          </a:p>
          <a:p>
            <a:pPr marL="1694180" algn="just">
              <a:lnSpc>
                <a:spcPct val="100000"/>
              </a:lnSpc>
            </a:pPr>
            <a:r>
              <a:rPr sz="32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Keshav </a:t>
            </a:r>
            <a:r>
              <a:rPr sz="3200" b="1" u="heavy" spc="-9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v. </a:t>
            </a:r>
            <a:r>
              <a:rPr sz="32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Gandhi 39 Bom </a:t>
            </a:r>
            <a:r>
              <a:rPr sz="3200" b="1" u="heavy" spc="-2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588Agency,</a:t>
            </a:r>
            <a:r>
              <a:rPr sz="3200" b="1" u="heavy" spc="-5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Allahabad.</a:t>
            </a:r>
            <a:endParaRPr sz="3200">
              <a:latin typeface="Times New Roman"/>
              <a:cs typeface="Times New Roman"/>
            </a:endParaRPr>
          </a:p>
          <a:p>
            <a:pPr marL="254635" marR="250825" algn="ctr">
              <a:lnSpc>
                <a:spcPct val="100000"/>
              </a:lnSpc>
              <a:spcBef>
                <a:spcPts val="320"/>
              </a:spcBef>
            </a:pP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 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Bombay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High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Court 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condemned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a custom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allowing </a:t>
            </a:r>
            <a:r>
              <a:rPr sz="32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divorce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as a  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matter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of course on 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payment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of a fine fixed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by the</a:t>
            </a:r>
            <a:r>
              <a:rPr sz="32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caste.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650">
              <a:latin typeface="Times New Roman"/>
              <a:cs typeface="Times New Roman"/>
            </a:endParaRPr>
          </a:p>
          <a:p>
            <a:pPr marL="1696720" algn="just">
              <a:lnSpc>
                <a:spcPct val="100000"/>
              </a:lnSpc>
            </a:pPr>
            <a:r>
              <a:rPr sz="3200" b="1" u="heavy" spc="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Thangammal </a:t>
            </a:r>
            <a:r>
              <a:rPr sz="3200" b="1" u="heavy" spc="-8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v. </a:t>
            </a:r>
            <a:r>
              <a:rPr sz="3200" b="1" u="heavy" spc="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Gangayammal </a:t>
            </a:r>
            <a:r>
              <a:rPr sz="32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(1945)1 MLJ</a:t>
            </a:r>
            <a:r>
              <a:rPr sz="3200" b="1" u="heavy" spc="6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229</a:t>
            </a:r>
            <a:endParaRPr sz="3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200"/>
              </a:spcBef>
            </a:pP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But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the Madras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High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Court holds a custom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valid which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enables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either 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spouse to </a:t>
            </a:r>
            <a:r>
              <a:rPr sz="32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divorce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the other </a:t>
            </a:r>
            <a:r>
              <a:rPr sz="32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with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the </a:t>
            </a:r>
            <a:r>
              <a:rPr sz="32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latter’s</a:t>
            </a:r>
            <a:r>
              <a:rPr sz="3200" b="1" spc="-2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consent.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Times New Roman"/>
              <a:cs typeface="Times New Roman"/>
            </a:endParaRPr>
          </a:p>
          <a:p>
            <a:pPr marL="1648460" algn="just">
              <a:lnSpc>
                <a:spcPct val="100000"/>
              </a:lnSpc>
            </a:pPr>
            <a:r>
              <a:rPr sz="32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In Sankarlingam </a:t>
            </a:r>
            <a:r>
              <a:rPr sz="32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v Subba [1894] 17 Madras</a:t>
            </a:r>
            <a:r>
              <a:rPr sz="3200" b="1" u="heavy" spc="7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479.</a:t>
            </a:r>
            <a:endParaRPr sz="32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spcBef>
                <a:spcPts val="190"/>
              </a:spcBef>
            </a:pPr>
            <a:r>
              <a:rPr sz="32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Divorce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by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consent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was held valid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as a 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matter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of custom of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 Pakhali 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caste of 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Ahmedabad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observing that </a:t>
            </a:r>
            <a:r>
              <a:rPr sz="32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there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was nothing 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immoral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in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a  caste custom by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which </a:t>
            </a:r>
            <a:r>
              <a:rPr sz="32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divorce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and </a:t>
            </a:r>
            <a:r>
              <a:rPr sz="32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remarriage </a:t>
            </a:r>
            <a:r>
              <a:rPr sz="32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were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permitted by  </a:t>
            </a:r>
            <a:r>
              <a:rPr sz="32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mutual</a:t>
            </a:r>
            <a:r>
              <a:rPr sz="32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BF0000"/>
                </a:solidFill>
                <a:latin typeface="Times New Roman"/>
                <a:cs typeface="Times New Roman"/>
              </a:rPr>
              <a:t>agreement</a:t>
            </a:r>
            <a:r>
              <a:rPr sz="3200" dirty="0">
                <a:solidFill>
                  <a:srgbClr val="42402B"/>
                </a:solidFill>
                <a:latin typeface="UKIJ Esliye Qara"/>
                <a:cs typeface="UKIJ Esliye Qara"/>
              </a:rPr>
              <a:t>.</a:t>
            </a:r>
            <a:endParaRPr sz="3200">
              <a:latin typeface="UKIJ Esliye Qara"/>
              <a:cs typeface="UKIJ Esliye Qar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4080" y="10160"/>
            <a:ext cx="9895840" cy="1811020"/>
          </a:xfrm>
          <a:prstGeom prst="rect">
            <a:avLst/>
          </a:prstGeom>
        </p:spPr>
        <p:txBody>
          <a:bodyPr vert="horz" wrap="square" lIns="0" tIns="326390" rIns="0" bIns="0" rtlCol="0">
            <a:spAutoFit/>
          </a:bodyPr>
          <a:lstStyle/>
          <a:p>
            <a:pPr marL="1423670">
              <a:lnSpc>
                <a:spcPct val="100000"/>
              </a:lnSpc>
              <a:spcBef>
                <a:spcPts val="2570"/>
              </a:spcBef>
            </a:pP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SOURCES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sz="3800" b="1" u="heavy" spc="-2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INTERNATIONAL</a:t>
            </a:r>
            <a:r>
              <a:rPr sz="3800" b="1" u="heavy" spc="-41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u="heavy" spc="-14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LAW</a:t>
            </a:r>
            <a:endParaRPr sz="3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70"/>
              </a:spcBef>
              <a:tabLst>
                <a:tab pos="2614295" algn="l"/>
                <a:tab pos="3445510" algn="l"/>
                <a:tab pos="5320665" algn="l"/>
                <a:tab pos="6379845" algn="l"/>
                <a:tab pos="7236459" algn="l"/>
                <a:tab pos="8335009" algn="l"/>
              </a:tabLst>
            </a:pP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According	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to	Article	38,	of	the	Statute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4080" y="2085340"/>
            <a:ext cx="959739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72130" algn="l"/>
                <a:tab pos="4629150" algn="l"/>
                <a:tab pos="5353685" algn="l"/>
                <a:tab pos="7096759" algn="l"/>
                <a:tab pos="8519795" algn="l"/>
              </a:tabLst>
            </a:pP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In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te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r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tional	C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u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rt	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f	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J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ust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ice	</a:t>
            </a:r>
            <a:r>
              <a:rPr sz="3800" b="1" spc="10" dirty="0">
                <a:solidFill>
                  <a:srgbClr val="BF0000"/>
                </a:solidFill>
                <a:latin typeface="Times New Roman"/>
                <a:cs typeface="Times New Roman"/>
              </a:rPr>
              <a:t>(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C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J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)	</a:t>
            </a:r>
            <a:r>
              <a:rPr sz="3800" b="1" spc="10" dirty="0">
                <a:solidFill>
                  <a:srgbClr val="BF0000"/>
                </a:solidFill>
                <a:latin typeface="Times New Roman"/>
                <a:cs typeface="Times New Roman"/>
              </a:rPr>
              <a:t>t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</a:t>
            </a:r>
            <a:r>
              <a:rPr sz="3800" b="1" spc="-70" dirty="0">
                <a:solidFill>
                  <a:srgbClr val="BF0000"/>
                </a:solidFill>
                <a:latin typeface="Times New Roman"/>
                <a:cs typeface="Times New Roman"/>
              </a:rPr>
              <a:t>r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788898" y="927099"/>
            <a:ext cx="1894205" cy="1762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60045">
              <a:lnSpc>
                <a:spcPct val="150000"/>
              </a:lnSpc>
              <a:spcBef>
                <a:spcPts val="100"/>
              </a:spcBef>
              <a:tabLst>
                <a:tab pos="996950" algn="l"/>
                <a:tab pos="1229360" algn="l"/>
              </a:tabLst>
            </a:pP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f		t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  a</a:t>
            </a:r>
            <a:r>
              <a:rPr sz="3800" b="1" spc="-65" dirty="0">
                <a:solidFill>
                  <a:srgbClr val="BF0000"/>
                </a:solidFill>
                <a:latin typeface="Times New Roman"/>
                <a:cs typeface="Times New Roman"/>
              </a:rPr>
              <a:t>r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	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f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u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r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1480" y="2639060"/>
            <a:ext cx="12261850" cy="7101840"/>
          </a:xfrm>
          <a:prstGeom prst="rect">
            <a:avLst/>
          </a:prstGeom>
        </p:spPr>
        <p:txBody>
          <a:bodyPr vert="horz" wrap="square" lIns="0" tIns="327660" rIns="0" bIns="0" rtlCol="0">
            <a:spAutoFit/>
          </a:bodyPr>
          <a:lstStyle/>
          <a:p>
            <a:pPr marL="495300">
              <a:lnSpc>
                <a:spcPct val="100000"/>
              </a:lnSpc>
              <a:spcBef>
                <a:spcPts val="2580"/>
              </a:spcBef>
            </a:pP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sources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international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5" dirty="0">
                <a:solidFill>
                  <a:srgbClr val="BF0000"/>
                </a:solidFill>
                <a:latin typeface="Times New Roman"/>
                <a:cs typeface="Times New Roman"/>
              </a:rPr>
              <a:t>law.</a:t>
            </a:r>
            <a:endParaRPr sz="3800">
              <a:latin typeface="Times New Roman"/>
              <a:cs typeface="Times New Roman"/>
            </a:endParaRPr>
          </a:p>
          <a:p>
            <a:pPr marL="535940" indent="-523875">
              <a:lnSpc>
                <a:spcPct val="100000"/>
              </a:lnSpc>
              <a:spcBef>
                <a:spcPts val="2480"/>
              </a:spcBef>
              <a:buAutoNum type="arabicParenR"/>
              <a:tabLst>
                <a:tab pos="536575" algn="l"/>
              </a:tabLst>
            </a:pP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conventions or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treaties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to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which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 state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spc="-8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party;</a:t>
            </a:r>
            <a:endParaRPr sz="3800">
              <a:latin typeface="Times New Roman"/>
              <a:cs typeface="Times New Roman"/>
            </a:endParaRPr>
          </a:p>
          <a:p>
            <a:pPr marL="495300" marR="5715" indent="-482600">
              <a:lnSpc>
                <a:spcPct val="150000"/>
              </a:lnSpc>
              <a:spcBef>
                <a:spcPts val="200"/>
              </a:spcBef>
              <a:buClr>
                <a:srgbClr val="BF0000"/>
              </a:buClr>
              <a:buFont typeface="Times New Roman"/>
              <a:buAutoNum type="arabicParenR"/>
              <a:tabLst>
                <a:tab pos="756285" algn="l"/>
                <a:tab pos="756920" algn="l"/>
                <a:tab pos="3781425" algn="l"/>
                <a:tab pos="5597525" algn="l"/>
                <a:tab pos="6386830" algn="l"/>
                <a:tab pos="8391525" algn="l"/>
                <a:tab pos="9564370" algn="l"/>
              </a:tabLst>
            </a:pPr>
            <a:r>
              <a:rPr dirty="0"/>
              <a:t>	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</a:t>
            </a:r>
            <a:r>
              <a:rPr sz="3800" b="1" spc="10" dirty="0">
                <a:solidFill>
                  <a:srgbClr val="BF0000"/>
                </a:solidFill>
                <a:latin typeface="Times New Roman"/>
                <a:cs typeface="Times New Roman"/>
              </a:rPr>
              <a:t>e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r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tional	c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ust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m	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r	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r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ctice	t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	i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ter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ti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l 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society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has come to accept as</a:t>
            </a:r>
            <a:r>
              <a:rPr sz="3800" b="1" spc="-3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law;</a:t>
            </a:r>
            <a:endParaRPr sz="3800">
              <a:latin typeface="Times New Roman"/>
              <a:cs typeface="Times New Roman"/>
            </a:endParaRPr>
          </a:p>
          <a:p>
            <a:pPr marL="495300" marR="5080" indent="-482600">
              <a:lnSpc>
                <a:spcPct val="150000"/>
              </a:lnSpc>
              <a:spcBef>
                <a:spcPts val="200"/>
              </a:spcBef>
              <a:buClr>
                <a:srgbClr val="BF0000"/>
              </a:buClr>
              <a:buFont typeface="Times New Roman"/>
              <a:buAutoNum type="arabicParenR"/>
              <a:tabLst>
                <a:tab pos="671830" algn="l"/>
                <a:tab pos="672465" algn="l"/>
                <a:tab pos="1571625" algn="l"/>
                <a:tab pos="3357245" algn="l"/>
                <a:tab pos="5648960" algn="l"/>
                <a:tab pos="6308090" algn="l"/>
                <a:tab pos="7285990" algn="l"/>
                <a:tab pos="8374380" algn="l"/>
                <a:tab pos="9292590" algn="l"/>
                <a:tab pos="11737975" algn="l"/>
              </a:tabLst>
            </a:pPr>
            <a:r>
              <a:rPr dirty="0"/>
              <a:t>	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the	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g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er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l	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ri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ci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l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e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s	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f	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l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w	</a:t>
            </a:r>
            <a:r>
              <a:rPr sz="3800" b="1" spc="10" dirty="0">
                <a:solidFill>
                  <a:srgbClr val="BF0000"/>
                </a:solidFill>
                <a:latin typeface="Times New Roman"/>
                <a:cs typeface="Times New Roman"/>
              </a:rPr>
              <a:t>t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at	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spc="-70" dirty="0">
                <a:solidFill>
                  <a:srgbClr val="BF0000"/>
                </a:solidFill>
                <a:latin typeface="Times New Roman"/>
                <a:cs typeface="Times New Roman"/>
              </a:rPr>
              <a:t>r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	</a:t>
            </a:r>
            <a:r>
              <a:rPr sz="3800" b="1" spc="-70" dirty="0">
                <a:solidFill>
                  <a:srgbClr val="BF0000"/>
                </a:solidFill>
                <a:latin typeface="Times New Roman"/>
                <a:cs typeface="Times New Roman"/>
              </a:rPr>
              <a:t>r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c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g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s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e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d	by 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civilised states;</a:t>
            </a:r>
            <a:r>
              <a:rPr sz="3800" b="1" spc="-2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and</a:t>
            </a:r>
            <a:endParaRPr sz="3800">
              <a:latin typeface="Times New Roman"/>
              <a:cs typeface="Times New Roman"/>
            </a:endParaRPr>
          </a:p>
          <a:p>
            <a:pPr marL="495300" marR="6350" indent="-482600">
              <a:lnSpc>
                <a:spcPct val="150000"/>
              </a:lnSpc>
              <a:spcBef>
                <a:spcPts val="200"/>
              </a:spcBef>
              <a:buClr>
                <a:srgbClr val="BF0000"/>
              </a:buClr>
              <a:buFont typeface="Times New Roman"/>
              <a:buAutoNum type="arabicParenR"/>
              <a:tabLst>
                <a:tab pos="551815" algn="l"/>
              </a:tabLst>
            </a:pPr>
            <a:r>
              <a:rPr dirty="0"/>
              <a:t>	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 views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highly-qualified jurists writing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on a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point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 </a:t>
            </a:r>
            <a:r>
              <a:rPr sz="3800" b="1" spc="-55" dirty="0">
                <a:solidFill>
                  <a:srgbClr val="BF0000"/>
                </a:solidFill>
                <a:latin typeface="Times New Roman"/>
                <a:cs typeface="Times New Roman"/>
              </a:rPr>
              <a:t>law.</a:t>
            </a:r>
            <a:endParaRPr sz="3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1480" y="276859"/>
            <a:ext cx="12263755" cy="7100570"/>
          </a:xfrm>
          <a:prstGeom prst="rect">
            <a:avLst/>
          </a:prstGeom>
        </p:spPr>
        <p:txBody>
          <a:bodyPr vert="horz" wrap="square" lIns="0" tIns="327660" rIns="0" bIns="0" rtlCol="0">
            <a:spAutoFit/>
          </a:bodyPr>
          <a:lstStyle/>
          <a:p>
            <a:pPr marL="3467100" algn="just">
              <a:lnSpc>
                <a:spcPct val="100000"/>
              </a:lnSpc>
              <a:spcBef>
                <a:spcPts val="2580"/>
              </a:spcBef>
            </a:pP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Custom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as a </a:t>
            </a:r>
            <a:r>
              <a:rPr sz="3800" b="1" u="heavy" spc="-1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source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800" b="1" u="heavy" spc="-1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law</a:t>
            </a:r>
            <a:endParaRPr sz="3800">
              <a:latin typeface="Times New Roman"/>
              <a:cs typeface="Times New Roman"/>
            </a:endParaRPr>
          </a:p>
          <a:p>
            <a:pPr marL="495300" marR="5080" algn="just">
              <a:lnSpc>
                <a:spcPct val="150000"/>
              </a:lnSpc>
              <a:spcBef>
                <a:spcPts val="200"/>
              </a:spcBef>
            </a:pP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There </a:t>
            </a:r>
            <a:r>
              <a:rPr sz="3800" b="1" spc="-25" dirty="0">
                <a:solidFill>
                  <a:srgbClr val="BF0000"/>
                </a:solidFill>
                <a:latin typeface="Times New Roman"/>
                <a:cs typeface="Times New Roman"/>
              </a:rPr>
              <a:t>are </a:t>
            </a: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three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conditions under which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the general  behaviour of states becomes a rule of customary  international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 law:</a:t>
            </a:r>
            <a:endParaRPr sz="3800">
              <a:latin typeface="Times New Roman"/>
              <a:cs typeface="Times New Roman"/>
            </a:endParaRPr>
          </a:p>
          <a:p>
            <a:pPr marL="495300" indent="-482600">
              <a:lnSpc>
                <a:spcPct val="100000"/>
              </a:lnSpc>
              <a:spcBef>
                <a:spcPts val="2470"/>
              </a:spcBef>
              <a:buAutoNum type="alphaLcParenR"/>
              <a:tabLst>
                <a:tab pos="495300" algn="l"/>
              </a:tabLst>
            </a:pP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if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behaviour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is</a:t>
            </a:r>
            <a:r>
              <a:rPr sz="3800" b="1" spc="-8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widespread,</a:t>
            </a:r>
            <a:endParaRPr sz="3800">
              <a:latin typeface="Times New Roman"/>
              <a:cs typeface="Times New Roman"/>
            </a:endParaRPr>
          </a:p>
          <a:p>
            <a:pPr marL="495300" marR="5715" indent="-482600">
              <a:lnSpc>
                <a:spcPct val="150000"/>
              </a:lnSpc>
              <a:spcBef>
                <a:spcPts val="200"/>
              </a:spcBef>
              <a:buAutoNum type="alphaLcParenR"/>
              <a:tabLst>
                <a:tab pos="495300" algn="l"/>
                <a:tab pos="2560955" algn="l"/>
                <a:tab pos="3439795" algn="l"/>
                <a:tab pos="5398770" algn="l"/>
                <a:tab pos="6222365" algn="l"/>
                <a:tab pos="6681470" algn="l"/>
                <a:tab pos="9041765" algn="l"/>
                <a:tab pos="10599420" algn="l"/>
                <a:tab pos="11217275" algn="l"/>
              </a:tabLst>
            </a:pP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pr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ct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c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es	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spc="-70" dirty="0">
                <a:solidFill>
                  <a:srgbClr val="BF0000"/>
                </a:solidFill>
                <a:latin typeface="Times New Roman"/>
                <a:cs typeface="Times New Roman"/>
              </a:rPr>
              <a:t>r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	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f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l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l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w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e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d	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f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or	a	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s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g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f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c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	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e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r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d	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f	time,  and</a:t>
            </a:r>
            <a:endParaRPr sz="3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80"/>
              </a:spcBef>
              <a:tabLst>
                <a:tab pos="901065" algn="l"/>
              </a:tabLst>
            </a:pP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(c)	it s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viewed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by it is practitioners as mandated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by</a:t>
            </a:r>
            <a:r>
              <a:rPr sz="3800" b="1" spc="-9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5" dirty="0">
                <a:solidFill>
                  <a:srgbClr val="BF0000"/>
                </a:solidFill>
                <a:latin typeface="Times New Roman"/>
                <a:cs typeface="Times New Roman"/>
              </a:rPr>
              <a:t>law.</a:t>
            </a:r>
            <a:endParaRPr sz="3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3002260" cy="9752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6079" y="60960"/>
            <a:ext cx="12315190" cy="8911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4401820" indent="4381500">
              <a:lnSpc>
                <a:spcPct val="154200"/>
              </a:lnSpc>
              <a:spcBef>
                <a:spcPts val="95"/>
              </a:spcBef>
            </a:pP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Origin of</a:t>
            </a:r>
            <a:r>
              <a:rPr sz="3800" b="1" u="heavy" spc="-8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custom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Historical </a:t>
            </a: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jurists</a:t>
            </a:r>
            <a:r>
              <a:rPr sz="3800" b="1" u="heavy" spc="-3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(Germany):</a:t>
            </a:r>
            <a:endParaRPr sz="3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480"/>
              </a:spcBef>
            </a:pPr>
            <a:r>
              <a:rPr sz="5700" spc="-569" baseline="5847" dirty="0">
                <a:solidFill>
                  <a:srgbClr val="BF0000"/>
                </a:solidFill>
                <a:latin typeface="UnDotum"/>
                <a:cs typeface="UnDotum"/>
              </a:rPr>
              <a:t> </a:t>
            </a:r>
            <a:r>
              <a:rPr sz="3800" spc="-5" dirty="0">
                <a:solidFill>
                  <a:srgbClr val="BF0000"/>
                </a:solidFill>
                <a:latin typeface="Times New Roman"/>
                <a:cs typeface="Times New Roman"/>
              </a:rPr>
              <a:t>Common consciousness 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of</a:t>
            </a:r>
            <a:r>
              <a:rPr sz="3800" spc="-38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people</a:t>
            </a:r>
            <a:endParaRPr sz="3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480"/>
              </a:spcBef>
            </a:pPr>
            <a:r>
              <a:rPr sz="5700" spc="-569" baseline="5847" dirty="0">
                <a:solidFill>
                  <a:srgbClr val="BF0000"/>
                </a:solidFill>
                <a:latin typeface="UnDotum"/>
                <a:cs typeface="UnDotum"/>
              </a:rPr>
              <a:t> </a:t>
            </a:r>
            <a:r>
              <a:rPr sz="3800" spc="-5" dirty="0">
                <a:solidFill>
                  <a:srgbClr val="BF0000"/>
                </a:solidFill>
                <a:latin typeface="Times New Roman"/>
                <a:cs typeface="Times New Roman"/>
              </a:rPr>
              <a:t>Come into 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existence due </a:t>
            </a:r>
            <a:r>
              <a:rPr sz="3800" spc="-5" dirty="0">
                <a:solidFill>
                  <a:srgbClr val="BF0000"/>
                </a:solidFill>
                <a:latin typeface="Times New Roman"/>
                <a:cs typeface="Times New Roman"/>
              </a:rPr>
              <a:t>to necessity 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&amp;</a:t>
            </a:r>
            <a:r>
              <a:rPr sz="3800" spc="-33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convenience</a:t>
            </a:r>
            <a:endParaRPr sz="3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480"/>
              </a:spcBef>
            </a:pP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Decisions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as </a:t>
            </a: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the basis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800" b="1" u="heavy" spc="-2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custom:</a:t>
            </a:r>
            <a:endParaRPr sz="3800">
              <a:latin typeface="Times New Roman"/>
              <a:cs typeface="Times New Roman"/>
            </a:endParaRPr>
          </a:p>
          <a:p>
            <a:pPr marL="520700" marR="30480">
              <a:lnSpc>
                <a:spcPct val="150000"/>
              </a:lnSpc>
              <a:spcBef>
                <a:spcPts val="200"/>
              </a:spcBef>
              <a:tabLst>
                <a:tab pos="2211070" algn="l"/>
                <a:tab pos="4465320" algn="l"/>
                <a:tab pos="5109210" algn="l"/>
                <a:tab pos="5941695" algn="l"/>
                <a:tab pos="7230745" algn="l"/>
                <a:tab pos="8572500" algn="l"/>
                <a:tab pos="10021570" algn="l"/>
              </a:tabLst>
            </a:pP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M</a:t>
            </a:r>
            <a:r>
              <a:rPr sz="3800" b="1" u="heavy" spc="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3800" b="1" u="heavy" spc="-1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3800" b="1" u="heavy" spc="1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:	</a:t>
            </a:r>
            <a:r>
              <a:rPr sz="3800" spc="-10" dirty="0">
                <a:solidFill>
                  <a:srgbClr val="BF0000"/>
                </a:solidFill>
                <a:latin typeface="Times New Roman"/>
                <a:cs typeface="Times New Roman"/>
              </a:rPr>
              <a:t>j</a:t>
            </a:r>
            <a:r>
              <a:rPr sz="3800" spc="5" dirty="0">
                <a:solidFill>
                  <a:srgbClr val="BF0000"/>
                </a:solidFill>
                <a:latin typeface="Times New Roman"/>
                <a:cs typeface="Times New Roman"/>
              </a:rPr>
              <a:t>udg</a:t>
            </a:r>
            <a:r>
              <a:rPr sz="3800" spc="-10" dirty="0">
                <a:solidFill>
                  <a:srgbClr val="BF0000"/>
                </a:solidFill>
                <a:latin typeface="Times New Roman"/>
                <a:cs typeface="Times New Roman"/>
              </a:rPr>
              <a:t>m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e</a:t>
            </a:r>
            <a:r>
              <a:rPr sz="3800" spc="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ts	of	the	ki</a:t>
            </a:r>
            <a:r>
              <a:rPr sz="3800" spc="5" dirty="0">
                <a:solidFill>
                  <a:srgbClr val="BF0000"/>
                </a:solidFill>
                <a:latin typeface="Times New Roman"/>
                <a:cs typeface="Times New Roman"/>
              </a:rPr>
              <a:t>ng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s	u</a:t>
            </a:r>
            <a:r>
              <a:rPr sz="3800" spc="5" dirty="0">
                <a:solidFill>
                  <a:srgbClr val="BF0000"/>
                </a:solidFill>
                <a:latin typeface="Times New Roman"/>
                <a:cs typeface="Times New Roman"/>
              </a:rPr>
              <a:t>nd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er	</a:t>
            </a:r>
            <a:r>
              <a:rPr sz="3800" spc="5" dirty="0">
                <a:solidFill>
                  <a:srgbClr val="BF0000"/>
                </a:solidFill>
                <a:latin typeface="Times New Roman"/>
                <a:cs typeface="Times New Roman"/>
              </a:rPr>
              <a:t>d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spc="5" dirty="0">
                <a:solidFill>
                  <a:srgbClr val="BF0000"/>
                </a:solidFill>
                <a:latin typeface="Times New Roman"/>
                <a:cs typeface="Times New Roman"/>
              </a:rPr>
              <a:t>v</a:t>
            </a:r>
            <a:r>
              <a:rPr sz="3800" spc="-10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spc="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e	i</a:t>
            </a:r>
            <a:r>
              <a:rPr sz="3800" spc="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spc="-10" dirty="0">
                <a:solidFill>
                  <a:srgbClr val="BF0000"/>
                </a:solidFill>
                <a:latin typeface="Times New Roman"/>
                <a:cs typeface="Times New Roman"/>
              </a:rPr>
              <a:t>s</a:t>
            </a:r>
            <a:r>
              <a:rPr sz="3800" spc="5" dirty="0">
                <a:solidFill>
                  <a:srgbClr val="BF0000"/>
                </a:solidFill>
                <a:latin typeface="Times New Roman"/>
                <a:cs typeface="Times New Roman"/>
              </a:rPr>
              <a:t>p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irat</a:t>
            </a:r>
            <a:r>
              <a:rPr sz="3800" spc="-10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spc="5" dirty="0">
                <a:solidFill>
                  <a:srgbClr val="BF0000"/>
                </a:solidFill>
                <a:latin typeface="Times New Roman"/>
                <a:cs typeface="Times New Roman"/>
              </a:rPr>
              <a:t>on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s  </a:t>
            </a:r>
            <a:r>
              <a:rPr sz="3800" spc="-5" dirty="0">
                <a:solidFill>
                  <a:srgbClr val="BF0000"/>
                </a:solidFill>
                <a:latin typeface="Times New Roman"/>
                <a:cs typeface="Times New Roman"/>
              </a:rPr>
              <a:t>basis 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of </a:t>
            </a:r>
            <a:r>
              <a:rPr sz="3800" spc="-5" dirty="0">
                <a:solidFill>
                  <a:srgbClr val="BF0000"/>
                </a:solidFill>
                <a:latin typeface="Times New Roman"/>
                <a:cs typeface="Times New Roman"/>
              </a:rPr>
              <a:t>the customs</a:t>
            </a:r>
            <a:endParaRPr sz="3800">
              <a:latin typeface="Times New Roman"/>
              <a:cs typeface="Times New Roman"/>
            </a:endParaRPr>
          </a:p>
          <a:p>
            <a:pPr marL="520700" marR="33655">
              <a:lnSpc>
                <a:spcPct val="150000"/>
              </a:lnSpc>
              <a:spcBef>
                <a:spcPts val="200"/>
              </a:spcBef>
            </a:pP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Ihering: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people </a:t>
            </a:r>
            <a:r>
              <a:rPr sz="3800" spc="-5" dirty="0">
                <a:solidFill>
                  <a:srgbClr val="BF0000"/>
                </a:solidFill>
                <a:latin typeface="Times New Roman"/>
                <a:cs typeface="Times New Roman"/>
              </a:rPr>
              <a:t>will 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not </a:t>
            </a:r>
            <a:r>
              <a:rPr sz="3800" spc="-5" dirty="0">
                <a:solidFill>
                  <a:srgbClr val="BF0000"/>
                </a:solidFill>
                <a:latin typeface="Times New Roman"/>
                <a:cs typeface="Times New Roman"/>
              </a:rPr>
              <a:t>impose liability 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by </a:t>
            </a:r>
            <a:r>
              <a:rPr sz="3800" spc="-5" dirty="0">
                <a:solidFill>
                  <a:srgbClr val="BF0000"/>
                </a:solidFill>
                <a:latin typeface="Times New Roman"/>
                <a:cs typeface="Times New Roman"/>
              </a:rPr>
              <a:t>their 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own </a:t>
            </a:r>
            <a:r>
              <a:rPr sz="3800" spc="-5" dirty="0">
                <a:solidFill>
                  <a:srgbClr val="BF0000"/>
                </a:solidFill>
                <a:latin typeface="Times New Roman"/>
                <a:cs typeface="Times New Roman"/>
              </a:rPr>
              <a:t>will  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until compelled by</a:t>
            </a:r>
            <a:r>
              <a:rPr sz="3800" spc="4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courts</a:t>
            </a:r>
            <a:endParaRPr sz="3800">
              <a:latin typeface="Times New Roman"/>
              <a:cs typeface="Times New Roman"/>
            </a:endParaRPr>
          </a:p>
          <a:p>
            <a:pPr marL="520700">
              <a:lnSpc>
                <a:spcPct val="100000"/>
              </a:lnSpc>
              <a:spcBef>
                <a:spcPts val="2470"/>
              </a:spcBef>
            </a:pP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Gray: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 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often </a:t>
            </a:r>
            <a:r>
              <a:rPr sz="3800" spc="-5" dirty="0">
                <a:solidFill>
                  <a:srgbClr val="BF0000"/>
                </a:solidFill>
                <a:latin typeface="Times New Roman"/>
                <a:cs typeface="Times New Roman"/>
              </a:rPr>
              <a:t>arises 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from judicial</a:t>
            </a:r>
            <a:r>
              <a:rPr sz="3800" spc="-1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dirty="0">
                <a:solidFill>
                  <a:srgbClr val="BF0000"/>
                </a:solidFill>
                <a:latin typeface="Times New Roman"/>
                <a:cs typeface="Times New Roman"/>
              </a:rPr>
              <a:t>decisions</a:t>
            </a:r>
            <a:endParaRPr sz="3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7709" y="347980"/>
            <a:ext cx="11560175" cy="7994650"/>
          </a:xfrm>
          <a:prstGeom prst="rect">
            <a:avLst/>
          </a:prstGeom>
        </p:spPr>
        <p:txBody>
          <a:bodyPr vert="horz" wrap="square" lIns="0" tIns="327660" rIns="0" bIns="0" rtlCol="0">
            <a:spAutoFit/>
          </a:bodyPr>
          <a:lstStyle/>
          <a:p>
            <a:pPr marL="4220210">
              <a:lnSpc>
                <a:spcPct val="100000"/>
              </a:lnSpc>
              <a:spcBef>
                <a:spcPts val="2580"/>
              </a:spcBef>
            </a:pPr>
            <a:r>
              <a:rPr sz="3800" b="1" u="heavy" spc="-2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Holland’s</a:t>
            </a:r>
            <a:r>
              <a:rPr sz="3800" b="1" u="heavy" spc="-9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u="heavy" spc="-3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View</a:t>
            </a:r>
            <a:endParaRPr sz="3800">
              <a:latin typeface="Times New Roman"/>
              <a:cs typeface="Times New Roman"/>
            </a:endParaRPr>
          </a:p>
          <a:p>
            <a:pPr marL="520700" marR="30480" indent="-482600">
              <a:lnSpc>
                <a:spcPct val="150000"/>
              </a:lnSpc>
              <a:spcBef>
                <a:spcPts val="200"/>
              </a:spcBef>
            </a:pPr>
            <a:r>
              <a:rPr sz="5700" spc="-569" baseline="5847" dirty="0">
                <a:solidFill>
                  <a:srgbClr val="BF0000"/>
                </a:solidFill>
                <a:latin typeface="UnDotum"/>
                <a:cs typeface="UnDotum"/>
              </a:rPr>
              <a:t>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is not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due 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to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any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conscious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thought on the  part of the</a:t>
            </a:r>
            <a:r>
              <a:rPr sz="3800" b="1" spc="-4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people.</a:t>
            </a:r>
            <a:endParaRPr sz="3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480"/>
              </a:spcBef>
            </a:pPr>
            <a:r>
              <a:rPr sz="5700" spc="-569" baseline="5847" dirty="0">
                <a:solidFill>
                  <a:srgbClr val="BF0000"/>
                </a:solidFill>
                <a:latin typeface="UnDotum"/>
                <a:cs typeface="UnDotum"/>
              </a:rPr>
              <a:t>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Results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tentative</a:t>
            </a:r>
            <a:r>
              <a:rPr sz="3800" b="1" spc="-40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practice</a:t>
            </a:r>
            <a:endParaRPr sz="3800">
              <a:latin typeface="Times New Roman"/>
              <a:cs typeface="Times New Roman"/>
            </a:endParaRPr>
          </a:p>
          <a:p>
            <a:pPr marL="520700" marR="31115" indent="-482600">
              <a:lnSpc>
                <a:spcPct val="150000"/>
              </a:lnSpc>
              <a:spcBef>
                <a:spcPts val="200"/>
              </a:spcBef>
            </a:pPr>
            <a:r>
              <a:rPr sz="5700" spc="-569" baseline="5847" dirty="0">
                <a:solidFill>
                  <a:srgbClr val="BF0000"/>
                </a:solidFill>
                <a:latin typeface="UnDotum"/>
                <a:cs typeface="UnDotum"/>
              </a:rPr>
              <a:t>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customary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rules existed long </a:t>
            </a: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before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nations or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states 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had come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into being</a:t>
            </a:r>
            <a:endParaRPr sz="3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480"/>
              </a:spcBef>
            </a:pPr>
            <a:r>
              <a:rPr sz="5700" spc="-569" baseline="5847" dirty="0">
                <a:solidFill>
                  <a:srgbClr val="BF0000"/>
                </a:solidFill>
                <a:latin typeface="UnDotum"/>
                <a:cs typeface="UnDotum"/>
              </a:rPr>
              <a:t>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In primitive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times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little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organized</a:t>
            </a:r>
            <a:r>
              <a:rPr sz="3800" b="1" spc="-39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sanction</a:t>
            </a:r>
            <a:endParaRPr sz="3800">
              <a:latin typeface="Times New Roman"/>
              <a:cs typeface="Times New Roman"/>
            </a:endParaRPr>
          </a:p>
          <a:p>
            <a:pPr marL="520700" marR="2096135" indent="-482600">
              <a:lnSpc>
                <a:spcPct val="150000"/>
              </a:lnSpc>
              <a:spcBef>
                <a:spcPts val="190"/>
              </a:spcBef>
            </a:pPr>
            <a:r>
              <a:rPr sz="5700" spc="-569" baseline="5847" dirty="0">
                <a:solidFill>
                  <a:srgbClr val="BF0000"/>
                </a:solidFill>
                <a:latin typeface="UnDotum"/>
                <a:cs typeface="UnDotum"/>
              </a:rPr>
              <a:t>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Necessity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&amp; </a:t>
            </a: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force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public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opinion</a:t>
            </a:r>
            <a:r>
              <a:rPr sz="3800" b="1" spc="-42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ensured 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compliance</a:t>
            </a:r>
            <a:endParaRPr sz="3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17209" y="447040"/>
            <a:ext cx="213487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dirty="0"/>
              <a:t>CU</a:t>
            </a:r>
            <a:r>
              <a:rPr sz="3800" spc="-5" dirty="0"/>
              <a:t>S</a:t>
            </a:r>
            <a:r>
              <a:rPr sz="3800" spc="-80" dirty="0"/>
              <a:t>T</a:t>
            </a:r>
            <a:r>
              <a:rPr sz="3800" dirty="0"/>
              <a:t>OM</a:t>
            </a:r>
            <a:endParaRPr sz="3800"/>
          </a:p>
        </p:txBody>
      </p:sp>
      <p:sp>
        <p:nvSpPr>
          <p:cNvPr id="3" name="object 3"/>
          <p:cNvSpPr txBox="1"/>
          <p:nvPr/>
        </p:nvSpPr>
        <p:spPr>
          <a:xfrm>
            <a:off x="753109" y="1026159"/>
            <a:ext cx="11852910" cy="4419600"/>
          </a:xfrm>
          <a:prstGeom prst="rect">
            <a:avLst/>
          </a:prstGeom>
        </p:spPr>
        <p:txBody>
          <a:bodyPr vert="horz" wrap="square" lIns="0" tIns="327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80"/>
              </a:spcBef>
            </a:pP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Spencer:</a:t>
            </a:r>
            <a:endParaRPr sz="3800">
              <a:latin typeface="Times New Roman"/>
              <a:cs typeface="Times New Roman"/>
            </a:endParaRPr>
          </a:p>
          <a:p>
            <a:pPr marL="495300" marR="5080" algn="just">
              <a:lnSpc>
                <a:spcPct val="150000"/>
              </a:lnSpc>
              <a:spcBef>
                <a:spcPts val="200"/>
              </a:spcBef>
            </a:pP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“Before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any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definite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agency of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control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developed  </a:t>
            </a: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there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exists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control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arising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partly </a:t>
            </a:r>
            <a:r>
              <a:rPr sz="38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from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 public  opinion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 living,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and </a:t>
            </a: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more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largely </a:t>
            </a:r>
            <a:r>
              <a:rPr sz="38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from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the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public  opinion</a:t>
            </a:r>
            <a:r>
              <a:rPr sz="3800" b="1" spc="63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</a:t>
            </a:r>
            <a:r>
              <a:rPr sz="3800" b="1" spc="62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the</a:t>
            </a:r>
            <a:r>
              <a:rPr sz="3800" b="1" spc="63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death.</a:t>
            </a:r>
            <a:r>
              <a:rPr sz="3800" b="1" spc="56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Thus</a:t>
            </a:r>
            <a:r>
              <a:rPr sz="3800" b="1" spc="62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it</a:t>
            </a:r>
            <a:r>
              <a:rPr sz="3800" b="1" spc="64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is</a:t>
            </a:r>
            <a:r>
              <a:rPr sz="3800" b="1" spc="62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</a:t>
            </a:r>
            <a:r>
              <a:rPr sz="3800" b="1" spc="63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tradition</a:t>
            </a:r>
            <a:r>
              <a:rPr sz="3800" b="1" spc="64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passing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2487" y="5420360"/>
            <a:ext cx="9131300" cy="1762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8140">
              <a:lnSpc>
                <a:spcPct val="150000"/>
              </a:lnSpc>
              <a:spcBef>
                <a:spcPts val="100"/>
              </a:spcBef>
              <a:tabLst>
                <a:tab pos="1790064" algn="l"/>
                <a:tab pos="3002915" algn="l"/>
                <a:tab pos="3837304" algn="l"/>
                <a:tab pos="3865879" algn="l"/>
                <a:tab pos="5106035" algn="l"/>
                <a:tab pos="5869940" algn="l"/>
                <a:tab pos="7132955" algn="l"/>
                <a:tab pos="7260590" algn="l"/>
                <a:tab pos="7911465" algn="l"/>
              </a:tabLst>
            </a:pP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g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ener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tion	to	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er	t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	o</a:t>
            </a:r>
            <a:r>
              <a:rPr sz="3800" b="1" spc="10" dirty="0">
                <a:solidFill>
                  <a:srgbClr val="BF0000"/>
                </a:solidFill>
                <a:latin typeface="Times New Roman"/>
                <a:cs typeface="Times New Roman"/>
              </a:rPr>
              <a:t>r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g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l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ly 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hu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man	c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ndu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c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.		T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s	t</a:t>
            </a:r>
            <a:r>
              <a:rPr sz="3800" b="1" spc="10" dirty="0">
                <a:solidFill>
                  <a:srgbClr val="BF0000"/>
                </a:solidFill>
                <a:latin typeface="Times New Roman"/>
                <a:cs typeface="Times New Roman"/>
              </a:rPr>
              <a:t>r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ad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ti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n		is	c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l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l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ed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5710" y="5420360"/>
            <a:ext cx="2190115" cy="2631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  <a:tabLst>
                <a:tab pos="1452245" algn="l"/>
              </a:tabLst>
            </a:pP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f</a:t>
            </a:r>
            <a:r>
              <a:rPr sz="3800" b="1" spc="-70" dirty="0">
                <a:solidFill>
                  <a:srgbClr val="BF0000"/>
                </a:solidFill>
                <a:latin typeface="Times New Roman"/>
                <a:cs typeface="Times New Roman"/>
              </a:rPr>
              <a:t>r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m	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  governed 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custom.”</a:t>
            </a:r>
            <a:endParaRPr sz="3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0359" y="157480"/>
            <a:ext cx="12192635" cy="9631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300" marR="5080" indent="-482600" algn="just">
              <a:lnSpc>
                <a:spcPct val="150000"/>
              </a:lnSpc>
              <a:spcBef>
                <a:spcPts val="100"/>
              </a:spcBef>
            </a:pP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Allen: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“As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 uniformity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habits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or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conduct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people  under like</a:t>
            </a:r>
            <a:r>
              <a:rPr sz="3800" b="1" spc="-7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circumstances”</a:t>
            </a:r>
            <a:endParaRPr sz="3800">
              <a:latin typeface="Times New Roman"/>
              <a:cs typeface="Times New Roman"/>
            </a:endParaRPr>
          </a:p>
          <a:p>
            <a:pPr marL="495300" marR="5715" indent="-482600" algn="just">
              <a:lnSpc>
                <a:spcPct val="150000"/>
              </a:lnSpc>
              <a:spcBef>
                <a:spcPts val="200"/>
              </a:spcBef>
            </a:pP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Salmond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“Custom is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 embodiment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those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principles  which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have commanded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themselves 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to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the national 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conscience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as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principles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justice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and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public</a:t>
            </a: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utility”</a:t>
            </a:r>
            <a:endParaRPr sz="3800">
              <a:latin typeface="Times New Roman"/>
              <a:cs typeface="Times New Roman"/>
            </a:endParaRPr>
          </a:p>
          <a:p>
            <a:pPr marL="495300" marR="5715" indent="-482600" algn="just">
              <a:lnSpc>
                <a:spcPct val="150000"/>
              </a:lnSpc>
              <a:spcBef>
                <a:spcPts val="200"/>
              </a:spcBef>
            </a:pP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Carter :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“What has governed the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conduct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men </a:t>
            </a:r>
            <a:r>
              <a:rPr sz="38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from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the  very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beginning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time will continue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to govern it 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to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the 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end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time. Human </a:t>
            </a: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nature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not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likely 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to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undergo 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radical change and </a:t>
            </a:r>
            <a:r>
              <a:rPr sz="3800" b="1" spc="-20" dirty="0">
                <a:solidFill>
                  <a:srgbClr val="BF0000"/>
                </a:solidFill>
                <a:latin typeface="Times New Roman"/>
                <a:cs typeface="Times New Roman"/>
              </a:rPr>
              <a:t>therefore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that to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which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we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give the  name of law has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been, still is,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and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will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forever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continue 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to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be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custom”</a:t>
            </a:r>
            <a:endParaRPr sz="3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3109" y="347980"/>
            <a:ext cx="11092180" cy="8045450"/>
          </a:xfrm>
          <a:prstGeom prst="rect">
            <a:avLst/>
          </a:prstGeom>
        </p:spPr>
        <p:txBody>
          <a:bodyPr vert="horz" wrap="square" lIns="0" tIns="327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80"/>
              </a:spcBef>
            </a:pP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KINDS OF</a:t>
            </a:r>
            <a:r>
              <a:rPr sz="3800" b="1" u="heavy" spc="-15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u="heavy" spc="-1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CUSTOM</a:t>
            </a:r>
            <a:endParaRPr sz="3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80"/>
              </a:spcBef>
            </a:pPr>
            <a:r>
              <a:rPr sz="5700" spc="-569" baseline="5847" dirty="0">
                <a:solidFill>
                  <a:srgbClr val="BF0000"/>
                </a:solidFill>
                <a:latin typeface="UnDotum"/>
                <a:cs typeface="UnDotum"/>
              </a:rPr>
              <a:t></a:t>
            </a:r>
            <a:r>
              <a:rPr sz="5700" spc="-1155" baseline="5847" dirty="0">
                <a:solidFill>
                  <a:srgbClr val="BF0000"/>
                </a:solidFill>
                <a:latin typeface="UnDotum"/>
                <a:cs typeface="UnDotum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Legal</a:t>
            </a:r>
            <a:endParaRPr sz="3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80"/>
              </a:spcBef>
            </a:pPr>
            <a:r>
              <a:rPr sz="5700" spc="-569" baseline="5847" dirty="0">
                <a:solidFill>
                  <a:srgbClr val="BF0000"/>
                </a:solidFill>
                <a:latin typeface="UnDotum"/>
                <a:cs typeface="UnDotum"/>
              </a:rPr>
              <a:t></a:t>
            </a:r>
            <a:r>
              <a:rPr sz="5700" spc="-1155" baseline="5847" dirty="0">
                <a:solidFill>
                  <a:srgbClr val="BF0000"/>
                </a:solidFill>
                <a:latin typeface="UnDotum"/>
                <a:cs typeface="UnDotum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Conventional</a:t>
            </a:r>
            <a:endParaRPr sz="3800">
              <a:latin typeface="Times New Roman"/>
              <a:cs typeface="Times New Roman"/>
            </a:endParaRPr>
          </a:p>
          <a:p>
            <a:pPr marL="495300" marR="5080" indent="-482600">
              <a:lnSpc>
                <a:spcPct val="150000"/>
              </a:lnSpc>
              <a:spcBef>
                <a:spcPts val="200"/>
              </a:spcBef>
            </a:pP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Legal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Custom: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Salmond-operative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per se binding</a:t>
            </a:r>
            <a:r>
              <a:rPr sz="3800" b="1" spc="-9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rule 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law</a:t>
            </a:r>
            <a:endParaRPr sz="3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80"/>
              </a:spcBef>
            </a:pP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(i)Local</a:t>
            </a: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Custom:</a:t>
            </a:r>
            <a:endParaRPr sz="3800">
              <a:latin typeface="Times New Roman"/>
              <a:cs typeface="Times New Roman"/>
            </a:endParaRPr>
          </a:p>
          <a:p>
            <a:pPr marL="12700" marR="1624330">
              <a:lnSpc>
                <a:spcPct val="154400"/>
              </a:lnSpc>
            </a:pP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Defined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locality &amp; </a:t>
            </a: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source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law for that</a:t>
            </a:r>
            <a:r>
              <a:rPr sz="3800" b="1" spc="-13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place 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(ii) </a:t>
            </a: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General Custom</a:t>
            </a:r>
            <a:endParaRPr sz="3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70"/>
              </a:spcBef>
            </a:pP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Observed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by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all members of a</a:t>
            </a:r>
            <a:r>
              <a:rPr sz="3800" b="1" spc="-3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society</a:t>
            </a:r>
            <a:endParaRPr sz="3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3109" y="518159"/>
            <a:ext cx="11510645" cy="3576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Conventional</a:t>
            </a:r>
            <a:r>
              <a:rPr sz="3800" b="1" u="heavy" spc="-1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Custom:</a:t>
            </a:r>
            <a:endParaRPr sz="3800">
              <a:latin typeface="Times New Roman"/>
              <a:cs typeface="Times New Roman"/>
            </a:endParaRPr>
          </a:p>
          <a:p>
            <a:pPr marL="495300" marR="5080" indent="-482600" algn="just">
              <a:lnSpc>
                <a:spcPct val="100000"/>
              </a:lnSpc>
              <a:spcBef>
                <a:spcPts val="200"/>
              </a:spcBef>
            </a:pP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Salmond: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“One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whose authority is conditional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on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its 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acceptance and incorporation in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agreements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between 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parties to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be bound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by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it”</a:t>
            </a:r>
            <a:endParaRPr sz="3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Conventional custom as incorporated </a:t>
            </a: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into</a:t>
            </a:r>
            <a:r>
              <a:rPr sz="3800" b="1" u="heavy" spc="-50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contract: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78509" y="4384040"/>
            <a:ext cx="508254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3720" algn="l"/>
                <a:tab pos="2168525" algn="l"/>
                <a:tab pos="4666615" algn="l"/>
              </a:tabLst>
            </a:pP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is	cle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rly	e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st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l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i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sh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ed	&amp;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7709" y="4094480"/>
            <a:ext cx="11556365" cy="5312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700" marR="5524500" indent="-482600">
              <a:lnSpc>
                <a:spcPct val="150000"/>
              </a:lnSpc>
              <a:spcBef>
                <a:spcPts val="100"/>
              </a:spcBef>
              <a:tabLst>
                <a:tab pos="1259840" algn="l"/>
                <a:tab pos="1963420" algn="l"/>
                <a:tab pos="3496310" algn="l"/>
                <a:tab pos="4548505" algn="l"/>
              </a:tabLst>
            </a:pPr>
            <a:r>
              <a:rPr sz="5700" spc="-7" baseline="5847" dirty="0">
                <a:solidFill>
                  <a:srgbClr val="BF0000"/>
                </a:solidFill>
                <a:latin typeface="UnDotum"/>
                <a:cs typeface="UnDotum"/>
              </a:rPr>
              <a:t></a:t>
            </a:r>
            <a:r>
              <a:rPr sz="3800" b="1" spc="-350" dirty="0">
                <a:solidFill>
                  <a:srgbClr val="BF0000"/>
                </a:solidFill>
                <a:latin typeface="Times New Roman"/>
                <a:cs typeface="Times New Roman"/>
              </a:rPr>
              <a:t>T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	be	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s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w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n	t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h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a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	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c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u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s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</a:t>
            </a:r>
            <a:r>
              <a:rPr sz="3800" b="1" spc="5" dirty="0">
                <a:solidFill>
                  <a:srgbClr val="BF0000"/>
                </a:solidFill>
                <a:latin typeface="Times New Roman"/>
                <a:cs typeface="Times New Roman"/>
              </a:rPr>
              <a:t>o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m 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fully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known</a:t>
            </a:r>
            <a:endParaRPr sz="3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480"/>
              </a:spcBef>
            </a:pPr>
            <a:r>
              <a:rPr sz="5700" baseline="5847" dirty="0">
                <a:solidFill>
                  <a:srgbClr val="BF0000"/>
                </a:solidFill>
                <a:latin typeface="UnDotum"/>
                <a:cs typeface="UnDotum"/>
              </a:rPr>
              <a:t>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Can not alter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general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law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of the</a:t>
            </a:r>
            <a:r>
              <a:rPr sz="3800" b="1" spc="-9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land</a:t>
            </a:r>
            <a:endParaRPr sz="3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470"/>
              </a:spcBef>
            </a:pPr>
            <a:r>
              <a:rPr sz="5700" spc="-7" baseline="5847" dirty="0">
                <a:solidFill>
                  <a:srgbClr val="BF0000"/>
                </a:solidFill>
                <a:latin typeface="UnDotum"/>
                <a:cs typeface="UnDotum"/>
              </a:rPr>
              <a:t>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Must be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reasonable</a:t>
            </a:r>
            <a:endParaRPr sz="3800">
              <a:latin typeface="Times New Roman"/>
              <a:cs typeface="Times New Roman"/>
            </a:endParaRPr>
          </a:p>
          <a:p>
            <a:pPr marL="520700" marR="30480" indent="-482600">
              <a:lnSpc>
                <a:spcPct val="150000"/>
              </a:lnSpc>
              <a:spcBef>
                <a:spcPts val="200"/>
              </a:spcBef>
            </a:pPr>
            <a:r>
              <a:rPr sz="5700" spc="-7" baseline="5847" dirty="0">
                <a:solidFill>
                  <a:srgbClr val="BF0000"/>
                </a:solidFill>
                <a:latin typeface="UnDotum"/>
                <a:cs typeface="UnDotum"/>
              </a:rPr>
              <a:t>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Need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not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be confined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to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particular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area-may </a:t>
            </a:r>
            <a:r>
              <a:rPr sz="38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relate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to  trade or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commercial</a:t>
            </a:r>
            <a:r>
              <a:rPr sz="3800" b="1" spc="-8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dealing</a:t>
            </a:r>
            <a:endParaRPr sz="3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0079" y="231140"/>
            <a:ext cx="666242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5" dirty="0"/>
              <a:t>Requisite </a:t>
            </a:r>
            <a:r>
              <a:rPr sz="3800" dirty="0"/>
              <a:t>of a </a:t>
            </a:r>
            <a:r>
              <a:rPr sz="3800" spc="-5" dirty="0"/>
              <a:t>valid </a:t>
            </a:r>
            <a:r>
              <a:rPr sz="3800" dirty="0"/>
              <a:t>local</a:t>
            </a:r>
            <a:r>
              <a:rPr sz="3800" spc="-55" dirty="0"/>
              <a:t> </a:t>
            </a:r>
            <a:r>
              <a:rPr sz="3800" dirty="0"/>
              <a:t>custom</a:t>
            </a:r>
            <a:endParaRPr sz="3800"/>
          </a:p>
        </p:txBody>
      </p:sp>
      <p:sp>
        <p:nvSpPr>
          <p:cNvPr id="3" name="object 3"/>
          <p:cNvSpPr txBox="1"/>
          <p:nvPr/>
        </p:nvSpPr>
        <p:spPr>
          <a:xfrm>
            <a:off x="314959" y="1416050"/>
            <a:ext cx="6524625" cy="7174230"/>
          </a:xfrm>
          <a:prstGeom prst="rect">
            <a:avLst/>
          </a:prstGeom>
        </p:spPr>
        <p:txBody>
          <a:bodyPr vert="horz" wrap="square" lIns="0" tIns="326390" rIns="0" bIns="0" rtlCol="0">
            <a:spAutoFit/>
          </a:bodyPr>
          <a:lstStyle/>
          <a:p>
            <a:pPr marL="520700" indent="-482600">
              <a:lnSpc>
                <a:spcPct val="100000"/>
              </a:lnSpc>
              <a:spcBef>
                <a:spcPts val="2570"/>
              </a:spcBef>
              <a:buFont typeface="UnDotum"/>
              <a:buChar char=""/>
              <a:tabLst>
                <a:tab pos="520700" algn="l"/>
              </a:tabLst>
            </a:pP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Reasonableness</a:t>
            </a:r>
            <a:endParaRPr sz="3800">
              <a:latin typeface="Times New Roman"/>
              <a:cs typeface="Times New Roman"/>
            </a:endParaRPr>
          </a:p>
          <a:p>
            <a:pPr marL="520700" indent="-482600">
              <a:lnSpc>
                <a:spcPct val="100000"/>
              </a:lnSpc>
              <a:spcBef>
                <a:spcPts val="2470"/>
              </a:spcBef>
              <a:buFont typeface="UnDotum"/>
              <a:buChar char=""/>
              <a:tabLst>
                <a:tab pos="520700" algn="l"/>
              </a:tabLst>
            </a:pP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Confirmity with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Statute</a:t>
            </a:r>
            <a:r>
              <a:rPr sz="3800" b="1" spc="-3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Law</a:t>
            </a:r>
            <a:endParaRPr sz="3800">
              <a:latin typeface="Times New Roman"/>
              <a:cs typeface="Times New Roman"/>
            </a:endParaRPr>
          </a:p>
          <a:p>
            <a:pPr marL="520700" indent="-482600">
              <a:lnSpc>
                <a:spcPct val="100000"/>
              </a:lnSpc>
              <a:spcBef>
                <a:spcPts val="2480"/>
              </a:spcBef>
              <a:buFont typeface="UnDotum"/>
              <a:buChar char=""/>
              <a:tabLst>
                <a:tab pos="520700" algn="l"/>
              </a:tabLst>
            </a:pP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Observance as of</a:t>
            </a:r>
            <a:r>
              <a:rPr sz="3800" b="1" spc="-3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Right</a:t>
            </a:r>
            <a:endParaRPr sz="3800">
              <a:latin typeface="Times New Roman"/>
              <a:cs typeface="Times New Roman"/>
            </a:endParaRPr>
          </a:p>
          <a:p>
            <a:pPr marL="520700" indent="-482600">
              <a:lnSpc>
                <a:spcPct val="100000"/>
              </a:lnSpc>
              <a:spcBef>
                <a:spcPts val="2480"/>
              </a:spcBef>
              <a:buFont typeface="UnDotum"/>
              <a:buChar char=""/>
              <a:tabLst>
                <a:tab pos="520700" algn="l"/>
              </a:tabLst>
            </a:pP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Immemorial</a:t>
            </a:r>
            <a:r>
              <a:rPr sz="3800" b="1" spc="-21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Antiquity</a:t>
            </a:r>
            <a:endParaRPr sz="3800">
              <a:latin typeface="Times New Roman"/>
              <a:cs typeface="Times New Roman"/>
            </a:endParaRPr>
          </a:p>
          <a:p>
            <a:pPr marL="520700" indent="-482600">
              <a:lnSpc>
                <a:spcPct val="100000"/>
              </a:lnSpc>
              <a:spcBef>
                <a:spcPts val="2480"/>
              </a:spcBef>
              <a:buFont typeface="UnDotum"/>
              <a:buChar char=""/>
              <a:tabLst>
                <a:tab pos="520700" algn="l"/>
              </a:tabLst>
            </a:pP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Peaceable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enjoyment</a:t>
            </a:r>
            <a:endParaRPr sz="3800">
              <a:latin typeface="Times New Roman"/>
              <a:cs typeface="Times New Roman"/>
            </a:endParaRPr>
          </a:p>
          <a:p>
            <a:pPr marL="520700" indent="-482600">
              <a:lnSpc>
                <a:spcPct val="100000"/>
              </a:lnSpc>
              <a:spcBef>
                <a:spcPts val="2480"/>
              </a:spcBef>
              <a:buFont typeface="UnDotum"/>
              <a:buChar char=""/>
              <a:tabLst>
                <a:tab pos="520700" algn="l"/>
              </a:tabLst>
            </a:pP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Certainty</a:t>
            </a:r>
            <a:endParaRPr sz="3800">
              <a:latin typeface="Times New Roman"/>
              <a:cs typeface="Times New Roman"/>
            </a:endParaRPr>
          </a:p>
          <a:p>
            <a:pPr marL="520700" indent="-482600">
              <a:lnSpc>
                <a:spcPct val="100000"/>
              </a:lnSpc>
              <a:spcBef>
                <a:spcPts val="2480"/>
              </a:spcBef>
              <a:buFont typeface="UnDotum"/>
              <a:buChar char=""/>
              <a:tabLst>
                <a:tab pos="520700" algn="l"/>
              </a:tabLst>
            </a:pP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Consistency</a:t>
            </a:r>
            <a:endParaRPr sz="3800">
              <a:latin typeface="Times New Roman"/>
              <a:cs typeface="Times New Roman"/>
            </a:endParaRPr>
          </a:p>
          <a:p>
            <a:pPr marL="520700" indent="-482600">
              <a:lnSpc>
                <a:spcPct val="100000"/>
              </a:lnSpc>
              <a:spcBef>
                <a:spcPts val="2470"/>
              </a:spcBef>
              <a:buFont typeface="UnDotum"/>
              <a:buChar char=""/>
              <a:tabLst>
                <a:tab pos="520700" algn="l"/>
              </a:tabLst>
            </a:pP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Continuity</a:t>
            </a:r>
            <a:endParaRPr sz="3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159" y="492759"/>
            <a:ext cx="10249535" cy="6282690"/>
          </a:xfrm>
          <a:prstGeom prst="rect">
            <a:avLst/>
          </a:prstGeom>
        </p:spPr>
        <p:txBody>
          <a:bodyPr vert="horz" wrap="square" lIns="0" tIns="327660" rIns="0" bIns="0" rtlCol="0">
            <a:spAutoFit/>
          </a:bodyPr>
          <a:lstStyle/>
          <a:p>
            <a:pPr marL="1266825" algn="ctr">
              <a:lnSpc>
                <a:spcPct val="100000"/>
              </a:lnSpc>
              <a:spcBef>
                <a:spcPts val="2580"/>
              </a:spcBef>
            </a:pP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When does </a:t>
            </a: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custom </a:t>
            </a: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become</a:t>
            </a:r>
            <a:r>
              <a:rPr sz="3800" b="1" u="heavy" spc="-2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Law?</a:t>
            </a:r>
            <a:endParaRPr sz="3800">
              <a:latin typeface="Times New Roman"/>
              <a:cs typeface="Times New Roman"/>
            </a:endParaRPr>
          </a:p>
          <a:p>
            <a:pPr marL="1268730" algn="ctr">
              <a:lnSpc>
                <a:spcPct val="100000"/>
              </a:lnSpc>
              <a:spcBef>
                <a:spcPts val="2480"/>
              </a:spcBef>
            </a:pP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Analytical</a:t>
            </a:r>
            <a:r>
              <a:rPr sz="3800" b="1" spc="-8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35" dirty="0">
                <a:solidFill>
                  <a:srgbClr val="BF0000"/>
                </a:solidFill>
                <a:latin typeface="Times New Roman"/>
                <a:cs typeface="Times New Roman"/>
              </a:rPr>
              <a:t>View:</a:t>
            </a:r>
            <a:endParaRPr sz="3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80"/>
              </a:spcBef>
            </a:pPr>
            <a:r>
              <a:rPr sz="3800" b="1" u="heavy" spc="-5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Austin</a:t>
            </a:r>
            <a:endParaRPr sz="3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70"/>
              </a:spcBef>
            </a:pP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not law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until so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declared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by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</a:t>
            </a:r>
            <a:r>
              <a:rPr sz="3800" b="1" spc="-4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sovereign</a:t>
            </a:r>
            <a:endParaRPr sz="3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800" b="1" u="heavy" dirty="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Gray:</a:t>
            </a:r>
            <a:endParaRPr sz="3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80"/>
              </a:spcBef>
            </a:pP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Customs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not law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until </a:t>
            </a:r>
            <a:r>
              <a:rPr sz="3800" b="1" spc="-10" dirty="0">
                <a:solidFill>
                  <a:srgbClr val="BF0000"/>
                </a:solidFill>
                <a:latin typeface="Times New Roman"/>
                <a:cs typeface="Times New Roman"/>
              </a:rPr>
              <a:t>approved </a:t>
            </a:r>
            <a:r>
              <a:rPr sz="3800" b="1" dirty="0">
                <a:solidFill>
                  <a:srgbClr val="BF0000"/>
                </a:solidFill>
                <a:latin typeface="Times New Roman"/>
                <a:cs typeface="Times New Roman"/>
              </a:rPr>
              <a:t>by the</a:t>
            </a:r>
            <a:r>
              <a:rPr sz="3800" b="1" spc="-4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8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judge</a:t>
            </a:r>
            <a:endParaRPr sz="3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959</Words>
  <Application>Microsoft Office PowerPoint</Application>
  <PresentationFormat>Custom</PresentationFormat>
  <Paragraphs>116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UKIJ Esliye Qara</vt:lpstr>
      <vt:lpstr>UnDotum</vt:lpstr>
      <vt:lpstr>Office Theme</vt:lpstr>
      <vt:lpstr>SOURCES OF LAW</vt:lpstr>
      <vt:lpstr>PowerPoint Presentation</vt:lpstr>
      <vt:lpstr>PowerPoint Presentation</vt:lpstr>
      <vt:lpstr>CUSTOM</vt:lpstr>
      <vt:lpstr>PowerPoint Presentation</vt:lpstr>
      <vt:lpstr>PowerPoint Presentation</vt:lpstr>
      <vt:lpstr>PowerPoint Presentation</vt:lpstr>
      <vt:lpstr>Requisite of a valid local custom</vt:lpstr>
      <vt:lpstr>PowerPoint Presentation</vt:lpstr>
      <vt:lpstr>PowerPoint Presentation</vt:lpstr>
      <vt:lpstr>Analytical Theory</vt:lpstr>
      <vt:lpstr>PowerPoint Presentation</vt:lpstr>
      <vt:lpstr>Ancient sources of Law in the Indian legal system.</vt:lpstr>
      <vt:lpstr>CUSTOM IN INDIA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LAW</dc:title>
  <cp:lastModifiedBy>Muhammad Usman</cp:lastModifiedBy>
  <cp:revision>1</cp:revision>
  <dcterms:created xsi:type="dcterms:W3CDTF">2020-05-20T07:57:10Z</dcterms:created>
  <dcterms:modified xsi:type="dcterms:W3CDTF">2020-05-20T07:55:09Z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2014-12-18T00:00:00Z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2020-05-20T00:00:00Z</vt:filetime>
  </property>
</Properties>
</file>