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71" r:id="rId5"/>
    <p:sldId id="258" r:id="rId6"/>
    <p:sldId id="259" r:id="rId7"/>
    <p:sldId id="260" r:id="rId8"/>
    <p:sldId id="261" r:id="rId9"/>
    <p:sldId id="262" r:id="rId10"/>
    <p:sldId id="263" r:id="rId11"/>
    <p:sldId id="272" r:id="rId12"/>
    <p:sldId id="274" r:id="rId13"/>
    <p:sldId id="276" r:id="rId14"/>
    <p:sldId id="277" r:id="rId15"/>
    <p:sldId id="278" r:id="rId16"/>
    <p:sldId id="279" r:id="rId17"/>
    <p:sldId id="280" r:id="rId18"/>
    <p:sldId id="281" r:id="rId19"/>
    <p:sldId id="265" r:id="rId20"/>
    <p:sldId id="267" r:id="rId21"/>
    <p:sldId id="269" r:id="rId22"/>
    <p:sldId id="266"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886FA9-9FA6-4CCE-8B5F-C0BC70BD897B}" type="doc">
      <dgm:prSet loTypeId="urn:microsoft.com/office/officeart/2008/layout/BendingPictureSemiTransparentText" loCatId="picture" qsTypeId="urn:microsoft.com/office/officeart/2005/8/quickstyle/simple1" qsCatId="simple" csTypeId="urn:microsoft.com/office/officeart/2005/8/colors/accent1_2" csCatId="accent1" phldr="1"/>
      <dgm:spPr/>
      <dgm:t>
        <a:bodyPr/>
        <a:lstStyle/>
        <a:p>
          <a:endParaRPr lang="en-US"/>
        </a:p>
      </dgm:t>
    </dgm:pt>
    <dgm:pt modelId="{75CADCEB-B982-483C-A254-B613A0788D0F}">
      <dgm:prSet phldrT="[Text]"/>
      <dgm:spPr/>
      <dgm:t>
        <a:bodyPr/>
        <a:lstStyle/>
        <a:p>
          <a:r>
            <a:rPr lang="en-US" b="1" i="0" dirty="0"/>
            <a:t>Space Segment</a:t>
          </a:r>
          <a:endParaRPr lang="en-US" dirty="0"/>
        </a:p>
      </dgm:t>
    </dgm:pt>
    <dgm:pt modelId="{F6071CA5-22E9-4F7C-9733-0FCBF0A8E0EC}" type="parTrans" cxnId="{42040B39-277B-4133-8F82-2A35CF0606DA}">
      <dgm:prSet/>
      <dgm:spPr/>
      <dgm:t>
        <a:bodyPr/>
        <a:lstStyle/>
        <a:p>
          <a:endParaRPr lang="en-US"/>
        </a:p>
      </dgm:t>
    </dgm:pt>
    <dgm:pt modelId="{BE017685-E7DF-435B-9469-098547A3D37E}" type="sibTrans" cxnId="{42040B39-277B-4133-8F82-2A35CF0606DA}">
      <dgm:prSet/>
      <dgm:spPr/>
      <dgm:t>
        <a:bodyPr/>
        <a:lstStyle/>
        <a:p>
          <a:endParaRPr lang="en-US"/>
        </a:p>
      </dgm:t>
    </dgm:pt>
    <dgm:pt modelId="{6A6DC8B6-75DF-46A4-B1A9-C39793384ABC}">
      <dgm:prSet phldrT="[Text]"/>
      <dgm:spPr/>
      <dgm:t>
        <a:bodyPr/>
        <a:lstStyle/>
        <a:p>
          <a:r>
            <a:rPr lang="en-US" b="1" i="0" dirty="0"/>
            <a:t>Control Segment</a:t>
          </a:r>
          <a:endParaRPr lang="en-US" dirty="0"/>
        </a:p>
      </dgm:t>
    </dgm:pt>
    <dgm:pt modelId="{0DD5BA89-FA49-4F9F-A71A-587D7BA0F867}" type="parTrans" cxnId="{F0F84DBE-941E-4CDB-8F1E-B2052ADD0230}">
      <dgm:prSet/>
      <dgm:spPr/>
      <dgm:t>
        <a:bodyPr/>
        <a:lstStyle/>
        <a:p>
          <a:endParaRPr lang="en-US"/>
        </a:p>
      </dgm:t>
    </dgm:pt>
    <dgm:pt modelId="{91A1461E-31F5-4720-826B-01DB34B51211}" type="sibTrans" cxnId="{F0F84DBE-941E-4CDB-8F1E-B2052ADD0230}">
      <dgm:prSet/>
      <dgm:spPr/>
      <dgm:t>
        <a:bodyPr/>
        <a:lstStyle/>
        <a:p>
          <a:endParaRPr lang="en-US"/>
        </a:p>
      </dgm:t>
    </dgm:pt>
    <dgm:pt modelId="{13E317C2-19EB-4EA2-9227-29E4A5985032}">
      <dgm:prSet phldrT="[Text]"/>
      <dgm:spPr/>
      <dgm:t>
        <a:bodyPr/>
        <a:lstStyle/>
        <a:p>
          <a:r>
            <a:rPr lang="en-US" b="1" i="0" dirty="0"/>
            <a:t>User Segment</a:t>
          </a:r>
          <a:endParaRPr lang="en-US" dirty="0"/>
        </a:p>
      </dgm:t>
    </dgm:pt>
    <dgm:pt modelId="{51C272AF-84A5-4DA6-A49C-DB3610CE06CF}" type="parTrans" cxnId="{F521ECCC-DACE-4D27-B9EA-AC641D6F3984}">
      <dgm:prSet/>
      <dgm:spPr/>
      <dgm:t>
        <a:bodyPr/>
        <a:lstStyle/>
        <a:p>
          <a:endParaRPr lang="en-US"/>
        </a:p>
      </dgm:t>
    </dgm:pt>
    <dgm:pt modelId="{A8C7AB56-3C52-4843-BA5A-35CBA4DF8C98}" type="sibTrans" cxnId="{F521ECCC-DACE-4D27-B9EA-AC641D6F3984}">
      <dgm:prSet/>
      <dgm:spPr/>
      <dgm:t>
        <a:bodyPr/>
        <a:lstStyle/>
        <a:p>
          <a:endParaRPr lang="en-US"/>
        </a:p>
      </dgm:t>
    </dgm:pt>
    <dgm:pt modelId="{BB8E1D3C-6CA9-4B73-99AA-68137A025057}" type="pres">
      <dgm:prSet presAssocID="{73886FA9-9FA6-4CCE-8B5F-C0BC70BD897B}" presName="Name0" presStyleCnt="0">
        <dgm:presLayoutVars>
          <dgm:dir/>
          <dgm:resizeHandles val="exact"/>
        </dgm:presLayoutVars>
      </dgm:prSet>
      <dgm:spPr/>
      <dgm:t>
        <a:bodyPr/>
        <a:lstStyle/>
        <a:p>
          <a:endParaRPr lang="en-US"/>
        </a:p>
      </dgm:t>
    </dgm:pt>
    <dgm:pt modelId="{17C73722-8952-4CAD-A058-CE104F111900}" type="pres">
      <dgm:prSet presAssocID="{75CADCEB-B982-483C-A254-B613A0788D0F}" presName="composite" presStyleCnt="0"/>
      <dgm:spPr/>
    </dgm:pt>
    <dgm:pt modelId="{56BD5C27-D825-4FC7-9014-B615EE7D8854}" type="pres">
      <dgm:prSet presAssocID="{75CADCEB-B982-483C-A254-B613A0788D0F}" presName="rect1" presStyleLbl="bgShp" presStyleIdx="0" presStyleCnt="3" custLinFactNeighborY="-171"/>
      <dgm:spPr>
        <a:blipFill rotWithShape="1">
          <a:blip xmlns:r="http://schemas.openxmlformats.org/officeDocument/2006/relationships" r:embed="rId1"/>
          <a:stretch>
            <a:fillRect/>
          </a:stretch>
        </a:blipFill>
      </dgm:spPr>
    </dgm:pt>
    <dgm:pt modelId="{5D426AC8-37C7-4B32-ACED-074D3DABDB61}" type="pres">
      <dgm:prSet presAssocID="{75CADCEB-B982-483C-A254-B613A0788D0F}" presName="rect2" presStyleLbl="trBgShp" presStyleIdx="0" presStyleCnt="3">
        <dgm:presLayoutVars>
          <dgm:bulletEnabled val="1"/>
        </dgm:presLayoutVars>
      </dgm:prSet>
      <dgm:spPr/>
      <dgm:t>
        <a:bodyPr/>
        <a:lstStyle/>
        <a:p>
          <a:endParaRPr lang="en-US"/>
        </a:p>
      </dgm:t>
    </dgm:pt>
    <dgm:pt modelId="{1A10766D-F604-4C9F-8386-B7E084D1240B}" type="pres">
      <dgm:prSet presAssocID="{BE017685-E7DF-435B-9469-098547A3D37E}" presName="sibTrans" presStyleCnt="0"/>
      <dgm:spPr/>
    </dgm:pt>
    <dgm:pt modelId="{3AB6AC60-CD93-4C2A-A60F-2D260CC29589}" type="pres">
      <dgm:prSet presAssocID="{6A6DC8B6-75DF-46A4-B1A9-C39793384ABC}" presName="composite" presStyleCnt="0"/>
      <dgm:spPr/>
    </dgm:pt>
    <dgm:pt modelId="{F6689B24-5876-465F-81FD-127BED7C77A2}" type="pres">
      <dgm:prSet presAssocID="{6A6DC8B6-75DF-46A4-B1A9-C39793384ABC}" presName="rect1" presStyleLbl="bgShp" presStyleIdx="1" presStyleCnt="3"/>
      <dgm:spPr>
        <a:blipFill rotWithShape="1">
          <a:blip xmlns:r="http://schemas.openxmlformats.org/officeDocument/2006/relationships" r:embed="rId2"/>
          <a:stretch>
            <a:fillRect/>
          </a:stretch>
        </a:blipFill>
      </dgm:spPr>
    </dgm:pt>
    <dgm:pt modelId="{E1921C6B-BC55-4F92-B38F-18CB7D259FCF}" type="pres">
      <dgm:prSet presAssocID="{6A6DC8B6-75DF-46A4-B1A9-C39793384ABC}" presName="rect2" presStyleLbl="trBgShp" presStyleIdx="1" presStyleCnt="3">
        <dgm:presLayoutVars>
          <dgm:bulletEnabled val="1"/>
        </dgm:presLayoutVars>
      </dgm:prSet>
      <dgm:spPr/>
      <dgm:t>
        <a:bodyPr/>
        <a:lstStyle/>
        <a:p>
          <a:endParaRPr lang="en-US"/>
        </a:p>
      </dgm:t>
    </dgm:pt>
    <dgm:pt modelId="{7B388945-026F-4202-83B0-C9652D7BEAA6}" type="pres">
      <dgm:prSet presAssocID="{91A1461E-31F5-4720-826B-01DB34B51211}" presName="sibTrans" presStyleCnt="0"/>
      <dgm:spPr/>
    </dgm:pt>
    <dgm:pt modelId="{94513795-0072-4528-8A4A-214B3B9289C8}" type="pres">
      <dgm:prSet presAssocID="{13E317C2-19EB-4EA2-9227-29E4A5985032}" presName="composite" presStyleCnt="0"/>
      <dgm:spPr/>
    </dgm:pt>
    <dgm:pt modelId="{AF0D4793-9C35-4C78-AE52-7EAFA11FBC6A}" type="pres">
      <dgm:prSet presAssocID="{13E317C2-19EB-4EA2-9227-29E4A5985032}" presName="rect1" presStyleLbl="bgShp" presStyleIdx="2" presStyleCnt="3"/>
      <dgm:spPr>
        <a:blipFill rotWithShape="1">
          <a:blip xmlns:r="http://schemas.openxmlformats.org/officeDocument/2006/relationships" r:embed="rId3"/>
          <a:stretch>
            <a:fillRect/>
          </a:stretch>
        </a:blipFill>
      </dgm:spPr>
    </dgm:pt>
    <dgm:pt modelId="{4494D773-CC60-4CBD-8849-7F7E16A33122}" type="pres">
      <dgm:prSet presAssocID="{13E317C2-19EB-4EA2-9227-29E4A5985032}" presName="rect2" presStyleLbl="trBgShp" presStyleIdx="2" presStyleCnt="3">
        <dgm:presLayoutVars>
          <dgm:bulletEnabled val="1"/>
        </dgm:presLayoutVars>
      </dgm:prSet>
      <dgm:spPr/>
      <dgm:t>
        <a:bodyPr/>
        <a:lstStyle/>
        <a:p>
          <a:endParaRPr lang="en-US"/>
        </a:p>
      </dgm:t>
    </dgm:pt>
  </dgm:ptLst>
  <dgm:cxnLst>
    <dgm:cxn modelId="{3808DFDF-3892-486C-BEE8-2D1CA2461149}" type="presOf" srcId="{13E317C2-19EB-4EA2-9227-29E4A5985032}" destId="{4494D773-CC60-4CBD-8849-7F7E16A33122}" srcOrd="0" destOrd="0" presId="urn:microsoft.com/office/officeart/2008/layout/BendingPictureSemiTransparentText"/>
    <dgm:cxn modelId="{F0F84DBE-941E-4CDB-8F1E-B2052ADD0230}" srcId="{73886FA9-9FA6-4CCE-8B5F-C0BC70BD897B}" destId="{6A6DC8B6-75DF-46A4-B1A9-C39793384ABC}" srcOrd="1" destOrd="0" parTransId="{0DD5BA89-FA49-4F9F-A71A-587D7BA0F867}" sibTransId="{91A1461E-31F5-4720-826B-01DB34B51211}"/>
    <dgm:cxn modelId="{F521ECCC-DACE-4D27-B9EA-AC641D6F3984}" srcId="{73886FA9-9FA6-4CCE-8B5F-C0BC70BD897B}" destId="{13E317C2-19EB-4EA2-9227-29E4A5985032}" srcOrd="2" destOrd="0" parTransId="{51C272AF-84A5-4DA6-A49C-DB3610CE06CF}" sibTransId="{A8C7AB56-3C52-4843-BA5A-35CBA4DF8C98}"/>
    <dgm:cxn modelId="{E0F83CD1-8CC6-42F0-8AEF-03E4B7DE0203}" type="presOf" srcId="{73886FA9-9FA6-4CCE-8B5F-C0BC70BD897B}" destId="{BB8E1D3C-6CA9-4B73-99AA-68137A025057}" srcOrd="0" destOrd="0" presId="urn:microsoft.com/office/officeart/2008/layout/BendingPictureSemiTransparentText"/>
    <dgm:cxn modelId="{E785CC4B-3CB9-4941-96C7-6C2A5FE73A6F}" type="presOf" srcId="{75CADCEB-B982-483C-A254-B613A0788D0F}" destId="{5D426AC8-37C7-4B32-ACED-074D3DABDB61}" srcOrd="0" destOrd="0" presId="urn:microsoft.com/office/officeart/2008/layout/BendingPictureSemiTransparentText"/>
    <dgm:cxn modelId="{F908B244-C5DF-4756-B466-AE47BE9EDD76}" type="presOf" srcId="{6A6DC8B6-75DF-46A4-B1A9-C39793384ABC}" destId="{E1921C6B-BC55-4F92-B38F-18CB7D259FCF}" srcOrd="0" destOrd="0" presId="urn:microsoft.com/office/officeart/2008/layout/BendingPictureSemiTransparentText"/>
    <dgm:cxn modelId="{42040B39-277B-4133-8F82-2A35CF0606DA}" srcId="{73886FA9-9FA6-4CCE-8B5F-C0BC70BD897B}" destId="{75CADCEB-B982-483C-A254-B613A0788D0F}" srcOrd="0" destOrd="0" parTransId="{F6071CA5-22E9-4F7C-9733-0FCBF0A8E0EC}" sibTransId="{BE017685-E7DF-435B-9469-098547A3D37E}"/>
    <dgm:cxn modelId="{CCBB9465-5642-4438-8864-74402AB88524}" type="presParOf" srcId="{BB8E1D3C-6CA9-4B73-99AA-68137A025057}" destId="{17C73722-8952-4CAD-A058-CE104F111900}" srcOrd="0" destOrd="0" presId="urn:microsoft.com/office/officeart/2008/layout/BendingPictureSemiTransparentText"/>
    <dgm:cxn modelId="{2754914D-81AA-436D-8A60-EE093EFA3D31}" type="presParOf" srcId="{17C73722-8952-4CAD-A058-CE104F111900}" destId="{56BD5C27-D825-4FC7-9014-B615EE7D8854}" srcOrd="0" destOrd="0" presId="urn:microsoft.com/office/officeart/2008/layout/BendingPictureSemiTransparentText"/>
    <dgm:cxn modelId="{1F786818-EEAA-4B5C-AFDC-3A7B15D37A81}" type="presParOf" srcId="{17C73722-8952-4CAD-A058-CE104F111900}" destId="{5D426AC8-37C7-4B32-ACED-074D3DABDB61}" srcOrd="1" destOrd="0" presId="urn:microsoft.com/office/officeart/2008/layout/BendingPictureSemiTransparentText"/>
    <dgm:cxn modelId="{8A2D229D-FCE8-4441-8838-9A296E198227}" type="presParOf" srcId="{BB8E1D3C-6CA9-4B73-99AA-68137A025057}" destId="{1A10766D-F604-4C9F-8386-B7E084D1240B}" srcOrd="1" destOrd="0" presId="urn:microsoft.com/office/officeart/2008/layout/BendingPictureSemiTransparentText"/>
    <dgm:cxn modelId="{E6ABD73D-72E9-4B1B-9A53-215D24E488E4}" type="presParOf" srcId="{BB8E1D3C-6CA9-4B73-99AA-68137A025057}" destId="{3AB6AC60-CD93-4C2A-A60F-2D260CC29589}" srcOrd="2" destOrd="0" presId="urn:microsoft.com/office/officeart/2008/layout/BendingPictureSemiTransparentText"/>
    <dgm:cxn modelId="{C090FEB1-7B66-4D40-AC2E-7FF1E48CFB1E}" type="presParOf" srcId="{3AB6AC60-CD93-4C2A-A60F-2D260CC29589}" destId="{F6689B24-5876-465F-81FD-127BED7C77A2}" srcOrd="0" destOrd="0" presId="urn:microsoft.com/office/officeart/2008/layout/BendingPictureSemiTransparentText"/>
    <dgm:cxn modelId="{0DA16776-4BD3-4F2A-8381-FFB30441163C}" type="presParOf" srcId="{3AB6AC60-CD93-4C2A-A60F-2D260CC29589}" destId="{E1921C6B-BC55-4F92-B38F-18CB7D259FCF}" srcOrd="1" destOrd="0" presId="urn:microsoft.com/office/officeart/2008/layout/BendingPictureSemiTransparentText"/>
    <dgm:cxn modelId="{92EBF530-26E7-414D-B41F-407333DD9B3C}" type="presParOf" srcId="{BB8E1D3C-6CA9-4B73-99AA-68137A025057}" destId="{7B388945-026F-4202-83B0-C9652D7BEAA6}" srcOrd="3" destOrd="0" presId="urn:microsoft.com/office/officeart/2008/layout/BendingPictureSemiTransparentText"/>
    <dgm:cxn modelId="{5F7D1C77-088F-47EB-A2FF-CB367F41EF4B}" type="presParOf" srcId="{BB8E1D3C-6CA9-4B73-99AA-68137A025057}" destId="{94513795-0072-4528-8A4A-214B3B9289C8}" srcOrd="4" destOrd="0" presId="urn:microsoft.com/office/officeart/2008/layout/BendingPictureSemiTransparentText"/>
    <dgm:cxn modelId="{77BBFBFE-A46A-4573-82BE-34FAF3619D75}" type="presParOf" srcId="{94513795-0072-4528-8A4A-214B3B9289C8}" destId="{AF0D4793-9C35-4C78-AE52-7EAFA11FBC6A}" srcOrd="0" destOrd="0" presId="urn:microsoft.com/office/officeart/2008/layout/BendingPictureSemiTransparentText"/>
    <dgm:cxn modelId="{8131F7C7-2B04-40EF-8B2E-598EB9CFF232}" type="presParOf" srcId="{94513795-0072-4528-8A4A-214B3B9289C8}" destId="{4494D773-CC60-4CBD-8849-7F7E16A33122}" srcOrd="1" destOrd="0" presId="urn:microsoft.com/office/officeart/2008/layout/BendingPictureSemiTransparent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BendingPictureSemiTransparentText">
  <dgm:title val=""/>
  <dgm:desc val=""/>
  <dgm:catLst>
    <dgm:cat type="picture" pri="7000"/>
    <dgm:cat type="pictureconvert" pri="7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h" fact="1.19"/>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1667"/>
        </dgm:alg>
        <dgm:shape xmlns:r="http://schemas.openxmlformats.org/officeDocument/2006/relationships" r:blip="">
          <dgm:adjLst/>
        </dgm:shape>
        <dgm:constrLst>
          <dgm:constr type="l" for="ch" forName="rect1" refType="w" fact="0"/>
          <dgm:constr type="t" for="ch" forName="rect1" refType="h" fact="0"/>
          <dgm:constr type="w" for="ch" forName="rect1" refType="w"/>
          <dgm:constr type="h" for="ch" forName="rect1" refType="h"/>
          <dgm:constr type="l" for="ch" forName="rect2" refType="w" fact="0"/>
          <dgm:constr type="t" for="ch" forName="rect2" refType="h" fact="0.7"/>
          <dgm:constr type="w" for="ch" forName="rect2" refType="w"/>
          <dgm:constr type="h" for="ch" forName="rect2" refType="h" fact="0.24"/>
        </dgm:constrLst>
        <dgm:layoutNode name="rect1" styleLbl="bgShp">
          <dgm:alg type="sp"/>
          <dgm:shape xmlns:r="http://schemas.openxmlformats.org/officeDocument/2006/relationships" type="rect" r:blip="" blipPhldr="1">
            <dgm:adjLst/>
          </dgm:shape>
          <dgm:presOf/>
        </dgm:layoutNode>
        <dgm:layoutNode name="rect2" styleLbl="trBgShp">
          <dgm:varLst>
            <dgm:bulletEnabled val="1"/>
          </dgm:varLst>
          <dgm:alg type="tx">
            <dgm:param type="txAnchorVertCh" val="mid"/>
          </dgm:alg>
          <dgm:shape xmlns:r="http://schemas.openxmlformats.org/officeDocument/2006/relationships" type="rect" r:blip="">
            <dgm:adjLst/>
          </dgm:shape>
          <dgm:presOf axis="desOr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1472936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44B094-E402-4D9C-9B7C-E96AA11E45C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2213426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482858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73501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126164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3363079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2621229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3369541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71484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265308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295886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44B094-E402-4D9C-9B7C-E96AA11E45C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323231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44B094-E402-4D9C-9B7C-E96AA11E45CD}"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109623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331406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184354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9D44B094-E402-4D9C-9B7C-E96AA11E45CD}" type="datetimeFigureOut">
              <a:rPr lang="en-US" smtClean="0"/>
              <a:t>5/2/2020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45153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44B094-E402-4D9C-9B7C-E96AA11E45CD}"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8D16C-B0B3-4085-AADA-4FBC31EB3563}" type="slidenum">
              <a:rPr lang="en-US" smtClean="0"/>
              <a:t>‹#›</a:t>
            </a:fld>
            <a:endParaRPr lang="en-US"/>
          </a:p>
        </p:txBody>
      </p:sp>
    </p:spTree>
    <p:extLst>
      <p:ext uri="{BB962C8B-B14F-4D97-AF65-F5344CB8AC3E}">
        <p14:creationId xmlns:p14="http://schemas.microsoft.com/office/powerpoint/2010/main" val="812084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D44B094-E402-4D9C-9B7C-E96AA11E45CD}" type="datetimeFigureOut">
              <a:rPr lang="en-US" smtClean="0"/>
              <a:t>5/2/2020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D58D16C-B0B3-4085-AADA-4FBC31EB3563}" type="slidenum">
              <a:rPr lang="en-US" smtClean="0"/>
              <a:t>‹#›</a:t>
            </a:fld>
            <a:endParaRPr lang="en-US"/>
          </a:p>
        </p:txBody>
      </p:sp>
    </p:spTree>
    <p:extLst>
      <p:ext uri="{BB962C8B-B14F-4D97-AF65-F5344CB8AC3E}">
        <p14:creationId xmlns:p14="http://schemas.microsoft.com/office/powerpoint/2010/main" val="1165787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679" y="2279561"/>
            <a:ext cx="10411729" cy="1086834"/>
          </a:xfrm>
        </p:spPr>
        <p:txBody>
          <a:bodyPr/>
          <a:lstStyle/>
          <a:p>
            <a:r>
              <a:rPr lang="en-US" sz="4800" dirty="0" smtClean="0">
                <a:solidFill>
                  <a:schemeClr val="accent1">
                    <a:lumMod val="75000"/>
                  </a:schemeClr>
                </a:solidFill>
                <a:latin typeface="Berlin Sans FB Demi" panose="020E0802020502020306" pitchFamily="34" charset="0"/>
              </a:rPr>
              <a:t>GLOBAL POSITIONING SYSTEM (GPS)</a:t>
            </a:r>
            <a:endParaRPr lang="en-US" sz="4800" dirty="0">
              <a:solidFill>
                <a:schemeClr val="accent1">
                  <a:lumMod val="75000"/>
                </a:schemeClr>
              </a:solidFill>
              <a:latin typeface="Berlin Sans FB Demi" panose="020E0802020502020306" pitchFamily="34" charset="0"/>
            </a:endParaRPr>
          </a:p>
        </p:txBody>
      </p:sp>
    </p:spTree>
    <p:extLst>
      <p:ext uri="{BB962C8B-B14F-4D97-AF65-F5344CB8AC3E}">
        <p14:creationId xmlns:p14="http://schemas.microsoft.com/office/powerpoint/2010/main" val="1270113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Block 2R</a:t>
            </a:r>
          </a:p>
        </p:txBody>
      </p:sp>
      <p:sp>
        <p:nvSpPr>
          <p:cNvPr id="3" name="Content Placeholder 2"/>
          <p:cNvSpPr>
            <a:spLocks noGrp="1"/>
          </p:cNvSpPr>
          <p:nvPr>
            <p:ph idx="1"/>
          </p:nvPr>
        </p:nvSpPr>
        <p:spPr/>
        <p:txBody>
          <a:bodyPr>
            <a:normAutofit/>
          </a:bodyPr>
          <a:lstStyle/>
          <a:p>
            <a:r>
              <a:rPr lang="en-US" dirty="0"/>
              <a:t>Block 2R generation currently being launched.it consist 21 satellites.</a:t>
            </a:r>
          </a:p>
          <a:p>
            <a:r>
              <a:rPr lang="en-US" dirty="0"/>
              <a:t>Life expectancy = 10 year </a:t>
            </a:r>
          </a:p>
          <a:p>
            <a:r>
              <a:rPr lang="en-US" dirty="0"/>
              <a:t>12 satellites under modernization program are launched at beginning</a:t>
            </a:r>
          </a:p>
          <a:p>
            <a:pPr marL="0" indent="0">
              <a:buNone/>
            </a:pPr>
            <a:r>
              <a:rPr lang="en-US" dirty="0"/>
              <a:t> of 2003.</a:t>
            </a:r>
          </a:p>
          <a:p>
            <a:pPr marL="0" indent="0">
              <a:buNone/>
            </a:pPr>
            <a:r>
              <a:rPr lang="en-US" dirty="0"/>
              <a:t>       </a:t>
            </a:r>
            <a:r>
              <a:rPr lang="en-US" dirty="0">
                <a:solidFill>
                  <a:srgbClr val="00B0F0"/>
                </a:solidFill>
              </a:rPr>
              <a:t>-block 2F</a:t>
            </a:r>
          </a:p>
          <a:p>
            <a:r>
              <a:rPr lang="en-US" dirty="0"/>
              <a:t>Satellite launched at beginning of 2005.It consist of 33 satellites.</a:t>
            </a:r>
          </a:p>
          <a:p>
            <a:r>
              <a:rPr lang="en-US" dirty="0"/>
              <a:t>Life expectancy = 15 year</a:t>
            </a:r>
          </a:p>
          <a:p>
            <a:r>
              <a:rPr lang="en-US" dirty="0"/>
              <a:t>New capabilities under modernization program</a:t>
            </a:r>
          </a:p>
          <a:p>
            <a:r>
              <a:rPr lang="en-US" dirty="0"/>
              <a:t>Improved autonomous GPS positioning  accuracy </a:t>
            </a:r>
          </a:p>
        </p:txBody>
      </p:sp>
    </p:spTree>
    <p:extLst>
      <p:ext uri="{BB962C8B-B14F-4D97-AF65-F5344CB8AC3E}">
        <p14:creationId xmlns:p14="http://schemas.microsoft.com/office/powerpoint/2010/main" val="100068474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Current locations of GPS satellites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GPS satellite are orbiting the earth at an altitude of 11,000 miles.</a:t>
            </a:r>
          </a:p>
          <a:p>
            <a:pPr>
              <a:buFont typeface="Wingdings" panose="05000000000000000000" pitchFamily="2" charset="2"/>
              <a:buChar char="§"/>
            </a:pPr>
            <a:r>
              <a:rPr lang="en-US" dirty="0"/>
              <a:t>The orbits and location of satellite are known in advance.</a:t>
            </a:r>
          </a:p>
          <a:p>
            <a:pPr>
              <a:buFont typeface="Wingdings" panose="05000000000000000000" pitchFamily="2" charset="2"/>
              <a:buChar char="§"/>
            </a:pPr>
            <a:r>
              <a:rPr lang="en-US" dirty="0"/>
              <a:t>GPS receiver store this orbit information for all of the GPS satellites in ALMANC*.</a:t>
            </a:r>
          </a:p>
          <a:p>
            <a:pPr marL="0" indent="0" algn="ctr">
              <a:buNone/>
            </a:pPr>
            <a:r>
              <a:rPr lang="en-US" dirty="0"/>
              <a:t>       </a:t>
            </a:r>
            <a:r>
              <a:rPr lang="en-US" dirty="0">
                <a:solidFill>
                  <a:srgbClr val="92D050"/>
                </a:solidFill>
              </a:rPr>
              <a:t>*ALMANC </a:t>
            </a:r>
            <a:r>
              <a:rPr lang="en-US" dirty="0"/>
              <a:t>is a file which contain positional information for all of the      GPS satellite</a:t>
            </a:r>
          </a:p>
          <a:p>
            <a:pPr marL="0" indent="0" algn="ctr">
              <a:buNone/>
            </a:pPr>
            <a:r>
              <a:rPr lang="en-US" dirty="0"/>
              <a:t>       </a:t>
            </a:r>
          </a:p>
        </p:txBody>
      </p:sp>
    </p:spTree>
    <p:extLst>
      <p:ext uri="{BB962C8B-B14F-4D97-AF65-F5344CB8AC3E}">
        <p14:creationId xmlns:p14="http://schemas.microsoft.com/office/powerpoint/2010/main" val="2187088548"/>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i="1" spc="30" dirty="0">
                <a:solidFill>
                  <a:srgbClr val="FF0000"/>
                </a:solidFill>
                <a:latin typeface="+mn-lt"/>
                <a:cs typeface="Times New Roman" pitchFamily="18" charset="0"/>
              </a:rPr>
              <a:t>DISTANCE B/W RECEIVER’S  POSITION AND GPS SATELLITES.</a:t>
            </a:r>
            <a:endParaRPr lang="en-US" sz="2800" b="1" i="1" dirty="0">
              <a:solidFill>
                <a:srgbClr val="FF0000"/>
              </a:solidFill>
              <a:latin typeface="+mn-lt"/>
            </a:endParaRPr>
          </a:p>
        </p:txBody>
      </p:sp>
      <p:sp>
        <p:nvSpPr>
          <p:cNvPr id="3" name="Content Placeholder 2"/>
          <p:cNvSpPr>
            <a:spLocks noGrp="1"/>
          </p:cNvSpPr>
          <p:nvPr>
            <p:ph idx="1"/>
          </p:nvPr>
        </p:nvSpPr>
        <p:spPr/>
        <p:txBody>
          <a:bodyPr>
            <a:normAutofit fontScale="92500" lnSpcReduction="10000"/>
          </a:bodyPr>
          <a:lstStyle/>
          <a:p>
            <a:pPr marL="0" indent="0">
              <a:buClr>
                <a:schemeClr val="accent3"/>
              </a:buClr>
              <a:buNone/>
              <a:defRPr/>
            </a:pPr>
            <a:r>
              <a:rPr lang="en-US" sz="2200" dirty="0"/>
              <a:t>A GPS receiver can tell its own position by using the position data of itself, and compares that data with 3 or more GPS satellites.</a:t>
            </a:r>
          </a:p>
          <a:p>
            <a:pPr marL="274320" indent="-274320">
              <a:buClr>
                <a:schemeClr val="accent3"/>
              </a:buClr>
              <a:buFont typeface="Wingdings 2"/>
              <a:buChar char=""/>
              <a:defRPr/>
            </a:pPr>
            <a:endParaRPr lang="en-US" sz="2200" dirty="0"/>
          </a:p>
          <a:p>
            <a:pPr marL="0" indent="0">
              <a:buNone/>
            </a:pPr>
            <a:r>
              <a:rPr lang="en-US" sz="2200" b="1" dirty="0">
                <a:solidFill>
                  <a:srgbClr val="92D050"/>
                </a:solidFill>
              </a:rPr>
              <a:t>To get the distance to each satellite,</a:t>
            </a:r>
          </a:p>
          <a:p>
            <a:pPr marL="0" indent="0">
              <a:buNone/>
            </a:pPr>
            <a:endParaRPr lang="en-US" sz="2200" b="1" dirty="0"/>
          </a:p>
          <a:p>
            <a:r>
              <a:rPr lang="en-US" sz="2000" dirty="0"/>
              <a:t> By measuring the amount of time taken by radio signal (the GPS signal) to travel from the satellite to the receiver.</a:t>
            </a:r>
          </a:p>
          <a:p>
            <a:r>
              <a:rPr lang="en-US" sz="2000" dirty="0"/>
              <a:t>Radio waves travel at the speed of light, i.e. about 186,000 miles per second.</a:t>
            </a:r>
          </a:p>
          <a:p>
            <a:r>
              <a:rPr lang="en-US" sz="2000" dirty="0"/>
              <a:t>The distance from the satellite to the receiver  can be determined by the formula “distance = speed x time”.</a:t>
            </a:r>
          </a:p>
          <a:p>
            <a:r>
              <a:rPr lang="en-US" sz="2000" dirty="0"/>
              <a:t>Hence receiver’s position find out using trilateration. </a:t>
            </a:r>
          </a:p>
          <a:p>
            <a:endParaRPr lang="en-US" dirty="0"/>
          </a:p>
        </p:txBody>
      </p:sp>
    </p:spTree>
    <p:extLst>
      <p:ext uri="{BB962C8B-B14F-4D97-AF65-F5344CB8AC3E}">
        <p14:creationId xmlns:p14="http://schemas.microsoft.com/office/powerpoint/2010/main" val="726347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i="1" dirty="0">
                <a:solidFill>
                  <a:srgbClr val="FF0000"/>
                </a:solidFill>
                <a:latin typeface="+mn-lt"/>
              </a:rPr>
              <a:t>GPS SIGNALS</a:t>
            </a:r>
            <a:endParaRPr lang="en-US" b="1" i="1" dirty="0">
              <a:solidFill>
                <a:srgbClr val="FF0000"/>
              </a:solidFill>
              <a:latin typeface="+mn-lt"/>
            </a:endParaRPr>
          </a:p>
        </p:txBody>
      </p:sp>
      <p:sp>
        <p:nvSpPr>
          <p:cNvPr id="3" name="Content Placeholder 2"/>
          <p:cNvSpPr>
            <a:spLocks noGrp="1"/>
          </p:cNvSpPr>
          <p:nvPr>
            <p:ph idx="1"/>
          </p:nvPr>
        </p:nvSpPr>
        <p:spPr/>
        <p:txBody>
          <a:bodyPr/>
          <a:lstStyle/>
          <a:p>
            <a:r>
              <a:rPr lang="en-US" altLang="en-US" dirty="0"/>
              <a:t>Coarse/Acquisition code.</a:t>
            </a:r>
          </a:p>
          <a:p>
            <a:r>
              <a:rPr lang="en-US" altLang="en-US" dirty="0"/>
              <a:t>Precision code.</a:t>
            </a:r>
          </a:p>
          <a:p>
            <a:r>
              <a:rPr lang="en-US" altLang="en-US" dirty="0"/>
              <a:t>Navigation message.</a:t>
            </a:r>
          </a:p>
          <a:p>
            <a:r>
              <a:rPr lang="en-US" altLang="en-US" dirty="0"/>
              <a:t>Almanac.</a:t>
            </a:r>
          </a:p>
          <a:p>
            <a:r>
              <a:rPr lang="en-US" altLang="en-US" dirty="0"/>
              <a:t>Data updates.</a:t>
            </a:r>
          </a:p>
          <a:p>
            <a:endParaRPr lang="en-US" dirty="0"/>
          </a:p>
        </p:txBody>
      </p:sp>
    </p:spTree>
    <p:extLst>
      <p:ext uri="{BB962C8B-B14F-4D97-AF65-F5344CB8AC3E}">
        <p14:creationId xmlns:p14="http://schemas.microsoft.com/office/powerpoint/2010/main" val="3314604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rgbClr val="FF0000"/>
                </a:solidFill>
                <a:latin typeface="+mn-lt"/>
              </a:rPr>
              <a:t>GPS FREQUENCIES</a:t>
            </a:r>
            <a:endParaRPr lang="en-US" b="1" i="1" u="sng" dirty="0">
              <a:solidFill>
                <a:schemeClr val="accent2">
                  <a:lumMod val="75000"/>
                </a:schemeClr>
              </a:solidFill>
              <a:latin typeface="+mn-lt"/>
            </a:endParaRPr>
          </a:p>
        </p:txBody>
      </p:sp>
      <p:sp>
        <p:nvSpPr>
          <p:cNvPr id="3" name="Content Placeholder 2"/>
          <p:cNvSpPr>
            <a:spLocks noGrp="1"/>
          </p:cNvSpPr>
          <p:nvPr>
            <p:ph idx="1"/>
          </p:nvPr>
        </p:nvSpPr>
        <p:spPr/>
        <p:txBody>
          <a:bodyPr/>
          <a:lstStyle/>
          <a:p>
            <a:pPr>
              <a:buFont typeface="Arial" charset="0"/>
              <a:buChar char="•"/>
              <a:defRPr/>
            </a:pPr>
            <a:r>
              <a:rPr lang="en-US" dirty="0">
                <a:solidFill>
                  <a:srgbClr val="92D050"/>
                </a:solidFill>
              </a:rPr>
              <a:t>L1 (1575.42 MHz)</a:t>
            </a:r>
          </a:p>
          <a:p>
            <a:pPr>
              <a:buFont typeface="Arial" charset="0"/>
              <a:buChar char="•"/>
              <a:defRPr/>
            </a:pPr>
            <a:r>
              <a:rPr lang="en-US" dirty="0">
                <a:solidFill>
                  <a:srgbClr val="92D050"/>
                </a:solidFill>
              </a:rPr>
              <a:t>L2 (1227.60 MHz) </a:t>
            </a:r>
          </a:p>
          <a:p>
            <a:pPr>
              <a:buFont typeface="Arial" charset="0"/>
              <a:buChar char="•"/>
              <a:defRPr/>
            </a:pPr>
            <a:r>
              <a:rPr lang="en-US" dirty="0">
                <a:solidFill>
                  <a:srgbClr val="92D050"/>
                </a:solidFill>
              </a:rPr>
              <a:t>L3 (1381.05 MHz)</a:t>
            </a:r>
          </a:p>
          <a:p>
            <a:pPr>
              <a:buFont typeface="Arial" charset="0"/>
              <a:buChar char="•"/>
              <a:defRPr/>
            </a:pPr>
            <a:r>
              <a:rPr lang="en-US" dirty="0">
                <a:solidFill>
                  <a:srgbClr val="92D050"/>
                </a:solidFill>
              </a:rPr>
              <a:t>L4 (1379.913 MHz)</a:t>
            </a:r>
          </a:p>
          <a:p>
            <a:pPr>
              <a:buFont typeface="Arial" charset="0"/>
              <a:buChar char="•"/>
              <a:defRPr/>
            </a:pPr>
            <a:r>
              <a:rPr lang="en-US" dirty="0">
                <a:solidFill>
                  <a:srgbClr val="92D050"/>
                </a:solidFill>
              </a:rPr>
              <a:t>L5 (1176.45 MHz)</a:t>
            </a:r>
          </a:p>
          <a:p>
            <a:endParaRPr lang="en-US" dirty="0"/>
          </a:p>
        </p:txBody>
      </p:sp>
    </p:spTree>
    <p:extLst>
      <p:ext uri="{BB962C8B-B14F-4D97-AF65-F5344CB8AC3E}">
        <p14:creationId xmlns:p14="http://schemas.microsoft.com/office/powerpoint/2010/main" val="20928152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rgbClr val="FF0000"/>
                </a:solidFill>
                <a:latin typeface="+mn-lt"/>
              </a:rPr>
              <a:t>FREQUENCY</a:t>
            </a:r>
            <a:r>
              <a:rPr lang="en-US" b="1" i="1" u="sng" dirty="0">
                <a:solidFill>
                  <a:schemeClr val="accent2">
                    <a:lumMod val="75000"/>
                  </a:schemeClr>
                </a:solidFill>
                <a:latin typeface="+mn-lt"/>
              </a:rPr>
              <a:t> </a:t>
            </a:r>
            <a:r>
              <a:rPr lang="en-US" b="1" i="1" dirty="0">
                <a:solidFill>
                  <a:srgbClr val="FF0000"/>
                </a:solidFill>
                <a:latin typeface="+mn-lt"/>
              </a:rPr>
              <a:t>INFORMATION</a:t>
            </a:r>
          </a:p>
        </p:txBody>
      </p:sp>
      <p:sp>
        <p:nvSpPr>
          <p:cNvPr id="3" name="Content Placeholder 2"/>
          <p:cNvSpPr>
            <a:spLocks noGrp="1"/>
          </p:cNvSpPr>
          <p:nvPr>
            <p:ph idx="1"/>
          </p:nvPr>
        </p:nvSpPr>
        <p:spPr/>
        <p:txBody>
          <a:bodyPr>
            <a:normAutofit fontScale="92500" lnSpcReduction="10000"/>
          </a:bodyPr>
          <a:lstStyle/>
          <a:p>
            <a:r>
              <a:rPr lang="en-US" altLang="en-US" dirty="0"/>
              <a:t>The C/A code is transmitted on the L1 frequency.</a:t>
            </a:r>
          </a:p>
          <a:p>
            <a:endParaRPr lang="en-US" altLang="en-US" dirty="0"/>
          </a:p>
          <a:p>
            <a:r>
              <a:rPr lang="en-US" altLang="en-US" dirty="0"/>
              <a:t>The Precision-code is transmitted on both the L1 and L2 frequencies.</a:t>
            </a:r>
          </a:p>
          <a:p>
            <a:endParaRPr lang="en-US" altLang="en-US" dirty="0"/>
          </a:p>
          <a:p>
            <a:r>
              <a:rPr lang="en-US" altLang="en-US" dirty="0"/>
              <a:t>L3 is used by the Defense Support Program to signal detection of missile launches, nuclear detonations, and other applications.</a:t>
            </a:r>
          </a:p>
          <a:p>
            <a:endParaRPr lang="en-US" altLang="en-US" dirty="0"/>
          </a:p>
          <a:p>
            <a:r>
              <a:rPr lang="en-US" altLang="en-US" dirty="0"/>
              <a:t>L4 is used for additional correction to the part of the atmosphere that is ionized by solar radiation.</a:t>
            </a:r>
          </a:p>
          <a:p>
            <a:endParaRPr lang="en-US" altLang="en-US" dirty="0"/>
          </a:p>
          <a:p>
            <a:r>
              <a:rPr lang="en-US" altLang="en-US" dirty="0"/>
              <a:t>L5 is used as a civilian safety-of-life signal.</a:t>
            </a:r>
            <a:endParaRPr lang="en-US" dirty="0"/>
          </a:p>
        </p:txBody>
      </p:sp>
    </p:spTree>
    <p:extLst>
      <p:ext uri="{BB962C8B-B14F-4D97-AF65-F5344CB8AC3E}">
        <p14:creationId xmlns:p14="http://schemas.microsoft.com/office/powerpoint/2010/main" val="2905924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rgbClr val="FF0000"/>
                </a:solidFill>
                <a:latin typeface="+mn-lt"/>
              </a:rPr>
              <a:t>FREQUENCY</a:t>
            </a:r>
            <a:r>
              <a:rPr lang="en-US" b="1" i="1" u="sng" dirty="0">
                <a:solidFill>
                  <a:schemeClr val="accent2">
                    <a:lumMod val="75000"/>
                  </a:schemeClr>
                </a:solidFill>
                <a:latin typeface="+mn-lt"/>
              </a:rPr>
              <a:t> </a:t>
            </a:r>
            <a:r>
              <a:rPr lang="en-US" b="1" i="1" dirty="0">
                <a:solidFill>
                  <a:srgbClr val="FF0000"/>
                </a:solidFill>
                <a:latin typeface="+mn-lt"/>
              </a:rPr>
              <a:t>L2C</a:t>
            </a:r>
          </a:p>
        </p:txBody>
      </p:sp>
      <p:sp>
        <p:nvSpPr>
          <p:cNvPr id="3" name="Content Placeholder 2"/>
          <p:cNvSpPr>
            <a:spLocks noGrp="1"/>
          </p:cNvSpPr>
          <p:nvPr>
            <p:ph idx="1"/>
          </p:nvPr>
        </p:nvSpPr>
        <p:spPr/>
        <p:txBody>
          <a:bodyPr>
            <a:normAutofit fontScale="92500"/>
          </a:bodyPr>
          <a:lstStyle/>
          <a:p>
            <a:endParaRPr lang="en-US" altLang="en-US" dirty="0"/>
          </a:p>
          <a:p>
            <a:r>
              <a:rPr lang="en-US" altLang="en-US" dirty="0"/>
              <a:t>Launched in 2005, L2C is civilian GPS signal, designed specifically to meet commercial needs.</a:t>
            </a:r>
          </a:p>
          <a:p>
            <a:endParaRPr lang="en-US" altLang="en-US" dirty="0"/>
          </a:p>
          <a:p>
            <a:r>
              <a:rPr lang="en-US" altLang="en-US" dirty="0"/>
              <a:t>L2C enables ionospheric correction, a technique that boosts accuracy.</a:t>
            </a:r>
          </a:p>
          <a:p>
            <a:endParaRPr lang="en-US" altLang="en-US" dirty="0"/>
          </a:p>
          <a:p>
            <a:r>
              <a:rPr lang="en-US" altLang="en-US" dirty="0"/>
              <a:t>Delivers faster signal acquisition, enhanced reliability, and greater operating range.</a:t>
            </a:r>
          </a:p>
          <a:p>
            <a:endParaRPr lang="en-US" altLang="en-US" dirty="0"/>
          </a:p>
          <a:p>
            <a:r>
              <a:rPr lang="en-US" altLang="en-US" dirty="0"/>
              <a:t>L2C broadcasts at a higher effective power making it easier to receive under trees and even indoors.</a:t>
            </a:r>
          </a:p>
        </p:txBody>
      </p:sp>
    </p:spTree>
    <p:extLst>
      <p:ext uri="{BB962C8B-B14F-4D97-AF65-F5344CB8AC3E}">
        <p14:creationId xmlns:p14="http://schemas.microsoft.com/office/powerpoint/2010/main" val="2712523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656" y="500062"/>
            <a:ext cx="10515600" cy="1325563"/>
          </a:xfrm>
        </p:spPr>
        <p:txBody>
          <a:bodyPr/>
          <a:lstStyle/>
          <a:p>
            <a:pPr algn="ctr"/>
            <a:r>
              <a:rPr lang="en-US" b="1" i="1" dirty="0">
                <a:solidFill>
                  <a:srgbClr val="FF0000"/>
                </a:solidFill>
                <a:latin typeface="+mn-lt"/>
              </a:rPr>
              <a:t>SOURCES</a:t>
            </a:r>
            <a:r>
              <a:rPr lang="en-US" b="1" i="1" dirty="0">
                <a:solidFill>
                  <a:schemeClr val="accent2">
                    <a:lumMod val="75000"/>
                  </a:schemeClr>
                </a:solidFill>
                <a:latin typeface="+mn-lt"/>
              </a:rPr>
              <a:t> </a:t>
            </a:r>
            <a:r>
              <a:rPr lang="en-US" b="1" i="1" dirty="0">
                <a:solidFill>
                  <a:srgbClr val="FF0000"/>
                </a:solidFill>
                <a:latin typeface="+mn-lt"/>
              </a:rPr>
              <a:t>OF GPS SIGNAL ERRORS.</a:t>
            </a:r>
          </a:p>
        </p:txBody>
      </p:sp>
      <p:sp>
        <p:nvSpPr>
          <p:cNvPr id="3" name="Content Placeholder 2"/>
          <p:cNvSpPr>
            <a:spLocks noGrp="1"/>
          </p:cNvSpPr>
          <p:nvPr>
            <p:ph idx="1"/>
          </p:nvPr>
        </p:nvSpPr>
        <p:spPr/>
        <p:txBody>
          <a:bodyPr>
            <a:normAutofit fontScale="77500" lnSpcReduction="20000"/>
          </a:bodyPr>
          <a:lstStyle/>
          <a:p>
            <a:pPr>
              <a:spcBef>
                <a:spcPct val="20000"/>
              </a:spcBef>
              <a:spcAft>
                <a:spcPts val="600"/>
              </a:spcAft>
              <a:buClr>
                <a:schemeClr val="tx2"/>
              </a:buClr>
            </a:pPr>
            <a:r>
              <a:rPr lang="en-US" sz="2200" spc="30" dirty="0">
                <a:solidFill>
                  <a:schemeClr val="tx1">
                    <a:lumMod val="95000"/>
                    <a:lumOff val="5000"/>
                  </a:schemeClr>
                </a:solidFill>
                <a:cs typeface="Times New Roman" pitchFamily="18" charset="0"/>
              </a:rPr>
              <a:t>Different errors can cause a deviation of +/- 50 -100 meters from the actual GPS receiver position which are :</a:t>
            </a:r>
          </a:p>
          <a:p>
            <a:pPr>
              <a:lnSpc>
                <a:spcPct val="95000"/>
              </a:lnSpc>
              <a:spcBef>
                <a:spcPct val="0"/>
              </a:spcBef>
            </a:pPr>
            <a:endParaRPr lang="en-US" dirty="0">
              <a:solidFill>
                <a:srgbClr val="92D050"/>
              </a:solidFill>
            </a:endParaRPr>
          </a:p>
          <a:p>
            <a:pPr lvl="1" indent="-308610">
              <a:lnSpc>
                <a:spcPct val="110000"/>
              </a:lnSpc>
              <a:spcBef>
                <a:spcPct val="0"/>
              </a:spcBef>
              <a:buClr>
                <a:srgbClr val="EAE8E2"/>
              </a:buClr>
              <a:buFontTx/>
              <a:buChar char="•"/>
            </a:pPr>
            <a:r>
              <a:rPr lang="en-US" sz="2000" b="1" dirty="0">
                <a:solidFill>
                  <a:srgbClr val="92D050"/>
                </a:solidFill>
              </a:rPr>
              <a:t>1.Satellite clock : </a:t>
            </a:r>
          </a:p>
          <a:p>
            <a:pPr lvl="3" indent="-308610">
              <a:lnSpc>
                <a:spcPct val="110000"/>
              </a:lnSpc>
              <a:spcBef>
                <a:spcPct val="0"/>
              </a:spcBef>
              <a:buClr>
                <a:srgbClr val="EAE8E2"/>
              </a:buClr>
              <a:buFontTx/>
              <a:buChar char="•"/>
            </a:pPr>
            <a:r>
              <a:rPr lang="en-US" sz="1400" b="1" dirty="0">
                <a:solidFill>
                  <a:schemeClr val="tx1">
                    <a:lumMod val="85000"/>
                    <a:lumOff val="15000"/>
                  </a:schemeClr>
                </a:solidFill>
              </a:rPr>
              <a:t>		</a:t>
            </a:r>
            <a:r>
              <a:rPr lang="en-US" sz="2100" dirty="0">
                <a:solidFill>
                  <a:schemeClr val="tx1">
                    <a:lumMod val="85000"/>
                    <a:lumOff val="15000"/>
                  </a:schemeClr>
                </a:solidFill>
                <a:latin typeface="Arial Narrow" pitchFamily="34" charset="0"/>
              </a:rPr>
              <a:t>One Nano second of inaccuracy in a satellite clock results in about 30 cm</a:t>
            </a:r>
          </a:p>
          <a:p>
            <a:pPr lvl="1" indent="-308610">
              <a:lnSpc>
                <a:spcPct val="110000"/>
              </a:lnSpc>
              <a:spcBef>
                <a:spcPct val="0"/>
              </a:spcBef>
              <a:buClr>
                <a:srgbClr val="EAE8E2"/>
              </a:buClr>
              <a:buFontTx/>
              <a:buChar char="•"/>
            </a:pPr>
            <a:r>
              <a:rPr lang="en-US" sz="2100" dirty="0">
                <a:solidFill>
                  <a:schemeClr val="tx1">
                    <a:lumMod val="85000"/>
                    <a:lumOff val="15000"/>
                  </a:schemeClr>
                </a:solidFill>
                <a:latin typeface="Arial Narrow" pitchFamily="34" charset="0"/>
              </a:rPr>
              <a:t>(1 foot) of error in measuring the distance to that satellite.</a:t>
            </a:r>
            <a:endParaRPr lang="en-US" sz="2100" b="1" dirty="0">
              <a:solidFill>
                <a:schemeClr val="tx1">
                  <a:lumMod val="85000"/>
                  <a:lumOff val="15000"/>
                </a:schemeClr>
              </a:solidFill>
            </a:endParaRPr>
          </a:p>
          <a:p>
            <a:pPr lvl="1" indent="-308610">
              <a:lnSpc>
                <a:spcPct val="95000"/>
              </a:lnSpc>
              <a:spcBef>
                <a:spcPct val="0"/>
              </a:spcBef>
              <a:buClr>
                <a:srgbClr val="EAE8E2"/>
              </a:buClr>
              <a:buFontTx/>
              <a:buChar char="•"/>
            </a:pPr>
            <a:endParaRPr lang="en-US" sz="2000" b="1" dirty="0">
              <a:solidFill>
                <a:schemeClr val="tx1">
                  <a:lumMod val="85000"/>
                  <a:lumOff val="15000"/>
                </a:schemeClr>
              </a:solidFill>
            </a:endParaRPr>
          </a:p>
          <a:p>
            <a:pPr lvl="1" indent="-308610">
              <a:lnSpc>
                <a:spcPct val="95000"/>
              </a:lnSpc>
              <a:spcBef>
                <a:spcPct val="0"/>
              </a:spcBef>
              <a:buClr>
                <a:srgbClr val="EAE8E2"/>
              </a:buClr>
              <a:buFontTx/>
              <a:buChar char="•"/>
            </a:pPr>
            <a:r>
              <a:rPr lang="en-US" sz="2000" b="1" dirty="0">
                <a:solidFill>
                  <a:srgbClr val="92D050"/>
                </a:solidFill>
              </a:rPr>
              <a:t>2.Receiver clock </a:t>
            </a:r>
            <a:r>
              <a:rPr lang="en-US" sz="2000" b="1" dirty="0">
                <a:solidFill>
                  <a:schemeClr val="tx1">
                    <a:lumMod val="85000"/>
                    <a:lumOff val="15000"/>
                  </a:schemeClr>
                </a:solidFill>
              </a:rPr>
              <a:t>: </a:t>
            </a:r>
          </a:p>
          <a:p>
            <a:pPr lvl="1" indent="-308610">
              <a:lnSpc>
                <a:spcPct val="95000"/>
              </a:lnSpc>
              <a:spcBef>
                <a:spcPct val="0"/>
              </a:spcBef>
              <a:buClr>
                <a:srgbClr val="EAE8E2"/>
              </a:buClr>
              <a:buFontTx/>
              <a:buChar char="•"/>
            </a:pPr>
            <a:r>
              <a:rPr lang="en-US" sz="2000" dirty="0">
                <a:solidFill>
                  <a:schemeClr val="tx1">
                    <a:lumMod val="85000"/>
                    <a:lumOff val="15000"/>
                  </a:schemeClr>
                </a:solidFill>
                <a:latin typeface="Arial Narrow" pitchFamily="34" charset="0"/>
              </a:rPr>
              <a:t> 			</a:t>
            </a:r>
            <a:r>
              <a:rPr lang="en-US" sz="2100" dirty="0">
                <a:solidFill>
                  <a:schemeClr val="tx1">
                    <a:lumMod val="85000"/>
                    <a:lumOff val="15000"/>
                  </a:schemeClr>
                </a:solidFill>
                <a:latin typeface="Arial Narrow" pitchFamily="34" charset="0"/>
              </a:rPr>
              <a:t>Any error in the receiver clock causes inaccuracy in distance measurement. </a:t>
            </a:r>
          </a:p>
          <a:p>
            <a:pPr lvl="1" indent="-308610">
              <a:lnSpc>
                <a:spcPct val="95000"/>
              </a:lnSpc>
              <a:spcBef>
                <a:spcPct val="0"/>
              </a:spcBef>
              <a:buClr>
                <a:srgbClr val="EAE8E2"/>
              </a:buClr>
              <a:buFontTx/>
              <a:buChar char="•"/>
            </a:pPr>
            <a:endParaRPr lang="en-US" sz="2100" dirty="0">
              <a:solidFill>
                <a:schemeClr val="tx1">
                  <a:lumMod val="85000"/>
                  <a:lumOff val="15000"/>
                </a:schemeClr>
              </a:solidFill>
              <a:latin typeface="Arial Narrow" pitchFamily="34" charset="0"/>
            </a:endParaRPr>
          </a:p>
          <a:p>
            <a:pPr marL="2663190" lvl="6" indent="0">
              <a:lnSpc>
                <a:spcPct val="95000"/>
              </a:lnSpc>
              <a:spcBef>
                <a:spcPct val="0"/>
              </a:spcBef>
              <a:buClr>
                <a:srgbClr val="EAE8E2"/>
              </a:buClr>
              <a:buNone/>
            </a:pPr>
            <a:r>
              <a:rPr lang="en-US" sz="2100" dirty="0">
                <a:solidFill>
                  <a:schemeClr val="tx1">
                    <a:lumMod val="85000"/>
                    <a:lumOff val="15000"/>
                  </a:schemeClr>
                </a:solidFill>
                <a:latin typeface="Arial Narrow" pitchFamily="34" charset="0"/>
              </a:rPr>
              <a:t>However it is not practical to equip receiver with very accurate atomic clocks. Atomic clocks weigh more than 20 kgs, cost about US$ 50,000.</a:t>
            </a:r>
            <a:endParaRPr lang="en-US" sz="2100" dirty="0">
              <a:solidFill>
                <a:schemeClr val="tx1">
                  <a:lumMod val="85000"/>
                  <a:lumOff val="15000"/>
                </a:schemeClr>
              </a:solidFill>
            </a:endParaRPr>
          </a:p>
          <a:p>
            <a:pPr marL="0" indent="0">
              <a:buNone/>
              <a:defRPr/>
            </a:pPr>
            <a:r>
              <a:rPr lang="en-US" sz="2100" b="1" dirty="0"/>
              <a:t>            </a:t>
            </a:r>
            <a:r>
              <a:rPr lang="en-US" sz="2100" b="1" dirty="0">
                <a:solidFill>
                  <a:srgbClr val="92D050"/>
                </a:solidFill>
              </a:rPr>
              <a:t>3.GPS Jamming </a:t>
            </a:r>
            <a:r>
              <a:rPr lang="en-US" sz="2100" b="1" dirty="0"/>
              <a:t>:</a:t>
            </a:r>
          </a:p>
          <a:p>
            <a:pPr lvl="3">
              <a:defRPr/>
            </a:pPr>
            <a:r>
              <a:rPr lang="en-US" sz="2100" dirty="0"/>
              <a:t>It limits the effectiveness of the GPS signal.</a:t>
            </a:r>
          </a:p>
          <a:p>
            <a:pPr lvl="3">
              <a:defRPr/>
            </a:pPr>
            <a:r>
              <a:rPr lang="en-US" sz="2100" dirty="0"/>
              <a:t>GPS jammer is a low cost device to temporarily disable the reception of the civilian coarse acquisition (C/A) code.</a:t>
            </a:r>
          </a:p>
          <a:p>
            <a:pPr lvl="1" indent="-308610">
              <a:lnSpc>
                <a:spcPct val="95000"/>
              </a:lnSpc>
              <a:spcBef>
                <a:spcPct val="0"/>
              </a:spcBef>
              <a:buClr>
                <a:srgbClr val="EAE8E2"/>
              </a:buClr>
              <a:buFontTx/>
              <a:buChar char="•"/>
            </a:pPr>
            <a:endParaRPr lang="en-US" sz="2000" dirty="0">
              <a:solidFill>
                <a:schemeClr val="tx1">
                  <a:lumMod val="85000"/>
                  <a:lumOff val="15000"/>
                </a:schemeClr>
              </a:solidFill>
            </a:endParaRPr>
          </a:p>
          <a:p>
            <a:pPr lvl="1" indent="-308610">
              <a:lnSpc>
                <a:spcPct val="95000"/>
              </a:lnSpc>
              <a:spcBef>
                <a:spcPct val="0"/>
              </a:spcBef>
              <a:buClr>
                <a:srgbClr val="EAE8E2"/>
              </a:buClr>
            </a:pPr>
            <a:r>
              <a:rPr lang="en-US" sz="2000" dirty="0">
                <a:solidFill>
                  <a:schemeClr val="tx1">
                    <a:lumMod val="85000"/>
                    <a:lumOff val="15000"/>
                  </a:schemeClr>
                </a:solidFill>
              </a:rPr>
              <a:t>	</a:t>
            </a:r>
          </a:p>
          <a:p>
            <a:endParaRPr lang="en-US" dirty="0">
              <a:solidFill>
                <a:schemeClr val="tx1">
                  <a:lumMod val="85000"/>
                  <a:lumOff val="15000"/>
                </a:schemeClr>
              </a:solidFill>
            </a:endParaRPr>
          </a:p>
        </p:txBody>
      </p:sp>
    </p:spTree>
    <p:extLst>
      <p:ext uri="{BB962C8B-B14F-4D97-AF65-F5344CB8AC3E}">
        <p14:creationId xmlns:p14="http://schemas.microsoft.com/office/powerpoint/2010/main" val="144071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lnSpc>
                <a:spcPct val="90000"/>
              </a:lnSpc>
              <a:spcBef>
                <a:spcPct val="0"/>
              </a:spcBef>
            </a:pPr>
            <a:r>
              <a:rPr lang="en-US" sz="2800" dirty="0">
                <a:solidFill>
                  <a:schemeClr val="tx1"/>
                </a:solidFill>
              </a:rPr>
              <a:t> </a:t>
            </a:r>
          </a:p>
        </p:txBody>
      </p:sp>
      <p:sp>
        <p:nvSpPr>
          <p:cNvPr id="3" name="Content Placeholder 2"/>
          <p:cNvSpPr>
            <a:spLocks noGrp="1"/>
          </p:cNvSpPr>
          <p:nvPr>
            <p:ph idx="1"/>
          </p:nvPr>
        </p:nvSpPr>
        <p:spPr>
          <a:xfrm>
            <a:off x="646111" y="365125"/>
            <a:ext cx="10578900" cy="4351338"/>
          </a:xfrm>
        </p:spPr>
        <p:txBody>
          <a:bodyPr>
            <a:normAutofit/>
          </a:bodyPr>
          <a:lstStyle/>
          <a:p>
            <a:pPr marL="377190" lvl="1" indent="0">
              <a:lnSpc>
                <a:spcPct val="95000"/>
              </a:lnSpc>
              <a:spcBef>
                <a:spcPct val="0"/>
              </a:spcBef>
              <a:buClr>
                <a:srgbClr val="EAE8E2"/>
              </a:buClr>
              <a:buNone/>
            </a:pPr>
            <a:r>
              <a:rPr lang="en-US" b="1" dirty="0"/>
              <a:t>3. </a:t>
            </a:r>
            <a:r>
              <a:rPr lang="en-US" b="1" dirty="0">
                <a:solidFill>
                  <a:srgbClr val="92D050"/>
                </a:solidFill>
              </a:rPr>
              <a:t>Atmospheric errors</a:t>
            </a:r>
          </a:p>
          <a:p>
            <a:pPr lvl="1" indent="-308610">
              <a:lnSpc>
                <a:spcPct val="95000"/>
              </a:lnSpc>
              <a:spcBef>
                <a:spcPct val="0"/>
              </a:spcBef>
              <a:buClr>
                <a:srgbClr val="EAE8E2"/>
              </a:buClr>
            </a:pPr>
            <a:endParaRPr lang="en-US" sz="2000" dirty="0">
              <a:solidFill>
                <a:schemeClr val="tx1">
                  <a:lumMod val="85000"/>
                  <a:lumOff val="15000"/>
                </a:schemeClr>
              </a:solidFill>
            </a:endParaRPr>
          </a:p>
          <a:p>
            <a:pPr marL="285750" indent="-285750"/>
            <a:r>
              <a:rPr lang="en-US" sz="2000" spc="30" dirty="0">
                <a:latin typeface="Times New Roman" pitchFamily="18" charset="0"/>
                <a:cs typeface="Times New Roman" pitchFamily="18" charset="0"/>
              </a:rPr>
              <a:t>Speed of GPS signal is affected by ionosphere &amp;</a:t>
            </a:r>
          </a:p>
          <a:p>
            <a:pPr marL="0" indent="0">
              <a:buNone/>
            </a:pPr>
            <a:r>
              <a:rPr lang="en-US" sz="2000" spc="30" dirty="0">
                <a:latin typeface="Times New Roman" pitchFamily="18" charset="0"/>
                <a:cs typeface="Times New Roman" pitchFamily="18" charset="0"/>
              </a:rPr>
              <a:t>    troposphere.</a:t>
            </a:r>
          </a:p>
          <a:p>
            <a:pPr marL="285750" indent="-285750"/>
            <a:r>
              <a:rPr lang="en-US" sz="2000" spc="30" dirty="0">
                <a:latin typeface="Times New Roman" pitchFamily="18" charset="0"/>
                <a:cs typeface="Times New Roman" pitchFamily="18" charset="0"/>
              </a:rPr>
              <a:t>Which cause a deviation of  0 to 30 m. from the </a:t>
            </a:r>
          </a:p>
          <a:p>
            <a:pPr marL="0" indent="0">
              <a:buNone/>
            </a:pPr>
            <a:r>
              <a:rPr lang="en-US" sz="2000" spc="30" dirty="0">
                <a:latin typeface="Times New Roman" pitchFamily="18" charset="0"/>
                <a:cs typeface="Times New Roman" pitchFamily="18" charset="0"/>
              </a:rPr>
              <a:t>    actual position of receiver.</a:t>
            </a:r>
          </a:p>
          <a:p>
            <a:pPr marL="2205990" lvl="5" indent="0">
              <a:lnSpc>
                <a:spcPct val="95000"/>
              </a:lnSpc>
              <a:spcBef>
                <a:spcPct val="0"/>
              </a:spcBef>
              <a:buClr>
                <a:srgbClr val="EAE8E2"/>
              </a:buClr>
              <a:buNone/>
            </a:pPr>
            <a:r>
              <a:rPr lang="en-US" dirty="0">
                <a:solidFill>
                  <a:schemeClr val="tx1">
                    <a:lumMod val="85000"/>
                    <a:lumOff val="15000"/>
                  </a:schemeClr>
                </a:solidFill>
                <a:latin typeface="Arial Narrow" pitchFamily="34" charset="0"/>
              </a:rPr>
              <a:t>. </a:t>
            </a:r>
            <a:endParaRPr lang="en-US" dirty="0">
              <a:solidFill>
                <a:schemeClr val="tx1">
                  <a:lumMod val="85000"/>
                  <a:lumOff val="15000"/>
                </a:schemeClr>
              </a:solidFill>
            </a:endParaRPr>
          </a:p>
          <a:p>
            <a:pPr marL="377190" lvl="1" indent="0">
              <a:lnSpc>
                <a:spcPct val="95000"/>
              </a:lnSpc>
              <a:spcBef>
                <a:spcPct val="0"/>
              </a:spcBef>
              <a:buClr>
                <a:srgbClr val="EAE8E2"/>
              </a:buClr>
              <a:buNone/>
            </a:pPr>
            <a:endParaRPr lang="en-US" sz="1600" b="1" dirty="0">
              <a:solidFill>
                <a:schemeClr val="tx1">
                  <a:lumMod val="85000"/>
                  <a:lumOff val="15000"/>
                </a:schemeClr>
              </a:solidFill>
            </a:endParaRPr>
          </a:p>
          <a:p>
            <a:pPr marL="377190" lvl="1" indent="0">
              <a:lnSpc>
                <a:spcPct val="95000"/>
              </a:lnSpc>
              <a:spcBef>
                <a:spcPct val="0"/>
              </a:spcBef>
              <a:buClr>
                <a:srgbClr val="EAE8E2"/>
              </a:buClr>
              <a:buNone/>
            </a:pPr>
            <a:r>
              <a:rPr lang="en-US" b="1" dirty="0">
                <a:solidFill>
                  <a:srgbClr val="92D050"/>
                </a:solidFill>
              </a:rPr>
              <a:t>4.Multi-path error :</a:t>
            </a:r>
          </a:p>
          <a:p>
            <a:pPr marL="285750" indent="-285750"/>
            <a:r>
              <a:rPr lang="en-US" sz="2000" spc="30" dirty="0">
                <a:latin typeface="Times New Roman" pitchFamily="18" charset="0"/>
                <a:cs typeface="Times New Roman" pitchFamily="18" charset="0"/>
              </a:rPr>
              <a:t>Bouncing of GPS signal due to a reflecting surface before reaching to receiver antenna.</a:t>
            </a:r>
          </a:p>
          <a:p>
            <a:pPr marL="285750" indent="-285750"/>
            <a:r>
              <a:rPr lang="en-US" sz="2000" spc="30" dirty="0">
                <a:latin typeface="Times New Roman" pitchFamily="18" charset="0"/>
                <a:cs typeface="Times New Roman" pitchFamily="18" charset="0"/>
              </a:rPr>
              <a:t>Which cause a deviation of  0 to 1 m. from the actual position of receiver.</a:t>
            </a:r>
          </a:p>
          <a:p>
            <a:pPr marL="377190" lvl="1" indent="0">
              <a:lnSpc>
                <a:spcPct val="95000"/>
              </a:lnSpc>
              <a:spcBef>
                <a:spcPct val="0"/>
              </a:spcBef>
              <a:buClr>
                <a:srgbClr val="EAE8E2"/>
              </a:buClr>
              <a:buNone/>
            </a:pP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01544"/>
            <a:ext cx="12192000" cy="2556456"/>
          </a:xfrm>
          <a:prstGeom prst="rect">
            <a:avLst/>
          </a:prstGeom>
          <a:ln>
            <a:noFill/>
          </a:ln>
          <a:effectLst>
            <a:outerShdw blurRad="292100" dist="139700" dir="2700000" algn="tl" rotWithShape="0">
              <a:srgbClr val="333333">
                <a:alpha val="65000"/>
              </a:srgbClr>
            </a:outerShdw>
          </a:effectLst>
        </p:spPr>
      </p:pic>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55506" y="354807"/>
            <a:ext cx="4953000"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601663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Application of GPS</a:t>
            </a:r>
          </a:p>
        </p:txBody>
      </p:sp>
      <p:sp>
        <p:nvSpPr>
          <p:cNvPr id="3" name="Content Placeholder 2"/>
          <p:cNvSpPr>
            <a:spLocks noGrp="1"/>
          </p:cNvSpPr>
          <p:nvPr>
            <p:ph idx="1"/>
          </p:nvPr>
        </p:nvSpPr>
        <p:spPr>
          <a:xfrm>
            <a:off x="808384" y="2052918"/>
            <a:ext cx="9241470" cy="4195481"/>
          </a:xfrm>
        </p:spPr>
        <p:txBody>
          <a:bodyPr/>
          <a:lstStyle/>
          <a:p>
            <a:pPr marL="0" indent="0">
              <a:buNone/>
            </a:pPr>
            <a:r>
              <a:rPr lang="en-US" dirty="0"/>
              <a:t>GPS has been available for military and civilian use for more than two decades,</a:t>
            </a:r>
          </a:p>
          <a:p>
            <a:pPr marL="0" indent="0">
              <a:buNone/>
            </a:pPr>
            <a:r>
              <a:rPr lang="en-US" dirty="0">
                <a:solidFill>
                  <a:srgbClr val="92D050"/>
                </a:solidFill>
              </a:rPr>
              <a:t>GPS FOR THE UTILITIES INDUSTRIES:</a:t>
            </a:r>
          </a:p>
          <a:p>
            <a:pPr>
              <a:buFont typeface="Wingdings" panose="05000000000000000000" pitchFamily="2" charset="2"/>
              <a:buChar char="§"/>
            </a:pPr>
            <a:r>
              <a:rPr lang="en-US" dirty="0"/>
              <a:t>Accurate and up to date maps of utilities are essential for utilities companies.</a:t>
            </a:r>
          </a:p>
          <a:p>
            <a:pPr>
              <a:buFont typeface="Wingdings" panose="05000000000000000000" pitchFamily="2" charset="2"/>
              <a:buChar char="§"/>
            </a:pPr>
            <a:r>
              <a:rPr lang="en-US" dirty="0"/>
              <a:t>The GPS system provides a cost-effective, efficient, and accurate tool for creating utility maps.</a:t>
            </a:r>
          </a:p>
          <a:p>
            <a:pPr>
              <a:buFont typeface="Wingdings" panose="05000000000000000000" pitchFamily="2" charset="2"/>
              <a:buChar char="§"/>
            </a:pPr>
            <a:r>
              <a:rPr lang="en-US" dirty="0"/>
              <a:t> With the help of GPS, locations of features such as gas lines can be accurately collected, along with their attributes .</a:t>
            </a:r>
          </a:p>
          <a:p>
            <a:pPr>
              <a:buFont typeface="Wingdings" panose="05000000000000000000" pitchFamily="2" charset="2"/>
              <a:buChar char="§"/>
            </a:pPr>
            <a:r>
              <a:rPr lang="en-US" dirty="0"/>
              <a:t>Buried utilities such as electric cables or water pipes can also be mapped efficiently using GPS .</a:t>
            </a:r>
          </a:p>
        </p:txBody>
      </p:sp>
    </p:spTree>
    <p:extLst>
      <p:ext uri="{BB962C8B-B14F-4D97-AF65-F5344CB8AC3E}">
        <p14:creationId xmlns:p14="http://schemas.microsoft.com/office/powerpoint/2010/main" val="2342844558"/>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History of GPS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Developed by US department of defense.</a:t>
            </a:r>
          </a:p>
          <a:p>
            <a:pPr>
              <a:buFont typeface="Wingdings" panose="05000000000000000000" pitchFamily="2" charset="2"/>
              <a:buChar char="§"/>
            </a:pPr>
            <a:r>
              <a:rPr lang="en-US" dirty="0"/>
              <a:t>1969-defence navigation satellite system(DNSS) is formed.</a:t>
            </a:r>
          </a:p>
          <a:p>
            <a:pPr>
              <a:buFont typeface="Wingdings" panose="05000000000000000000" pitchFamily="2" charset="2"/>
              <a:buChar char="§"/>
            </a:pPr>
            <a:r>
              <a:rPr lang="en-US" dirty="0"/>
              <a:t>1973-NAVSTAR(Navigational satellite timing and ranging) global positioning system is developed.</a:t>
            </a:r>
          </a:p>
          <a:p>
            <a:pPr>
              <a:buFont typeface="Wingdings" panose="05000000000000000000" pitchFamily="2" charset="2"/>
              <a:buChar char="§"/>
            </a:pPr>
            <a:r>
              <a:rPr lang="en-US" dirty="0"/>
              <a:t>1978-first 4 satellites are launched</a:t>
            </a:r>
          </a:p>
          <a:p>
            <a:pPr>
              <a:buFont typeface="Wingdings" panose="05000000000000000000" pitchFamily="2" charset="2"/>
              <a:buChar char="§"/>
            </a:pPr>
            <a:r>
              <a:rPr lang="en-US" dirty="0"/>
              <a:t>1993-24</a:t>
            </a:r>
            <a:r>
              <a:rPr lang="en-US" baseline="30000" dirty="0"/>
              <a:t>th</a:t>
            </a:r>
            <a:r>
              <a:rPr lang="en-US" dirty="0"/>
              <a:t> satellite launched</a:t>
            </a:r>
          </a:p>
          <a:p>
            <a:pPr>
              <a:buFont typeface="Wingdings" panose="05000000000000000000" pitchFamily="2" charset="2"/>
              <a:buChar char="§"/>
            </a:pPr>
            <a:r>
              <a:rPr lang="en-US" dirty="0"/>
              <a:t>May 2000 military accuracy available to all users.</a:t>
            </a:r>
          </a:p>
          <a:p>
            <a:pPr marL="0" indent="0">
              <a:buNone/>
            </a:pPr>
            <a:endParaRPr lang="en-US" dirty="0"/>
          </a:p>
        </p:txBody>
      </p:sp>
    </p:spTree>
    <p:extLst>
      <p:ext uri="{BB962C8B-B14F-4D97-AF65-F5344CB8AC3E}">
        <p14:creationId xmlns:p14="http://schemas.microsoft.com/office/powerpoint/2010/main" val="187416570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rPr>
              <a:t>GPS for precision farming</a:t>
            </a:r>
          </a:p>
        </p:txBody>
      </p:sp>
      <p:sp>
        <p:nvSpPr>
          <p:cNvPr id="3" name="Content Placeholder 2"/>
          <p:cNvSpPr>
            <a:spLocks noGrp="1"/>
          </p:cNvSpPr>
          <p:nvPr>
            <p:ph idx="1"/>
          </p:nvPr>
        </p:nvSpPr>
        <p:spPr/>
        <p:txBody>
          <a:bodyPr/>
          <a:lstStyle/>
          <a:p>
            <a:pPr marL="0" indent="0">
              <a:buNone/>
            </a:pPr>
            <a:r>
              <a:rPr lang="en-US" dirty="0"/>
              <a:t>GPS  is used in agricultural in different ways,</a:t>
            </a:r>
          </a:p>
          <a:p>
            <a:pPr>
              <a:buFont typeface="Wingdings" panose="05000000000000000000" pitchFamily="2" charset="2"/>
              <a:buChar char="§"/>
            </a:pPr>
            <a:r>
              <a:rPr lang="en-US" dirty="0"/>
              <a:t>Soil sample collection </a:t>
            </a:r>
          </a:p>
          <a:p>
            <a:pPr>
              <a:buFont typeface="Wingdings" panose="05000000000000000000" pitchFamily="2" charset="2"/>
              <a:buChar char="§"/>
            </a:pPr>
            <a:r>
              <a:rPr lang="en-US" dirty="0"/>
              <a:t>Chemical application</a:t>
            </a:r>
          </a:p>
          <a:p>
            <a:pPr>
              <a:buFont typeface="Wingdings" panose="05000000000000000000" pitchFamily="2" charset="2"/>
              <a:buChar char="§"/>
            </a:pPr>
            <a:r>
              <a:rPr lang="en-US" dirty="0"/>
              <a:t>Harvest yield</a:t>
            </a:r>
          </a:p>
          <a:p>
            <a:pPr marL="0" indent="0">
              <a:buNone/>
            </a:pPr>
            <a:r>
              <a:rPr lang="en-US" dirty="0"/>
              <a:t>            GPS is precisely used to locate the sampling points</a:t>
            </a:r>
          </a:p>
          <a:p>
            <a:pPr marL="0" indent="0">
              <a:buNone/>
            </a:pPr>
            <a:r>
              <a:rPr lang="en-US" dirty="0"/>
              <a:t>            GPS is also used to map crop yield </a:t>
            </a:r>
          </a:p>
          <a:p>
            <a:pPr>
              <a:buFont typeface="Wingdings" panose="05000000000000000000" pitchFamily="2" charset="2"/>
              <a:buChar char="§"/>
            </a:pPr>
            <a:r>
              <a:rPr lang="en-US" dirty="0"/>
              <a:t>When GPS is integrated with an aerial guidance system, the field sprayer can be guided through a moving map display.</a:t>
            </a:r>
          </a:p>
        </p:txBody>
      </p:sp>
    </p:spTree>
    <p:extLst>
      <p:ext uri="{BB962C8B-B14F-4D97-AF65-F5344CB8AC3E}">
        <p14:creationId xmlns:p14="http://schemas.microsoft.com/office/powerpoint/2010/main" val="364746936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rPr>
              <a:t>GPS for Military</a:t>
            </a:r>
          </a:p>
        </p:txBody>
      </p:sp>
      <p:sp>
        <p:nvSpPr>
          <p:cNvPr id="3" name="Content Placeholder 2"/>
          <p:cNvSpPr>
            <a:spLocks noGrp="1"/>
          </p:cNvSpPr>
          <p:nvPr>
            <p:ph idx="1"/>
          </p:nvPr>
        </p:nvSpPr>
        <p:spPr/>
        <p:txBody>
          <a:bodyPr/>
          <a:lstStyle/>
          <a:p>
            <a:pPr marL="0" indent="0">
              <a:buNone/>
            </a:pPr>
            <a:r>
              <a:rPr lang="en-US" dirty="0"/>
              <a:t>GPS is used for different purpose in military. Some are given below</a:t>
            </a:r>
          </a:p>
          <a:p>
            <a:pPr>
              <a:buFont typeface="Wingdings" panose="05000000000000000000" pitchFamily="2" charset="2"/>
              <a:buChar char="§"/>
            </a:pPr>
            <a:r>
              <a:rPr lang="en-US" dirty="0"/>
              <a:t>Navigation</a:t>
            </a:r>
          </a:p>
          <a:p>
            <a:pPr>
              <a:buFont typeface="Wingdings" panose="05000000000000000000" pitchFamily="2" charset="2"/>
              <a:buChar char="§"/>
            </a:pPr>
            <a:r>
              <a:rPr lang="en-US" dirty="0"/>
              <a:t>Target tracking</a:t>
            </a:r>
          </a:p>
          <a:p>
            <a:pPr>
              <a:buFont typeface="Wingdings" panose="05000000000000000000" pitchFamily="2" charset="2"/>
              <a:buChar char="§"/>
            </a:pPr>
            <a:r>
              <a:rPr lang="en-US" dirty="0"/>
              <a:t>Search and rescue</a:t>
            </a:r>
          </a:p>
        </p:txBody>
      </p:sp>
    </p:spTree>
    <p:extLst>
      <p:ext uri="{BB962C8B-B14F-4D97-AF65-F5344CB8AC3E}">
        <p14:creationId xmlns:p14="http://schemas.microsoft.com/office/powerpoint/2010/main" val="42144754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rPr>
              <a:t>GPS for forestry and natural resources</a:t>
            </a:r>
          </a:p>
        </p:txBody>
      </p:sp>
      <p:sp>
        <p:nvSpPr>
          <p:cNvPr id="3" name="Content Placeholder 2"/>
          <p:cNvSpPr>
            <a:spLocks noGrp="1"/>
          </p:cNvSpPr>
          <p:nvPr>
            <p:ph idx="1"/>
          </p:nvPr>
        </p:nvSpPr>
        <p:spPr>
          <a:xfrm>
            <a:off x="662609" y="2345635"/>
            <a:ext cx="9281227" cy="4154555"/>
          </a:xfrm>
        </p:spPr>
        <p:txBody>
          <a:bodyPr/>
          <a:lstStyle/>
          <a:p>
            <a:pPr marL="0" indent="0">
              <a:buNone/>
            </a:pPr>
            <a:r>
              <a:rPr lang="en-US" dirty="0"/>
              <a:t>GPS  is successfully applied in forest industry,</a:t>
            </a:r>
          </a:p>
          <a:p>
            <a:pPr>
              <a:buFont typeface="Wingdings" panose="05000000000000000000" pitchFamily="2" charset="2"/>
              <a:buChar char="§"/>
            </a:pPr>
            <a:r>
              <a:rPr lang="en-US" dirty="0"/>
              <a:t>Fire prevention and control</a:t>
            </a:r>
          </a:p>
          <a:p>
            <a:pPr>
              <a:buFont typeface="Wingdings" panose="05000000000000000000" pitchFamily="2" charset="2"/>
              <a:buChar char="§"/>
            </a:pPr>
            <a:r>
              <a:rPr lang="en-US" dirty="0"/>
              <a:t>Harvesting operations </a:t>
            </a:r>
          </a:p>
          <a:p>
            <a:pPr>
              <a:buFont typeface="Wingdings" panose="05000000000000000000" pitchFamily="2" charset="2"/>
              <a:buChar char="§"/>
            </a:pPr>
            <a:r>
              <a:rPr lang="en-US" dirty="0"/>
              <a:t>Insect infestation</a:t>
            </a:r>
          </a:p>
          <a:p>
            <a:pPr>
              <a:buFont typeface="Wingdings" panose="05000000000000000000" pitchFamily="2" charset="2"/>
              <a:buChar char="§"/>
            </a:pPr>
            <a:r>
              <a:rPr lang="en-US" dirty="0"/>
              <a:t>Boundary determination </a:t>
            </a:r>
          </a:p>
          <a:p>
            <a:pPr>
              <a:buFont typeface="Wingdings" panose="05000000000000000000" pitchFamily="2" charset="2"/>
              <a:buChar char="§"/>
            </a:pPr>
            <a:r>
              <a:rPr lang="en-US" dirty="0"/>
              <a:t>Aerial spraying</a:t>
            </a:r>
          </a:p>
          <a:p>
            <a:pPr marL="0" indent="0">
              <a:buNone/>
            </a:pPr>
            <a:endParaRPr lang="en-US" dirty="0"/>
          </a:p>
        </p:txBody>
      </p:sp>
    </p:spTree>
    <p:extLst>
      <p:ext uri="{BB962C8B-B14F-4D97-AF65-F5344CB8AC3E}">
        <p14:creationId xmlns:p14="http://schemas.microsoft.com/office/powerpoint/2010/main" val="38690508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rgbClr val="FF0000"/>
                </a:solidFill>
                <a:latin typeface="+mn-lt"/>
              </a:rPr>
              <a:t>CONCLUSION.</a:t>
            </a:r>
          </a:p>
        </p:txBody>
      </p:sp>
      <p:sp>
        <p:nvSpPr>
          <p:cNvPr id="3" name="Content Placeholder 2"/>
          <p:cNvSpPr>
            <a:spLocks noGrp="1"/>
          </p:cNvSpPr>
          <p:nvPr>
            <p:ph idx="1"/>
          </p:nvPr>
        </p:nvSpPr>
        <p:spPr/>
        <p:txBody>
          <a:bodyPr>
            <a:normAutofit fontScale="92500" lnSpcReduction="20000"/>
          </a:bodyPr>
          <a:lstStyle/>
          <a:p>
            <a:pPr marL="0" indent="0">
              <a:buNone/>
            </a:pPr>
            <a:endParaRPr lang="en-US" altLang="en-US" dirty="0"/>
          </a:p>
          <a:p>
            <a:r>
              <a:rPr lang="en-US" altLang="en-US" dirty="0"/>
              <a:t>GPS, a satellite based navigation system, thus can be used to determine the position of an object on earth.</a:t>
            </a:r>
          </a:p>
          <a:p>
            <a:endParaRPr lang="en-US" altLang="en-US" dirty="0"/>
          </a:p>
          <a:p>
            <a:endParaRPr lang="en-US" altLang="en-US" dirty="0"/>
          </a:p>
          <a:p>
            <a:r>
              <a:rPr lang="en-US" altLang="en-US" dirty="0"/>
              <a:t>Its application field is vast and new applications will continue to be created as the technology evolves.</a:t>
            </a:r>
          </a:p>
          <a:p>
            <a:endParaRPr lang="en-US" altLang="en-US" dirty="0"/>
          </a:p>
          <a:p>
            <a:r>
              <a:rPr lang="en-US" dirty="0"/>
              <a:t>GPS can also interfaced with other similar projects such EU’s GALILEO to account for unpredictable applications. </a:t>
            </a:r>
          </a:p>
          <a:p>
            <a:endParaRPr lang="en-US" dirty="0"/>
          </a:p>
          <a:p>
            <a:r>
              <a:rPr lang="en-US" dirty="0"/>
              <a:t>Thus, the GPS constellation, like manmade stars in the sky, can be used for guiding and navigation.</a:t>
            </a:r>
            <a:endParaRPr lang="en-US" altLang="en-US" dirty="0"/>
          </a:p>
          <a:p>
            <a:pPr marL="0" indent="0">
              <a:buNone/>
            </a:pPr>
            <a:endParaRPr lang="en-US" dirty="0"/>
          </a:p>
        </p:txBody>
      </p:sp>
    </p:spTree>
    <p:extLst>
      <p:ext uri="{BB962C8B-B14F-4D97-AF65-F5344CB8AC3E}">
        <p14:creationId xmlns:p14="http://schemas.microsoft.com/office/powerpoint/2010/main" val="36939500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Global positioning system (GPS)</a:t>
            </a:r>
          </a:p>
        </p:txBody>
      </p:sp>
      <p:sp>
        <p:nvSpPr>
          <p:cNvPr id="3" name="Content Placeholder 2"/>
          <p:cNvSpPr>
            <a:spLocks noGrp="1"/>
          </p:cNvSpPr>
          <p:nvPr>
            <p:ph idx="1"/>
          </p:nvPr>
        </p:nvSpPr>
        <p:spPr/>
        <p:txBody>
          <a:bodyPr>
            <a:normAutofit/>
          </a:bodyPr>
          <a:lstStyle/>
          <a:p>
            <a:pPr marL="0" indent="0">
              <a:buNone/>
            </a:pPr>
            <a:r>
              <a:rPr lang="en-US" sz="2400" dirty="0"/>
              <a:t> A system of earth-orbiting satellites, transmitting signals continuously  towards the earth, that enable the position of the receiving device on or near the earth’s surface to be accurately estimated from the difference in arrival times of the signals.</a:t>
            </a:r>
          </a:p>
          <a:p>
            <a:pPr marL="0" indent="0">
              <a:buNone/>
            </a:pPr>
            <a:r>
              <a:rPr lang="en-US" sz="2400" dirty="0">
                <a:solidFill>
                  <a:srgbClr val="92D050"/>
                </a:solidFill>
              </a:rPr>
              <a:t>                                                        or</a:t>
            </a:r>
          </a:p>
          <a:p>
            <a:pPr marL="0" indent="0">
              <a:buNone/>
            </a:pPr>
            <a:r>
              <a:rPr lang="en-US" sz="2400" dirty="0"/>
              <a:t>A navigational system of signals from a network of satellites used to accurately determine locations on the earth's surface.</a:t>
            </a:r>
          </a:p>
        </p:txBody>
      </p:sp>
    </p:spTree>
    <p:extLst>
      <p:ext uri="{BB962C8B-B14F-4D97-AF65-F5344CB8AC3E}">
        <p14:creationId xmlns:p14="http://schemas.microsoft.com/office/powerpoint/2010/main" val="26375158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Working principle</a:t>
            </a:r>
          </a:p>
        </p:txBody>
      </p:sp>
      <p:sp>
        <p:nvSpPr>
          <p:cNvPr id="3" name="Content Placeholder 2"/>
          <p:cNvSpPr>
            <a:spLocks noGrp="1"/>
          </p:cNvSpPr>
          <p:nvPr>
            <p:ph idx="1"/>
          </p:nvPr>
        </p:nvSpPr>
        <p:spPr/>
        <p:txBody>
          <a:bodyPr/>
          <a:lstStyle/>
          <a:p>
            <a:pPr marL="0" indent="0">
              <a:buNone/>
            </a:pPr>
            <a:r>
              <a:rPr lang="en-US" sz="2800" dirty="0">
                <a:solidFill>
                  <a:srgbClr val="00B050"/>
                </a:solidFill>
              </a:rPr>
              <a:t>Geometric principle:</a:t>
            </a:r>
          </a:p>
          <a:p>
            <a:pPr marL="0" indent="0">
              <a:buNone/>
            </a:pPr>
            <a:r>
              <a:rPr lang="en-US" dirty="0"/>
              <a:t>           you can find one’s location if u know its distance from other, already known locations</a:t>
            </a:r>
          </a:p>
          <a:p>
            <a:pPr marL="0" indent="0">
              <a:buNone/>
            </a:pPr>
            <a:r>
              <a:rPr lang="en-US" sz="2800" dirty="0">
                <a:solidFill>
                  <a:srgbClr val="00B050"/>
                </a:solidFill>
              </a:rPr>
              <a:t>Things which need to determine:</a:t>
            </a:r>
          </a:p>
          <a:p>
            <a:pPr>
              <a:buFont typeface="Arial" panose="020B0604020202020204" pitchFamily="34" charset="0"/>
              <a:buChar char="•"/>
            </a:pPr>
            <a:r>
              <a:rPr lang="en-US" sz="2400" dirty="0"/>
              <a:t>Current location of GPS satellite </a:t>
            </a:r>
          </a:p>
          <a:p>
            <a:pPr>
              <a:buFont typeface="Arial" panose="020B0604020202020204" pitchFamily="34" charset="0"/>
              <a:buChar char="•"/>
            </a:pPr>
            <a:r>
              <a:rPr lang="en-US" sz="2400" dirty="0"/>
              <a:t>The distance between receivers position and the GPS satellites</a:t>
            </a:r>
          </a:p>
        </p:txBody>
      </p:sp>
    </p:spTree>
    <p:extLst>
      <p:ext uri="{BB962C8B-B14F-4D97-AF65-F5344CB8AC3E}">
        <p14:creationId xmlns:p14="http://schemas.microsoft.com/office/powerpoint/2010/main" val="2459525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365125"/>
            <a:ext cx="10704443" cy="1325563"/>
          </a:xfrm>
        </p:spPr>
        <p:txBody>
          <a:bodyPr>
            <a:normAutofit/>
          </a:bodyPr>
          <a:lstStyle/>
          <a:p>
            <a:r>
              <a:rPr lang="en-US" sz="3600" dirty="0"/>
              <a:t>   </a:t>
            </a:r>
            <a:r>
              <a:rPr lang="en-US" sz="3600" dirty="0">
                <a:solidFill>
                  <a:srgbClr val="FF0000"/>
                </a:solidFill>
              </a:rPr>
              <a:t>GPS segments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solidFill>
                  <a:srgbClr val="92D050"/>
                </a:solidFill>
              </a:rPr>
              <a:t>GPS consists of  three segments:</a:t>
            </a:r>
          </a:p>
          <a:p>
            <a:pPr>
              <a:buFont typeface="Wingdings" panose="05000000000000000000" pitchFamily="2" charset="2"/>
              <a:buChar char="Ø"/>
            </a:pPr>
            <a:r>
              <a:rPr lang="en-US" dirty="0"/>
              <a:t>Space segment </a:t>
            </a:r>
          </a:p>
          <a:p>
            <a:pPr>
              <a:buFont typeface="Wingdings" panose="05000000000000000000" pitchFamily="2" charset="2"/>
              <a:buChar char="Ø"/>
            </a:pPr>
            <a:r>
              <a:rPr lang="en-US" dirty="0"/>
              <a:t>Control segment </a:t>
            </a:r>
          </a:p>
          <a:p>
            <a:pPr>
              <a:buFont typeface="Wingdings" panose="05000000000000000000" pitchFamily="2" charset="2"/>
              <a:buChar char="Ø"/>
            </a:pPr>
            <a:r>
              <a:rPr lang="en-US" dirty="0"/>
              <a:t>User segment </a:t>
            </a:r>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4217454487"/>
              </p:ext>
            </p:extLst>
          </p:nvPr>
        </p:nvGraphicFramePr>
        <p:xfrm>
          <a:off x="5232952" y="1690688"/>
          <a:ext cx="6629400" cy="429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8119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Space Segment</a:t>
            </a:r>
          </a:p>
        </p:txBody>
      </p:sp>
      <p:sp>
        <p:nvSpPr>
          <p:cNvPr id="3" name="Content Placeholder 2"/>
          <p:cNvSpPr>
            <a:spLocks noGrp="1"/>
          </p:cNvSpPr>
          <p:nvPr>
            <p:ph idx="1"/>
          </p:nvPr>
        </p:nvSpPr>
        <p:spPr/>
        <p:txBody>
          <a:bodyPr/>
          <a:lstStyle/>
          <a:p>
            <a:r>
              <a:rPr lang="en-US" dirty="0"/>
              <a:t>Space segment consist of 24 Satellites constellation</a:t>
            </a:r>
          </a:p>
          <a:p>
            <a:r>
              <a:rPr lang="en-US" dirty="0"/>
              <a:t>GPS satellite transmit a signal which has a number of components:                            </a:t>
            </a:r>
          </a:p>
          <a:p>
            <a:pPr marL="571500" indent="-571500">
              <a:buFont typeface="+mj-lt"/>
              <a:buAutoNum type="romanUcPeriod"/>
            </a:pPr>
            <a:r>
              <a:rPr lang="en-US" dirty="0"/>
              <a:t> Two sine wave </a:t>
            </a:r>
          </a:p>
          <a:p>
            <a:pPr marL="571500" indent="-571500">
              <a:buFont typeface="+mj-lt"/>
              <a:buAutoNum type="romanUcPeriod"/>
            </a:pPr>
            <a:r>
              <a:rPr lang="en-US" dirty="0"/>
              <a:t> Two digital code</a:t>
            </a:r>
          </a:p>
          <a:p>
            <a:pPr marL="571500" indent="-571500">
              <a:buFont typeface="+mj-lt"/>
              <a:buAutoNum type="romanUcPeriod"/>
            </a:pPr>
            <a:r>
              <a:rPr lang="en-US" dirty="0"/>
              <a:t> A navigational message</a:t>
            </a:r>
          </a:p>
          <a:p>
            <a:r>
              <a:rPr lang="en-US" dirty="0"/>
              <a:t>Receive command from the ground </a:t>
            </a:r>
          </a:p>
          <a:p>
            <a:r>
              <a:rPr lang="en-US" dirty="0"/>
              <a:t>GPS satellite flying in circular orbits. </a:t>
            </a:r>
          </a:p>
          <a:p>
            <a:pPr marL="0" indent="0" algn="ctr">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86190" y="3001445"/>
            <a:ext cx="3190461" cy="300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51419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Control segment </a:t>
            </a:r>
          </a:p>
        </p:txBody>
      </p:sp>
      <p:sp>
        <p:nvSpPr>
          <p:cNvPr id="3" name="Content Placeholder 2"/>
          <p:cNvSpPr>
            <a:spLocks noGrp="1"/>
          </p:cNvSpPr>
          <p:nvPr>
            <p:ph idx="1"/>
          </p:nvPr>
        </p:nvSpPr>
        <p:spPr/>
        <p:txBody>
          <a:bodyPr/>
          <a:lstStyle/>
          <a:p>
            <a:r>
              <a:rPr lang="en-US" dirty="0"/>
              <a:t>Master control station located in the united states Colorado springs, Colorado.</a:t>
            </a:r>
          </a:p>
          <a:p>
            <a:r>
              <a:rPr lang="en-US" dirty="0"/>
              <a:t> Monitor the space segment and send commands to satellites.</a:t>
            </a:r>
          </a:p>
          <a:p>
            <a:pPr marL="0" indent="0">
              <a:buNone/>
            </a:pPr>
            <a:r>
              <a:rPr lang="en-US" dirty="0"/>
              <a:t>     </a:t>
            </a:r>
            <a:r>
              <a:rPr lang="en-US" sz="4000" dirty="0">
                <a:solidFill>
                  <a:srgbClr val="FF0000"/>
                </a:solidFill>
              </a:rPr>
              <a:t>User segment:</a:t>
            </a:r>
          </a:p>
          <a:p>
            <a:r>
              <a:rPr lang="en-US" dirty="0"/>
              <a:t>User segment include all military and civilian users.</a:t>
            </a:r>
          </a:p>
          <a:p>
            <a:r>
              <a:rPr lang="en-US" dirty="0"/>
              <a:t>Receiver record and interpret the radio signals broadcast by the satellite.</a:t>
            </a:r>
          </a:p>
        </p:txBody>
      </p:sp>
    </p:spTree>
    <p:extLst>
      <p:ext uri="{BB962C8B-B14F-4D97-AF65-F5344CB8AC3E}">
        <p14:creationId xmlns:p14="http://schemas.microsoft.com/office/powerpoint/2010/main" val="35054550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GPS satellite generation</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Four GPS satellite generations: </a:t>
            </a:r>
            <a:r>
              <a:rPr lang="en-US" dirty="0">
                <a:solidFill>
                  <a:srgbClr val="92D050"/>
                </a:solidFill>
              </a:rPr>
              <a:t>block 1, block 2/2A, Block 2R and Block 2F</a:t>
            </a:r>
          </a:p>
          <a:p>
            <a:pPr marL="0" indent="0">
              <a:buNone/>
            </a:pPr>
            <a:r>
              <a:rPr lang="en-US" dirty="0">
                <a:solidFill>
                  <a:srgbClr val="00B0F0"/>
                </a:solidFill>
              </a:rPr>
              <a:t>             -Block 1</a:t>
            </a:r>
          </a:p>
          <a:p>
            <a:r>
              <a:rPr lang="en-US" dirty="0"/>
              <a:t>11 satellites are launched between 1978 and 1985 on Atlas F Rockets</a:t>
            </a:r>
          </a:p>
          <a:p>
            <a:r>
              <a:rPr lang="en-US" dirty="0"/>
              <a:t>Life expectancy = 4.5 years </a:t>
            </a:r>
          </a:p>
          <a:p>
            <a:r>
              <a:rPr lang="en-US" dirty="0"/>
              <a:t>Last block 1 satellite taken out of  service 18 November 1995.</a:t>
            </a:r>
          </a:p>
          <a:p>
            <a:r>
              <a:rPr lang="en-US" dirty="0"/>
              <a:t>Inclination angle with respect to equator 63 degree.</a:t>
            </a:r>
          </a:p>
          <a:p>
            <a:pPr marL="0" indent="0">
              <a:buNone/>
            </a:pPr>
            <a:endParaRPr lang="en-US" dirty="0"/>
          </a:p>
        </p:txBody>
      </p:sp>
    </p:spTree>
    <p:extLst>
      <p:ext uri="{BB962C8B-B14F-4D97-AF65-F5344CB8AC3E}">
        <p14:creationId xmlns:p14="http://schemas.microsoft.com/office/powerpoint/2010/main" val="144108984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          -block 2/2A</a:t>
            </a:r>
          </a:p>
        </p:txBody>
      </p:sp>
      <p:sp>
        <p:nvSpPr>
          <p:cNvPr id="3" name="Content Placeholder 2"/>
          <p:cNvSpPr>
            <a:spLocks noGrp="1"/>
          </p:cNvSpPr>
          <p:nvPr>
            <p:ph idx="1"/>
          </p:nvPr>
        </p:nvSpPr>
        <p:spPr/>
        <p:txBody>
          <a:bodyPr/>
          <a:lstStyle/>
          <a:p>
            <a:r>
              <a:rPr lang="en-US" dirty="0"/>
              <a:t>Block 2A is the new  version of block 2.</a:t>
            </a:r>
          </a:p>
          <a:p>
            <a:r>
              <a:rPr lang="en-US" dirty="0"/>
              <a:t>28 Satellites are launched in during the period from February 1989 to November 1997.</a:t>
            </a:r>
          </a:p>
          <a:p>
            <a:r>
              <a:rPr lang="en-US" dirty="0"/>
              <a:t>Life expectancy = 7.5 year</a:t>
            </a:r>
          </a:p>
          <a:p>
            <a:r>
              <a:rPr lang="en-US" dirty="0"/>
              <a:t>Inclination angle with respect to equator was 55 degree.</a:t>
            </a:r>
          </a:p>
          <a:p>
            <a:r>
              <a:rPr lang="en-US" dirty="0"/>
              <a:t>Anti spoofing and selective availability are added(security features)</a:t>
            </a:r>
          </a:p>
        </p:txBody>
      </p:sp>
    </p:spTree>
    <p:extLst>
      <p:ext uri="{BB962C8B-B14F-4D97-AF65-F5344CB8AC3E}">
        <p14:creationId xmlns:p14="http://schemas.microsoft.com/office/powerpoint/2010/main" val="661245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402</TotalTime>
  <Words>1115</Words>
  <Application>Microsoft Office PowerPoint</Application>
  <PresentationFormat>Widescreen</PresentationFormat>
  <Paragraphs>176</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Narrow</vt:lpstr>
      <vt:lpstr>Berlin Sans FB Demi</vt:lpstr>
      <vt:lpstr>Century Gothic</vt:lpstr>
      <vt:lpstr>Times New Roman</vt:lpstr>
      <vt:lpstr>Wingdings</vt:lpstr>
      <vt:lpstr>Wingdings 2</vt:lpstr>
      <vt:lpstr>Wingdings 3</vt:lpstr>
      <vt:lpstr>Ion</vt:lpstr>
      <vt:lpstr>GLOBAL POSITIONING SYSTEM (GPS)</vt:lpstr>
      <vt:lpstr>History of GPS</vt:lpstr>
      <vt:lpstr>Global positioning system (GPS)</vt:lpstr>
      <vt:lpstr>Working principle</vt:lpstr>
      <vt:lpstr>   GPS segments</vt:lpstr>
      <vt:lpstr>Space Segment</vt:lpstr>
      <vt:lpstr>Control segment </vt:lpstr>
      <vt:lpstr>GPS satellite generation</vt:lpstr>
      <vt:lpstr>          -block 2/2A</vt:lpstr>
      <vt:lpstr>Block 2R</vt:lpstr>
      <vt:lpstr>Current locations of GPS satellites</vt:lpstr>
      <vt:lpstr>DISTANCE B/W RECEIVER’S  POSITION AND GPS SATELLITES.</vt:lpstr>
      <vt:lpstr>GPS SIGNALS</vt:lpstr>
      <vt:lpstr>GPS FREQUENCIES</vt:lpstr>
      <vt:lpstr>FREQUENCY INFORMATION</vt:lpstr>
      <vt:lpstr>FREQUENCY L2C</vt:lpstr>
      <vt:lpstr>SOURCES OF GPS SIGNAL ERRORS.</vt:lpstr>
      <vt:lpstr> </vt:lpstr>
      <vt:lpstr>Application of GPS</vt:lpstr>
      <vt:lpstr>GPS for precision farming</vt:lpstr>
      <vt:lpstr>GPS for Military</vt:lpstr>
      <vt:lpstr>GPS for forestry and natural resources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Positioning System</dc:title>
  <dc:creator>pc</dc:creator>
  <cp:lastModifiedBy>Windows User</cp:lastModifiedBy>
  <cp:revision>69</cp:revision>
  <dcterms:created xsi:type="dcterms:W3CDTF">2017-04-01T13:26:40Z</dcterms:created>
  <dcterms:modified xsi:type="dcterms:W3CDTF">2020-05-01T20:34:11Z</dcterms:modified>
</cp:coreProperties>
</file>