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9" r:id="rId4"/>
    <p:sldId id="262" r:id="rId5"/>
    <p:sldId id="273" r:id="rId6"/>
    <p:sldId id="272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3" r:id="rId15"/>
    <p:sldId id="281" r:id="rId16"/>
    <p:sldId id="282" r:id="rId17"/>
    <p:sldId id="263" r:id="rId18"/>
    <p:sldId id="264" r:id="rId19"/>
    <p:sldId id="265" r:id="rId20"/>
    <p:sldId id="267" r:id="rId21"/>
    <p:sldId id="271" r:id="rId22"/>
    <p:sldId id="266" r:id="rId23"/>
    <p:sldId id="269" r:id="rId24"/>
    <p:sldId id="284" r:id="rId25"/>
    <p:sldId id="287" r:id="rId26"/>
    <p:sldId id="288" r:id="rId27"/>
    <p:sldId id="286" r:id="rId28"/>
    <p:sldId id="270" r:id="rId29"/>
    <p:sldId id="26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85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Fahad" initials="MF" lastIdx="5" clrIdx="0">
    <p:extLst>
      <p:ext uri="{19B8F6BF-5375-455C-9EA6-DF929625EA0E}">
        <p15:presenceInfo xmlns:p15="http://schemas.microsoft.com/office/powerpoint/2012/main" userId="750535509e7f3a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3D2"/>
    <a:srgbClr val="5195D3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napToGrid="0">
      <p:cViewPr varScale="1">
        <p:scale>
          <a:sx n="48" d="100"/>
          <a:sy n="48" d="100"/>
        </p:scale>
        <p:origin x="53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2D060A-3B73-43F0-BE2E-7CE0A8E5F7B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0DB4C7-FA3C-45C6-A884-BCF29839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4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66588-B0A5-472E-B9B9-17E0A482C14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A383C7-79F1-4A3C-BB63-E7E190198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8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0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83C7-79F1-4A3C-BB63-E7E1901983D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787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368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1524000" y="3533141"/>
            <a:ext cx="9144000" cy="18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4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45" y="128411"/>
            <a:ext cx="11279909" cy="1075749"/>
          </a:xfrm>
        </p:spPr>
        <p:txBody>
          <a:bodyPr>
            <a:normAutofit/>
          </a:bodyPr>
          <a:lstStyle>
            <a:lvl1pPr>
              <a:defRPr sz="4000">
                <a:latin typeface="Gotham Narrow Boo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487528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 sz="3000">
                <a:solidFill>
                  <a:schemeClr val="tx1"/>
                </a:solidFill>
                <a:latin typeface="Gotham Narrow Book" pitchFamily="50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solidFill>
                  <a:schemeClr val="tx1"/>
                </a:solidFill>
                <a:latin typeface="Gotham Narrow Book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314326" y="446056"/>
            <a:ext cx="1004207" cy="375557"/>
          </a:xfrm>
          <a:prstGeom prst="triangle">
            <a:avLst/>
          </a:prstGeom>
          <a:gradFill>
            <a:gsLst>
              <a:gs pos="0">
                <a:srgbClr val="5195D3"/>
              </a:gs>
              <a:gs pos="58000">
                <a:srgbClr val="4E93D2"/>
              </a:gs>
              <a:gs pos="100000">
                <a:srgbClr val="3B87C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6045" y="1207490"/>
            <a:ext cx="1127990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3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4E75-353D-442E-BDEA-2D1BE4A45A3F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45" y="365124"/>
            <a:ext cx="11279909" cy="107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45" y="1698171"/>
            <a:ext cx="11279909" cy="4478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046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Narrow Medium" pitchFamily="50" charset="0"/>
              </a:defRPr>
            </a:lvl1pPr>
          </a:lstStyle>
          <a:p>
            <a:fld id="{C8794E75-353D-442E-BDEA-2D1BE4A45A3F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2754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1DC9-C721-4D5F-A7A1-DF55DAF8C7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3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Narrow Book" pitchFamily="50" charset="0"/>
          <a:ea typeface="Adobe Fan Heiti Std B" panose="020B07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Gotham Narrow Medium" pitchFamily="50" charset="0"/>
        <a:buChar char="–"/>
        <a:defRPr sz="24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Gotham Narrow Medium" pitchFamily="50" charset="0"/>
        <a:buChar char="–"/>
        <a:defRPr sz="1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 Narrow Book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7360"/>
            <a:ext cx="9144000" cy="1833565"/>
          </a:xfrm>
        </p:spPr>
        <p:txBody>
          <a:bodyPr/>
          <a:lstStyle/>
          <a:p>
            <a:r>
              <a:rPr lang="en-US" dirty="0"/>
              <a:t>Web Systems &amp;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8690CEE-119E-45B5-9374-D4A7564C757D}"/>
              </a:ext>
            </a:extLst>
          </p:cNvPr>
          <p:cNvSpPr txBox="1">
            <a:spLocks/>
          </p:cNvSpPr>
          <p:nvPr/>
        </p:nvSpPr>
        <p:spPr>
          <a:xfrm>
            <a:off x="1524000" y="3850470"/>
            <a:ext cx="9144000" cy="207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Gotham Narrow Book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Gotham Narrow Medium" pitchFamily="50" charset="0"/>
              <a:buNone/>
              <a:defRPr sz="18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Gotham Narrow Medium" pitchFamily="50" charset="0"/>
              <a:buNone/>
              <a:defRPr sz="16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 Narrow Book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Chapter 19 – Advanced CSS with CSS 3</a:t>
            </a:r>
          </a:p>
          <a:p>
            <a:r>
              <a:rPr lang="en-US" dirty="0"/>
              <a:t>Chapter 23 – Introduction to HTML5</a:t>
            </a:r>
          </a:p>
          <a:p>
            <a:r>
              <a:rPr lang="en-US" dirty="0"/>
              <a:t>Chapter 25 – HTML5 Audio and Video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5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068F-A89F-470C-89CC-A79BB838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19-1. Using multiple images in a background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ED7E-1EBE-41A4-A70B-EC6AD8BF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87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background :</a:t>
            </a:r>
            <a:r>
              <a:rPr lang="en-US" dirty="0" err="1"/>
              <a:t>url</a:t>
            </a:r>
            <a:r>
              <a:rPr lang="en-US" dirty="0"/>
              <a:t>('b1.gif') top left no-repeat,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('b2.gif') top right no-repeat,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('b3.gif') bottom left no-repeat,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('b4.gif') bottom right no-repeat,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('ba.gif') top repeat-x,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('bb.gif') left repeat-y,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('bc.gif') right repeat-y,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url</a:t>
            </a:r>
            <a:r>
              <a:rPr lang="en-US" dirty="0"/>
              <a:t>('bd.gif') bottom repeat-x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PK" dirty="0"/>
              <a:t>}</a:t>
            </a:r>
          </a:p>
          <a:p>
            <a:pPr marL="0" indent="0">
              <a:buNone/>
            </a:pPr>
            <a:r>
              <a:rPr lang="en-US" dirty="0"/>
              <a:t>&lt;/style&gt;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E904-826A-4B8E-8F9B-76F806A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068F-A89F-470C-89CC-A79BB838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19-1. Using multiple images in a background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ED7E-1EBE-41A4-A70B-EC6AD8BF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87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&lt;/head&gt;</a:t>
            </a:r>
          </a:p>
          <a:p>
            <a:pPr marL="0" indent="0">
              <a:buNone/>
            </a:pPr>
            <a:r>
              <a:rPr lang="en-US" dirty="0"/>
              <a:t>  &lt;body&gt;</a:t>
            </a:r>
          </a:p>
          <a:p>
            <a:pPr marL="0" indent="0">
              <a:buNone/>
            </a:pPr>
            <a:r>
              <a:rPr lang="en-US" dirty="0"/>
              <a:t>  &lt;div class='border’&gt;</a:t>
            </a:r>
          </a:p>
          <a:p>
            <a:pPr marL="0" indent="0">
              <a:buNone/>
            </a:pPr>
            <a:r>
              <a:rPr lang="en-US" dirty="0"/>
              <a:t>     &lt;h1&gt;Employee of the month&lt;/h1&gt;</a:t>
            </a:r>
          </a:p>
          <a:p>
            <a:pPr marL="0" indent="0">
              <a:buNone/>
            </a:pPr>
            <a:r>
              <a:rPr lang="en-US" dirty="0"/>
              <a:t>     &lt;h2&gt;Awarded To:&lt;/h2&gt;</a:t>
            </a:r>
          </a:p>
          <a:p>
            <a:pPr marL="0" indent="0">
              <a:buNone/>
            </a:pPr>
            <a:r>
              <a:rPr lang="en-US" dirty="0"/>
              <a:t>     &lt;h3&gt;__________________&lt;/h3&gt;</a:t>
            </a:r>
          </a:p>
          <a:p>
            <a:pPr marL="0" indent="0">
              <a:buNone/>
            </a:pPr>
            <a:r>
              <a:rPr lang="en-US" dirty="0"/>
              <a:t>     &lt;h2&gt;Date:&lt;/h2&gt;</a:t>
            </a:r>
          </a:p>
          <a:p>
            <a:pPr marL="0" indent="0">
              <a:buNone/>
            </a:pPr>
            <a:r>
              <a:rPr lang="en-US" dirty="0"/>
              <a:t>     &lt;h3&gt;___/___/_____&lt;/h3&gt;</a:t>
            </a:r>
          </a:p>
          <a:p>
            <a:pPr marL="0" indent="0">
              <a:buNone/>
            </a:pPr>
            <a:r>
              <a:rPr lang="en-US" dirty="0"/>
              <a:t>   &lt;/div&gt;</a:t>
            </a:r>
          </a:p>
          <a:p>
            <a:pPr marL="0" indent="0">
              <a:buNone/>
            </a:pPr>
            <a:r>
              <a:rPr lang="en-US" dirty="0"/>
              <a:t> 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E904-826A-4B8E-8F9B-76F806A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01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068F-A89F-470C-89CC-A79BB838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Figure 19-2. A background created with multiple images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E904-826A-4B8E-8F9B-76F806A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66BC-1DC0-4B1C-83C9-95B214C5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5" y="1319331"/>
            <a:ext cx="3727947" cy="54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D1EB-F6BE-476D-9132-AEF4C8FF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Borders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B3AC-A407-40A5-903C-9130A292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9954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border-color</a:t>
            </a:r>
            <a:r>
              <a:rPr lang="en-US" dirty="0"/>
              <a:t> property applies color to a border. </a:t>
            </a:r>
          </a:p>
          <a:p>
            <a:pPr lvl="1"/>
            <a:r>
              <a:rPr lang="en-US" dirty="0"/>
              <a:t>Example: set all the borders of an element to red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border-color:red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/>
              <a:t>Border colors can be set individually: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border-top-color:#000;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border-left-color:#444;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border-right-color:#888;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border-bottom-color:#ccc;</a:t>
            </a:r>
          </a:p>
          <a:p>
            <a:pPr lvl="1"/>
            <a:r>
              <a:rPr lang="en-US" dirty="0"/>
              <a:t>Using short hand all colors can be set individually (top, right, bottom, left) in a single </a:t>
            </a:r>
            <a:r>
              <a:rPr lang="en-US" dirty="0" err="1"/>
              <a:t>declertion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border-color:red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green orange blue;</a:t>
            </a:r>
            <a:endParaRPr lang="en-PK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C5CA-5FF4-41FA-A0E3-B9685CA2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1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D1EB-F6BE-476D-9132-AEF4C8FF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Borders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B3AC-A407-40A5-903C-9130A2925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21" y="1237486"/>
            <a:ext cx="10705113" cy="5427915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/>
              <a:t>border-radius</a:t>
            </a:r>
            <a:r>
              <a:rPr lang="en-US" sz="3500" dirty="0"/>
              <a:t> property applies rounded corners to a border given the radius value. </a:t>
            </a:r>
          </a:p>
          <a:p>
            <a:pPr lvl="1"/>
            <a:r>
              <a:rPr lang="en-US" sz="3300" dirty="0"/>
              <a:t>Example: Create a rounded border div with a radius of 20 pixels</a:t>
            </a:r>
          </a:p>
          <a:p>
            <a:pPr marL="0" indent="0">
              <a:buNone/>
            </a:pPr>
            <a:r>
              <a:rPr lang="en-US" sz="3300" dirty="0"/>
              <a:t>	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border-radius:20px;</a:t>
            </a:r>
          </a:p>
          <a:p>
            <a:pPr lvl="1"/>
            <a:r>
              <a:rPr lang="en-US" sz="3300" dirty="0"/>
              <a:t>Border colors can be set individually:</a:t>
            </a:r>
          </a:p>
          <a:p>
            <a:pPr marL="0" indent="0">
              <a:buNone/>
            </a:pPr>
            <a:r>
              <a:rPr lang="en-US" sz="3300" dirty="0"/>
              <a:t>	</a:t>
            </a: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border-top-left-radius :10px;</a:t>
            </a:r>
          </a:p>
          <a:p>
            <a:pPr marL="0" indent="0">
              <a:buNone/>
            </a:pP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border-top-right-radius :20px;</a:t>
            </a:r>
          </a:p>
          <a:p>
            <a:pPr marL="0" indent="0">
              <a:buNone/>
            </a:pP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border-bottom-right-radius:40px;</a:t>
            </a:r>
          </a:p>
          <a:p>
            <a:pPr marL="0" indent="0">
              <a:buNone/>
            </a:pP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	border-bottom-left-radius :30px;</a:t>
            </a:r>
          </a:p>
          <a:p>
            <a:pPr marL="0" indent="0">
              <a:buNone/>
            </a:pPr>
            <a:r>
              <a:rPr lang="en-US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/>
              <a:t>When referencing individual corners, two arguments for different                           vertical and horizontal radius can be used</a:t>
            </a:r>
          </a:p>
          <a:p>
            <a:pPr lvl="1"/>
            <a:r>
              <a:rPr lang="en-US" sz="3000" dirty="0"/>
              <a:t>Using short hand a separate radius for each of the                           four corners can be specified applied in a clockwise                        direction starting from the top-left corner:</a:t>
            </a:r>
          </a:p>
          <a:p>
            <a:pPr marL="0" indent="0">
              <a:buNone/>
            </a:pPr>
            <a:r>
              <a:rPr lang="en-US" sz="3300" dirty="0"/>
              <a:t>	</a:t>
            </a:r>
            <a:r>
              <a:rPr lang="sv-SE" sz="3300" dirty="0"/>
              <a:t> </a:t>
            </a:r>
            <a:r>
              <a:rPr lang="sv-SE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border-radius:10px 20px </a:t>
            </a:r>
            <a:r>
              <a:rPr lang="sv-SE" sz="3300" b="1">
                <a:latin typeface="Courier New" panose="02070309020205020404" pitchFamily="49" charset="0"/>
                <a:cs typeface="Courier New" panose="02070309020205020404" pitchFamily="49" charset="0"/>
              </a:rPr>
              <a:t>40px 30px</a:t>
            </a:r>
            <a:r>
              <a:rPr lang="sv-SE" sz="33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PK" sz="3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BC5CA-5FF4-41FA-A0E3-B9685CA2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90C682-C8F4-43D0-B61E-5BC98491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209" y="4757226"/>
            <a:ext cx="2219325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3CDD8F-037E-4BCF-B575-B6031AD7C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209" y="2446493"/>
            <a:ext cx="22098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19E4-02EC-48C0-AB92-0ACE18F7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Shadows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D3598-8755-403C-A942-4281CBAB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box-shadow</a:t>
            </a:r>
            <a:r>
              <a:rPr lang="en-US" dirty="0"/>
              <a:t> property adds shadow to an element.</a:t>
            </a:r>
          </a:p>
          <a:p>
            <a:pPr lvl="1"/>
            <a:r>
              <a:rPr lang="en-US" dirty="0"/>
              <a:t>Arguments: horizontal and vertical offset (negative, zero, or positive), amount of blur, and shadow color.</a:t>
            </a:r>
          </a:p>
          <a:p>
            <a:pPr lvl="1"/>
            <a:r>
              <a:rPr lang="en-US" dirty="0"/>
              <a:t>Example: Display the shadow under every div element.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{box-shadow:15px 15px 10px grey;}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FFE51-C983-4BF0-8905-47A813CF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026E8-8D0A-4602-9826-CAD95971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26" y="3739319"/>
            <a:ext cx="25527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2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2D6E-3A40-4259-AD6B-0B619D03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and Opacity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ECB3-7AFA-4B4E-B65F-EB2F7074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48" y="1301673"/>
            <a:ext cx="9138892" cy="54197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RGBA Colors</a:t>
            </a:r>
          </a:p>
          <a:p>
            <a:pPr lvl="1"/>
            <a:r>
              <a:rPr lang="en-US" sz="3000" dirty="0"/>
              <a:t>Along with red, green, and blue arguments, </a:t>
            </a:r>
            <a:r>
              <a:rPr lang="en-US" sz="3000" dirty="0" err="1"/>
              <a:t>rgba</a:t>
            </a:r>
            <a:r>
              <a:rPr lang="en-US" sz="3000" dirty="0"/>
              <a:t> function supports a fourth alpha argument.</a:t>
            </a:r>
          </a:p>
          <a:p>
            <a:pPr lvl="1"/>
            <a:r>
              <a:rPr lang="en-US" sz="3000" dirty="0"/>
              <a:t>Alpha defines the opacity as a number between 0.0 (fully transparent) and 1.0 (fully opaque).</a:t>
            </a:r>
          </a:p>
          <a:p>
            <a:pPr lvl="1"/>
            <a:r>
              <a:rPr lang="en-US" sz="3000" dirty="0"/>
              <a:t>Example: Apply background color of red with an opacity value of 40 percent to every div element.</a:t>
            </a:r>
          </a:p>
          <a:p>
            <a:pPr marL="457200" lvl="1" indent="0">
              <a:buNone/>
            </a:pPr>
            <a:r>
              <a:rPr lang="en-US" sz="3000" dirty="0"/>
              <a:t>	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{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rgba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(100%, 0%, 0%, 0.4);}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opacity</a:t>
            </a:r>
            <a:r>
              <a:rPr lang="en-US" sz="3200" dirty="0"/>
              <a:t> Property</a:t>
            </a:r>
          </a:p>
          <a:p>
            <a:pPr lvl="1"/>
            <a:r>
              <a:rPr lang="en-US" sz="3000" dirty="0"/>
              <a:t>specifies the transparency of an element.</a:t>
            </a:r>
          </a:p>
          <a:p>
            <a:pPr lvl="1"/>
            <a:r>
              <a:rPr lang="en-US" sz="3000" dirty="0"/>
              <a:t>Example: Apply a declaration to every </a:t>
            </a:r>
            <a:r>
              <a:rPr lang="en-US" sz="3000" dirty="0" err="1"/>
              <a:t>img</a:t>
            </a:r>
            <a:r>
              <a:rPr lang="en-US" sz="3000" dirty="0"/>
              <a:t> element and set the opacity to 50 percent.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{opacity:0.50;}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4E047-DCFF-41CF-A412-6452EF5D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FFFFE-69B3-4045-A77F-249B2FE3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154" y="1636866"/>
            <a:ext cx="2209800" cy="1504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95D8F-781B-4D17-BF45-A2DCAABC6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154" y="3656185"/>
            <a:ext cx="2181225" cy="251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6120DA-906D-40AB-AF49-0D4ECDDE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154" y="3668711"/>
            <a:ext cx="21812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7B54-5E3A-40AA-9710-1853A95C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Effects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8664-6603-4873-BD39-EE58EF7D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text-shadow</a:t>
            </a:r>
            <a:r>
              <a:rPr lang="en-US" dirty="0"/>
              <a:t> property adds shadow to the text.</a:t>
            </a:r>
          </a:p>
          <a:p>
            <a:pPr lvl="1"/>
            <a:r>
              <a:rPr lang="en-US" dirty="0"/>
              <a:t>Arguments: horizontal and vertical offset, amount of blur, and shadow color.</a:t>
            </a:r>
          </a:p>
          <a:p>
            <a:pPr lvl="1"/>
            <a:r>
              <a:rPr lang="en-US" dirty="0"/>
              <a:t>Example: Offset the shadow by 3 pixels both horizontally and vertically, and display the shadow in dark gray, with a blurring of 4 pixels.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text-shadow:3px 3px 4px #444;</a:t>
            </a:r>
          </a:p>
          <a:p>
            <a:pPr marL="457200" lvl="1" indent="0">
              <a:buNone/>
            </a:pP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14759-1F0A-4CC2-8259-12B557E9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96D30-BEBF-458E-95FB-B5A457CCC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3" y="4436269"/>
            <a:ext cx="4365523" cy="5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1479-0124-4438-8E68-AA7441AE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Effects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82F8-59E0-4D50-B550-56D14A1ED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42791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text-overflow</a:t>
            </a:r>
            <a:r>
              <a:rPr lang="en-US" dirty="0"/>
              <a:t> property specifies how overflowed content that is not displayed (clipped) should be signaled to the user. It can display an ellipsis (...) or a custom string (only supported in FF).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text-overflow:ellipsis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Three requirements for text-overflow to work: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element must have an overflow property set to hidden (</a:t>
            </a:r>
            <a:r>
              <a:rPr lang="en-US" dirty="0" err="1"/>
              <a:t>overflow:hidden</a:t>
            </a:r>
            <a:r>
              <a:rPr lang="en-US" dirty="0"/>
              <a:t>;).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element must have the white-space property set to </a:t>
            </a:r>
            <a:r>
              <a:rPr lang="en-US" dirty="0" err="1"/>
              <a:t>nowrap</a:t>
            </a:r>
            <a:r>
              <a:rPr lang="en-US" dirty="0"/>
              <a:t> (</a:t>
            </a:r>
            <a:r>
              <a:rPr lang="en-US" dirty="0" err="1"/>
              <a:t>white-space:nowrap</a:t>
            </a:r>
            <a:r>
              <a:rPr lang="en-US" dirty="0"/>
              <a:t>;).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width of the element must be less than that of the text.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0D14C-0D70-4634-8A81-A8489D1A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E662-9A1D-48E1-A2FD-3A3E527C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8" y="2958667"/>
            <a:ext cx="4916129" cy="5899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9412C-997D-4DA3-9795-A0FAAA313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048" y="2958667"/>
            <a:ext cx="4916129" cy="589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38D1F-443F-4DE3-9BB1-4EA813C8D7F9}"/>
              </a:ext>
            </a:extLst>
          </p:cNvPr>
          <p:cNvSpPr txBox="1"/>
          <p:nvPr/>
        </p:nvSpPr>
        <p:spPr>
          <a:xfrm>
            <a:off x="622126" y="3461450"/>
            <a:ext cx="1090060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1">
                <a:latin typeface="MinionPro-It" panose="02040503050306090203" pitchFamily="18" charset="0"/>
              </a:defRPr>
            </a:lvl1pPr>
          </a:lstStyle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The text is automatically truncated				The text trails off using an ellipsis</a:t>
            </a:r>
            <a:endParaRPr lang="en-PK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907B-0A1D-401F-BA05-B47F2307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Effects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DABF-2B90-429C-8F3B-A99ED83E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419799"/>
          </a:xfrm>
        </p:spPr>
        <p:txBody>
          <a:bodyPr/>
          <a:lstStyle/>
          <a:p>
            <a:r>
              <a:rPr lang="en-US" b="1" dirty="0"/>
              <a:t>word-wrap</a:t>
            </a:r>
            <a:r>
              <a:rPr lang="en-US" dirty="0"/>
              <a:t> property allows long words to be able to break and wrap onto the next line.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word-wrap:break-word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/>
              <a:t>Example: The word “</a:t>
            </a:r>
            <a:r>
              <a:rPr lang="en-US" i="1" dirty="0" err="1"/>
              <a:t>Honorificabilitudinitatibus</a:t>
            </a:r>
            <a:r>
              <a:rPr lang="en-US" i="1" dirty="0"/>
              <a:t>” </a:t>
            </a:r>
            <a:r>
              <a:rPr lang="en-US" dirty="0"/>
              <a:t>is too wide for the containing box and after the word-wrap property of break-word is applied the word neatly wraps around to the next line.</a:t>
            </a:r>
            <a:endParaRPr lang="en-PK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3B65-4E6F-45B6-8E04-C5BCBE54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F9AF07-9E29-411E-BC96-71529CAD0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30" y="5153283"/>
            <a:ext cx="4916129" cy="1120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10870-2532-4DB7-B1B4-6328BC011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30" y="4203613"/>
            <a:ext cx="5073445" cy="5604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60B86D-1EBB-4B87-91F7-39B624C9AB1E}"/>
              </a:ext>
            </a:extLst>
          </p:cNvPr>
          <p:cNvSpPr/>
          <p:nvPr/>
        </p:nvSpPr>
        <p:spPr>
          <a:xfrm>
            <a:off x="716744" y="4735194"/>
            <a:ext cx="5891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MinionPro-It" panose="02040503050306090203" pitchFamily="18" charset="0"/>
              </a:rPr>
              <a:t>The word is too wide for its container and has overflowed</a:t>
            </a:r>
            <a:endParaRPr lang="en-PK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C4E0E-8923-475E-AB0E-E42CA6F3D602}"/>
              </a:ext>
            </a:extLst>
          </p:cNvPr>
          <p:cNvSpPr/>
          <p:nvPr/>
        </p:nvSpPr>
        <p:spPr>
          <a:xfrm>
            <a:off x="716744" y="6204118"/>
            <a:ext cx="4447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MinionPro-It" panose="02040503050306090203" pitchFamily="18" charset="0"/>
              </a:rPr>
              <a:t>The word now wraps at the righthand edge</a:t>
            </a:r>
            <a:endParaRPr lang="en-PK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3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A4BB-174A-46E2-897D-F3F0225C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Parts of Strings in Attribute Selectors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1674-D39A-4C2D-B2A7-A9663F1B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324593"/>
          </a:xfrm>
        </p:spPr>
        <p:txBody>
          <a:bodyPr/>
          <a:lstStyle/>
          <a:p>
            <a:r>
              <a:rPr lang="en-US" dirty="0"/>
              <a:t>CSS3 provide three operators to match only a </a:t>
            </a:r>
            <a:r>
              <a:rPr lang="en-US" i="1" dirty="0"/>
              <a:t>portion </a:t>
            </a:r>
            <a:r>
              <a:rPr lang="en-US" dirty="0"/>
              <a:t>of a string in an attribute: ^, $, and *.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^=</a:t>
            </a:r>
            <a:r>
              <a:rPr lang="en-US" dirty="0"/>
              <a:t> operator matches at the start of a string. </a:t>
            </a:r>
          </a:p>
          <a:p>
            <a:pPr lvl="1"/>
            <a:r>
              <a:rPr lang="en-US" dirty="0"/>
              <a:t>Example: match any </a:t>
            </a:r>
            <a:r>
              <a:rPr lang="en-US" dirty="0" err="1"/>
              <a:t>href</a:t>
            </a:r>
            <a:r>
              <a:rPr lang="en-US" dirty="0"/>
              <a:t> attribute whose value begins with the string “http://website:”</a:t>
            </a:r>
          </a:p>
          <a:p>
            <a:pPr marL="914400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^='http://website’]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match: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&lt;a href='http://website.com’&gt;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not: </a:t>
            </a:r>
            <a:r>
              <a:rPr lang="pt-BR" sz="2800" dirty="0">
                <a:solidFill>
                  <a:schemeClr val="bg2">
                    <a:lumMod val="50000"/>
                  </a:schemeClr>
                </a:solidFill>
              </a:rPr>
              <a:t>&lt;a href='http://mywebsite.com'&gt;</a:t>
            </a:r>
            <a:endParaRPr lang="en-PK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04DCF-B813-424E-B16B-26131061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7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1801-9751-4885-BDEC-B3C0F515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9003-D085-4904-A899-DF14EDA3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74489"/>
          </a:xfrm>
        </p:spPr>
        <p:txBody>
          <a:bodyPr>
            <a:normAutofit/>
          </a:bodyPr>
          <a:lstStyle/>
          <a:p>
            <a:r>
              <a:rPr lang="en-US" dirty="0"/>
              <a:t>Using transformations are used to skew, rotate, stretch elements along any of the three dimensions.</a:t>
            </a:r>
          </a:p>
          <a:p>
            <a:r>
              <a:rPr lang="en-US" b="1" dirty="0"/>
              <a:t>none</a:t>
            </a:r>
            <a:r>
              <a:rPr lang="en-US" dirty="0"/>
              <a:t> - resets an object to a non-transformed state</a:t>
            </a:r>
          </a:p>
          <a:p>
            <a:r>
              <a:rPr lang="en-US" b="1" dirty="0"/>
              <a:t>translate</a:t>
            </a:r>
            <a:r>
              <a:rPr lang="en-US" dirty="0"/>
              <a:t> - moves an element from its current position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 translate(50px, 100px);</a:t>
            </a:r>
          </a:p>
          <a:p>
            <a:r>
              <a:rPr lang="en-US" b="1" dirty="0"/>
              <a:t>scale</a:t>
            </a:r>
            <a:r>
              <a:rPr lang="en-US" dirty="0"/>
              <a:t> - resizes an object according to  width and height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 scale(2, 3);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1C86-99EE-4BC6-B5BD-A787D867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1801-9751-4885-BDEC-B3C0F5159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39003-D085-4904-A899-DF14EDA3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481259" cy="5274489"/>
          </a:xfrm>
        </p:spPr>
        <p:txBody>
          <a:bodyPr>
            <a:normAutofit/>
          </a:bodyPr>
          <a:lstStyle/>
          <a:p>
            <a:r>
              <a:rPr lang="en-US" b="1" dirty="0"/>
              <a:t>rotate</a:t>
            </a:r>
            <a:r>
              <a:rPr lang="en-US" dirty="0"/>
              <a:t> - rotates an object according to a given degree.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 rotate(-25deg);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skew</a:t>
            </a:r>
            <a:r>
              <a:rPr lang="en-US" dirty="0"/>
              <a:t> - skews (displaces coordinate in one direction in proportion to its distance from axis) an                                                                element along the X and Y-axis                                                          by the given angles.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(20deg);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skewY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(10deg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transform: skew(20deg, 10deg);</a:t>
            </a:r>
          </a:p>
          <a:p>
            <a:pPr marL="457200" lvl="1" indent="0">
              <a:buNone/>
            </a:pP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1C86-99EE-4BC6-B5BD-A787D867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B84D24-CE4C-4017-9F74-50EAB7DE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74" y="4310940"/>
            <a:ext cx="5954039" cy="1775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7AAC5-4C67-46D0-B4EC-3CC01FF9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29" y="1343025"/>
            <a:ext cx="2085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9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0544-C17B-4C06-AD16-5F895D2DB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3BED3-1E2A-4A4B-BC0C-CC4A5AD0E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11859"/>
          </a:xfrm>
        </p:spPr>
        <p:txBody>
          <a:bodyPr>
            <a:normAutofit/>
          </a:bodyPr>
          <a:lstStyle/>
          <a:p>
            <a:r>
              <a:rPr lang="en-US" dirty="0"/>
              <a:t>Transitions specifies an animation effect to occur when an element is transformed.</a:t>
            </a:r>
          </a:p>
          <a:p>
            <a:r>
              <a:rPr lang="en-US" dirty="0"/>
              <a:t>For a transition to take place, an element must have a change in state and different styles must be identified for each state.</a:t>
            </a:r>
          </a:p>
          <a:p>
            <a:r>
              <a:rPr lang="en-US" dirty="0"/>
              <a:t>Styles for different states can be determined by using the :hover, :focus, :active, and :target pseudo-classes.</a:t>
            </a:r>
          </a:p>
          <a:p>
            <a:r>
              <a:rPr lang="en-US" dirty="0"/>
              <a:t>Four properties are required to set up a transition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transition-property:</a:t>
            </a:r>
            <a:r>
              <a:rPr lang="en-US" i="1" dirty="0"/>
              <a:t>property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transition-duration:</a:t>
            </a:r>
            <a:r>
              <a:rPr lang="en-US" i="1" dirty="0" err="1"/>
              <a:t>time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transition-delay:</a:t>
            </a:r>
            <a:r>
              <a:rPr lang="en-US" i="1" dirty="0" err="1"/>
              <a:t>time</a:t>
            </a:r>
            <a:r>
              <a:rPr lang="en-US" dirty="0"/>
              <a:t>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transition-timing-function:</a:t>
            </a:r>
            <a:r>
              <a:rPr lang="en-US" i="1" dirty="0" err="1"/>
              <a:t>type</a:t>
            </a:r>
            <a:r>
              <a:rPr lang="en-US" dirty="0"/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69C61-B392-402E-80EC-6F7BB3BA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6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D464-5C0D-449D-A871-9F9A8E31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1919-67AE-4AFA-8F6E-0D2EA47A5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transition-property</a:t>
            </a:r>
            <a:r>
              <a:rPr lang="en-US" dirty="0"/>
              <a:t> values can be specified such as height, width, etc... multiple properties can be specified by separating them with commas.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transition-property:width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height, opacity;</a:t>
            </a:r>
          </a:p>
          <a:p>
            <a:pPr lvl="2"/>
            <a:r>
              <a:rPr lang="en-US" dirty="0"/>
              <a:t>To include everything about an element to transition use the value “all”.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transition-property:all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/>
              <a:t>transition-duration</a:t>
            </a:r>
            <a:r>
              <a:rPr lang="en-US" dirty="0"/>
              <a:t> property specifies time in seconds the transition should take to complete.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transition-duration:1.25s;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transition-delay</a:t>
            </a:r>
            <a:r>
              <a:rPr lang="en-US" dirty="0"/>
              <a:t> property introduces a delay in seconds between the initial display of the element and the beginning of the transition. 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transition-delay:0.1s;</a:t>
            </a:r>
          </a:p>
          <a:p>
            <a:pPr marL="457200" lvl="1" indent="0">
              <a:buNone/>
            </a:pP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28BBD-8EA4-457B-9AD6-4C5E1FE8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59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A0A4-36C8-4D07-ABC3-A6265138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A00D-E9A7-41BF-9DF7-08854E66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301674"/>
            <a:ext cx="11574049" cy="5427915"/>
          </a:xfrm>
        </p:spPr>
        <p:txBody>
          <a:bodyPr>
            <a:normAutofit/>
          </a:bodyPr>
          <a:lstStyle/>
          <a:p>
            <a:r>
              <a:rPr lang="en-US" b="1" dirty="0"/>
              <a:t>Transition Timing</a:t>
            </a:r>
          </a:p>
          <a:p>
            <a:r>
              <a:rPr lang="en-US" dirty="0"/>
              <a:t>The transition-timing function property requires one of the following values:</a:t>
            </a:r>
          </a:p>
          <a:p>
            <a:pPr lvl="1"/>
            <a:r>
              <a:rPr lang="en-US" b="1" dirty="0"/>
              <a:t>ease - </a:t>
            </a:r>
            <a:r>
              <a:rPr lang="en-US" dirty="0"/>
              <a:t>Start slowly, get faster, and then end slowly.</a:t>
            </a:r>
          </a:p>
          <a:p>
            <a:pPr lvl="1"/>
            <a:r>
              <a:rPr lang="en-US" b="1" dirty="0"/>
              <a:t>linear - </a:t>
            </a:r>
            <a:r>
              <a:rPr lang="en-US" dirty="0"/>
              <a:t>Transition at constant speed.</a:t>
            </a:r>
          </a:p>
          <a:p>
            <a:pPr lvl="1"/>
            <a:r>
              <a:rPr lang="en-US" b="1" dirty="0"/>
              <a:t>ease-in - </a:t>
            </a:r>
            <a:r>
              <a:rPr lang="en-US" dirty="0"/>
              <a:t>Start slowly, and then go quickly until finished.</a:t>
            </a:r>
          </a:p>
          <a:p>
            <a:pPr lvl="1"/>
            <a:r>
              <a:rPr lang="en-US" b="1" dirty="0"/>
              <a:t>ease-out - </a:t>
            </a:r>
            <a:r>
              <a:rPr lang="en-US" dirty="0"/>
              <a:t>Start quickly, stay fast until near end, and then end slowly.</a:t>
            </a:r>
          </a:p>
          <a:p>
            <a:pPr lvl="1"/>
            <a:r>
              <a:rPr lang="en-US" b="1" dirty="0"/>
              <a:t>ease-in-out - </a:t>
            </a:r>
            <a:r>
              <a:rPr lang="en-US" dirty="0"/>
              <a:t>Start slowly, go fast, and then end slowly.</a:t>
            </a:r>
          </a:p>
          <a:p>
            <a:r>
              <a:rPr lang="en-US" dirty="0"/>
              <a:t>Shorthand version of transition property includes all the values (property, duration, timing, optional delay) in a single declaration.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transition:all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0.3s linear 0.2s;</a:t>
            </a:r>
            <a:endParaRPr lang="en-PK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7C1B5-4DC0-4343-9A9B-9DFA567C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6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00FB-E192-42C3-87F2-736041BC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19-4. A transition on hover effect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73E9-3479-4871-94F6-CD4160AE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4279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 &lt;head&gt;</a:t>
            </a:r>
          </a:p>
          <a:p>
            <a:pPr marL="0" indent="0">
              <a:buNone/>
            </a:pPr>
            <a:r>
              <a:rPr lang="en-US" dirty="0"/>
              <a:t>     &lt;title&gt;Transitioning on hover&lt;/title&gt;</a:t>
            </a:r>
          </a:p>
          <a:p>
            <a:pPr marL="0" indent="0">
              <a:buNone/>
            </a:pPr>
            <a:r>
              <a:rPr lang="en-US" dirty="0"/>
              <a:t>    &lt;style&gt;</a:t>
            </a:r>
          </a:p>
          <a:p>
            <a:pPr marL="0" indent="0">
              <a:buNone/>
            </a:pPr>
            <a:r>
              <a:rPr lang="en-US" dirty="0"/>
              <a:t>      #square {</a:t>
            </a:r>
          </a:p>
          <a:p>
            <a:pPr marL="0" indent="0">
              <a:buNone/>
            </a:pPr>
            <a:r>
              <a:rPr lang="en-US" dirty="0"/>
              <a:t>          position :absolute;</a:t>
            </a:r>
          </a:p>
          <a:p>
            <a:pPr marL="0" indent="0">
              <a:buNone/>
            </a:pPr>
            <a:r>
              <a:rPr lang="en-US" dirty="0"/>
              <a:t>          top:50px;  left:50px;  width:100px;   height:100px;</a:t>
            </a:r>
          </a:p>
          <a:p>
            <a:pPr marL="0" indent="0">
              <a:buNone/>
            </a:pPr>
            <a:r>
              <a:rPr lang="en-US" dirty="0"/>
              <a:t>          padding:2px;  </a:t>
            </a:r>
            <a:r>
              <a:rPr lang="en-US" dirty="0" err="1"/>
              <a:t>text-align:center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border-width:1px;   </a:t>
            </a:r>
            <a:r>
              <a:rPr lang="en-US" dirty="0" err="1"/>
              <a:t>border-style:solid</a:t>
            </a:r>
            <a:r>
              <a:rPr lang="en-US" dirty="0"/>
              <a:t>;   </a:t>
            </a:r>
            <a:r>
              <a:rPr lang="en-US" dirty="0" err="1"/>
              <a:t>background:orange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      transition :all .8s ease-in-out;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PK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ECF5A-74F7-4C9B-8619-635808B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3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00FB-E192-42C3-87F2-736041BC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19-4. A transition on hover effect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773E9-3479-4871-94F6-CD4160AE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19" y="1213994"/>
            <a:ext cx="11431155" cy="56064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 #</a:t>
            </a:r>
            <a:r>
              <a:rPr lang="en-US" sz="2800" dirty="0" err="1"/>
              <a:t>square:hover</a:t>
            </a:r>
            <a:r>
              <a:rPr lang="en-US" sz="2800" dirty="0"/>
              <a:t> { background :yellow;   transform :rotate(180deg); </a:t>
            </a:r>
            <a:r>
              <a:rPr lang="en-PK" sz="2800" dirty="0"/>
              <a:t>}</a:t>
            </a: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&lt;/style&gt;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&lt;/head&gt;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&lt;body&gt;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&lt;div id='square’&gt;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Square shape&lt;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created using&lt;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a simple div&lt;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element with&lt;</a:t>
            </a:r>
            <a:r>
              <a:rPr lang="en-US" sz="2800" dirty="0" err="1"/>
              <a:t>br</a:t>
            </a:r>
            <a:r>
              <a:rPr lang="en-US" sz="2800" dirty="0"/>
              <a:t>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a 1px border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    &lt;/div&gt;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 &lt;/body&gt;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&lt;/html&gt;</a:t>
            </a:r>
            <a:endParaRPr lang="en-PK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ECF5A-74F7-4C9B-8619-635808B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00FB-E192-42C3-87F2-736041BC7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Figure 19-14. The object rotates and changes color when hovered over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9CAB2-002B-4CE1-BCE9-FF37108AA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928" y="1538242"/>
            <a:ext cx="6805539" cy="44840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ECF5A-74F7-4C9B-8619-635808B9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E252-34C4-4A10-AEE6-AF6098AF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HTML5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56E5-A0B8-4EDE-897B-96BC2FB5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419799"/>
          </a:xfrm>
        </p:spPr>
        <p:txBody>
          <a:bodyPr>
            <a:normAutofit/>
          </a:bodyPr>
          <a:lstStyle/>
          <a:p>
            <a:r>
              <a:rPr lang="en-US" dirty="0"/>
              <a:t>Ongoing evolution from HTML in 1991 to HTML 5.2 in 2017.</a:t>
            </a:r>
          </a:p>
          <a:p>
            <a:r>
              <a:rPr lang="en-US" dirty="0"/>
              <a:t>HTML5 represents a substantial leap forward in web design, layout, and usability. </a:t>
            </a:r>
          </a:p>
          <a:p>
            <a:r>
              <a:rPr lang="en-US" dirty="0"/>
              <a:t>It provides a simple way to manipulate graphics and multimedia in a web browser without resorting to plug-ins.</a:t>
            </a:r>
          </a:p>
          <a:p>
            <a:r>
              <a:rPr lang="en-US" dirty="0"/>
              <a:t>Other features include:</a:t>
            </a:r>
          </a:p>
          <a:p>
            <a:pPr lvl="1"/>
            <a:r>
              <a:rPr lang="en-US" dirty="0"/>
              <a:t>Geolocation</a:t>
            </a:r>
          </a:p>
          <a:p>
            <a:pPr lvl="1"/>
            <a:r>
              <a:rPr lang="en-US" dirty="0"/>
              <a:t>Local Storage</a:t>
            </a:r>
          </a:p>
          <a:p>
            <a:pPr lvl="2"/>
            <a:r>
              <a:rPr lang="en-US" dirty="0"/>
              <a:t>Allows access to a much larger local storage space on user’s device.</a:t>
            </a:r>
          </a:p>
          <a:p>
            <a:pPr lvl="1"/>
            <a:r>
              <a:rPr lang="en-US" dirty="0"/>
              <a:t>Web Workers</a:t>
            </a:r>
          </a:p>
          <a:p>
            <a:pPr lvl="2"/>
            <a:r>
              <a:rPr lang="en-US"/>
              <a:t>Run </a:t>
            </a:r>
            <a:r>
              <a:rPr lang="en-US" dirty="0"/>
              <a:t>background jobs that take a long time and should not be allowed to hold the user back from doing other things.</a:t>
            </a:r>
          </a:p>
          <a:p>
            <a:endParaRPr lang="en-P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BFC74-6670-4D08-B2B9-E93217C6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52EC-C7CA-4CEA-BA01-D1C973A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HTML Canvas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22ACE-A121-4536-9AB7-C0BE96A10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HTML &lt;canvas&gt; element is enables to draw graphics and text on a web page using JavaScript.</a:t>
            </a:r>
          </a:p>
          <a:p>
            <a:r>
              <a:rPr lang="en-US" dirty="0"/>
              <a:t>It is a rectangular area on an HTML page having no border and no content by default.</a:t>
            </a:r>
          </a:p>
          <a:p>
            <a:r>
              <a:rPr lang="en-US" dirty="0"/>
              <a:t>Always assign an id attribute with unique value to the canvas element and define its width and height.</a:t>
            </a:r>
          </a:p>
          <a:p>
            <a:r>
              <a:rPr lang="en-US" dirty="0"/>
              <a:t>Example: An empty canvas</a:t>
            </a:r>
          </a:p>
          <a:p>
            <a:pPr marL="0" indent="0">
              <a:buNone/>
            </a:pPr>
            <a:r>
              <a:rPr lang="en-US" dirty="0"/>
              <a:t>	&lt;canvas id=“drawing" width="200" height="100"&gt;&lt;/canvas&gt;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CD930-3018-4900-AE33-12F7D6AE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7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2791-0DC1-48B6-852E-F8FDE6D8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Parts of Strings in Attribute Selectors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2289-049D-4C39-A0F6-CBB40C17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32459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The </a:t>
            </a:r>
            <a:r>
              <a:rPr lang="en-US" b="1" dirty="0"/>
              <a:t>$=</a:t>
            </a:r>
            <a:r>
              <a:rPr lang="en-US" dirty="0"/>
              <a:t> operator matches only at the end of a string.</a:t>
            </a:r>
          </a:p>
          <a:p>
            <a:pPr lvl="1"/>
            <a:r>
              <a:rPr lang="en-US" dirty="0"/>
              <a:t>Example: Matches any </a:t>
            </a:r>
            <a:r>
              <a:rPr lang="en-US" dirty="0" err="1"/>
              <a:t>img</a:t>
            </a:r>
            <a:r>
              <a:rPr lang="en-US" dirty="0"/>
              <a:t> tag whose </a:t>
            </a:r>
            <a:r>
              <a:rPr lang="en-US" dirty="0" err="1"/>
              <a:t>src</a:t>
            </a:r>
            <a:r>
              <a:rPr lang="en-US" dirty="0"/>
              <a:t> attribute ends with .</a:t>
            </a:r>
            <a:r>
              <a:rPr lang="en-US" dirty="0" err="1"/>
              <a:t>png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$='.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’]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match: &lt;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img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src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='photo.png’&gt;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not: &lt;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img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src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='snapshot.jpg’&gt;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The </a:t>
            </a:r>
            <a:r>
              <a:rPr lang="en-US" b="1" dirty="0"/>
              <a:t>*=</a:t>
            </a:r>
            <a:r>
              <a:rPr lang="en-US" dirty="0"/>
              <a:t> operator matches any substring anywhere in the attribute.</a:t>
            </a:r>
          </a:p>
          <a:p>
            <a:pPr lvl="1"/>
            <a:r>
              <a:rPr lang="en-US" dirty="0"/>
              <a:t>Example: find any links on a page that have the string google anywhere within it.</a:t>
            </a:r>
          </a:p>
          <a:p>
            <a:pPr marL="914400" lvl="2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*='google’]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match: &lt;a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href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='http://google.com’&gt; 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This will not: &lt;a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href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='http://gmail.com'&gt;</a:t>
            </a:r>
            <a:endParaRPr lang="en-PK" sz="2800" dirty="0">
              <a:solidFill>
                <a:schemeClr val="bg2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PK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968A8-14BD-4543-9B58-5FF09DC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1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53F5-2C83-4CB4-9A2E-303EBF7B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HTML Canvas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642F-25EE-44D2-951E-12D759ECF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553075" cy="5556326"/>
          </a:xfrm>
        </p:spPr>
        <p:txBody>
          <a:bodyPr>
            <a:normAutofit/>
          </a:bodyPr>
          <a:lstStyle/>
          <a:p>
            <a:r>
              <a:rPr lang="en-US" dirty="0"/>
              <a:t>Draw on the canvas using following step: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canvas element using the HTML DOM method </a:t>
            </a:r>
            <a:r>
              <a:rPr lang="en-US" dirty="0" err="1"/>
              <a:t>getElementById</a:t>
            </a:r>
            <a:r>
              <a:rPr lang="en-US" dirty="0"/>
              <a:t>()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a drawing object using the </a:t>
            </a:r>
            <a:r>
              <a:rPr lang="en-US" dirty="0" err="1"/>
              <a:t>getContext</a:t>
            </a:r>
            <a:r>
              <a:rPr lang="en-US" dirty="0"/>
              <a:t>() object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using methods and properties of </a:t>
            </a:r>
            <a:r>
              <a:rPr lang="en-US" dirty="0" err="1"/>
              <a:t>getContext</a:t>
            </a:r>
            <a:r>
              <a:rPr lang="en-US" dirty="0"/>
              <a:t>() object</a:t>
            </a:r>
          </a:p>
          <a:p>
            <a:pPr lvl="2"/>
            <a:r>
              <a:rPr lang="en-US" dirty="0" err="1"/>
              <a:t>beginPath</a:t>
            </a:r>
            <a:r>
              <a:rPr lang="en-US" dirty="0"/>
              <a:t>() method begins or resets the path</a:t>
            </a:r>
          </a:p>
          <a:p>
            <a:pPr lvl="2"/>
            <a:r>
              <a:rPr lang="en-US" dirty="0" err="1"/>
              <a:t>fillStyle</a:t>
            </a:r>
            <a:r>
              <a:rPr lang="en-US" dirty="0"/>
              <a:t> property sets color for the drawing</a:t>
            </a:r>
          </a:p>
          <a:p>
            <a:pPr lvl="2"/>
            <a:r>
              <a:rPr lang="en-US" dirty="0"/>
              <a:t>fill() method fills the current path </a:t>
            </a:r>
          </a:p>
          <a:p>
            <a:pPr lvl="2"/>
            <a:r>
              <a:rPr lang="en-US" dirty="0" err="1"/>
              <a:t>moveTo</a:t>
            </a:r>
            <a:r>
              <a:rPr lang="en-US" dirty="0"/>
              <a:t>() method moves the path to the specified point</a:t>
            </a:r>
          </a:p>
          <a:p>
            <a:pPr lvl="2"/>
            <a:r>
              <a:rPr lang="en-US" dirty="0" err="1"/>
              <a:t>lineTo</a:t>
            </a:r>
            <a:r>
              <a:rPr lang="en-US" dirty="0"/>
              <a:t>() method adds a new point and creates a line from the last specified point in canvas to this new point</a:t>
            </a:r>
          </a:p>
          <a:p>
            <a:pPr lvl="2"/>
            <a:r>
              <a:rPr lang="en-US" dirty="0"/>
              <a:t>arc() creates a circle or part of circle</a:t>
            </a:r>
          </a:p>
          <a:p>
            <a:pPr lvl="2"/>
            <a:r>
              <a:rPr lang="en-US" dirty="0"/>
              <a:t>stroke() method outlines the current path</a:t>
            </a:r>
          </a:p>
          <a:p>
            <a:pPr lvl="2"/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3848-A04C-403C-B539-CD40C06E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2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AC66-9B3C-47A2-A40B-0BCA337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 23-1. Using the HTML5 canvas element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F0D6-BA22-4F4A-A67F-ED58588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419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&lt;!DOCTYPE html&gt;</a:t>
            </a:r>
          </a:p>
          <a:p>
            <a:pPr marL="0" indent="0">
              <a:buNone/>
            </a:pPr>
            <a:r>
              <a:rPr lang="en-US" sz="2800" dirty="0"/>
              <a:t>&lt;html&gt;</a:t>
            </a:r>
          </a:p>
          <a:p>
            <a:pPr marL="0" indent="0">
              <a:buNone/>
            </a:pPr>
            <a:r>
              <a:rPr lang="en-US" sz="2800" dirty="0"/>
              <a:t>  &lt;head&gt;</a:t>
            </a:r>
          </a:p>
          <a:p>
            <a:pPr marL="0" indent="0">
              <a:buNone/>
            </a:pPr>
            <a:r>
              <a:rPr lang="en-US" sz="2800" dirty="0"/>
              <a:t>     &lt;title&gt;The HTML5 Canvas&lt;/title&gt;</a:t>
            </a:r>
          </a:p>
          <a:p>
            <a:pPr marL="0" indent="0">
              <a:buNone/>
            </a:pPr>
            <a:r>
              <a:rPr lang="en-US" sz="2800" dirty="0"/>
              <a:t>&lt;/head&gt;</a:t>
            </a:r>
          </a:p>
          <a:p>
            <a:pPr marL="0" indent="0">
              <a:buNone/>
            </a:pPr>
            <a:r>
              <a:rPr lang="en-US" sz="2800" dirty="0"/>
              <a:t>  &lt;body&gt;</a:t>
            </a:r>
          </a:p>
          <a:p>
            <a:pPr marL="0" indent="0">
              <a:buNone/>
            </a:pPr>
            <a:r>
              <a:rPr lang="en-US" sz="2800" dirty="0"/>
              <a:t>     &lt;canvas id='</a:t>
            </a:r>
            <a:r>
              <a:rPr lang="en-US" sz="2800" dirty="0" err="1"/>
              <a:t>mycanvas</a:t>
            </a:r>
            <a:r>
              <a:rPr lang="en-US" sz="2800" dirty="0"/>
              <a:t>' width='320' height='240’&gt;</a:t>
            </a:r>
          </a:p>
          <a:p>
            <a:pPr marL="0" indent="0">
              <a:buNone/>
            </a:pPr>
            <a:r>
              <a:rPr lang="en-US" sz="2800" dirty="0"/>
              <a:t>     This is a canvas element given the ID &lt;</a:t>
            </a:r>
            <a:r>
              <a:rPr lang="en-US" sz="2800" dirty="0" err="1"/>
              <a:t>i</a:t>
            </a:r>
            <a:r>
              <a:rPr lang="en-US" sz="2800" dirty="0"/>
              <a:t>&gt;</a:t>
            </a:r>
            <a:r>
              <a:rPr lang="en-US" sz="2800" dirty="0" err="1"/>
              <a:t>mycanvas</a:t>
            </a:r>
            <a:r>
              <a:rPr lang="en-US" sz="2800" dirty="0"/>
              <a:t>&lt;/</a:t>
            </a:r>
            <a:r>
              <a:rPr lang="en-US" sz="2800" dirty="0" err="1"/>
              <a:t>i</a:t>
            </a:r>
            <a:r>
              <a:rPr lang="en-US" sz="2800" dirty="0"/>
              <a:t>&gt;</a:t>
            </a:r>
          </a:p>
          <a:p>
            <a:pPr marL="0" indent="0">
              <a:buNone/>
            </a:pPr>
            <a:r>
              <a:rPr lang="en-US" sz="2800" dirty="0"/>
              <a:t>     This text is visible only in non-HTML5 browsers</a:t>
            </a:r>
          </a:p>
          <a:p>
            <a:pPr marL="0" indent="0">
              <a:buNone/>
            </a:pPr>
            <a:r>
              <a:rPr lang="en-US" sz="2800" dirty="0"/>
              <a:t>    &lt;/canvas&gt;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2E621-0209-4B7C-BC2A-D048619F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4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AC66-9B3C-47A2-A40B-0BCA337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 23-1. Using the HTML5 canvas element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F0D6-BA22-4F4A-A67F-ED58588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427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&lt;script&gt;</a:t>
            </a:r>
          </a:p>
          <a:p>
            <a:pPr marL="0" indent="0">
              <a:buNone/>
            </a:pPr>
            <a:r>
              <a:rPr lang="en-US" dirty="0"/>
              <a:t>      canvas = O('</a:t>
            </a:r>
            <a:r>
              <a:rPr lang="en-US" dirty="0" err="1"/>
              <a:t>mycanvas</a:t>
            </a:r>
            <a:r>
              <a:rPr lang="en-US" dirty="0"/>
              <a:t>')</a:t>
            </a:r>
          </a:p>
          <a:p>
            <a:pPr marL="0" indent="0">
              <a:buNone/>
            </a:pPr>
            <a:r>
              <a:rPr lang="en-US" dirty="0"/>
              <a:t>      context = </a:t>
            </a:r>
            <a:r>
              <a:rPr lang="en-US" dirty="0" err="1"/>
              <a:t>canvas.getContext</a:t>
            </a:r>
            <a:r>
              <a:rPr lang="en-US" dirty="0"/>
              <a:t>('2d')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context.fillStyle</a:t>
            </a:r>
            <a:r>
              <a:rPr lang="en-US" dirty="0"/>
              <a:t> = 'red'</a:t>
            </a:r>
          </a:p>
          <a:p>
            <a:pPr marL="0" indent="0">
              <a:buNone/>
            </a:pPr>
            <a:r>
              <a:rPr lang="en-US" dirty="0"/>
              <a:t>      S(canvas).border  = '1px solid black'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context.beginPath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context.moveTo</a:t>
            </a:r>
            <a:r>
              <a:rPr lang="en-US" dirty="0"/>
              <a:t>(160, 120)</a:t>
            </a:r>
          </a:p>
          <a:p>
            <a:pPr marL="0" indent="0">
              <a:buNone/>
            </a:pPr>
            <a:r>
              <a:rPr lang="en-US" dirty="0"/>
              <a:t>      context.arc(160, 120, 70, 0, </a:t>
            </a:r>
            <a:r>
              <a:rPr lang="en-US" dirty="0" err="1"/>
              <a:t>Math.PI</a:t>
            </a:r>
            <a:r>
              <a:rPr lang="en-US" dirty="0"/>
              <a:t> * 2, false)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context.closePath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context.fill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2E621-0209-4B7C-BC2A-D048619F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AC66-9B3C-47A2-A40B-0BCA3370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 23-1. Using the HTML5 canvas element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1F0D6-BA22-4F4A-A67F-ED585889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598795" cy="5427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  function O(</a:t>
            </a:r>
            <a:r>
              <a:rPr lang="en-US" sz="2800" dirty="0" err="1"/>
              <a:t>i</a:t>
            </a:r>
            <a:r>
              <a:rPr lang="en-US" sz="2800" dirty="0"/>
              <a:t>) {</a:t>
            </a:r>
          </a:p>
          <a:p>
            <a:pPr marL="0" indent="0">
              <a:buNone/>
            </a:pPr>
            <a:r>
              <a:rPr lang="en-US" sz="2800" dirty="0"/>
              <a:t>	return </a:t>
            </a:r>
            <a:r>
              <a:rPr lang="en-US" sz="2800" dirty="0" err="1"/>
              <a:t>typeof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== 'object' ? </a:t>
            </a:r>
            <a:r>
              <a:rPr lang="en-US" sz="2800" dirty="0" err="1"/>
              <a:t>i</a:t>
            </a:r>
            <a:r>
              <a:rPr lang="en-US" sz="2800" dirty="0"/>
              <a:t> : </a:t>
            </a:r>
            <a:r>
              <a:rPr lang="en-US" sz="2800" dirty="0" err="1"/>
              <a:t>document.getElementById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)}</a:t>
            </a:r>
          </a:p>
          <a:p>
            <a:pPr marL="0" indent="0">
              <a:buNone/>
            </a:pPr>
            <a:r>
              <a:rPr lang="en-US" sz="2800" dirty="0"/>
              <a:t>       function S(</a:t>
            </a:r>
            <a:r>
              <a:rPr lang="en-US" sz="2800" dirty="0" err="1"/>
              <a:t>i</a:t>
            </a:r>
            <a:r>
              <a:rPr lang="en-US" sz="2800" dirty="0"/>
              <a:t>) {</a:t>
            </a:r>
          </a:p>
          <a:p>
            <a:pPr marL="0" indent="0">
              <a:buNone/>
            </a:pPr>
            <a:r>
              <a:rPr lang="en-US" sz="2800" dirty="0"/>
              <a:t>	return O(</a:t>
            </a:r>
            <a:r>
              <a:rPr lang="en-US" sz="2800" dirty="0" err="1"/>
              <a:t>i</a:t>
            </a:r>
            <a:r>
              <a:rPr lang="en-US" sz="2800" dirty="0"/>
              <a:t>).style}</a:t>
            </a:r>
          </a:p>
          <a:p>
            <a:pPr marL="0" indent="0">
              <a:buNone/>
            </a:pPr>
            <a:r>
              <a:rPr lang="en-US" sz="2800" dirty="0"/>
              <a:t>&lt;/script&gt;</a:t>
            </a:r>
          </a:p>
          <a:p>
            <a:pPr marL="0" indent="0">
              <a:buNone/>
            </a:pPr>
            <a:r>
              <a:rPr lang="en-US" sz="2800" dirty="0"/>
              <a:t>  &lt;/body&gt;</a:t>
            </a:r>
          </a:p>
          <a:p>
            <a:pPr marL="0" indent="0">
              <a:buNone/>
            </a:pPr>
            <a:r>
              <a:rPr lang="en-US" sz="2800" dirty="0"/>
              <a:t>&lt;/html&gt;</a:t>
            </a:r>
            <a:endParaRPr lang="en-PK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2E621-0209-4B7C-BC2A-D048619F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2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6511-0AA0-4E79-88BE-81D10038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Figure 23-1. Drawing the Japanese flag using an HTML5 canvas</a:t>
            </a:r>
            <a:endParaRPr lang="en-P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729424-72C9-4CDB-8D0A-868341081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635" y="1304877"/>
            <a:ext cx="7344727" cy="54165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6FA7F-6F2C-4528-A424-3998B90F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01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D4B2-6478-4B5B-A241-42911548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F413E-209F-4AF4-A25E-7AF04AA9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66765"/>
          </a:xfrm>
        </p:spPr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i="1" dirty="0"/>
              <a:t>geolocation </a:t>
            </a:r>
            <a:r>
              <a:rPr lang="en-US" dirty="0"/>
              <a:t>browser can return information to a web server about client’s location.</a:t>
            </a:r>
          </a:p>
          <a:p>
            <a:r>
              <a:rPr lang="en-US" dirty="0"/>
              <a:t>This information can be used for navigation, to provide local maps, and location based recommendations. </a:t>
            </a:r>
          </a:p>
          <a:p>
            <a:r>
              <a:rPr lang="en-US" dirty="0"/>
              <a:t>Client’s location information can come from GPS, IP address, or from </a:t>
            </a:r>
            <a:r>
              <a:rPr lang="en-US" dirty="0" err="1"/>
              <a:t>WiFi</a:t>
            </a:r>
            <a:r>
              <a:rPr lang="en-US" dirty="0"/>
              <a:t> hotspots.</a:t>
            </a:r>
          </a:p>
          <a:p>
            <a:r>
              <a:rPr lang="en-US" dirty="0"/>
              <a:t>For security purposes, the user is always in control and can refuse to provide this information.</a:t>
            </a:r>
          </a:p>
          <a:p>
            <a:r>
              <a:rPr lang="en-US" dirty="0"/>
              <a:t>Example 23-2 will display a Google map of the user’s location, if browser supports geolocation and user grants access to location data. Otherwise, it will display an error.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86BB7-5805-4A9F-BC0B-932A0E0A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5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8AA9-AF87-4D93-BC83-D698CBF6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HTML Geolocation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F127-2622-4089-8989-691AE93E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/>
              <a:t>navigator.geolocation</a:t>
            </a:r>
            <a:r>
              <a:rPr lang="en-US" b="1" dirty="0"/>
              <a:t> </a:t>
            </a:r>
            <a:r>
              <a:rPr lang="en-US" dirty="0"/>
              <a:t>read-only property returns a </a:t>
            </a:r>
            <a:r>
              <a:rPr lang="en-US" b="1" dirty="0"/>
              <a:t>geolocation object </a:t>
            </a:r>
            <a:r>
              <a:rPr lang="en-US" dirty="0"/>
              <a:t>that can access the location of the user’s device.</a:t>
            </a:r>
          </a:p>
          <a:p>
            <a:r>
              <a:rPr lang="en-US" dirty="0"/>
              <a:t>Geolocation object’s</a:t>
            </a:r>
            <a:r>
              <a:rPr lang="en-US" b="1" dirty="0"/>
              <a:t> </a:t>
            </a:r>
            <a:r>
              <a:rPr lang="en-US" b="1" dirty="0" err="1"/>
              <a:t>getCurrentPosition</a:t>
            </a:r>
            <a:r>
              <a:rPr lang="en-US" b="1" dirty="0"/>
              <a:t>(</a:t>
            </a:r>
            <a:r>
              <a:rPr lang="en-US" b="1" dirty="0" err="1"/>
              <a:t>showLocation</a:t>
            </a:r>
            <a:r>
              <a:rPr lang="en-US" b="1" dirty="0"/>
              <a:t>, </a:t>
            </a:r>
            <a:r>
              <a:rPr lang="en-US" b="1" dirty="0" err="1"/>
              <a:t>ErrorHandler</a:t>
            </a:r>
            <a:r>
              <a:rPr lang="en-US" b="1" dirty="0"/>
              <a:t>)</a:t>
            </a:r>
            <a:r>
              <a:rPr lang="en-US" dirty="0"/>
              <a:t> method returns the user's position to the method specified in the </a:t>
            </a:r>
            <a:r>
              <a:rPr lang="en-US" b="1" dirty="0" err="1"/>
              <a:t>showLocation</a:t>
            </a:r>
            <a:r>
              <a:rPr lang="en-US" dirty="0"/>
              <a:t> parameter.</a:t>
            </a:r>
          </a:p>
          <a:p>
            <a:pPr lvl="1"/>
            <a:r>
              <a:rPr lang="en-US" dirty="0"/>
              <a:t>Callback method specified in </a:t>
            </a:r>
            <a:r>
              <a:rPr lang="en-US" b="1" dirty="0" err="1"/>
              <a:t>showLocation</a:t>
            </a:r>
            <a:r>
              <a:rPr lang="en-US" dirty="0"/>
              <a:t> parameter returns the position object which contains location information.</a:t>
            </a:r>
          </a:p>
          <a:p>
            <a:pPr lvl="2"/>
            <a:r>
              <a:rPr lang="en-US" dirty="0" err="1"/>
              <a:t>coords.latitude</a:t>
            </a:r>
            <a:r>
              <a:rPr lang="en-US" dirty="0"/>
              <a:t>, </a:t>
            </a:r>
            <a:r>
              <a:rPr lang="en-US" dirty="0" err="1"/>
              <a:t>coords.longitude</a:t>
            </a:r>
            <a:r>
              <a:rPr lang="en-US" dirty="0"/>
              <a:t>, </a:t>
            </a:r>
            <a:r>
              <a:rPr lang="en-US" dirty="0" err="1"/>
              <a:t>coords.accuracy</a:t>
            </a:r>
            <a:r>
              <a:rPr lang="en-US" dirty="0"/>
              <a:t>, </a:t>
            </a:r>
            <a:r>
              <a:rPr lang="en-US" dirty="0" err="1"/>
              <a:t>coords.altitude</a:t>
            </a:r>
            <a:r>
              <a:rPr lang="en-US" dirty="0"/>
              <a:t>..</a:t>
            </a:r>
          </a:p>
          <a:p>
            <a:pPr lvl="1"/>
            <a:r>
              <a:rPr lang="en-US" dirty="0"/>
              <a:t>Optional parameter of </a:t>
            </a:r>
            <a:r>
              <a:rPr lang="en-US" b="1" dirty="0" err="1"/>
              <a:t>ErrorHandler</a:t>
            </a:r>
            <a:r>
              <a:rPr lang="en-US" b="1" dirty="0"/>
              <a:t> </a:t>
            </a:r>
            <a:r>
              <a:rPr lang="en-US" dirty="0"/>
              <a:t>specifies the callback method that is invoked when an error occurs. Returned object contains error information.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7B4A6-1D72-4D7D-947D-F6AEA987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D93-1CA8-4659-94E2-039AEA3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23-2. Displaying a map of the user’s 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4D4C-16CA-48D4-85A2-60D94C0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7849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 &lt;head&gt;&lt;title&gt;Geolocation Example&lt;/title&gt;</a:t>
            </a:r>
          </a:p>
          <a:p>
            <a:pPr marL="0" indent="0">
              <a:buNone/>
            </a:pPr>
            <a:r>
              <a:rPr lang="en-US" dirty="0"/>
              <a:t>    &lt;script </a:t>
            </a:r>
            <a:r>
              <a:rPr lang="en-US" dirty="0" err="1"/>
              <a:t>src</a:t>
            </a:r>
            <a:r>
              <a:rPr lang="en-US" dirty="0"/>
              <a:t>="https://maps.googleapis.com/maps/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js?sensor</a:t>
            </a:r>
            <a:r>
              <a:rPr lang="en-US" dirty="0"/>
              <a:t>=false"&gt;</a:t>
            </a:r>
          </a:p>
          <a:p>
            <a:pPr marL="0" indent="0">
              <a:buNone/>
            </a:pPr>
            <a:r>
              <a:rPr lang="en-US" dirty="0"/>
              <a:t>    &lt;/script&gt;</a:t>
            </a:r>
          </a:p>
          <a:p>
            <a:pPr marL="0" indent="0">
              <a:buNone/>
            </a:pPr>
            <a:r>
              <a:rPr lang="en-US" dirty="0"/>
              <a:t>  &lt;/head&gt;</a:t>
            </a:r>
          </a:p>
          <a:p>
            <a:pPr marL="0" indent="0">
              <a:buNone/>
            </a:pPr>
            <a:r>
              <a:rPr lang="en-US" dirty="0"/>
              <a:t>  &lt;body&gt;</a:t>
            </a:r>
          </a:p>
          <a:p>
            <a:pPr marL="0" indent="0">
              <a:buNone/>
            </a:pPr>
            <a:r>
              <a:rPr lang="en-US" dirty="0"/>
              <a:t>    &lt;div id='status'&gt;&lt;/div&gt;   &lt;div id='map'&gt;&lt;/div&gt;</a:t>
            </a:r>
          </a:p>
          <a:p>
            <a:pPr marL="0" indent="0">
              <a:buNone/>
            </a:pPr>
            <a:r>
              <a:rPr lang="en-US" dirty="0"/>
              <a:t>    &lt;script&gt;</a:t>
            </a:r>
          </a:p>
          <a:p>
            <a:pPr marL="0" indent="0">
              <a:buNone/>
            </a:pPr>
            <a:r>
              <a:rPr lang="en-US" dirty="0"/>
              <a:t>      if (</a:t>
            </a:r>
            <a:r>
              <a:rPr lang="en-US" dirty="0" err="1"/>
              <a:t>navigator.geolocation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alert("Geolocation not supported.")</a:t>
            </a:r>
          </a:p>
          <a:p>
            <a:pPr marL="0" indent="0">
              <a:buNone/>
            </a:pPr>
            <a:r>
              <a:rPr lang="en-US" dirty="0"/>
              <a:t>      else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navigator.geolocation.getCurrentPosition</a:t>
            </a:r>
            <a:r>
              <a:rPr lang="en-US" dirty="0"/>
              <a:t>(granted, denied)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363-438F-49E9-AF3E-D2A3FD4E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8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D93-1CA8-4659-94E2-039AEA3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23-2. Displaying a map of the user’s 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4D4C-16CA-48D4-85A2-60D94C0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427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function granted(position)</a:t>
            </a:r>
          </a:p>
          <a:p>
            <a:pPr marL="0" indent="0">
              <a:buNone/>
            </a:pPr>
            <a:r>
              <a:rPr lang="en-US" dirty="0"/>
              <a:t>      {</a:t>
            </a:r>
          </a:p>
          <a:p>
            <a:pPr marL="0" indent="0">
              <a:buNone/>
            </a:pPr>
            <a:r>
              <a:rPr lang="en-US" dirty="0"/>
              <a:t>        // Uncomment below to popup the location</a:t>
            </a:r>
          </a:p>
          <a:p>
            <a:pPr marL="0" indent="0">
              <a:buNone/>
            </a:pPr>
            <a:r>
              <a:rPr lang="en-US" dirty="0"/>
              <a:t>        //     alert("You are at location:\n"</a:t>
            </a:r>
          </a:p>
          <a:p>
            <a:pPr marL="0" indent="0">
              <a:buNone/>
            </a:pPr>
            <a:r>
              <a:rPr lang="en-US" dirty="0"/>
              <a:t>        //       + </a:t>
            </a:r>
            <a:r>
              <a:rPr lang="en-US" dirty="0" err="1"/>
              <a:t>position.coords.latitude</a:t>
            </a:r>
            <a:r>
              <a:rPr lang="en-US" dirty="0"/>
              <a:t> + ", "</a:t>
            </a:r>
          </a:p>
          <a:p>
            <a:pPr marL="0" indent="0">
              <a:buNone/>
            </a:pPr>
            <a:r>
              <a:rPr lang="en-US" dirty="0"/>
              <a:t>        //       + </a:t>
            </a:r>
            <a:r>
              <a:rPr lang="en-US" dirty="0" err="1"/>
              <a:t>position.coords.longitude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0" indent="0">
              <a:buNone/>
            </a:pPr>
            <a:r>
              <a:rPr lang="en-US" dirty="0"/>
              <a:t>        O('status').</a:t>
            </a:r>
            <a:r>
              <a:rPr lang="en-US" dirty="0" err="1"/>
              <a:t>innerHTML</a:t>
            </a:r>
            <a:r>
              <a:rPr lang="en-US" dirty="0"/>
              <a:t> = 'Permission Granted'</a:t>
            </a:r>
          </a:p>
          <a:p>
            <a:pPr marL="0" indent="0">
              <a:buNone/>
            </a:pPr>
            <a:r>
              <a:rPr lang="en-US" dirty="0"/>
              <a:t>        S('map').border       = '1px solid black'</a:t>
            </a:r>
          </a:p>
          <a:p>
            <a:pPr marL="0" indent="0">
              <a:buNone/>
            </a:pPr>
            <a:r>
              <a:rPr lang="en-US" dirty="0"/>
              <a:t>        S('map').width        = '640px'</a:t>
            </a:r>
          </a:p>
          <a:p>
            <a:pPr marL="0" indent="0">
              <a:buNone/>
            </a:pPr>
            <a:r>
              <a:rPr lang="en-US" dirty="0"/>
              <a:t>        S('map').height       = '320px'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363-438F-49E9-AF3E-D2A3FD4E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68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D93-1CA8-4659-94E2-039AEA3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23-2. Displaying a map of the user’s 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4D4C-16CA-48D4-85A2-60D94C0F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 var </a:t>
            </a:r>
            <a:r>
              <a:rPr lang="en-US" dirty="0" err="1"/>
              <a:t>lat</a:t>
            </a:r>
            <a:r>
              <a:rPr lang="en-US" dirty="0"/>
              <a:t>   = </a:t>
            </a:r>
            <a:r>
              <a:rPr lang="en-US" dirty="0" err="1"/>
              <a:t>position.coords.latitude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var long  = </a:t>
            </a:r>
            <a:r>
              <a:rPr lang="en-US" dirty="0" err="1"/>
              <a:t>position.coords.longitude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var </a:t>
            </a:r>
            <a:r>
              <a:rPr lang="en-US" dirty="0" err="1"/>
              <a:t>gmap</a:t>
            </a:r>
            <a:r>
              <a:rPr lang="en-US" dirty="0"/>
              <a:t>  = O('map')</a:t>
            </a:r>
          </a:p>
          <a:p>
            <a:pPr marL="0" indent="0">
              <a:buNone/>
            </a:pPr>
            <a:r>
              <a:rPr lang="en-US" dirty="0"/>
              <a:t>        var </a:t>
            </a:r>
            <a:r>
              <a:rPr lang="en-US" dirty="0" err="1"/>
              <a:t>gopts</a:t>
            </a:r>
            <a:r>
              <a:rPr lang="en-US" dirty="0"/>
              <a:t> =</a:t>
            </a:r>
          </a:p>
          <a:p>
            <a:pPr marL="0" indent="0">
              <a:buNone/>
            </a:pPr>
            <a:r>
              <a:rPr lang="en-US" dirty="0"/>
              <a:t>        {</a:t>
            </a:r>
          </a:p>
          <a:p>
            <a:pPr marL="0" indent="0">
              <a:buNone/>
            </a:pPr>
            <a:r>
              <a:rPr lang="en-US" dirty="0"/>
              <a:t>          center: new </a:t>
            </a:r>
            <a:r>
              <a:rPr lang="en-US" dirty="0" err="1"/>
              <a:t>google.maps.LatLng</a:t>
            </a:r>
            <a:r>
              <a:rPr lang="en-US" dirty="0"/>
              <a:t>(</a:t>
            </a:r>
            <a:r>
              <a:rPr lang="en-US" dirty="0" err="1"/>
              <a:t>lat</a:t>
            </a:r>
            <a:r>
              <a:rPr lang="en-US" dirty="0"/>
              <a:t>, long),</a:t>
            </a:r>
          </a:p>
          <a:p>
            <a:pPr marL="0" indent="0">
              <a:buNone/>
            </a:pPr>
            <a:r>
              <a:rPr lang="en-US" dirty="0"/>
              <a:t>          zoom: 9, </a:t>
            </a:r>
            <a:r>
              <a:rPr lang="en-US" dirty="0" err="1"/>
              <a:t>mapTypeId</a:t>
            </a:r>
            <a:r>
              <a:rPr lang="en-US" dirty="0"/>
              <a:t>: </a:t>
            </a:r>
            <a:r>
              <a:rPr lang="en-US" dirty="0" err="1"/>
              <a:t>google.maps.MapTypeId.ROADMAP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var map = new </a:t>
            </a:r>
            <a:r>
              <a:rPr lang="en-US" dirty="0" err="1"/>
              <a:t>google.maps.Map</a:t>
            </a:r>
            <a:r>
              <a:rPr lang="en-US" dirty="0"/>
              <a:t>(</a:t>
            </a:r>
            <a:r>
              <a:rPr lang="en-US" dirty="0" err="1"/>
              <a:t>gmap</a:t>
            </a:r>
            <a:r>
              <a:rPr lang="en-US" dirty="0"/>
              <a:t>, </a:t>
            </a:r>
            <a:r>
              <a:rPr lang="en-US" dirty="0" err="1"/>
              <a:t>gopts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}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363-438F-49E9-AF3E-D2A3FD4E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D640-E60C-43C1-BF0E-0738C048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Backgrounds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5A58-672A-4CAD-B1F6-9AA4D9294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CSS3 provides two new properties: </a:t>
            </a:r>
            <a:r>
              <a:rPr lang="en-US" b="1" dirty="0"/>
              <a:t>background-clip</a:t>
            </a:r>
            <a:r>
              <a:rPr lang="en-US" dirty="0"/>
              <a:t> and </a:t>
            </a:r>
            <a:r>
              <a:rPr lang="en-US" b="1" dirty="0"/>
              <a:t>background-origin</a:t>
            </a:r>
            <a:r>
              <a:rPr lang="en-US" dirty="0"/>
              <a:t>.</a:t>
            </a:r>
          </a:p>
          <a:p>
            <a:r>
              <a:rPr lang="en-US" dirty="0"/>
              <a:t>Both properties support the following values: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border-box</a:t>
            </a:r>
            <a:r>
              <a:rPr lang="en-US" sz="3000" dirty="0"/>
              <a:t> refers to the outer edge of the border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padding-box</a:t>
            </a:r>
            <a:r>
              <a:rPr lang="en-US" sz="3000" dirty="0"/>
              <a:t> refers to the outer edge of the padding 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/>
              <a:t>content-box</a:t>
            </a:r>
            <a:r>
              <a:rPr lang="en-US" sz="3000" dirty="0"/>
              <a:t> refers to the outer edge of the content area</a:t>
            </a:r>
            <a:endParaRPr lang="en-PK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49A0-E893-44D3-B602-36766BA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23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D93-1CA8-4659-94E2-039AEA3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23-2. Displaying a map of the user’s 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4D4C-16CA-48D4-85A2-60D94C0F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function denied(error){</a:t>
            </a:r>
          </a:p>
          <a:p>
            <a:pPr marL="0" indent="0">
              <a:buNone/>
            </a:pPr>
            <a:r>
              <a:rPr lang="en-US" dirty="0"/>
              <a:t>        var message</a:t>
            </a:r>
          </a:p>
          <a:p>
            <a:pPr marL="0" indent="0">
              <a:buNone/>
            </a:pPr>
            <a:r>
              <a:rPr lang="en-US" dirty="0"/>
              <a:t>        switch(</a:t>
            </a:r>
            <a:r>
              <a:rPr lang="en-US" dirty="0" err="1"/>
              <a:t>error.code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{</a:t>
            </a:r>
          </a:p>
          <a:p>
            <a:pPr marL="0" indent="0">
              <a:buNone/>
            </a:pPr>
            <a:r>
              <a:rPr lang="en-US" dirty="0"/>
              <a:t>          case 1: message = 'Permission Denied'; break;</a:t>
            </a:r>
          </a:p>
          <a:p>
            <a:pPr marL="0" indent="0">
              <a:buNone/>
            </a:pPr>
            <a:r>
              <a:rPr lang="en-US" dirty="0"/>
              <a:t>          case 2: message = 'Position Unavailable'; break;</a:t>
            </a:r>
          </a:p>
          <a:p>
            <a:pPr marL="0" indent="0">
              <a:buNone/>
            </a:pPr>
            <a:r>
              <a:rPr lang="en-US" dirty="0"/>
              <a:t>          case 3: message = 'Operation Timed Out'; break;</a:t>
            </a:r>
          </a:p>
          <a:p>
            <a:pPr marL="0" indent="0">
              <a:buNone/>
            </a:pPr>
            <a:r>
              <a:rPr lang="en-US" dirty="0"/>
              <a:t>          case 4: message = 'Unknown Error'; break;</a:t>
            </a:r>
          </a:p>
          <a:p>
            <a:pPr marL="0" indent="0">
              <a:buNone/>
            </a:pPr>
            <a:r>
              <a:rPr lang="en-US" dirty="0"/>
              <a:t>        }</a:t>
            </a:r>
          </a:p>
          <a:p>
            <a:pPr marL="0" indent="0">
              <a:buNone/>
            </a:pPr>
            <a:r>
              <a:rPr lang="en-US" dirty="0"/>
              <a:t>        // alert("Error with Geolocation: " + message)</a:t>
            </a:r>
          </a:p>
          <a:p>
            <a:pPr marL="0" indent="0">
              <a:buNone/>
            </a:pPr>
            <a:r>
              <a:rPr lang="en-US" dirty="0"/>
              <a:t>        O('status').</a:t>
            </a:r>
            <a:r>
              <a:rPr lang="en-US" dirty="0" err="1"/>
              <a:t>innerHTML</a:t>
            </a:r>
            <a:r>
              <a:rPr lang="en-US" dirty="0"/>
              <a:t> = message</a:t>
            </a:r>
          </a:p>
          <a:p>
            <a:pPr marL="0" indent="0">
              <a:buNone/>
            </a:pPr>
            <a:r>
              <a:rPr lang="en-US" dirty="0"/>
              <a:t>      }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363-438F-49E9-AF3E-D2A3FD4E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19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69D93-1CA8-4659-94E2-039AEA32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23-2. Displaying a map of the user’s location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4D4C-16CA-48D4-85A2-60D94C0F6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function O(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 err="1"/>
              <a:t>typeof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== 'object' ? </a:t>
            </a:r>
            <a:r>
              <a:rPr lang="en-US" dirty="0" err="1"/>
              <a:t>i</a:t>
            </a:r>
            <a:r>
              <a:rPr lang="en-US" dirty="0"/>
              <a:t> : </a:t>
            </a:r>
            <a:r>
              <a:rPr lang="en-US" dirty="0" err="1"/>
              <a:t>document.getElementById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)}</a:t>
            </a:r>
          </a:p>
          <a:p>
            <a:pPr marL="0" indent="0">
              <a:buNone/>
            </a:pPr>
            <a:r>
              <a:rPr lang="en-US" dirty="0"/>
              <a:t>      function S(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return O(</a:t>
            </a:r>
            <a:r>
              <a:rPr lang="en-US" dirty="0" err="1"/>
              <a:t>i</a:t>
            </a:r>
            <a:r>
              <a:rPr lang="en-US" dirty="0"/>
              <a:t>).style}</a:t>
            </a:r>
          </a:p>
          <a:p>
            <a:pPr marL="0" indent="0">
              <a:buNone/>
            </a:pPr>
            <a:r>
              <a:rPr lang="en-US" dirty="0"/>
              <a:t>    &lt;/script&gt;</a:t>
            </a:r>
          </a:p>
          <a:p>
            <a:pPr marL="0" indent="0">
              <a:buNone/>
            </a:pPr>
            <a:r>
              <a:rPr lang="en-US" dirty="0"/>
              <a:t> 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9363-438F-49E9-AF3E-D2A3FD4E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1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46EA-EB22-46FF-B41A-7959DA8D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23-2. The user’s location has been used to display a map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19667-198F-4596-AC6B-D8038FFB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2CB390F-DA6C-4382-B87A-5801534B1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301" y="1667873"/>
            <a:ext cx="8875395" cy="46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5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DE74-0974-456A-AAEE-F1FF1A87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and Video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5B21-4676-45AA-9D82-900FBB31B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HTML5 enables devices to play back audio and video files on all major browsers without using plug-ins.</a:t>
            </a:r>
          </a:p>
          <a:p>
            <a:r>
              <a:rPr lang="en-US" dirty="0"/>
              <a:t>A number of different sets of audio/video codecs are supported, depending on the browser.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764D7-1785-46AB-8078-BEA74494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8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FFA29-A9E6-4AC3-B784-3856AC951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&lt;audio&gt; Element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1875-B77A-46ED-A629-FD848D58A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/>
          </a:bodyPr>
          <a:lstStyle/>
          <a:p>
            <a:r>
              <a:rPr lang="en-US" dirty="0"/>
              <a:t>The HTML &lt;audio&gt; element specifies a standard way to embed audio in a web page.</a:t>
            </a:r>
          </a:p>
          <a:p>
            <a:pPr lvl="1"/>
            <a:r>
              <a:rPr lang="en-US" b="1" dirty="0"/>
              <a:t>controls</a:t>
            </a:r>
            <a:r>
              <a:rPr lang="en-US" dirty="0"/>
              <a:t> attribute displays browser controls for audio, like play, pause, and volume.</a:t>
            </a:r>
          </a:p>
          <a:p>
            <a:pPr lvl="1"/>
            <a:r>
              <a:rPr lang="en-US" b="1" dirty="0" err="1"/>
              <a:t>autoplay</a:t>
            </a:r>
            <a:r>
              <a:rPr lang="en-US" dirty="0"/>
              <a:t> attribute specifies that audio will play as soon as its ready.</a:t>
            </a:r>
          </a:p>
          <a:p>
            <a:pPr lvl="1"/>
            <a:r>
              <a:rPr lang="en-US" b="1" dirty="0"/>
              <a:t>loop</a:t>
            </a:r>
            <a:r>
              <a:rPr lang="en-US" dirty="0"/>
              <a:t> attribute specifies to start video again from start when its finished.</a:t>
            </a:r>
          </a:p>
          <a:p>
            <a:r>
              <a:rPr lang="en-US" dirty="0"/>
              <a:t>More than one &lt;source&gt; elements are used to specify alternative audio files which the browser may choose from. The browser will use the first recognized format.</a:t>
            </a:r>
          </a:p>
          <a:p>
            <a:r>
              <a:rPr lang="en-US" dirty="0"/>
              <a:t>The text between the &lt;audio&gt; and &lt;/audio&gt; tags will only be displayed in browsers that do not support the &lt;audio&gt; element.</a:t>
            </a:r>
          </a:p>
          <a:p>
            <a:endParaRPr lang="en-US" dirty="0"/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8C038-F9C4-45FE-B72D-DFA66B8B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1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6D03C-0326-455A-8B0D-48E7437E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25-1. Embedding three different types of audio files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7BF8-7398-483C-AB0C-BBB788C4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&lt;audio controls&gt;</a:t>
            </a:r>
          </a:p>
          <a:p>
            <a:pPr marL="0" indent="0">
              <a:buNone/>
            </a:pPr>
            <a:r>
              <a:rPr lang="en-US" dirty="0"/>
              <a:t>  &lt;source </a:t>
            </a:r>
            <a:r>
              <a:rPr lang="en-US" dirty="0" err="1"/>
              <a:t>src</a:t>
            </a:r>
            <a:r>
              <a:rPr lang="en-US" dirty="0"/>
              <a:t>='audio.m4a' type='audio/</a:t>
            </a:r>
            <a:r>
              <a:rPr lang="en-US" dirty="0" err="1"/>
              <a:t>aac</a:t>
            </a:r>
            <a:r>
              <a:rPr lang="en-US" dirty="0"/>
              <a:t>’&gt;</a:t>
            </a:r>
          </a:p>
          <a:p>
            <a:pPr marL="0" indent="0">
              <a:buNone/>
            </a:pPr>
            <a:r>
              <a:rPr lang="fr-FR" dirty="0"/>
              <a:t>  &lt;source src='audio.mp3' type='audio/mp3’&gt;</a:t>
            </a:r>
          </a:p>
          <a:p>
            <a:pPr marL="0" indent="0">
              <a:buNone/>
            </a:pPr>
            <a:r>
              <a:rPr lang="fr-FR" dirty="0"/>
              <a:t>  &lt;source src='audio.ogg' type='audio/</a:t>
            </a:r>
            <a:r>
              <a:rPr lang="fr-FR" dirty="0" err="1"/>
              <a:t>ogg</a:t>
            </a:r>
            <a:r>
              <a:rPr lang="fr-FR" dirty="0"/>
              <a:t>'&gt;</a:t>
            </a:r>
          </a:p>
          <a:p>
            <a:pPr marL="0" indent="0">
              <a:buNone/>
            </a:pPr>
            <a:r>
              <a:rPr lang="en-US" dirty="0"/>
              <a:t>&lt;/audio&gt;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2214-4AB1-440D-8CBB-4FFDCB0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943EC-572D-48D0-B426-7141F6A1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035" y="3733482"/>
            <a:ext cx="5445832" cy="28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0564-B251-4466-9985-36C4C92C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&lt;video&gt; Element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618A-13CB-415B-AAE5-19BCE5E7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HTML &lt;video&gt; element specifies a standard way to embed a video in a web page.</a:t>
            </a:r>
          </a:p>
          <a:p>
            <a:pPr lvl="1"/>
            <a:r>
              <a:rPr lang="en-US" b="1" dirty="0"/>
              <a:t>controls</a:t>
            </a:r>
            <a:r>
              <a:rPr lang="en-US" dirty="0"/>
              <a:t> attribute displays browser controls for video, like play, pause, and volume.</a:t>
            </a:r>
          </a:p>
          <a:p>
            <a:pPr lvl="1"/>
            <a:r>
              <a:rPr lang="en-US" b="1" dirty="0" err="1"/>
              <a:t>autoplay</a:t>
            </a:r>
            <a:r>
              <a:rPr lang="en-US" dirty="0"/>
              <a:t> attribute specifies that video will play as soon as its ready.</a:t>
            </a:r>
          </a:p>
          <a:p>
            <a:pPr lvl="1"/>
            <a:r>
              <a:rPr lang="en-US" b="1" dirty="0"/>
              <a:t>loop</a:t>
            </a:r>
            <a:r>
              <a:rPr lang="en-US" dirty="0"/>
              <a:t> attribute specifies to continue playing video.</a:t>
            </a:r>
          </a:p>
          <a:p>
            <a:pPr lvl="1"/>
            <a:r>
              <a:rPr lang="en-US" b="1" dirty="0"/>
              <a:t>height</a:t>
            </a:r>
            <a:r>
              <a:rPr lang="en-US" dirty="0"/>
              <a:t> and </a:t>
            </a:r>
            <a:r>
              <a:rPr lang="en-US" b="1" dirty="0"/>
              <a:t>width</a:t>
            </a:r>
            <a:r>
              <a:rPr lang="en-US" dirty="0"/>
              <a:t> attributes specifies the height and width of the video player.</a:t>
            </a:r>
          </a:p>
          <a:p>
            <a:r>
              <a:rPr lang="en-US" dirty="0"/>
              <a:t>More than one &lt;source&gt; elements are used to specify alternative video files which the browser may choose from. The browser will use the first recognized format.</a:t>
            </a:r>
          </a:p>
          <a:p>
            <a:r>
              <a:rPr lang="en-US" dirty="0"/>
              <a:t>The text between the &lt;video&gt; and &lt;/video&gt; tags will only be displayed in browsers that do not support the &lt;video&gt; element.</a:t>
            </a:r>
          </a:p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05885-3C8E-418C-820E-4095DBE9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8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1332-51DA-4E08-AE92-A0BB9F20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 23-3. Playing a video with HTML5</a:t>
            </a:r>
            <a:endParaRPr lang="en-PK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4648-39BA-4BBE-A18E-D046058B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556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  &lt;head&gt;&lt;title&gt;HTML5 Video&lt;/title&gt;&lt;/head&gt;</a:t>
            </a:r>
          </a:p>
          <a:p>
            <a:pPr marL="0" indent="0">
              <a:buNone/>
            </a:pPr>
            <a:r>
              <a:rPr lang="en-US" dirty="0"/>
              <a:t>  &lt;body&gt;</a:t>
            </a:r>
          </a:p>
          <a:p>
            <a:pPr marL="0" indent="0">
              <a:buNone/>
            </a:pPr>
            <a:r>
              <a:rPr lang="en-US" dirty="0"/>
              <a:t>    &lt;video width='560' height='320' controls&gt;</a:t>
            </a:r>
          </a:p>
          <a:p>
            <a:pPr marL="0" indent="0">
              <a:buNone/>
            </a:pPr>
            <a:r>
              <a:rPr lang="en-US" dirty="0"/>
              <a:t>    &lt;source </a:t>
            </a:r>
            <a:r>
              <a:rPr lang="en-US" dirty="0" err="1"/>
              <a:t>src</a:t>
            </a:r>
            <a:r>
              <a:rPr lang="en-US" dirty="0"/>
              <a:t>='movie.mp4' type='video/mp4'&gt;</a:t>
            </a:r>
          </a:p>
          <a:p>
            <a:pPr marL="0" indent="0">
              <a:buNone/>
            </a:pPr>
            <a:r>
              <a:rPr lang="en-US" dirty="0"/>
              <a:t>    &lt;source </a:t>
            </a:r>
            <a:r>
              <a:rPr lang="en-US" dirty="0" err="1"/>
              <a:t>src</a:t>
            </a:r>
            <a:r>
              <a:rPr lang="en-US" dirty="0"/>
              <a:t>='</a:t>
            </a:r>
            <a:r>
              <a:rPr lang="en-US" dirty="0" err="1"/>
              <a:t>movie.webm</a:t>
            </a:r>
            <a:r>
              <a:rPr lang="en-US" dirty="0"/>
              <a:t>' type='video/</a:t>
            </a:r>
            <a:r>
              <a:rPr lang="en-US" dirty="0" err="1"/>
              <a:t>webm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    &lt;source </a:t>
            </a:r>
            <a:r>
              <a:rPr lang="en-US" dirty="0" err="1"/>
              <a:t>src</a:t>
            </a:r>
            <a:r>
              <a:rPr lang="en-US" dirty="0"/>
              <a:t>='</a:t>
            </a:r>
            <a:r>
              <a:rPr lang="en-US" dirty="0" err="1"/>
              <a:t>movie.ogv</a:t>
            </a:r>
            <a:r>
              <a:rPr lang="en-US" dirty="0"/>
              <a:t>' type='video/</a:t>
            </a:r>
            <a:r>
              <a:rPr lang="en-US" dirty="0" err="1"/>
              <a:t>ogg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    &lt;/video&gt;</a:t>
            </a:r>
          </a:p>
          <a:p>
            <a:pPr marL="0" indent="0">
              <a:buNone/>
            </a:pPr>
            <a:r>
              <a:rPr lang="en-US" dirty="0"/>
              <a:t>  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C077-111D-4CB9-B280-6CA727BE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7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9285-9873-43AA-9479-B8E5E6A1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Figure 23-3. Displaying video using HTML5</a:t>
            </a:r>
            <a:endParaRPr lang="en-PK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72B6-3200-424F-9AB9-560FD759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48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3AFF8E-5975-4CF7-9C19-025F626E4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716" y="1338376"/>
            <a:ext cx="7246568" cy="53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D640-E60C-43C1-BF0E-0738C048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Backgrounds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5A58-672A-4CAD-B1F6-9AA4D9294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518837" cy="5419799"/>
          </a:xfrm>
        </p:spPr>
        <p:txBody>
          <a:bodyPr>
            <a:normAutofit/>
          </a:bodyPr>
          <a:lstStyle/>
          <a:p>
            <a:r>
              <a:rPr lang="en-US" b="1" dirty="0"/>
              <a:t>background-clip</a:t>
            </a:r>
            <a:r>
              <a:rPr lang="en-US" dirty="0"/>
              <a:t> property specifies that background should extend  up to border (default), padding, or content within an element. </a:t>
            </a:r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background-clip: border-box;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background-clip: padding-box;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background-clip: content-box;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PK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B49A0-E893-44D3-B602-36766BA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A07F5-1049-4C06-927E-B571ED85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974" y="4352103"/>
            <a:ext cx="2476500" cy="1838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F06E7-F389-40A7-BFD8-E6684136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15" y="4375915"/>
            <a:ext cx="2466975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099A2E-A03C-4298-BC5D-0BB06018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931" y="4384525"/>
            <a:ext cx="24288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9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4EF0-8B52-40C9-9E89-DE2116FE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Backgrounds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5AD2-FC06-4D6C-8615-A060BDCE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background-origin</a:t>
            </a:r>
            <a:r>
              <a:rPr lang="en-US" dirty="0"/>
              <a:t> property specifies from where the top left of the background image should start. </a:t>
            </a:r>
          </a:p>
          <a:p>
            <a:r>
              <a:rPr lang="en-US" dirty="0"/>
              <a:t>Example: 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background-origin: border-box;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background-origin: padding-box;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background-origin: content-box;</a:t>
            </a:r>
            <a:endParaRPr lang="en-PK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E569-CF92-4333-B512-5582081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5AE44-F9BB-4084-8B1F-C1AB9C7F6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34" y="4414838"/>
            <a:ext cx="2419350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671652-1819-42B7-A068-56940B6DD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61" y="4424363"/>
            <a:ext cx="2438400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2D64D2-66E1-41FF-9662-3E4279FD6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404" y="4424363"/>
            <a:ext cx="24193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4EF0-8B52-40C9-9E89-DE2116FE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Backgrounds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5AD2-FC06-4D6C-8615-A060BDCE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5"/>
            <a:ext cx="11279909" cy="5296478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background-size</a:t>
            </a:r>
            <a:r>
              <a:rPr lang="en-US" sz="3200" dirty="0"/>
              <a:t> property specifies the width and height of background image.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Syntax: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background-size: keywords;</a:t>
            </a:r>
          </a:p>
          <a:p>
            <a:pPr lvl="1"/>
            <a:r>
              <a:rPr lang="en-US" b="1" dirty="0"/>
              <a:t>auto</a:t>
            </a:r>
            <a:r>
              <a:rPr lang="en-US" dirty="0"/>
              <a:t> - size is based on actual size and aspect ratio of image (default).</a:t>
            </a:r>
          </a:p>
          <a:p>
            <a:pPr lvl="1"/>
            <a:r>
              <a:rPr lang="en-US" b="1" dirty="0"/>
              <a:t>cover</a:t>
            </a:r>
            <a:r>
              <a:rPr lang="en-US" dirty="0"/>
              <a:t> - makes image to cover the entire container.</a:t>
            </a:r>
          </a:p>
          <a:p>
            <a:pPr lvl="1"/>
            <a:r>
              <a:rPr lang="en-US" b="1" dirty="0"/>
              <a:t>contain</a:t>
            </a:r>
            <a:r>
              <a:rPr lang="en-US" dirty="0"/>
              <a:t> - shows the whole image, even if that leaves uncovered space.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Syntax: 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background-size: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wwpx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hhpx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/>
              <a:t>If only one argument is used, then width will be set to that value and height will be set to auto.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E569-CF92-4333-B512-5582081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B299A-6938-481A-8EB8-1BAB3ED2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47" y="3707774"/>
            <a:ext cx="2219325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66EEA-1EBD-4494-A4A0-3D301B4F6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302" y="3707774"/>
            <a:ext cx="2200275" cy="1504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B6B10-6070-4101-884F-C88CBDB7C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807" y="3707774"/>
            <a:ext cx="22193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4EF0-8B52-40C9-9E89-DE2116FE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CSS3 Backgrounds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85AD2-FC06-4D6C-8615-A060BDCE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background-position</a:t>
            </a:r>
            <a:r>
              <a:rPr lang="en-US" dirty="0"/>
              <a:t> property sets the starting position of a background image.</a:t>
            </a:r>
          </a:p>
          <a:p>
            <a:r>
              <a:rPr lang="en-US" dirty="0"/>
              <a:t>Syntax: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background-origin: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ypos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dirty="0"/>
              <a:t>The values can be in numeric (any units) or letters (left top, left center, left bottom, right top, right center, right bottom, center top, center </a:t>
            </a:r>
            <a:r>
              <a:rPr lang="en-US" dirty="0" err="1"/>
              <a:t>center</a:t>
            </a:r>
            <a:r>
              <a:rPr lang="en-US" dirty="0"/>
              <a:t>, center bottom). If only one argument is used then other will be center or 50%.</a:t>
            </a:r>
          </a:p>
          <a:p>
            <a:r>
              <a:rPr lang="en-US" dirty="0"/>
              <a:t>Example: set the blackguard image to bottom right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background-position: bottom right;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7E569-CF92-4333-B512-55820818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575D7-A525-4EC9-B5B7-F60DBF01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162" y="5053011"/>
            <a:ext cx="21907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0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068F-A89F-470C-89CC-A79BB838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Example 19-1. Using multiple images in a background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ED7E-1EBE-41A4-A70B-EC6AD8BF8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45" y="1301674"/>
            <a:ext cx="11279909" cy="52870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&lt;!DOCTYPE html&gt;</a:t>
            </a:r>
          </a:p>
          <a:p>
            <a:pPr marL="0" indent="0">
              <a:buNone/>
            </a:pPr>
            <a:r>
              <a:rPr lang="en-US" dirty="0"/>
              <a:t>&lt;html&gt; &lt;!-- backgroundimages.html --&gt;</a:t>
            </a:r>
          </a:p>
          <a:p>
            <a:pPr marL="0" indent="0">
              <a:buNone/>
            </a:pPr>
            <a:r>
              <a:rPr lang="en-US" dirty="0"/>
              <a:t>  &lt;head&gt;</a:t>
            </a:r>
          </a:p>
          <a:p>
            <a:pPr marL="0" indent="0">
              <a:buNone/>
            </a:pPr>
            <a:r>
              <a:rPr lang="en-US" dirty="0"/>
              <a:t>      &lt;title&gt;CSS3 Multiple Backgrounds Example&lt;/title&gt;</a:t>
            </a:r>
          </a:p>
          <a:p>
            <a:pPr marL="0" indent="0">
              <a:buNone/>
            </a:pPr>
            <a:r>
              <a:rPr lang="en-US" dirty="0"/>
              <a:t>  &lt;style&gt;</a:t>
            </a:r>
          </a:p>
          <a:p>
            <a:pPr marL="0" indent="0">
              <a:buNone/>
            </a:pPr>
            <a:r>
              <a:rPr lang="en-US" dirty="0"/>
              <a:t>    .border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font-family:'Times</a:t>
            </a:r>
            <a:r>
              <a:rPr lang="en-US" dirty="0"/>
              <a:t> New Roman’;</a:t>
            </a:r>
          </a:p>
          <a:p>
            <a:pPr marL="0" indent="0">
              <a:buNone/>
            </a:pPr>
            <a:r>
              <a:rPr lang="en-US" dirty="0"/>
              <a:t>    font-style :italic;</a:t>
            </a:r>
          </a:p>
          <a:p>
            <a:pPr marL="0" indent="0">
              <a:buNone/>
            </a:pPr>
            <a:r>
              <a:rPr lang="en-US" dirty="0"/>
              <a:t>    font-size :170%;</a:t>
            </a:r>
          </a:p>
          <a:p>
            <a:pPr marL="0" indent="0">
              <a:buNone/>
            </a:pPr>
            <a:r>
              <a:rPr lang="en-US" dirty="0"/>
              <a:t>    text-align :center;</a:t>
            </a:r>
          </a:p>
          <a:p>
            <a:pPr marL="0" indent="0">
              <a:buNone/>
            </a:pPr>
            <a:r>
              <a:rPr lang="en-US" dirty="0"/>
              <a:t>    padding :60px;</a:t>
            </a:r>
          </a:p>
          <a:p>
            <a:pPr marL="0" indent="0">
              <a:buNone/>
            </a:pPr>
            <a:r>
              <a:rPr lang="en-US" dirty="0"/>
              <a:t>    width :350px;</a:t>
            </a:r>
          </a:p>
          <a:p>
            <a:pPr marL="0" indent="0">
              <a:buNone/>
            </a:pPr>
            <a:r>
              <a:rPr lang="en-US" dirty="0"/>
              <a:t>    height :500px;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E904-826A-4B8E-8F9B-76F806A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1DC9-C721-4D5F-A7A1-DF55DAF8C7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10415</TotalTime>
  <Words>3729</Words>
  <Application>Microsoft Office PowerPoint</Application>
  <PresentationFormat>Widescreen</PresentationFormat>
  <Paragraphs>451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Courier New</vt:lpstr>
      <vt:lpstr>Gotham Narrow Book</vt:lpstr>
      <vt:lpstr>Gotham Narrow Medium</vt:lpstr>
      <vt:lpstr>MinionPro-It</vt:lpstr>
      <vt:lpstr>Wingdings</vt:lpstr>
      <vt:lpstr>Office Theme</vt:lpstr>
      <vt:lpstr>Web Systems &amp; Technologies</vt:lpstr>
      <vt:lpstr>Matching Parts of Strings in Attribute Selectors</vt:lpstr>
      <vt:lpstr>Matching Parts of Strings in Attribute Selectors</vt:lpstr>
      <vt:lpstr>CSS3 Backgrounds</vt:lpstr>
      <vt:lpstr>CSS3 Backgrounds</vt:lpstr>
      <vt:lpstr>CSS3 Backgrounds</vt:lpstr>
      <vt:lpstr>CSS3 Backgrounds</vt:lpstr>
      <vt:lpstr>CSS3 Backgrounds</vt:lpstr>
      <vt:lpstr>Example 19-1. Using multiple images in a background</vt:lpstr>
      <vt:lpstr>Example 19-1. Using multiple images in a background</vt:lpstr>
      <vt:lpstr>Example 19-1. Using multiple images in a background</vt:lpstr>
      <vt:lpstr>Figure 19-2. A background created with multiple images</vt:lpstr>
      <vt:lpstr>CSS3 Borders</vt:lpstr>
      <vt:lpstr>CSS3 Borders</vt:lpstr>
      <vt:lpstr>Box Shadows</vt:lpstr>
      <vt:lpstr>Colors and Opacity</vt:lpstr>
      <vt:lpstr>Text Effects</vt:lpstr>
      <vt:lpstr>Text Effects</vt:lpstr>
      <vt:lpstr>Text Effects</vt:lpstr>
      <vt:lpstr>Transformations</vt:lpstr>
      <vt:lpstr>Transformations</vt:lpstr>
      <vt:lpstr>Transitions</vt:lpstr>
      <vt:lpstr>Transitions</vt:lpstr>
      <vt:lpstr>Transitions</vt:lpstr>
      <vt:lpstr>Example 19-4. A transition on hover effect</vt:lpstr>
      <vt:lpstr>Example 19-4. A transition on hover effect</vt:lpstr>
      <vt:lpstr>Figure 19-14. The object rotates and changes color when hovered over</vt:lpstr>
      <vt:lpstr>Introduction to HTML5</vt:lpstr>
      <vt:lpstr>The HTML Canvas</vt:lpstr>
      <vt:lpstr>The HTML Canvas</vt:lpstr>
      <vt:lpstr>Example 23-1. Using the HTML5 canvas element</vt:lpstr>
      <vt:lpstr>Example 23-1. Using the HTML5 canvas element</vt:lpstr>
      <vt:lpstr>Example 23-1. Using the HTML5 canvas element</vt:lpstr>
      <vt:lpstr>Figure 23-1. Drawing the Japanese flag using an HTML5 canvas</vt:lpstr>
      <vt:lpstr>Geolocation</vt:lpstr>
      <vt:lpstr>Using HTML Geolocation</vt:lpstr>
      <vt:lpstr>Example 23-2. Displaying a map of the user’s location</vt:lpstr>
      <vt:lpstr>Example 23-2. Displaying a map of the user’s location</vt:lpstr>
      <vt:lpstr>Example 23-2. Displaying a map of the user’s location</vt:lpstr>
      <vt:lpstr>Example 23-2. Displaying a map of the user’s location</vt:lpstr>
      <vt:lpstr>Example 23-2. Displaying a map of the user’s location</vt:lpstr>
      <vt:lpstr>Figure 23-2. The user’s location has been used to display a map</vt:lpstr>
      <vt:lpstr>Audio and Video</vt:lpstr>
      <vt:lpstr>The &lt;audio&gt; Element</vt:lpstr>
      <vt:lpstr>Example 25-1. Embedding three different types of audio files</vt:lpstr>
      <vt:lpstr>The &lt;video&gt; Element</vt:lpstr>
      <vt:lpstr>Example 23-3. Playing a video with HTML5</vt:lpstr>
      <vt:lpstr>Figure 23-3. Displaying video using HTML5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CSS3 and HTML5</dc:title>
  <dc:subject>Web Systems and Technologies</dc:subject>
  <dc:creator>Muhammad Fahad</dc:creator>
  <cp:lastModifiedBy>Muhammad Fahad</cp:lastModifiedBy>
  <cp:revision>935</cp:revision>
  <cp:lastPrinted>2018-02-20T01:02:10Z</cp:lastPrinted>
  <dcterms:created xsi:type="dcterms:W3CDTF">2017-11-25T11:53:26Z</dcterms:created>
  <dcterms:modified xsi:type="dcterms:W3CDTF">2020-05-02T20:09:00Z</dcterms:modified>
</cp:coreProperties>
</file>