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69" r:id="rId3"/>
    <p:sldId id="258" r:id="rId4"/>
    <p:sldId id="264" r:id="rId5"/>
    <p:sldId id="265" r:id="rId6"/>
    <p:sldId id="274" r:id="rId7"/>
    <p:sldId id="273" r:id="rId8"/>
    <p:sldId id="266" r:id="rId9"/>
    <p:sldId id="285" r:id="rId10"/>
    <p:sldId id="28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382" autoAdjust="0"/>
  </p:normalViewPr>
  <p:slideViewPr>
    <p:cSldViewPr snapToGrid="0">
      <p:cViewPr varScale="1">
        <p:scale>
          <a:sx n="64" d="100"/>
          <a:sy n="64" d="100"/>
        </p:scale>
        <p:origin x="90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3E150-1A82-4051-B0EF-6F60E4EC875A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67CA2-1C37-4084-9D09-8916F9369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48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Beta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en-US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blockers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have long been associated </a:t>
            </a:r>
            <a:r>
              <a:rPr lang="en-US" b="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lang="en-US" b="1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sleep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disturbances, including awakenings at night and nightmares. They are thought to do this by inhibiting the nighttime secretion of melatonin, a hormone involved in regulating both </a:t>
            </a:r>
            <a:r>
              <a:rPr lang="en-US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sleep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and the body's circadian clock.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67CA2-1C37-4084-9D09-8916F9369A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3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67CA2-1C37-4084-9D09-8916F9369A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86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 b="1" i="1" dirty="0" smtClean="0">
                <a:solidFill>
                  <a:srgbClr val="5F799C"/>
                </a:solidFill>
                <a:effectLst/>
                <a:latin typeface="OfficinaSans-BoldItalic"/>
              </a:rPr>
              <a:t>Overview. </a:t>
            </a:r>
            <a:r>
              <a:rPr lang="en-US" sz="1200" b="0" i="0" dirty="0" err="1" smtClean="0">
                <a:solidFill>
                  <a:srgbClr val="231F20"/>
                </a:solidFill>
                <a:effectLst/>
                <a:latin typeface="Times-Roman"/>
              </a:rPr>
              <a:t>AngII</a:t>
            </a:r>
            <a:r>
              <a:rPr lang="en-US" sz="1200" b="0" i="0" dirty="0" smtClean="0">
                <a:solidFill>
                  <a:srgbClr val="231F20"/>
                </a:solidFill>
                <a:effectLst/>
                <a:latin typeface="Times-Roman"/>
              </a:rPr>
              <a:t>, the most active angiotensin peptide, is</a:t>
            </a:r>
            <a:r>
              <a:rPr lang="en-US" sz="1200" b="0" i="0" baseline="0" dirty="0" smtClean="0">
                <a:solidFill>
                  <a:srgbClr val="231F20"/>
                </a:solidFill>
                <a:effectLst/>
                <a:latin typeface="Times-Roman"/>
              </a:rPr>
              <a:t> </a:t>
            </a:r>
            <a:r>
              <a:rPr lang="en-US" sz="1200" b="0" i="0" dirty="0" smtClean="0">
                <a:solidFill>
                  <a:srgbClr val="231F20"/>
                </a:solidFill>
                <a:effectLst/>
                <a:latin typeface="Times-Roman"/>
              </a:rPr>
              <a:t>derived from angiotensinogen in two proteolytic steps.</a:t>
            </a:r>
            <a:r>
              <a:rPr lang="en-US" sz="1200" b="0" i="0" baseline="0" dirty="0" smtClean="0">
                <a:solidFill>
                  <a:srgbClr val="231F20"/>
                </a:solidFill>
                <a:effectLst/>
                <a:latin typeface="Times-Roman"/>
              </a:rPr>
              <a:t> </a:t>
            </a:r>
            <a:r>
              <a:rPr lang="en-US" sz="1200" b="0" i="0" dirty="0" smtClean="0">
                <a:solidFill>
                  <a:srgbClr val="231F20"/>
                </a:solidFill>
                <a:effectLst/>
                <a:latin typeface="Times-Roman"/>
              </a:rPr>
              <a:t>First, renin, an enzyme released from the kidneys,</a:t>
            </a:r>
            <a:r>
              <a:rPr lang="en-US" sz="1200" b="0" i="0" baseline="0" dirty="0" smtClean="0">
                <a:solidFill>
                  <a:srgbClr val="231F20"/>
                </a:solidFill>
                <a:effectLst/>
                <a:latin typeface="Times-Roman"/>
              </a:rPr>
              <a:t> </a:t>
            </a:r>
            <a:r>
              <a:rPr lang="en-US" sz="1200" b="0" i="0" dirty="0" smtClean="0">
                <a:solidFill>
                  <a:srgbClr val="231F20"/>
                </a:solidFill>
                <a:effectLst/>
                <a:latin typeface="Times-Roman"/>
              </a:rPr>
              <a:t>cleaves the </a:t>
            </a:r>
            <a:r>
              <a:rPr lang="en-US" sz="1200" b="0" i="0" dirty="0" err="1" smtClean="0">
                <a:solidFill>
                  <a:srgbClr val="231F20"/>
                </a:solidFill>
                <a:effectLst/>
                <a:latin typeface="Times-Roman"/>
              </a:rPr>
              <a:t>decapeptide</a:t>
            </a:r>
            <a:r>
              <a:rPr lang="en-US" sz="1200" b="0" i="0" dirty="0" smtClean="0">
                <a:solidFill>
                  <a:srgbClr val="231F20"/>
                </a:solidFill>
                <a:effectLst/>
                <a:latin typeface="Times-Roman"/>
              </a:rPr>
              <a:t> </a:t>
            </a:r>
            <a:r>
              <a:rPr lang="en-US" sz="1200" b="0" i="0" dirty="0" err="1" smtClean="0">
                <a:solidFill>
                  <a:srgbClr val="231F20"/>
                </a:solidFill>
                <a:effectLst/>
                <a:latin typeface="Times-Roman"/>
              </a:rPr>
              <a:t>AngI</a:t>
            </a:r>
            <a:r>
              <a:rPr lang="en-US" sz="1200" b="0" i="0" dirty="0" smtClean="0">
                <a:solidFill>
                  <a:srgbClr val="231F20"/>
                </a:solidFill>
                <a:effectLst/>
                <a:latin typeface="Times-Roman"/>
              </a:rPr>
              <a:t> from the amino terminus of</a:t>
            </a:r>
            <a:br>
              <a:rPr lang="en-US" sz="1200" b="0" i="0" dirty="0" smtClean="0">
                <a:solidFill>
                  <a:srgbClr val="231F20"/>
                </a:solidFill>
                <a:effectLst/>
                <a:latin typeface="Times-Roman"/>
              </a:rPr>
            </a:br>
            <a:r>
              <a:rPr lang="en-US" sz="1200" b="0" i="0" dirty="0" smtClean="0">
                <a:solidFill>
                  <a:srgbClr val="231F20"/>
                </a:solidFill>
                <a:effectLst/>
                <a:latin typeface="Times-Roman"/>
              </a:rPr>
              <a:t>angiotensinogen (renin substrate). </a:t>
            </a:r>
            <a:r>
              <a:rPr lang="en-US" sz="1200" b="1" i="0" dirty="0" smtClean="0">
                <a:solidFill>
                  <a:srgbClr val="231F20"/>
                </a:solidFill>
                <a:effectLst/>
                <a:latin typeface="Times-Roman"/>
              </a:rPr>
              <a:t>Then, ACE removes</a:t>
            </a:r>
            <a:r>
              <a:rPr lang="en-US" sz="1200" b="1" i="0" baseline="0" dirty="0" smtClean="0">
                <a:solidFill>
                  <a:srgbClr val="231F20"/>
                </a:solidFill>
                <a:effectLst/>
                <a:latin typeface="Times-Roman"/>
              </a:rPr>
              <a:t> </a:t>
            </a:r>
            <a:r>
              <a:rPr lang="en-US" sz="1200" b="1" i="0" dirty="0" smtClean="0">
                <a:solidFill>
                  <a:srgbClr val="231F20"/>
                </a:solidFill>
                <a:effectLst/>
                <a:latin typeface="Times-Roman"/>
              </a:rPr>
              <a:t>the </a:t>
            </a:r>
            <a:r>
              <a:rPr lang="en-US" sz="1200" b="1" i="0" dirty="0" err="1" smtClean="0">
                <a:solidFill>
                  <a:srgbClr val="231F20"/>
                </a:solidFill>
                <a:effectLst/>
                <a:latin typeface="Times-Roman"/>
              </a:rPr>
              <a:t>carboxy</a:t>
            </a:r>
            <a:r>
              <a:rPr lang="en-US" sz="1200" b="1" i="0" dirty="0" smtClean="0">
                <a:solidFill>
                  <a:srgbClr val="231F20"/>
                </a:solidFill>
                <a:effectLst/>
                <a:latin typeface="Times-Roman"/>
              </a:rPr>
              <a:t>- terminal dipeptide of </a:t>
            </a:r>
            <a:r>
              <a:rPr lang="en-US" sz="1200" b="1" i="0" dirty="0" err="1" smtClean="0">
                <a:solidFill>
                  <a:srgbClr val="231F20"/>
                </a:solidFill>
                <a:effectLst/>
                <a:latin typeface="Times-Roman"/>
              </a:rPr>
              <a:t>AngI</a:t>
            </a:r>
            <a:r>
              <a:rPr lang="en-US" sz="1200" b="1" i="0" dirty="0" smtClean="0">
                <a:solidFill>
                  <a:srgbClr val="231F20"/>
                </a:solidFill>
                <a:effectLst/>
                <a:latin typeface="Times-Roman"/>
              </a:rPr>
              <a:t> to produce the</a:t>
            </a:r>
            <a:r>
              <a:rPr lang="en-US" sz="1200" b="1" i="0" baseline="0" dirty="0" smtClean="0">
                <a:solidFill>
                  <a:srgbClr val="231F20"/>
                </a:solidFill>
                <a:effectLst/>
                <a:latin typeface="Times-Roman"/>
              </a:rPr>
              <a:t> </a:t>
            </a:r>
            <a:r>
              <a:rPr lang="en-US" sz="1200" b="1" i="0" dirty="0" err="1" smtClean="0">
                <a:solidFill>
                  <a:srgbClr val="231F20"/>
                </a:solidFill>
                <a:effectLst/>
                <a:latin typeface="Times-Roman"/>
              </a:rPr>
              <a:t>octapeptide</a:t>
            </a:r>
            <a:r>
              <a:rPr lang="en-US" sz="1200" b="1" i="0" dirty="0" smtClean="0">
                <a:solidFill>
                  <a:srgbClr val="231F20"/>
                </a:solidFill>
                <a:effectLst/>
                <a:latin typeface="Times-Roman"/>
              </a:rPr>
              <a:t> </a:t>
            </a:r>
            <a:r>
              <a:rPr lang="en-US" sz="1200" b="1" i="0" dirty="0" err="1" smtClean="0">
                <a:solidFill>
                  <a:srgbClr val="231F20"/>
                </a:solidFill>
                <a:effectLst/>
                <a:latin typeface="Times-Roman"/>
              </a:rPr>
              <a:t>AngII</a:t>
            </a:r>
            <a:r>
              <a:rPr lang="en-US" sz="1200" b="1" i="0" dirty="0" smtClean="0">
                <a:solidFill>
                  <a:srgbClr val="231F20"/>
                </a:solidFill>
                <a:effectLst/>
                <a:latin typeface="Times-Roman"/>
              </a:rPr>
              <a:t>. These enzymatic steps are summarized in Figure 26–1. </a:t>
            </a:r>
            <a:r>
              <a:rPr lang="en-US" sz="1200" b="1" i="0" dirty="0" err="1" smtClean="0">
                <a:solidFill>
                  <a:srgbClr val="231F20"/>
                </a:solidFill>
                <a:effectLst/>
                <a:latin typeface="Times-Roman"/>
              </a:rPr>
              <a:t>AngII</a:t>
            </a:r>
            <a:r>
              <a:rPr lang="en-US" sz="1200" b="1" i="0" dirty="0" smtClean="0">
                <a:solidFill>
                  <a:srgbClr val="231F20"/>
                </a:solidFill>
                <a:effectLst/>
                <a:latin typeface="Times-Roman"/>
              </a:rPr>
              <a:t> acts by binding to two </a:t>
            </a:r>
            <a:r>
              <a:rPr lang="en-US" sz="1200" b="1" i="0" dirty="0" err="1" smtClean="0">
                <a:solidFill>
                  <a:srgbClr val="231F20"/>
                </a:solidFill>
                <a:effectLst/>
                <a:latin typeface="Times-Roman"/>
              </a:rPr>
              <a:t>heptahelical</a:t>
            </a:r>
            <a:r>
              <a:rPr lang="en-US" sz="1200" b="1" i="0" dirty="0" smtClean="0">
                <a:solidFill>
                  <a:srgbClr val="231F20"/>
                </a:solidFill>
                <a:effectLst/>
                <a:latin typeface="Times-Roman"/>
              </a:rPr>
              <a:t> GPCRs, AT</a:t>
            </a:r>
            <a:r>
              <a:rPr lang="en-US" sz="800" b="1" i="0" dirty="0" smtClean="0">
                <a:solidFill>
                  <a:srgbClr val="231F20"/>
                </a:solidFill>
                <a:effectLst/>
                <a:latin typeface="Times-Roman"/>
              </a:rPr>
              <a:t>1 </a:t>
            </a:r>
            <a:r>
              <a:rPr lang="en-US" sz="1200" b="1" i="0" dirty="0" smtClean="0">
                <a:solidFill>
                  <a:srgbClr val="231F20"/>
                </a:solidFill>
                <a:effectLst/>
                <a:latin typeface="Times-Roman"/>
              </a:rPr>
              <a:t>and AT</a:t>
            </a:r>
            <a:r>
              <a:rPr lang="en-US" sz="800" b="1" i="0" dirty="0" smtClean="0">
                <a:solidFill>
                  <a:srgbClr val="231F20"/>
                </a:solidFill>
                <a:effectLst/>
                <a:latin typeface="Times-Roman"/>
              </a:rPr>
              <a:t>2</a:t>
            </a:r>
            <a:r>
              <a:rPr lang="en-US" sz="1200" b="1" i="0" dirty="0" smtClean="0">
                <a:solidFill>
                  <a:srgbClr val="231F20"/>
                </a:solidFill>
                <a:effectLst/>
                <a:latin typeface="Times-Roman"/>
              </a:rPr>
              <a:t>.</a:t>
            </a:r>
            <a:r>
              <a:rPr lang="en-US" sz="1200" b="1" i="0" baseline="0" dirty="0" smtClean="0">
                <a:solidFill>
                  <a:srgbClr val="231F20"/>
                </a:solidFill>
                <a:effectLst/>
                <a:latin typeface="Times-Roman"/>
              </a:rPr>
              <a:t> </a:t>
            </a:r>
            <a:r>
              <a:rPr lang="en-US" sz="1200" b="0" i="0" dirty="0" smtClean="0">
                <a:solidFill>
                  <a:srgbClr val="231F20"/>
                </a:solidFill>
                <a:effectLst/>
                <a:latin typeface="Times-Roman"/>
              </a:rPr>
              <a:t>The understanding of the RAS has expanded in</a:t>
            </a:r>
            <a:r>
              <a:rPr lang="en-US" sz="1200" b="0" i="0" baseline="0" dirty="0" smtClean="0">
                <a:solidFill>
                  <a:srgbClr val="231F20"/>
                </a:solidFill>
                <a:effectLst/>
                <a:latin typeface="Times-Roman"/>
              </a:rPr>
              <a:t> </a:t>
            </a:r>
            <a:r>
              <a:rPr lang="en-US" sz="1200" b="0" i="0" dirty="0" smtClean="0">
                <a:solidFill>
                  <a:srgbClr val="231F20"/>
                </a:solidFill>
                <a:effectLst/>
                <a:latin typeface="Times-Roman"/>
              </a:rPr>
              <a:t>recent years. The current view of the RAS also includes</a:t>
            </a:r>
            <a:r>
              <a:rPr lang="en-US" sz="1200" b="0" i="0" baseline="0" dirty="0" smtClean="0">
                <a:solidFill>
                  <a:srgbClr val="231F20"/>
                </a:solidFill>
                <a:effectLst/>
                <a:latin typeface="Times-Roman"/>
              </a:rPr>
              <a:t> </a:t>
            </a:r>
            <a:r>
              <a:rPr lang="en-US" sz="1200" b="0" i="0" dirty="0" smtClean="0">
                <a:solidFill>
                  <a:srgbClr val="231F20"/>
                </a:solidFill>
                <a:effectLst/>
                <a:latin typeface="Times-Roman"/>
              </a:rPr>
              <a:t>a local (tissue) RAS, alternative pathways for </a:t>
            </a:r>
            <a:r>
              <a:rPr lang="en-US" sz="1200" b="0" i="0" dirty="0" err="1" smtClean="0">
                <a:solidFill>
                  <a:srgbClr val="231F20"/>
                </a:solidFill>
                <a:effectLst/>
                <a:latin typeface="Times-Roman"/>
              </a:rPr>
              <a:t>AngII</a:t>
            </a:r>
            <a:r>
              <a:rPr lang="en-US" sz="1200" b="0" i="0" baseline="0" dirty="0" smtClean="0">
                <a:solidFill>
                  <a:srgbClr val="231F20"/>
                </a:solidFill>
                <a:effectLst/>
                <a:latin typeface="Times-Roman"/>
              </a:rPr>
              <a:t> </a:t>
            </a:r>
            <a:r>
              <a:rPr lang="en-US" sz="1200" b="0" i="0" dirty="0" smtClean="0">
                <a:solidFill>
                  <a:srgbClr val="231F20"/>
                </a:solidFill>
                <a:effectLst/>
                <a:latin typeface="Times-Roman"/>
              </a:rPr>
              <a:t>synthesis (ACE independent), formation of other biologically active angiotensin peptides (</a:t>
            </a:r>
            <a:r>
              <a:rPr lang="en-US" sz="1200" b="0" i="0" dirty="0" err="1" smtClean="0">
                <a:solidFill>
                  <a:srgbClr val="231F20"/>
                </a:solidFill>
                <a:effectLst/>
                <a:latin typeface="Times-Roman"/>
              </a:rPr>
              <a:t>AngIII</a:t>
            </a:r>
            <a:r>
              <a:rPr lang="en-US" sz="1200" b="0" i="0" dirty="0" smtClean="0">
                <a:solidFill>
                  <a:srgbClr val="231F20"/>
                </a:solidFill>
                <a:effectLst/>
                <a:latin typeface="Times-Roman"/>
              </a:rPr>
              <a:t>, </a:t>
            </a:r>
            <a:r>
              <a:rPr lang="en-US" sz="1200" b="0" i="0" dirty="0" err="1" smtClean="0">
                <a:solidFill>
                  <a:srgbClr val="231F20"/>
                </a:solidFill>
                <a:effectLst/>
                <a:latin typeface="Times-Roman"/>
              </a:rPr>
              <a:t>AngIV</a:t>
            </a:r>
            <a:r>
              <a:rPr lang="en-US" sz="1200" b="0" i="0" dirty="0" smtClean="0">
                <a:solidFill>
                  <a:srgbClr val="231F20"/>
                </a:solidFill>
                <a:effectLst/>
                <a:latin typeface="Times-Roman"/>
              </a:rPr>
              <a:t>,</a:t>
            </a:r>
            <a:r>
              <a:rPr lang="en-US" sz="1200" b="0" i="0" baseline="0" dirty="0" smtClean="0">
                <a:solidFill>
                  <a:srgbClr val="231F20"/>
                </a:solidFill>
                <a:effectLst/>
                <a:latin typeface="Times-Roman"/>
              </a:rPr>
              <a:t> </a:t>
            </a:r>
            <a:r>
              <a:rPr lang="en-US" sz="1200" b="0" i="0" dirty="0" smtClean="0">
                <a:solidFill>
                  <a:srgbClr val="231F20"/>
                </a:solidFill>
                <a:effectLst/>
                <a:latin typeface="Times-Roman"/>
              </a:rPr>
              <a:t>Ang[1–7]), and additional angiotensin binding receptors (angiotensin subtypes 1, 2, and 4 [AT</a:t>
            </a:r>
            <a:r>
              <a:rPr lang="en-US" sz="800" b="0" i="0" dirty="0" smtClean="0">
                <a:solidFill>
                  <a:srgbClr val="231F20"/>
                </a:solidFill>
                <a:effectLst/>
                <a:latin typeface="Times-Roman"/>
              </a:rPr>
              <a:t>1</a:t>
            </a:r>
            <a:r>
              <a:rPr lang="en-US" sz="1200" b="0" i="0" dirty="0" smtClean="0">
                <a:solidFill>
                  <a:srgbClr val="231F20"/>
                </a:solidFill>
                <a:effectLst/>
                <a:latin typeface="Times-Roman"/>
              </a:rPr>
              <a:t>, AT</a:t>
            </a:r>
            <a:r>
              <a:rPr lang="en-US" sz="800" b="0" i="0" dirty="0" smtClean="0">
                <a:solidFill>
                  <a:srgbClr val="231F20"/>
                </a:solidFill>
                <a:effectLst/>
                <a:latin typeface="Times-Roman"/>
              </a:rPr>
              <a:t>2</a:t>
            </a:r>
            <a:r>
              <a:rPr lang="en-US" sz="1200" b="0" i="0" dirty="0" smtClean="0">
                <a:solidFill>
                  <a:srgbClr val="231F20"/>
                </a:solidFill>
                <a:effectLst/>
                <a:latin typeface="Times-Roman"/>
              </a:rPr>
              <a:t>, AT</a:t>
            </a:r>
            <a:r>
              <a:rPr lang="en-US" sz="800" b="0" i="0" dirty="0" smtClean="0">
                <a:solidFill>
                  <a:srgbClr val="231F20"/>
                </a:solidFill>
                <a:effectLst/>
                <a:latin typeface="Times-Roman"/>
              </a:rPr>
              <a:t>4</a:t>
            </a:r>
            <a:r>
              <a:rPr lang="en-US" sz="1200" b="0" i="0" dirty="0" smtClean="0">
                <a:solidFill>
                  <a:srgbClr val="231F20"/>
                </a:solidFill>
                <a:effectLst/>
                <a:latin typeface="Times-Roman"/>
              </a:rPr>
              <a:t>];</a:t>
            </a:r>
            <a:r>
              <a:rPr lang="en-US" sz="1200" b="0" i="0" baseline="0" dirty="0" smtClean="0">
                <a:solidFill>
                  <a:srgbClr val="231F20"/>
                </a:solidFill>
                <a:effectLst/>
                <a:latin typeface="Times-Roman"/>
              </a:rPr>
              <a:t> </a:t>
            </a:r>
            <a:r>
              <a:rPr lang="en-US" sz="1200" b="0" i="0" dirty="0" smtClean="0">
                <a:solidFill>
                  <a:srgbClr val="231F20"/>
                </a:solidFill>
                <a:effectLst/>
                <a:latin typeface="Times-Roman"/>
              </a:rPr>
              <a:t>Mas) that participate in cell growth </a:t>
            </a:r>
            <a:r>
              <a:rPr lang="en-US" sz="1200" b="0" i="0" dirty="0" err="1" smtClean="0">
                <a:solidFill>
                  <a:srgbClr val="231F20"/>
                </a:solidFill>
                <a:effectLst/>
                <a:latin typeface="Times-Roman"/>
              </a:rPr>
              <a:t>differentiation,hypertrophy</a:t>
            </a:r>
            <a:r>
              <a:rPr lang="en-US" sz="1200" b="0" i="0" dirty="0" smtClean="0">
                <a:solidFill>
                  <a:srgbClr val="231F20"/>
                </a:solidFill>
                <a:effectLst/>
                <a:latin typeface="Times-Roman"/>
              </a:rPr>
              <a:t>, inflammation, fibrosis, and apoptosis.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67CA2-1C37-4084-9D09-8916F9369A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17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67CA2-1C37-4084-9D09-8916F9369AA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299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A0D7-FF5A-445C-8BDA-739DBAD5E54A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46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9EAA-9DE2-42DF-B1F3-AE371C6376EC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84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16414-65B5-4F3B-9022-9EAB6F76E8F2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0331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A1A0C-A1EF-40C0-8A58-8C568A3E039F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15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897D-DED3-46FA-A196-6873D043AECA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5312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FCAD-BF60-4248-B989-391102D29B26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91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9F47-C1BF-47A5-B5D3-6CDEFB6D1EE0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20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D6F8-5C91-4348-93DA-97F00AB8BFB4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394C4-24BE-404F-85A1-4A9A9F49BD7A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4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86657-8CAB-4A82-9323-9ED57752808E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35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536C-3358-43B3-A46E-1EFA8BBBD369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74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7E65A-DAFE-4F4D-80F5-59474E5DD305}" type="datetime1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10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EAFD0-61DD-42BA-B592-C89A8A7E9859}" type="datetime1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8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D7213-A31A-47E7-9886-0E05F5BCBA15}" type="datetime1">
              <a:rPr lang="en-US" smtClean="0"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87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A87A-DCB4-4374-A670-CFBCB5CA6782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5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AA900-E8DF-4BEC-9D0A-CFE728CC5753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52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B8CC2-D4F7-4125-AFF7-C548D4CBB4D7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2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1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6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2520" y="381000"/>
            <a:ext cx="1086612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</a:rPr>
              <a:t>    Angiotensinogen</a:t>
            </a:r>
            <a:endParaRPr lang="en-US" sz="3200" dirty="0" smtClean="0">
              <a:solidFill>
                <a:prstClr val="black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A </a:t>
            </a:r>
            <a:r>
              <a:rPr lang="en-US" sz="3200" dirty="0">
                <a:solidFill>
                  <a:prstClr val="black"/>
                </a:solidFill>
              </a:rPr>
              <a:t>serum </a:t>
            </a:r>
            <a:r>
              <a:rPr lang="el-GR" sz="3200" dirty="0">
                <a:solidFill>
                  <a:prstClr val="black"/>
                </a:solidFill>
              </a:rPr>
              <a:t>α2-</a:t>
            </a:r>
            <a:r>
              <a:rPr lang="en-US" sz="3200" dirty="0">
                <a:solidFill>
                  <a:prstClr val="black"/>
                </a:solidFill>
              </a:rPr>
              <a:t>globulin secreted in the </a:t>
            </a:r>
            <a:r>
              <a:rPr lang="en-US" sz="3200" b="1" dirty="0">
                <a:solidFill>
                  <a:prstClr val="black"/>
                </a:solidFill>
              </a:rPr>
              <a:t>liver </a:t>
            </a:r>
            <a:r>
              <a:rPr lang="en-US" sz="3200" dirty="0">
                <a:solidFill>
                  <a:prstClr val="black"/>
                </a:solidFill>
              </a:rPr>
              <a:t>which, on hydrolysis by </a:t>
            </a:r>
            <a:r>
              <a:rPr lang="en-US" sz="3200" b="1" dirty="0">
                <a:solidFill>
                  <a:prstClr val="black"/>
                </a:solidFill>
              </a:rPr>
              <a:t>renin</a:t>
            </a:r>
            <a:r>
              <a:rPr lang="en-US" sz="3200" dirty="0">
                <a:solidFill>
                  <a:prstClr val="black"/>
                </a:solidFill>
              </a:rPr>
              <a:t>, gives rise to </a:t>
            </a:r>
            <a:r>
              <a:rPr lang="en-US" sz="3200" b="1" dirty="0">
                <a:solidFill>
                  <a:prstClr val="black"/>
                </a:solidFill>
              </a:rPr>
              <a:t>angiotensin</a:t>
            </a:r>
            <a:r>
              <a:rPr lang="en-US" sz="3200" dirty="0">
                <a:solidFill>
                  <a:prstClr val="black"/>
                </a:solidFill>
              </a:rPr>
              <a:t>.  </a:t>
            </a:r>
            <a:endParaRPr lang="en-US" sz="3200" dirty="0" smtClean="0">
              <a:solidFill>
                <a:prstClr val="black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Angiotensin is found </a:t>
            </a:r>
            <a:r>
              <a:rPr lang="en-US" sz="3200" dirty="0">
                <a:solidFill>
                  <a:prstClr val="black"/>
                </a:solidFill>
              </a:rPr>
              <a:t>in the alpha-globulin fraction of plasma. </a:t>
            </a:r>
            <a:endParaRPr lang="en-US" sz="3200" dirty="0" smtClean="0">
              <a:solidFill>
                <a:prstClr val="black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prstClr val="black"/>
                </a:solidFill>
              </a:rPr>
              <a:t>Renin</a:t>
            </a:r>
            <a:r>
              <a:rPr lang="en-US" sz="3200" dirty="0">
                <a:solidFill>
                  <a:prstClr val="black"/>
                </a:solidFill>
              </a:rPr>
              <a:t> is secreted from </a:t>
            </a:r>
            <a:r>
              <a:rPr lang="en-US" sz="3200" b="1" dirty="0">
                <a:solidFill>
                  <a:prstClr val="black"/>
                </a:solidFill>
              </a:rPr>
              <a:t>juxtaglomerular kidney cells</a:t>
            </a:r>
            <a:r>
              <a:rPr lang="en-US" sz="3200" dirty="0">
                <a:solidFill>
                  <a:prstClr val="black"/>
                </a:solidFill>
              </a:rPr>
              <a:t>, which sense changes in renal perfusion pressure, via stretch receptors in the vascular walls</a:t>
            </a:r>
            <a:r>
              <a:rPr lang="en-US" sz="3200" dirty="0" smtClean="0">
                <a:solidFill>
                  <a:prstClr val="black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</a:rPr>
              <a:t>Angiotensin-converting enzyme </a:t>
            </a:r>
            <a:r>
              <a:rPr lang="en-US" sz="3200" dirty="0" smtClean="0">
                <a:solidFill>
                  <a:prstClr val="black"/>
                </a:solidFill>
              </a:rPr>
              <a:t>, </a:t>
            </a:r>
            <a:r>
              <a:rPr lang="en-US" sz="3200" dirty="0">
                <a:solidFill>
                  <a:prstClr val="black"/>
                </a:solidFill>
              </a:rPr>
              <a:t>or ACE, is a central component of the renin-angiotensin system (RAS), which controls blood pressure by regulating the volume of fluids in the body.</a:t>
            </a:r>
            <a:endParaRPr lang="en-US" sz="3200" dirty="0" smtClean="0">
              <a:solidFill>
                <a:prstClr val="black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97" y="194709"/>
            <a:ext cx="11491298" cy="63477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2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5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64" y="207646"/>
            <a:ext cx="11111345" cy="656589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3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8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83" y="249431"/>
            <a:ext cx="11724081" cy="639629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4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4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6059" y="254638"/>
            <a:ext cx="4222166" cy="635200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5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1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960" y="0"/>
            <a:ext cx="9784080" cy="660794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6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5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440" y="202505"/>
            <a:ext cx="9631680" cy="644213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7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5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50366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9160" y="5036695"/>
            <a:ext cx="10912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Then, ACE removes the </a:t>
            </a:r>
            <a:r>
              <a:rPr lang="en-US" sz="2800" b="1" dirty="0" err="1"/>
              <a:t>carboxy</a:t>
            </a:r>
            <a:r>
              <a:rPr lang="en-US" sz="2800" b="1" dirty="0"/>
              <a:t>- terminal dipeptide of </a:t>
            </a:r>
            <a:r>
              <a:rPr lang="en-US" sz="2800" b="1" dirty="0" err="1"/>
              <a:t>AngI</a:t>
            </a:r>
            <a:r>
              <a:rPr lang="en-US" sz="2800" b="1" dirty="0"/>
              <a:t> to produce the </a:t>
            </a:r>
            <a:r>
              <a:rPr lang="en-US" sz="2800" b="1" dirty="0" err="1"/>
              <a:t>octapeptide</a:t>
            </a:r>
            <a:r>
              <a:rPr lang="en-US" sz="2800" b="1" dirty="0"/>
              <a:t> </a:t>
            </a:r>
            <a:r>
              <a:rPr lang="en-US" sz="2800" b="1" dirty="0" err="1" smtClean="0"/>
              <a:t>AngII</a:t>
            </a:r>
            <a:r>
              <a:rPr lang="en-US" sz="2800" b="1" dirty="0" smtClean="0"/>
              <a:t>. </a:t>
            </a:r>
            <a:r>
              <a:rPr lang="en-US" sz="2800" b="1" dirty="0" err="1"/>
              <a:t>AngII</a:t>
            </a:r>
            <a:r>
              <a:rPr lang="en-US" sz="2800" b="1" dirty="0"/>
              <a:t> acts by binding to two </a:t>
            </a:r>
            <a:r>
              <a:rPr lang="en-US" sz="2800" b="1" dirty="0" err="1"/>
              <a:t>heptahelical</a:t>
            </a:r>
            <a:r>
              <a:rPr lang="en-US" sz="2800" b="1" dirty="0"/>
              <a:t> GPCRs, AT</a:t>
            </a:r>
            <a:r>
              <a:rPr lang="en-US" sz="2800" b="1" baseline="-25000" dirty="0"/>
              <a:t>1</a:t>
            </a:r>
            <a:r>
              <a:rPr lang="en-US" sz="2800" b="1" dirty="0"/>
              <a:t> and AT</a:t>
            </a:r>
            <a:r>
              <a:rPr lang="en-US" sz="2800" b="1" baseline="-25000" dirty="0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8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0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4218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9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6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3434</TotalTime>
  <Words>115</Words>
  <Application>Microsoft Office PowerPoint</Application>
  <PresentationFormat>Widescreen</PresentationFormat>
  <Paragraphs>22</Paragraphs>
  <Slides>10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arial</vt:lpstr>
      <vt:lpstr>Calibri</vt:lpstr>
      <vt:lpstr>Century Gothic</vt:lpstr>
      <vt:lpstr>OfficinaSans-BoldItalic</vt:lpstr>
      <vt:lpstr>Times-Roman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ANTI-HYPERTENSIVE GRUGS</dc:title>
  <dc:creator>TASEER</dc:creator>
  <cp:lastModifiedBy>Administrator</cp:lastModifiedBy>
  <cp:revision>70</cp:revision>
  <dcterms:created xsi:type="dcterms:W3CDTF">2015-08-07T07:04:24Z</dcterms:created>
  <dcterms:modified xsi:type="dcterms:W3CDTF">2020-04-07T06:08:02Z</dcterms:modified>
</cp:coreProperties>
</file>