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sldIdLst>
    <p:sldId id="256" r:id="rId2"/>
    <p:sldId id="257" r:id="rId3"/>
    <p:sldId id="290" r:id="rId4"/>
    <p:sldId id="291" r:id="rId5"/>
    <p:sldId id="292" r:id="rId6"/>
    <p:sldId id="293" r:id="rId7"/>
    <p:sldId id="294" r:id="rId8"/>
    <p:sldId id="295" r:id="rId9"/>
    <p:sldId id="319" r:id="rId10"/>
    <p:sldId id="297" r:id="rId11"/>
    <p:sldId id="331" r:id="rId12"/>
    <p:sldId id="298" r:id="rId13"/>
    <p:sldId id="329" r:id="rId14"/>
    <p:sldId id="327" r:id="rId15"/>
    <p:sldId id="328" r:id="rId16"/>
    <p:sldId id="299" r:id="rId17"/>
    <p:sldId id="300" r:id="rId18"/>
    <p:sldId id="301" r:id="rId19"/>
    <p:sldId id="302" r:id="rId20"/>
    <p:sldId id="303" r:id="rId21"/>
    <p:sldId id="304" r:id="rId22"/>
    <p:sldId id="305" r:id="rId23"/>
    <p:sldId id="322" r:id="rId24"/>
    <p:sldId id="306" r:id="rId25"/>
    <p:sldId id="308" r:id="rId26"/>
    <p:sldId id="309" r:id="rId27"/>
    <p:sldId id="310" r:id="rId28"/>
    <p:sldId id="311" r:id="rId29"/>
    <p:sldId id="312" r:id="rId30"/>
    <p:sldId id="313" r:id="rId31"/>
    <p:sldId id="314" r:id="rId32"/>
    <p:sldId id="317" r:id="rId33"/>
    <p:sldId id="318" r:id="rId34"/>
    <p:sldId id="332" r:id="rId35"/>
    <p:sldId id="315" r:id="rId36"/>
    <p:sldId id="316"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013" autoAdjust="0"/>
    <p:restoredTop sz="94660"/>
  </p:normalViewPr>
  <p:slideViewPr>
    <p:cSldViewPr snapToGrid="0">
      <p:cViewPr varScale="1">
        <p:scale>
          <a:sx n="73" d="100"/>
          <a:sy n="73" d="100"/>
        </p:scale>
        <p:origin x="-570"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83F837-455B-4CE4-9CAB-77C291608475}" type="doc">
      <dgm:prSet loTypeId="urn:microsoft.com/office/officeart/2005/8/layout/hierarchy1" loCatId="hierarchy" qsTypeId="urn:microsoft.com/office/officeart/2005/8/quickstyle/simple1" qsCatId="simple" csTypeId="urn:microsoft.com/office/officeart/2005/8/colors/accent0_2" csCatId="mainScheme" phldr="1"/>
      <dgm:spPr/>
      <dgm:t>
        <a:bodyPr/>
        <a:lstStyle/>
        <a:p>
          <a:endParaRPr lang="en-US"/>
        </a:p>
      </dgm:t>
    </dgm:pt>
    <dgm:pt modelId="{2597D302-1B64-4043-AB1D-7C3235D822D8}">
      <dgm:prSet phldrT="[Text]"/>
      <dgm:spPr/>
      <dgm:t>
        <a:bodyPr/>
        <a:lstStyle/>
        <a:p>
          <a:r>
            <a:rPr lang="en-US" dirty="0" smtClean="0"/>
            <a:t>Collection Development</a:t>
          </a:r>
          <a:endParaRPr lang="en-US" dirty="0"/>
        </a:p>
      </dgm:t>
    </dgm:pt>
    <dgm:pt modelId="{7F99E4FD-2EB0-4411-8750-D313098C4B8B}" type="parTrans" cxnId="{F80BBA64-DD7B-44AC-8534-5DF7615776FE}">
      <dgm:prSet/>
      <dgm:spPr/>
      <dgm:t>
        <a:bodyPr/>
        <a:lstStyle/>
        <a:p>
          <a:endParaRPr lang="en-US"/>
        </a:p>
      </dgm:t>
    </dgm:pt>
    <dgm:pt modelId="{497DAC41-206C-46CA-A6C5-083CEA6AA4D2}" type="sibTrans" cxnId="{F80BBA64-DD7B-44AC-8534-5DF7615776FE}">
      <dgm:prSet/>
      <dgm:spPr/>
      <dgm:t>
        <a:bodyPr/>
        <a:lstStyle/>
        <a:p>
          <a:endParaRPr lang="en-US"/>
        </a:p>
      </dgm:t>
    </dgm:pt>
    <dgm:pt modelId="{BCB513B0-73D8-4ECF-B9E7-4FE0537EA69F}">
      <dgm:prSet phldrT="[Text]"/>
      <dgm:spPr/>
      <dgm:t>
        <a:bodyPr/>
        <a:lstStyle/>
        <a:p>
          <a:r>
            <a:rPr lang="en-US" dirty="0" smtClean="0"/>
            <a:t>Traditional Collection Development</a:t>
          </a:r>
          <a:endParaRPr lang="en-US" dirty="0"/>
        </a:p>
      </dgm:t>
    </dgm:pt>
    <dgm:pt modelId="{AB1342D9-B244-4A3D-99F2-B29F2074E8A8}" type="parTrans" cxnId="{3E8D8DCE-0930-4924-B9D6-9B86AF0AAE36}">
      <dgm:prSet/>
      <dgm:spPr/>
      <dgm:t>
        <a:bodyPr/>
        <a:lstStyle/>
        <a:p>
          <a:endParaRPr lang="en-US"/>
        </a:p>
      </dgm:t>
    </dgm:pt>
    <dgm:pt modelId="{3C81C628-B852-4F12-99EC-53AA744BED84}" type="sibTrans" cxnId="{3E8D8DCE-0930-4924-B9D6-9B86AF0AAE36}">
      <dgm:prSet/>
      <dgm:spPr/>
      <dgm:t>
        <a:bodyPr/>
        <a:lstStyle/>
        <a:p>
          <a:endParaRPr lang="en-US"/>
        </a:p>
      </dgm:t>
    </dgm:pt>
    <dgm:pt modelId="{D415754C-57B9-4B9A-A74B-3623C1B49C3F}">
      <dgm:prSet phldrT="[Text]"/>
      <dgm:spPr/>
      <dgm:t>
        <a:bodyPr/>
        <a:lstStyle/>
        <a:p>
          <a:r>
            <a:rPr lang="en-US" dirty="0" smtClean="0"/>
            <a:t>Electronic Collection Development</a:t>
          </a:r>
          <a:endParaRPr lang="en-US" dirty="0"/>
        </a:p>
      </dgm:t>
    </dgm:pt>
    <dgm:pt modelId="{FF28A795-DCE3-493B-8C47-CD66D9BFBA28}" type="parTrans" cxnId="{9F382EAE-F21B-4476-A52E-B5707750C21D}">
      <dgm:prSet/>
      <dgm:spPr/>
      <dgm:t>
        <a:bodyPr/>
        <a:lstStyle/>
        <a:p>
          <a:endParaRPr lang="en-US"/>
        </a:p>
      </dgm:t>
    </dgm:pt>
    <dgm:pt modelId="{CE639C30-5828-4A16-9DB8-FF8FE90D6D49}" type="sibTrans" cxnId="{9F382EAE-F21B-4476-A52E-B5707750C21D}">
      <dgm:prSet/>
      <dgm:spPr/>
      <dgm:t>
        <a:bodyPr/>
        <a:lstStyle/>
        <a:p>
          <a:endParaRPr lang="en-US"/>
        </a:p>
      </dgm:t>
    </dgm:pt>
    <dgm:pt modelId="{9A9437AA-B61C-463C-83EF-C49E83F7817C}" type="pres">
      <dgm:prSet presAssocID="{0F83F837-455B-4CE4-9CAB-77C291608475}" presName="hierChild1" presStyleCnt="0">
        <dgm:presLayoutVars>
          <dgm:chPref val="1"/>
          <dgm:dir/>
          <dgm:animOne val="branch"/>
          <dgm:animLvl val="lvl"/>
          <dgm:resizeHandles/>
        </dgm:presLayoutVars>
      </dgm:prSet>
      <dgm:spPr/>
      <dgm:t>
        <a:bodyPr/>
        <a:lstStyle/>
        <a:p>
          <a:endParaRPr lang="en-US"/>
        </a:p>
      </dgm:t>
    </dgm:pt>
    <dgm:pt modelId="{E0EEA9A4-227C-4E08-B08E-1CA353308E11}" type="pres">
      <dgm:prSet presAssocID="{2597D302-1B64-4043-AB1D-7C3235D822D8}" presName="hierRoot1" presStyleCnt="0"/>
      <dgm:spPr/>
    </dgm:pt>
    <dgm:pt modelId="{381D8B92-98AC-4FBD-8608-88F1AEB81740}" type="pres">
      <dgm:prSet presAssocID="{2597D302-1B64-4043-AB1D-7C3235D822D8}" presName="composite" presStyleCnt="0"/>
      <dgm:spPr/>
    </dgm:pt>
    <dgm:pt modelId="{1F0563A7-69B3-4B77-8541-E679257F3E67}" type="pres">
      <dgm:prSet presAssocID="{2597D302-1B64-4043-AB1D-7C3235D822D8}" presName="background" presStyleLbl="node0" presStyleIdx="0" presStyleCnt="1"/>
      <dgm:spPr/>
    </dgm:pt>
    <dgm:pt modelId="{89F1D901-481F-4748-9F07-F670F8479608}" type="pres">
      <dgm:prSet presAssocID="{2597D302-1B64-4043-AB1D-7C3235D822D8}" presName="text" presStyleLbl="fgAcc0" presStyleIdx="0" presStyleCnt="1">
        <dgm:presLayoutVars>
          <dgm:chPref val="3"/>
        </dgm:presLayoutVars>
      </dgm:prSet>
      <dgm:spPr/>
      <dgm:t>
        <a:bodyPr/>
        <a:lstStyle/>
        <a:p>
          <a:endParaRPr lang="en-US"/>
        </a:p>
      </dgm:t>
    </dgm:pt>
    <dgm:pt modelId="{F77F88B8-A78E-4C75-83A9-496C2F96BCE0}" type="pres">
      <dgm:prSet presAssocID="{2597D302-1B64-4043-AB1D-7C3235D822D8}" presName="hierChild2" presStyleCnt="0"/>
      <dgm:spPr/>
    </dgm:pt>
    <dgm:pt modelId="{51ED3A55-E4D5-4BA5-8B1C-B5FEF970FC46}" type="pres">
      <dgm:prSet presAssocID="{AB1342D9-B244-4A3D-99F2-B29F2074E8A8}" presName="Name10" presStyleLbl="parChTrans1D2" presStyleIdx="0" presStyleCnt="2"/>
      <dgm:spPr/>
      <dgm:t>
        <a:bodyPr/>
        <a:lstStyle/>
        <a:p>
          <a:endParaRPr lang="en-US"/>
        </a:p>
      </dgm:t>
    </dgm:pt>
    <dgm:pt modelId="{4D1334DE-0B96-4E4D-89E9-997DF118A80E}" type="pres">
      <dgm:prSet presAssocID="{BCB513B0-73D8-4ECF-B9E7-4FE0537EA69F}" presName="hierRoot2" presStyleCnt="0"/>
      <dgm:spPr/>
    </dgm:pt>
    <dgm:pt modelId="{4D399BE7-650B-4EBA-B7FE-E799B7342D10}" type="pres">
      <dgm:prSet presAssocID="{BCB513B0-73D8-4ECF-B9E7-4FE0537EA69F}" presName="composite2" presStyleCnt="0"/>
      <dgm:spPr/>
    </dgm:pt>
    <dgm:pt modelId="{A29386AA-695E-4A15-BE92-1443E6282FCA}" type="pres">
      <dgm:prSet presAssocID="{BCB513B0-73D8-4ECF-B9E7-4FE0537EA69F}" presName="background2" presStyleLbl="node2" presStyleIdx="0" presStyleCnt="2"/>
      <dgm:spPr/>
    </dgm:pt>
    <dgm:pt modelId="{BFDEBD70-C951-4924-B987-85F4BA287D4E}" type="pres">
      <dgm:prSet presAssocID="{BCB513B0-73D8-4ECF-B9E7-4FE0537EA69F}" presName="text2" presStyleLbl="fgAcc2" presStyleIdx="0" presStyleCnt="2">
        <dgm:presLayoutVars>
          <dgm:chPref val="3"/>
        </dgm:presLayoutVars>
      </dgm:prSet>
      <dgm:spPr/>
      <dgm:t>
        <a:bodyPr/>
        <a:lstStyle/>
        <a:p>
          <a:endParaRPr lang="en-US"/>
        </a:p>
      </dgm:t>
    </dgm:pt>
    <dgm:pt modelId="{31C6BBD5-58E0-40C3-BE73-3966238ACB37}" type="pres">
      <dgm:prSet presAssocID="{BCB513B0-73D8-4ECF-B9E7-4FE0537EA69F}" presName="hierChild3" presStyleCnt="0"/>
      <dgm:spPr/>
    </dgm:pt>
    <dgm:pt modelId="{7E9DF711-5B51-4F37-94AE-5E5881016C99}" type="pres">
      <dgm:prSet presAssocID="{FF28A795-DCE3-493B-8C47-CD66D9BFBA28}" presName="Name10" presStyleLbl="parChTrans1D2" presStyleIdx="1" presStyleCnt="2"/>
      <dgm:spPr/>
      <dgm:t>
        <a:bodyPr/>
        <a:lstStyle/>
        <a:p>
          <a:endParaRPr lang="en-US"/>
        </a:p>
      </dgm:t>
    </dgm:pt>
    <dgm:pt modelId="{AA4726B6-0FB6-43B7-87F7-E57EC1EBA1F9}" type="pres">
      <dgm:prSet presAssocID="{D415754C-57B9-4B9A-A74B-3623C1B49C3F}" presName="hierRoot2" presStyleCnt="0"/>
      <dgm:spPr/>
    </dgm:pt>
    <dgm:pt modelId="{8BA0A6B2-F811-4FB6-ADFE-288BE923F981}" type="pres">
      <dgm:prSet presAssocID="{D415754C-57B9-4B9A-A74B-3623C1B49C3F}" presName="composite2" presStyleCnt="0"/>
      <dgm:spPr/>
    </dgm:pt>
    <dgm:pt modelId="{FB6EEA5E-783A-443E-82E2-03F900BBEAA9}" type="pres">
      <dgm:prSet presAssocID="{D415754C-57B9-4B9A-A74B-3623C1B49C3F}" presName="background2" presStyleLbl="node2" presStyleIdx="1" presStyleCnt="2"/>
      <dgm:spPr/>
    </dgm:pt>
    <dgm:pt modelId="{895283B1-269C-47E7-A316-6804387C9CC9}" type="pres">
      <dgm:prSet presAssocID="{D415754C-57B9-4B9A-A74B-3623C1B49C3F}" presName="text2" presStyleLbl="fgAcc2" presStyleIdx="1" presStyleCnt="2">
        <dgm:presLayoutVars>
          <dgm:chPref val="3"/>
        </dgm:presLayoutVars>
      </dgm:prSet>
      <dgm:spPr/>
      <dgm:t>
        <a:bodyPr/>
        <a:lstStyle/>
        <a:p>
          <a:endParaRPr lang="en-US"/>
        </a:p>
      </dgm:t>
    </dgm:pt>
    <dgm:pt modelId="{E07EC84B-473D-4670-9251-E6C14870C5BA}" type="pres">
      <dgm:prSet presAssocID="{D415754C-57B9-4B9A-A74B-3623C1B49C3F}" presName="hierChild3" presStyleCnt="0"/>
      <dgm:spPr/>
    </dgm:pt>
  </dgm:ptLst>
  <dgm:cxnLst>
    <dgm:cxn modelId="{9F382EAE-F21B-4476-A52E-B5707750C21D}" srcId="{2597D302-1B64-4043-AB1D-7C3235D822D8}" destId="{D415754C-57B9-4B9A-A74B-3623C1B49C3F}" srcOrd="1" destOrd="0" parTransId="{FF28A795-DCE3-493B-8C47-CD66D9BFBA28}" sibTransId="{CE639C30-5828-4A16-9DB8-FF8FE90D6D49}"/>
    <dgm:cxn modelId="{AB511785-D3C0-4ADE-B658-3F7B3E4EEB71}" type="presOf" srcId="{BCB513B0-73D8-4ECF-B9E7-4FE0537EA69F}" destId="{BFDEBD70-C951-4924-B987-85F4BA287D4E}" srcOrd="0" destOrd="0" presId="urn:microsoft.com/office/officeart/2005/8/layout/hierarchy1"/>
    <dgm:cxn modelId="{833F2B2D-14B8-4909-BC4A-0C069383792C}" type="presOf" srcId="{AB1342D9-B244-4A3D-99F2-B29F2074E8A8}" destId="{51ED3A55-E4D5-4BA5-8B1C-B5FEF970FC46}" srcOrd="0" destOrd="0" presId="urn:microsoft.com/office/officeart/2005/8/layout/hierarchy1"/>
    <dgm:cxn modelId="{BA6EC230-B72B-47F0-9EF6-DF5E8600B8F7}" type="presOf" srcId="{FF28A795-DCE3-493B-8C47-CD66D9BFBA28}" destId="{7E9DF711-5B51-4F37-94AE-5E5881016C99}" srcOrd="0" destOrd="0" presId="urn:microsoft.com/office/officeart/2005/8/layout/hierarchy1"/>
    <dgm:cxn modelId="{F80BBA64-DD7B-44AC-8534-5DF7615776FE}" srcId="{0F83F837-455B-4CE4-9CAB-77C291608475}" destId="{2597D302-1B64-4043-AB1D-7C3235D822D8}" srcOrd="0" destOrd="0" parTransId="{7F99E4FD-2EB0-4411-8750-D313098C4B8B}" sibTransId="{497DAC41-206C-46CA-A6C5-083CEA6AA4D2}"/>
    <dgm:cxn modelId="{A960DBA1-FA8C-4DC1-975D-60FCD5429D8C}" type="presOf" srcId="{2597D302-1B64-4043-AB1D-7C3235D822D8}" destId="{89F1D901-481F-4748-9F07-F670F8479608}" srcOrd="0" destOrd="0" presId="urn:microsoft.com/office/officeart/2005/8/layout/hierarchy1"/>
    <dgm:cxn modelId="{FDEF6107-F6B5-413A-AB71-61B92F2E98AB}" type="presOf" srcId="{D415754C-57B9-4B9A-A74B-3623C1B49C3F}" destId="{895283B1-269C-47E7-A316-6804387C9CC9}" srcOrd="0" destOrd="0" presId="urn:microsoft.com/office/officeart/2005/8/layout/hierarchy1"/>
    <dgm:cxn modelId="{3E8D8DCE-0930-4924-B9D6-9B86AF0AAE36}" srcId="{2597D302-1B64-4043-AB1D-7C3235D822D8}" destId="{BCB513B0-73D8-4ECF-B9E7-4FE0537EA69F}" srcOrd="0" destOrd="0" parTransId="{AB1342D9-B244-4A3D-99F2-B29F2074E8A8}" sibTransId="{3C81C628-B852-4F12-99EC-53AA744BED84}"/>
    <dgm:cxn modelId="{1DD5FA51-FDC0-4D2C-AF56-065463676174}" type="presOf" srcId="{0F83F837-455B-4CE4-9CAB-77C291608475}" destId="{9A9437AA-B61C-463C-83EF-C49E83F7817C}" srcOrd="0" destOrd="0" presId="urn:microsoft.com/office/officeart/2005/8/layout/hierarchy1"/>
    <dgm:cxn modelId="{D8191232-9121-4B1A-A56B-6D0D76496C17}" type="presParOf" srcId="{9A9437AA-B61C-463C-83EF-C49E83F7817C}" destId="{E0EEA9A4-227C-4E08-B08E-1CA353308E11}" srcOrd="0" destOrd="0" presId="urn:microsoft.com/office/officeart/2005/8/layout/hierarchy1"/>
    <dgm:cxn modelId="{9991E70E-99EE-416E-A45A-30F4A808F273}" type="presParOf" srcId="{E0EEA9A4-227C-4E08-B08E-1CA353308E11}" destId="{381D8B92-98AC-4FBD-8608-88F1AEB81740}" srcOrd="0" destOrd="0" presId="urn:microsoft.com/office/officeart/2005/8/layout/hierarchy1"/>
    <dgm:cxn modelId="{EEDD4AE1-5338-4640-9C85-123F99B0B816}" type="presParOf" srcId="{381D8B92-98AC-4FBD-8608-88F1AEB81740}" destId="{1F0563A7-69B3-4B77-8541-E679257F3E67}" srcOrd="0" destOrd="0" presId="urn:microsoft.com/office/officeart/2005/8/layout/hierarchy1"/>
    <dgm:cxn modelId="{D287786C-ED19-4F7D-A30A-3ADE0384CD94}" type="presParOf" srcId="{381D8B92-98AC-4FBD-8608-88F1AEB81740}" destId="{89F1D901-481F-4748-9F07-F670F8479608}" srcOrd="1" destOrd="0" presId="urn:microsoft.com/office/officeart/2005/8/layout/hierarchy1"/>
    <dgm:cxn modelId="{0BA98ACF-73C5-47DC-BF8A-98C67CDBF7EE}" type="presParOf" srcId="{E0EEA9A4-227C-4E08-B08E-1CA353308E11}" destId="{F77F88B8-A78E-4C75-83A9-496C2F96BCE0}" srcOrd="1" destOrd="0" presId="urn:microsoft.com/office/officeart/2005/8/layout/hierarchy1"/>
    <dgm:cxn modelId="{B20DCDD1-3C27-45CD-8861-B5F6B3B1C77B}" type="presParOf" srcId="{F77F88B8-A78E-4C75-83A9-496C2F96BCE0}" destId="{51ED3A55-E4D5-4BA5-8B1C-B5FEF970FC46}" srcOrd="0" destOrd="0" presId="urn:microsoft.com/office/officeart/2005/8/layout/hierarchy1"/>
    <dgm:cxn modelId="{A8614B89-E4CB-4718-AFEE-2F2715EBEF96}" type="presParOf" srcId="{F77F88B8-A78E-4C75-83A9-496C2F96BCE0}" destId="{4D1334DE-0B96-4E4D-89E9-997DF118A80E}" srcOrd="1" destOrd="0" presId="urn:microsoft.com/office/officeart/2005/8/layout/hierarchy1"/>
    <dgm:cxn modelId="{2BCCC7D0-6477-4030-AABA-6130611F46D4}" type="presParOf" srcId="{4D1334DE-0B96-4E4D-89E9-997DF118A80E}" destId="{4D399BE7-650B-4EBA-B7FE-E799B7342D10}" srcOrd="0" destOrd="0" presId="urn:microsoft.com/office/officeart/2005/8/layout/hierarchy1"/>
    <dgm:cxn modelId="{38D3CE7B-1711-49FC-99D7-1AB53CECCFC7}" type="presParOf" srcId="{4D399BE7-650B-4EBA-B7FE-E799B7342D10}" destId="{A29386AA-695E-4A15-BE92-1443E6282FCA}" srcOrd="0" destOrd="0" presId="urn:microsoft.com/office/officeart/2005/8/layout/hierarchy1"/>
    <dgm:cxn modelId="{A259B9ED-75C1-40CE-9150-422E5C3EBA3F}" type="presParOf" srcId="{4D399BE7-650B-4EBA-B7FE-E799B7342D10}" destId="{BFDEBD70-C951-4924-B987-85F4BA287D4E}" srcOrd="1" destOrd="0" presId="urn:microsoft.com/office/officeart/2005/8/layout/hierarchy1"/>
    <dgm:cxn modelId="{74A64D21-F9B1-4879-90BF-2681FE3A407F}" type="presParOf" srcId="{4D1334DE-0B96-4E4D-89E9-997DF118A80E}" destId="{31C6BBD5-58E0-40C3-BE73-3966238ACB37}" srcOrd="1" destOrd="0" presId="urn:microsoft.com/office/officeart/2005/8/layout/hierarchy1"/>
    <dgm:cxn modelId="{A6E22403-29DB-45D6-8CC5-8A1F7FA23BDC}" type="presParOf" srcId="{F77F88B8-A78E-4C75-83A9-496C2F96BCE0}" destId="{7E9DF711-5B51-4F37-94AE-5E5881016C99}" srcOrd="2" destOrd="0" presId="urn:microsoft.com/office/officeart/2005/8/layout/hierarchy1"/>
    <dgm:cxn modelId="{B434F9E5-57FA-4C09-B830-AD5AF7E93DD2}" type="presParOf" srcId="{F77F88B8-A78E-4C75-83A9-496C2F96BCE0}" destId="{AA4726B6-0FB6-43B7-87F7-E57EC1EBA1F9}" srcOrd="3" destOrd="0" presId="urn:microsoft.com/office/officeart/2005/8/layout/hierarchy1"/>
    <dgm:cxn modelId="{D7DC3D28-8487-4A17-B149-17FCBD685AD6}" type="presParOf" srcId="{AA4726B6-0FB6-43B7-87F7-E57EC1EBA1F9}" destId="{8BA0A6B2-F811-4FB6-ADFE-288BE923F981}" srcOrd="0" destOrd="0" presId="urn:microsoft.com/office/officeart/2005/8/layout/hierarchy1"/>
    <dgm:cxn modelId="{99AA8FF6-E4D4-4E11-BD49-3B4C255758BD}" type="presParOf" srcId="{8BA0A6B2-F811-4FB6-ADFE-288BE923F981}" destId="{FB6EEA5E-783A-443E-82E2-03F900BBEAA9}" srcOrd="0" destOrd="0" presId="urn:microsoft.com/office/officeart/2005/8/layout/hierarchy1"/>
    <dgm:cxn modelId="{1CC320EE-902B-4432-AE7E-ECA7607ECC16}" type="presParOf" srcId="{8BA0A6B2-F811-4FB6-ADFE-288BE923F981}" destId="{895283B1-269C-47E7-A316-6804387C9CC9}" srcOrd="1" destOrd="0" presId="urn:microsoft.com/office/officeart/2005/8/layout/hierarchy1"/>
    <dgm:cxn modelId="{42671B1A-A50C-4D8A-9BD8-4874507D6AE5}" type="presParOf" srcId="{AA4726B6-0FB6-43B7-87F7-E57EC1EBA1F9}" destId="{E07EC84B-473D-4670-9251-E6C14870C5BA}" srcOrd="1" destOrd="0" presId="urn:microsoft.com/office/officeart/2005/8/layout/hierarchy1"/>
  </dgm:cxnLst>
  <dgm:bg/>
  <dgm:whole/>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562707" y="1371600"/>
            <a:ext cx="109728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B61BEF0D-F0BB-DE4B-95CE-6DB70DBA9567}" type="datetimeFigureOut">
              <a:rPr lang="en-US" smtClean="0"/>
              <a:pPr/>
              <a:t>12/2/2020</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a:lstStyle/>
          <a:p>
            <a:fld id="{D57F1E4F-1CFF-5643-939E-217C01CDF565}" type="slidenum">
              <a:rPr lang="en-US" smtClean="0"/>
              <a:pPr/>
              <a:t>‹#›</a:t>
            </a:fld>
            <a:endParaRPr lang="en-US" dirty="0"/>
          </a:p>
        </p:txBody>
      </p:sp>
      <p:sp>
        <p:nvSpPr>
          <p:cNvPr id="9" name="Subtitle 8"/>
          <p:cNvSpPr>
            <a:spLocks noGrp="1"/>
          </p:cNvSpPr>
          <p:nvPr>
            <p:ph type="subTitle" idx="1"/>
          </p:nvPr>
        </p:nvSpPr>
        <p:spPr>
          <a:xfrm>
            <a:off x="1828800" y="3331698"/>
            <a:ext cx="85344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1BEF0D-F0BB-DE4B-95CE-6DB70DBA9567}" type="datetimeFigureOut">
              <a:rPr lang="en-US" smtClean="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1BEF0D-F0BB-DE4B-95CE-6DB70DBA9567}" type="datetimeFigureOut">
              <a:rPr lang="en-US" smtClean="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1BEF0D-F0BB-DE4B-95CE-6DB70DBA9567}" type="datetimeFigureOut">
              <a:rPr lang="en-US" smtClean="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33600" y="609600"/>
            <a:ext cx="94488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133600" y="2507786"/>
            <a:ext cx="94488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66400" y="6416676"/>
            <a:ext cx="1016000" cy="365125"/>
          </a:xfrm>
        </p:spPr>
        <p:txBody>
          <a:bodyPr/>
          <a:lstStyle/>
          <a:p>
            <a:fld id="{D57F1E4F-1CFF-5643-939E-217C01CDF565}"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600201"/>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600201"/>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61BEF0D-F0BB-DE4B-95CE-6DB70DBA9567}" type="datetimeFigureOut">
              <a:rPr lang="en-US" smtClean="0"/>
              <a:pPr/>
              <a:t>12/2/2020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535113"/>
            <a:ext cx="5386917"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535113"/>
            <a:ext cx="5389033"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362201"/>
            <a:ext cx="5386917"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362201"/>
            <a:ext cx="5389033"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61BEF0D-F0BB-DE4B-95CE-6DB70DBA9567}" type="datetimeFigureOut">
              <a:rPr lang="en-US" smtClean="0"/>
              <a:pPr/>
              <a:t>12/2/2020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61BEF0D-F0BB-DE4B-95CE-6DB70DBA9567}" type="datetimeFigureOut">
              <a:rPr lang="en-US" smtClean="0"/>
              <a:pPr/>
              <a:t>12/2/2020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09601" y="1524001"/>
            <a:ext cx="4011084"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273051"/>
            <a:ext cx="6815667"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61BEF0D-F0BB-DE4B-95CE-6DB70DBA9567}" type="datetimeFigureOut">
              <a:rPr lang="en-US" smtClean="0"/>
              <a:pPr/>
              <a:t>12/2/2020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38400" y="609600"/>
            <a:ext cx="73152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2438400" y="1831975"/>
            <a:ext cx="73152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2438400" y="1166787"/>
            <a:ext cx="73152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09600" y="1600200"/>
            <a:ext cx="109728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 y="6416676"/>
            <a:ext cx="28448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61BEF0D-F0BB-DE4B-95CE-6DB70DBA9567}" type="datetimeFigureOut">
              <a:rPr lang="en-US" smtClean="0"/>
              <a:pPr/>
              <a:t>12/2/2020</a:t>
            </a:fld>
            <a:endParaRPr lang="en-US" dirty="0"/>
          </a:p>
        </p:txBody>
      </p:sp>
      <p:sp>
        <p:nvSpPr>
          <p:cNvPr id="3" name="Footer Placeholder 2"/>
          <p:cNvSpPr>
            <a:spLocks noGrp="1"/>
          </p:cNvSpPr>
          <p:nvPr>
            <p:ph type="ftr" sz="quarter" idx="3"/>
          </p:nvPr>
        </p:nvSpPr>
        <p:spPr>
          <a:xfrm>
            <a:off x="4165600" y="6416676"/>
            <a:ext cx="38608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p>
        </p:txBody>
      </p:sp>
      <p:sp>
        <p:nvSpPr>
          <p:cNvPr id="23" name="Slide Number Placeholder 22"/>
          <p:cNvSpPr>
            <a:spLocks noGrp="1"/>
          </p:cNvSpPr>
          <p:nvPr>
            <p:ph type="sldNum" sz="quarter" idx="4"/>
          </p:nvPr>
        </p:nvSpPr>
        <p:spPr>
          <a:xfrm>
            <a:off x="10566400" y="6416676"/>
            <a:ext cx="1016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57F1E4F-1CFF-5643-939E-217C01CDF565}"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6" Type="http://schemas.microsoft.com/office/2007/relationships/diagramDrawing" Target="../diagrams/drawing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36703" y="1003611"/>
            <a:ext cx="11545228" cy="2453267"/>
          </a:xfrm>
        </p:spPr>
        <p:txBody>
          <a:bodyPr/>
          <a:lstStyle/>
          <a:p>
            <a:r>
              <a:rPr lang="en-US" dirty="0" smtClean="0"/>
              <a:t>Collection Development</a:t>
            </a:r>
            <a:endParaRPr lang="en-US" dirty="0"/>
          </a:p>
        </p:txBody>
      </p:sp>
      <p:sp>
        <p:nvSpPr>
          <p:cNvPr id="3" name="Subtitle 2"/>
          <p:cNvSpPr>
            <a:spLocks noGrp="1"/>
          </p:cNvSpPr>
          <p:nvPr>
            <p:ph type="subTitle" idx="1"/>
          </p:nvPr>
        </p:nvSpPr>
        <p:spPr>
          <a:xfrm>
            <a:off x="2007220" y="4081346"/>
            <a:ext cx="9140553" cy="2397513"/>
          </a:xfrm>
        </p:spPr>
        <p:txBody>
          <a:bodyPr>
            <a:normAutofit/>
          </a:bodyPr>
          <a:lstStyle/>
          <a:p>
            <a:r>
              <a:rPr lang="en-US" sz="2800" dirty="0" smtClean="0"/>
              <a:t>Department </a:t>
            </a:r>
            <a:r>
              <a:rPr lang="en-US" sz="2800" dirty="0" smtClean="0"/>
              <a:t>of Library &amp; Information Science</a:t>
            </a:r>
          </a:p>
          <a:p>
            <a:r>
              <a:rPr lang="en-US" sz="2800" dirty="0" smtClean="0"/>
              <a:t>                  University of Sargodha</a:t>
            </a:r>
          </a:p>
        </p:txBody>
      </p:sp>
    </p:spTree>
    <p:extLst>
      <p:ext uri="{BB962C8B-B14F-4D97-AF65-F5344CB8AC3E}">
        <p14:creationId xmlns="" xmlns:p14="http://schemas.microsoft.com/office/powerpoint/2010/main" val="40223116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4263" y="0"/>
            <a:ext cx="10697738" cy="1280890"/>
          </a:xfrm>
        </p:spPr>
        <p:txBody>
          <a:bodyPr>
            <a:normAutofit fontScale="90000"/>
          </a:bodyPr>
          <a:lstStyle/>
          <a:p>
            <a:r>
              <a:rPr lang="en-US" dirty="0" smtClean="0"/>
              <a:t>Historical background of Collection Development</a:t>
            </a:r>
            <a:endParaRPr lang="en-US" dirty="0"/>
          </a:p>
        </p:txBody>
      </p:sp>
      <p:sp>
        <p:nvSpPr>
          <p:cNvPr id="3" name="Content Placeholder 2"/>
          <p:cNvSpPr>
            <a:spLocks noGrp="1"/>
          </p:cNvSpPr>
          <p:nvPr>
            <p:ph idx="1"/>
          </p:nvPr>
        </p:nvSpPr>
        <p:spPr>
          <a:xfrm>
            <a:off x="1293541" y="1338146"/>
            <a:ext cx="10898459" cy="5519854"/>
          </a:xfrm>
        </p:spPr>
        <p:txBody>
          <a:bodyPr>
            <a:noAutofit/>
          </a:bodyPr>
          <a:lstStyle/>
          <a:p>
            <a:r>
              <a:rPr lang="en-US" sz="2000" dirty="0" smtClean="0"/>
              <a:t>The term of Collection Development was firstly used in 1960s. While replacing the word ‘Selection’.</a:t>
            </a:r>
          </a:p>
          <a:p>
            <a:r>
              <a:rPr lang="en-US" sz="2000" dirty="0" smtClean="0"/>
              <a:t>Selection of the material for the libraries has been around as long as libraries have.</a:t>
            </a:r>
          </a:p>
          <a:p>
            <a:r>
              <a:rPr lang="en-US" sz="2000" dirty="0" smtClean="0"/>
              <a:t>It includes many activities related to the collection Development in the Library.</a:t>
            </a:r>
          </a:p>
          <a:p>
            <a:pPr>
              <a:buNone/>
            </a:pPr>
            <a:r>
              <a:rPr lang="en-US" sz="2000" dirty="0" smtClean="0"/>
              <a:t>				Selection</a:t>
            </a:r>
          </a:p>
          <a:p>
            <a:pPr>
              <a:buNone/>
            </a:pPr>
            <a:r>
              <a:rPr lang="en-US" sz="2000" dirty="0" smtClean="0"/>
              <a:t>				Determination and coordination of selection policy</a:t>
            </a:r>
          </a:p>
          <a:p>
            <a:pPr>
              <a:buNone/>
            </a:pPr>
            <a:r>
              <a:rPr lang="en-US" sz="2000" dirty="0" smtClean="0"/>
              <a:t>				Assessment of the needs of users</a:t>
            </a:r>
          </a:p>
          <a:p>
            <a:pPr>
              <a:buNone/>
            </a:pPr>
            <a:r>
              <a:rPr lang="en-US" sz="2000" dirty="0" smtClean="0"/>
              <a:t>				Collection needs studies</a:t>
            </a:r>
          </a:p>
          <a:p>
            <a:pPr>
              <a:buNone/>
            </a:pPr>
            <a:r>
              <a:rPr lang="en-US" sz="2000" dirty="0" smtClean="0"/>
              <a:t>				Collection Analysis Collection analysis</a:t>
            </a:r>
          </a:p>
          <a:p>
            <a:pPr>
              <a:buNone/>
            </a:pPr>
            <a:r>
              <a:rPr lang="en-US" sz="2000" dirty="0" smtClean="0"/>
              <a:t>				Budget management</a:t>
            </a:r>
          </a:p>
          <a:p>
            <a:pPr>
              <a:buNone/>
            </a:pPr>
            <a:r>
              <a:rPr lang="en-US" sz="2000" dirty="0" smtClean="0"/>
              <a:t>				Identification of needs</a:t>
            </a:r>
          </a:p>
          <a:p>
            <a:pPr>
              <a:buNone/>
            </a:pPr>
            <a:r>
              <a:rPr lang="en-US" sz="2000" dirty="0" smtClean="0"/>
              <a:t>				Planning for resource sharing </a:t>
            </a:r>
          </a:p>
          <a:p>
            <a:pPr>
              <a:buNone/>
            </a:pPr>
            <a:endParaRPr lang="en-US" sz="2800" dirty="0" smtClean="0"/>
          </a:p>
          <a:p>
            <a:pPr>
              <a:buNone/>
            </a:pPr>
            <a:endParaRPr lang="en-US" sz="2800" dirty="0" smtClean="0"/>
          </a:p>
          <a:p>
            <a:pPr>
              <a:buNone/>
            </a:pPr>
            <a:r>
              <a:rPr lang="en-US" sz="2800" dirty="0" smtClean="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3"/>
          <p:cNvSpPr txBox="1">
            <a:spLocks noChangeArrowheads="1"/>
          </p:cNvSpPr>
          <p:nvPr/>
        </p:nvSpPr>
        <p:spPr bwMode="auto">
          <a:xfrm>
            <a:off x="203200" y="3502026"/>
            <a:ext cx="1828800" cy="646113"/>
          </a:xfrm>
          <a:prstGeom prst="rect">
            <a:avLst/>
          </a:prstGeom>
          <a:noFill/>
          <a:ln w="9525">
            <a:solidFill>
              <a:schemeClr val="tx1"/>
            </a:solidFill>
            <a:miter lim="800000"/>
            <a:headEnd/>
            <a:tailEnd/>
          </a:ln>
        </p:spPr>
        <p:txBody>
          <a:bodyPr>
            <a:spAutoFit/>
          </a:bodyPr>
          <a:lstStyle/>
          <a:p>
            <a:pPr algn="ctr"/>
            <a:r>
              <a:rPr lang="en-US"/>
              <a:t>Library </a:t>
            </a:r>
          </a:p>
          <a:p>
            <a:pPr algn="ctr"/>
            <a:r>
              <a:rPr lang="en-US"/>
              <a:t>staff</a:t>
            </a:r>
          </a:p>
        </p:txBody>
      </p:sp>
      <p:sp>
        <p:nvSpPr>
          <p:cNvPr id="15363" name="Text Box 4"/>
          <p:cNvSpPr txBox="1">
            <a:spLocks noChangeArrowheads="1"/>
          </p:cNvSpPr>
          <p:nvPr/>
        </p:nvSpPr>
        <p:spPr bwMode="auto">
          <a:xfrm>
            <a:off x="10058400" y="3502026"/>
            <a:ext cx="2032000" cy="646113"/>
          </a:xfrm>
          <a:prstGeom prst="rect">
            <a:avLst/>
          </a:prstGeom>
          <a:noFill/>
          <a:ln w="9525">
            <a:solidFill>
              <a:schemeClr val="tx1"/>
            </a:solidFill>
            <a:miter lim="800000"/>
            <a:headEnd/>
            <a:tailEnd/>
          </a:ln>
        </p:spPr>
        <p:txBody>
          <a:bodyPr>
            <a:spAutoFit/>
          </a:bodyPr>
          <a:lstStyle/>
          <a:p>
            <a:pPr algn="ctr"/>
            <a:r>
              <a:rPr lang="en-US"/>
              <a:t>Academic </a:t>
            </a:r>
          </a:p>
          <a:p>
            <a:pPr algn="ctr"/>
            <a:r>
              <a:rPr lang="en-US"/>
              <a:t>staff</a:t>
            </a:r>
          </a:p>
        </p:txBody>
      </p:sp>
      <p:sp>
        <p:nvSpPr>
          <p:cNvPr id="15364" name="Text Box 5"/>
          <p:cNvSpPr txBox="1">
            <a:spLocks noChangeArrowheads="1"/>
          </p:cNvSpPr>
          <p:nvPr/>
        </p:nvSpPr>
        <p:spPr bwMode="auto">
          <a:xfrm>
            <a:off x="3860800" y="1743075"/>
            <a:ext cx="4572000" cy="369888"/>
          </a:xfrm>
          <a:prstGeom prst="rect">
            <a:avLst/>
          </a:prstGeom>
          <a:noFill/>
          <a:ln w="9525">
            <a:solidFill>
              <a:schemeClr val="tx1"/>
            </a:solidFill>
            <a:miter lim="800000"/>
            <a:headEnd/>
            <a:tailEnd/>
          </a:ln>
        </p:spPr>
        <p:txBody>
          <a:bodyPr>
            <a:spAutoFit/>
          </a:bodyPr>
          <a:lstStyle/>
          <a:p>
            <a:pPr algn="ctr"/>
            <a:r>
              <a:rPr lang="en-US"/>
              <a:t>User’s Analysis </a:t>
            </a:r>
          </a:p>
        </p:txBody>
      </p:sp>
      <p:sp>
        <p:nvSpPr>
          <p:cNvPr id="15365" name="Text Box 6"/>
          <p:cNvSpPr txBox="1">
            <a:spLocks noChangeArrowheads="1"/>
          </p:cNvSpPr>
          <p:nvPr/>
        </p:nvSpPr>
        <p:spPr bwMode="auto">
          <a:xfrm>
            <a:off x="3860800" y="2495550"/>
            <a:ext cx="4572000" cy="369888"/>
          </a:xfrm>
          <a:prstGeom prst="rect">
            <a:avLst/>
          </a:prstGeom>
          <a:noFill/>
          <a:ln w="9525">
            <a:solidFill>
              <a:schemeClr val="tx1"/>
            </a:solidFill>
            <a:miter lim="800000"/>
            <a:headEnd/>
            <a:tailEnd/>
          </a:ln>
        </p:spPr>
        <p:txBody>
          <a:bodyPr>
            <a:spAutoFit/>
          </a:bodyPr>
          <a:lstStyle/>
          <a:p>
            <a:pPr algn="ctr"/>
            <a:r>
              <a:rPr lang="en-US"/>
              <a:t>Selection Policies </a:t>
            </a:r>
          </a:p>
        </p:txBody>
      </p:sp>
      <p:sp>
        <p:nvSpPr>
          <p:cNvPr id="15366" name="Text Box 7"/>
          <p:cNvSpPr txBox="1">
            <a:spLocks noChangeArrowheads="1"/>
          </p:cNvSpPr>
          <p:nvPr/>
        </p:nvSpPr>
        <p:spPr bwMode="auto">
          <a:xfrm>
            <a:off x="3860800" y="3257550"/>
            <a:ext cx="4572000" cy="369888"/>
          </a:xfrm>
          <a:prstGeom prst="rect">
            <a:avLst/>
          </a:prstGeom>
          <a:noFill/>
          <a:ln w="9525">
            <a:solidFill>
              <a:schemeClr val="tx1"/>
            </a:solidFill>
            <a:miter lim="800000"/>
            <a:headEnd/>
            <a:tailEnd/>
          </a:ln>
        </p:spPr>
        <p:txBody>
          <a:bodyPr>
            <a:spAutoFit/>
          </a:bodyPr>
          <a:lstStyle/>
          <a:p>
            <a:pPr algn="ctr"/>
            <a:r>
              <a:rPr lang="en-US"/>
              <a:t>Acquisition Policies </a:t>
            </a:r>
          </a:p>
        </p:txBody>
      </p:sp>
      <p:sp>
        <p:nvSpPr>
          <p:cNvPr id="15367" name="Text Box 8"/>
          <p:cNvSpPr txBox="1">
            <a:spLocks noChangeArrowheads="1"/>
          </p:cNvSpPr>
          <p:nvPr/>
        </p:nvSpPr>
        <p:spPr bwMode="auto">
          <a:xfrm>
            <a:off x="3860800" y="3943350"/>
            <a:ext cx="4572000" cy="369888"/>
          </a:xfrm>
          <a:prstGeom prst="rect">
            <a:avLst/>
          </a:prstGeom>
          <a:noFill/>
          <a:ln w="9525">
            <a:solidFill>
              <a:schemeClr val="tx1"/>
            </a:solidFill>
            <a:miter lim="800000"/>
            <a:headEnd/>
            <a:tailEnd/>
          </a:ln>
        </p:spPr>
        <p:txBody>
          <a:bodyPr>
            <a:spAutoFit/>
          </a:bodyPr>
          <a:lstStyle/>
          <a:p>
            <a:pPr algn="ctr"/>
            <a:r>
              <a:rPr lang="en-US"/>
              <a:t>Resource Sharing  </a:t>
            </a:r>
          </a:p>
        </p:txBody>
      </p:sp>
      <p:sp>
        <p:nvSpPr>
          <p:cNvPr id="15368" name="Text Box 9"/>
          <p:cNvSpPr txBox="1">
            <a:spLocks noChangeArrowheads="1"/>
          </p:cNvSpPr>
          <p:nvPr/>
        </p:nvSpPr>
        <p:spPr bwMode="auto">
          <a:xfrm>
            <a:off x="3860800" y="4705350"/>
            <a:ext cx="4572000" cy="369888"/>
          </a:xfrm>
          <a:prstGeom prst="rect">
            <a:avLst/>
          </a:prstGeom>
          <a:noFill/>
          <a:ln w="9525">
            <a:solidFill>
              <a:schemeClr val="tx1"/>
            </a:solidFill>
            <a:miter lim="800000"/>
            <a:headEnd/>
            <a:tailEnd/>
          </a:ln>
        </p:spPr>
        <p:txBody>
          <a:bodyPr>
            <a:spAutoFit/>
          </a:bodyPr>
          <a:lstStyle/>
          <a:p>
            <a:pPr algn="ctr"/>
            <a:r>
              <a:rPr lang="en-US"/>
              <a:t>Weeding </a:t>
            </a:r>
          </a:p>
        </p:txBody>
      </p:sp>
      <p:sp>
        <p:nvSpPr>
          <p:cNvPr id="15369" name="Text Box 10"/>
          <p:cNvSpPr txBox="1">
            <a:spLocks noChangeArrowheads="1"/>
          </p:cNvSpPr>
          <p:nvPr/>
        </p:nvSpPr>
        <p:spPr bwMode="auto">
          <a:xfrm>
            <a:off x="3860800" y="5553075"/>
            <a:ext cx="4572000" cy="369888"/>
          </a:xfrm>
          <a:prstGeom prst="rect">
            <a:avLst/>
          </a:prstGeom>
          <a:noFill/>
          <a:ln w="9525">
            <a:solidFill>
              <a:schemeClr val="tx1"/>
            </a:solidFill>
            <a:miter lim="800000"/>
            <a:headEnd/>
            <a:tailEnd/>
          </a:ln>
        </p:spPr>
        <p:txBody>
          <a:bodyPr>
            <a:spAutoFit/>
          </a:bodyPr>
          <a:lstStyle/>
          <a:p>
            <a:pPr algn="ctr"/>
            <a:r>
              <a:rPr lang="en-US"/>
              <a:t>Collection Evaluation  </a:t>
            </a:r>
          </a:p>
        </p:txBody>
      </p:sp>
      <p:sp>
        <p:nvSpPr>
          <p:cNvPr id="15370" name="Line 11"/>
          <p:cNvSpPr>
            <a:spLocks noChangeShapeType="1"/>
          </p:cNvSpPr>
          <p:nvPr/>
        </p:nvSpPr>
        <p:spPr bwMode="auto">
          <a:xfrm flipV="1">
            <a:off x="1117600" y="2047875"/>
            <a:ext cx="2743200" cy="1447800"/>
          </a:xfrm>
          <a:prstGeom prst="line">
            <a:avLst/>
          </a:prstGeom>
          <a:noFill/>
          <a:ln w="9525">
            <a:solidFill>
              <a:schemeClr val="tx1"/>
            </a:solidFill>
            <a:round/>
            <a:headEnd/>
            <a:tailEnd/>
          </a:ln>
        </p:spPr>
        <p:txBody>
          <a:bodyPr/>
          <a:lstStyle/>
          <a:p>
            <a:endParaRPr lang="en-US"/>
          </a:p>
        </p:txBody>
      </p:sp>
      <p:sp>
        <p:nvSpPr>
          <p:cNvPr id="15371" name="Line 12"/>
          <p:cNvSpPr>
            <a:spLocks noChangeShapeType="1"/>
          </p:cNvSpPr>
          <p:nvPr/>
        </p:nvSpPr>
        <p:spPr bwMode="auto">
          <a:xfrm flipV="1">
            <a:off x="1981200" y="2581275"/>
            <a:ext cx="1879600" cy="990600"/>
          </a:xfrm>
          <a:prstGeom prst="line">
            <a:avLst/>
          </a:prstGeom>
          <a:noFill/>
          <a:ln w="9525">
            <a:solidFill>
              <a:schemeClr val="tx1"/>
            </a:solidFill>
            <a:round/>
            <a:headEnd/>
            <a:tailEnd/>
          </a:ln>
        </p:spPr>
        <p:txBody>
          <a:bodyPr/>
          <a:lstStyle/>
          <a:p>
            <a:endParaRPr lang="en-US"/>
          </a:p>
        </p:txBody>
      </p:sp>
      <p:sp>
        <p:nvSpPr>
          <p:cNvPr id="15372" name="Line 13"/>
          <p:cNvSpPr>
            <a:spLocks noChangeShapeType="1"/>
          </p:cNvSpPr>
          <p:nvPr/>
        </p:nvSpPr>
        <p:spPr bwMode="auto">
          <a:xfrm flipV="1">
            <a:off x="2032000" y="3495675"/>
            <a:ext cx="1828800" cy="304800"/>
          </a:xfrm>
          <a:prstGeom prst="line">
            <a:avLst/>
          </a:prstGeom>
          <a:noFill/>
          <a:ln w="9525">
            <a:solidFill>
              <a:schemeClr val="tx1"/>
            </a:solidFill>
            <a:round/>
            <a:headEnd/>
            <a:tailEnd/>
          </a:ln>
        </p:spPr>
        <p:txBody>
          <a:bodyPr/>
          <a:lstStyle/>
          <a:p>
            <a:endParaRPr lang="en-US"/>
          </a:p>
        </p:txBody>
      </p:sp>
      <p:sp>
        <p:nvSpPr>
          <p:cNvPr id="15373" name="Line 14"/>
          <p:cNvSpPr>
            <a:spLocks noChangeShapeType="1"/>
          </p:cNvSpPr>
          <p:nvPr/>
        </p:nvSpPr>
        <p:spPr bwMode="auto">
          <a:xfrm>
            <a:off x="2032000" y="4029075"/>
            <a:ext cx="1828800" cy="152400"/>
          </a:xfrm>
          <a:prstGeom prst="line">
            <a:avLst/>
          </a:prstGeom>
          <a:noFill/>
          <a:ln w="9525">
            <a:solidFill>
              <a:schemeClr val="tx1"/>
            </a:solidFill>
            <a:round/>
            <a:headEnd/>
            <a:tailEnd/>
          </a:ln>
        </p:spPr>
        <p:txBody>
          <a:bodyPr/>
          <a:lstStyle/>
          <a:p>
            <a:endParaRPr lang="en-US"/>
          </a:p>
        </p:txBody>
      </p:sp>
      <p:sp>
        <p:nvSpPr>
          <p:cNvPr id="15374" name="Line 15"/>
          <p:cNvSpPr>
            <a:spLocks noChangeShapeType="1"/>
          </p:cNvSpPr>
          <p:nvPr/>
        </p:nvSpPr>
        <p:spPr bwMode="auto">
          <a:xfrm>
            <a:off x="2032000" y="4333875"/>
            <a:ext cx="1828800" cy="609600"/>
          </a:xfrm>
          <a:prstGeom prst="line">
            <a:avLst/>
          </a:prstGeom>
          <a:noFill/>
          <a:ln w="9525">
            <a:solidFill>
              <a:schemeClr val="tx1"/>
            </a:solidFill>
            <a:round/>
            <a:headEnd/>
            <a:tailEnd/>
          </a:ln>
        </p:spPr>
        <p:txBody>
          <a:bodyPr/>
          <a:lstStyle/>
          <a:p>
            <a:endParaRPr lang="en-US"/>
          </a:p>
        </p:txBody>
      </p:sp>
      <p:sp>
        <p:nvSpPr>
          <p:cNvPr id="15375" name="Line 16"/>
          <p:cNvSpPr>
            <a:spLocks noChangeShapeType="1"/>
          </p:cNvSpPr>
          <p:nvPr/>
        </p:nvSpPr>
        <p:spPr bwMode="auto">
          <a:xfrm>
            <a:off x="1117600" y="4333875"/>
            <a:ext cx="2743200" cy="1447800"/>
          </a:xfrm>
          <a:prstGeom prst="line">
            <a:avLst/>
          </a:prstGeom>
          <a:noFill/>
          <a:ln w="9525">
            <a:solidFill>
              <a:schemeClr val="tx1"/>
            </a:solidFill>
            <a:round/>
            <a:headEnd/>
            <a:tailEnd/>
          </a:ln>
        </p:spPr>
        <p:txBody>
          <a:bodyPr/>
          <a:lstStyle/>
          <a:p>
            <a:endParaRPr lang="en-US"/>
          </a:p>
        </p:txBody>
      </p:sp>
      <p:sp>
        <p:nvSpPr>
          <p:cNvPr id="15376" name="Line 17"/>
          <p:cNvSpPr>
            <a:spLocks noChangeShapeType="1"/>
          </p:cNvSpPr>
          <p:nvPr/>
        </p:nvSpPr>
        <p:spPr bwMode="auto">
          <a:xfrm flipH="1" flipV="1">
            <a:off x="8432800" y="1971675"/>
            <a:ext cx="2540000" cy="1524000"/>
          </a:xfrm>
          <a:prstGeom prst="line">
            <a:avLst/>
          </a:prstGeom>
          <a:noFill/>
          <a:ln w="9525">
            <a:solidFill>
              <a:schemeClr val="tx1"/>
            </a:solidFill>
            <a:round/>
            <a:headEnd/>
            <a:tailEnd/>
          </a:ln>
        </p:spPr>
        <p:txBody>
          <a:bodyPr/>
          <a:lstStyle/>
          <a:p>
            <a:endParaRPr lang="en-US"/>
          </a:p>
        </p:txBody>
      </p:sp>
      <p:sp>
        <p:nvSpPr>
          <p:cNvPr id="15377" name="Line 18"/>
          <p:cNvSpPr>
            <a:spLocks noChangeShapeType="1"/>
          </p:cNvSpPr>
          <p:nvPr/>
        </p:nvSpPr>
        <p:spPr bwMode="auto">
          <a:xfrm flipH="1" flipV="1">
            <a:off x="8432800" y="2581275"/>
            <a:ext cx="1625600" cy="914400"/>
          </a:xfrm>
          <a:prstGeom prst="line">
            <a:avLst/>
          </a:prstGeom>
          <a:noFill/>
          <a:ln w="9525">
            <a:solidFill>
              <a:schemeClr val="tx1"/>
            </a:solidFill>
            <a:round/>
            <a:headEnd/>
            <a:tailEnd/>
          </a:ln>
        </p:spPr>
        <p:txBody>
          <a:bodyPr/>
          <a:lstStyle/>
          <a:p>
            <a:endParaRPr lang="en-US"/>
          </a:p>
        </p:txBody>
      </p:sp>
      <p:sp>
        <p:nvSpPr>
          <p:cNvPr id="15378" name="Line 19"/>
          <p:cNvSpPr>
            <a:spLocks noChangeShapeType="1"/>
          </p:cNvSpPr>
          <p:nvPr/>
        </p:nvSpPr>
        <p:spPr bwMode="auto">
          <a:xfrm flipH="1" flipV="1">
            <a:off x="8432800" y="3419475"/>
            <a:ext cx="1625600" cy="381000"/>
          </a:xfrm>
          <a:prstGeom prst="line">
            <a:avLst/>
          </a:prstGeom>
          <a:noFill/>
          <a:ln w="9525">
            <a:solidFill>
              <a:schemeClr val="tx1"/>
            </a:solidFill>
            <a:round/>
            <a:headEnd/>
            <a:tailEnd/>
          </a:ln>
        </p:spPr>
        <p:txBody>
          <a:bodyPr/>
          <a:lstStyle/>
          <a:p>
            <a:endParaRPr lang="en-US"/>
          </a:p>
        </p:txBody>
      </p:sp>
      <p:sp>
        <p:nvSpPr>
          <p:cNvPr id="15379" name="Line 20"/>
          <p:cNvSpPr>
            <a:spLocks noChangeShapeType="1"/>
          </p:cNvSpPr>
          <p:nvPr/>
        </p:nvSpPr>
        <p:spPr bwMode="auto">
          <a:xfrm flipH="1">
            <a:off x="8432800" y="4029075"/>
            <a:ext cx="1625600" cy="152400"/>
          </a:xfrm>
          <a:prstGeom prst="line">
            <a:avLst/>
          </a:prstGeom>
          <a:noFill/>
          <a:ln w="9525">
            <a:solidFill>
              <a:schemeClr val="tx1"/>
            </a:solidFill>
            <a:round/>
            <a:headEnd/>
            <a:tailEnd/>
          </a:ln>
        </p:spPr>
        <p:txBody>
          <a:bodyPr/>
          <a:lstStyle/>
          <a:p>
            <a:endParaRPr lang="en-US"/>
          </a:p>
        </p:txBody>
      </p:sp>
      <p:sp>
        <p:nvSpPr>
          <p:cNvPr id="15380" name="Line 21"/>
          <p:cNvSpPr>
            <a:spLocks noChangeShapeType="1"/>
          </p:cNvSpPr>
          <p:nvPr/>
        </p:nvSpPr>
        <p:spPr bwMode="auto">
          <a:xfrm flipH="1">
            <a:off x="8432800" y="4333875"/>
            <a:ext cx="1625600" cy="609600"/>
          </a:xfrm>
          <a:prstGeom prst="line">
            <a:avLst/>
          </a:prstGeom>
          <a:noFill/>
          <a:ln w="9525">
            <a:solidFill>
              <a:schemeClr val="tx1"/>
            </a:solidFill>
            <a:round/>
            <a:headEnd/>
            <a:tailEnd/>
          </a:ln>
        </p:spPr>
        <p:txBody>
          <a:bodyPr/>
          <a:lstStyle/>
          <a:p>
            <a:endParaRPr lang="en-US"/>
          </a:p>
        </p:txBody>
      </p:sp>
      <p:sp>
        <p:nvSpPr>
          <p:cNvPr id="15381" name="Line 22"/>
          <p:cNvSpPr>
            <a:spLocks noChangeShapeType="1"/>
          </p:cNvSpPr>
          <p:nvPr/>
        </p:nvSpPr>
        <p:spPr bwMode="auto">
          <a:xfrm flipH="1">
            <a:off x="8432800" y="4333875"/>
            <a:ext cx="2743200" cy="1524000"/>
          </a:xfrm>
          <a:prstGeom prst="line">
            <a:avLst/>
          </a:prstGeom>
          <a:noFill/>
          <a:ln w="9525">
            <a:solidFill>
              <a:schemeClr val="tx1"/>
            </a:solidFill>
            <a:round/>
            <a:headEnd/>
            <a:tailEnd/>
          </a:ln>
        </p:spPr>
        <p:txBody>
          <a:bodyPr/>
          <a:lstStyle/>
          <a:p>
            <a:endParaRPr lang="en-US"/>
          </a:p>
        </p:txBody>
      </p:sp>
      <p:sp>
        <p:nvSpPr>
          <p:cNvPr id="93" name="Rectangle 2"/>
          <p:cNvSpPr>
            <a:spLocks noGrp="1" noChangeArrowheads="1"/>
          </p:cNvSpPr>
          <p:nvPr>
            <p:ph type="title"/>
          </p:nvPr>
        </p:nvSpPr>
        <p:spPr>
          <a:xfrm>
            <a:off x="1538868" y="334537"/>
            <a:ext cx="9778948" cy="1048214"/>
          </a:xfrm>
        </p:spPr>
        <p:txBody>
          <a:bodyPr/>
          <a:lstStyle/>
          <a:p>
            <a:pPr eaLnBrk="1" fontAlgn="auto" hangingPunct="1">
              <a:spcAft>
                <a:spcPts val="0"/>
              </a:spcAft>
              <a:defRPr/>
            </a:pPr>
            <a:r>
              <a:rPr lang="en-US" sz="3200" dirty="0">
                <a:solidFill>
                  <a:schemeClr val="tx1"/>
                </a:solidFill>
              </a:rPr>
              <a:t>Functions of </a:t>
            </a:r>
            <a:r>
              <a:rPr lang="en-US" sz="3200" dirty="0" smtClean="0">
                <a:solidFill>
                  <a:schemeClr val="tx1"/>
                </a:solidFill>
              </a:rPr>
              <a:t>Collection Development</a:t>
            </a:r>
            <a:endParaRPr lang="en-US" sz="3200" dirty="0">
              <a:solidFill>
                <a:schemeClr val="tx1"/>
              </a:solidFill>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667" y="0"/>
            <a:ext cx="8911687" cy="1280890"/>
          </a:xfrm>
        </p:spPr>
        <p:txBody>
          <a:bodyPr>
            <a:normAutofit fontScale="90000"/>
          </a:bodyPr>
          <a:lstStyle/>
          <a:p>
            <a:r>
              <a:rPr lang="en-US" dirty="0" smtClean="0"/>
              <a:t>Types of Collection Development </a:t>
            </a:r>
            <a:endParaRPr lang="en-US" dirty="0"/>
          </a:p>
        </p:txBody>
      </p:sp>
      <p:graphicFrame>
        <p:nvGraphicFramePr>
          <p:cNvPr id="4" name="Content Placeholder 7"/>
          <p:cNvGraphicFramePr>
            <a:graphicFrameLocks noGrp="1"/>
          </p:cNvGraphicFramePr>
          <p:nvPr>
            <p:ph idx="1"/>
          </p:nvPr>
        </p:nvGraphicFramePr>
        <p:xfrm>
          <a:off x="647197" y="981307"/>
          <a:ext cx="10942637" cy="58766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965200" y="1"/>
            <a:ext cx="11226800" cy="1561170"/>
          </a:xfrm>
        </p:spPr>
        <p:txBody>
          <a:bodyPr>
            <a:normAutofit fontScale="90000"/>
          </a:bodyPr>
          <a:lstStyle/>
          <a:p>
            <a:pPr eaLnBrk="1" fontAlgn="auto" hangingPunct="1">
              <a:spcAft>
                <a:spcPts val="0"/>
              </a:spcAft>
              <a:defRPr/>
            </a:pPr>
            <a:r>
              <a:rPr lang="en-US" dirty="0" smtClean="0">
                <a:solidFill>
                  <a:schemeClr val="tx1"/>
                </a:solidFill>
              </a:rPr>
              <a:t>Process of Collection Development</a:t>
            </a:r>
            <a:br>
              <a:rPr lang="en-US" dirty="0" smtClean="0">
                <a:solidFill>
                  <a:schemeClr val="tx1"/>
                </a:solidFill>
              </a:rPr>
            </a:br>
            <a:r>
              <a:rPr lang="en-US" sz="3100" dirty="0" smtClean="0">
                <a:solidFill>
                  <a:schemeClr val="tx1"/>
                </a:solidFill>
              </a:rPr>
              <a:t>It is an on-going process. </a:t>
            </a:r>
            <a:br>
              <a:rPr lang="en-US" sz="3100" dirty="0" smtClean="0">
                <a:solidFill>
                  <a:schemeClr val="tx1"/>
                </a:solidFill>
              </a:rPr>
            </a:br>
            <a:r>
              <a:rPr lang="en-US" sz="3100" dirty="0" smtClean="0">
                <a:solidFill>
                  <a:schemeClr val="tx1"/>
                </a:solidFill>
              </a:rPr>
              <a:t>Basic focus on meeting the information need of community</a:t>
            </a:r>
            <a:endParaRPr lang="en-US" sz="3100" dirty="0">
              <a:solidFill>
                <a:schemeClr val="tx1"/>
              </a:solidFill>
            </a:endParaRPr>
          </a:p>
        </p:txBody>
      </p:sp>
      <p:sp>
        <p:nvSpPr>
          <p:cNvPr id="5" name="Rectangle 3"/>
          <p:cNvSpPr txBox="1">
            <a:spLocks noChangeArrowheads="1"/>
          </p:cNvSpPr>
          <p:nvPr/>
        </p:nvSpPr>
        <p:spPr>
          <a:xfrm>
            <a:off x="1025912" y="0"/>
            <a:ext cx="11166089" cy="1605776"/>
          </a:xfrm>
          <a:prstGeom prst="rect">
            <a:avLst/>
          </a:prstGeom>
        </p:spPr>
        <p:txBody>
          <a:bodyPr>
            <a:normAutofit/>
          </a:bodyPr>
          <a:lstStyle/>
          <a:p>
            <a:pPr marL="365760" indent="-283464" algn="just" fontAlgn="auto">
              <a:lnSpc>
                <a:spcPct val="90000"/>
              </a:lnSpc>
              <a:spcBef>
                <a:spcPts val="600"/>
              </a:spcBef>
              <a:spcAft>
                <a:spcPts val="0"/>
              </a:spcAft>
              <a:buClr>
                <a:schemeClr val="accent1"/>
              </a:buClr>
              <a:buSzPct val="80000"/>
              <a:defRPr/>
            </a:pPr>
            <a:endParaRPr lang="en-US" sz="2000" dirty="0" smtClean="0">
              <a:latin typeface="+mn-lt"/>
              <a:cs typeface="+mn-cs"/>
            </a:endParaRPr>
          </a:p>
          <a:p>
            <a:pPr marL="365760" indent="-283464" algn="just" fontAlgn="auto">
              <a:lnSpc>
                <a:spcPct val="90000"/>
              </a:lnSpc>
              <a:spcBef>
                <a:spcPts val="600"/>
              </a:spcBef>
              <a:spcAft>
                <a:spcPts val="0"/>
              </a:spcAft>
              <a:buClr>
                <a:schemeClr val="accent1"/>
              </a:buClr>
              <a:buSzPct val="80000"/>
              <a:defRPr/>
            </a:pPr>
            <a:endParaRPr lang="en-US" sz="2000" dirty="0" smtClean="0">
              <a:latin typeface="+mn-lt"/>
              <a:cs typeface="+mn-cs"/>
            </a:endParaRPr>
          </a:p>
          <a:p>
            <a:pPr marL="365760" indent="-283464" algn="just" fontAlgn="auto">
              <a:lnSpc>
                <a:spcPct val="90000"/>
              </a:lnSpc>
              <a:spcBef>
                <a:spcPts val="600"/>
              </a:spcBef>
              <a:spcAft>
                <a:spcPts val="0"/>
              </a:spcAft>
              <a:buClr>
                <a:schemeClr val="accent1"/>
              </a:buClr>
              <a:buSzPct val="80000"/>
              <a:defRPr/>
            </a:pPr>
            <a:r>
              <a:rPr lang="en-US" sz="2000" dirty="0" smtClean="0">
                <a:latin typeface="+mn-lt"/>
                <a:cs typeface="+mn-cs"/>
              </a:rPr>
              <a:t>    </a:t>
            </a:r>
            <a:endParaRPr lang="en-US" sz="2000" dirty="0">
              <a:latin typeface="+mn-lt"/>
              <a:cs typeface="+mn-cs"/>
            </a:endParaRPr>
          </a:p>
        </p:txBody>
      </p:sp>
      <p:sp>
        <p:nvSpPr>
          <p:cNvPr id="18436" name="Oval 5"/>
          <p:cNvSpPr>
            <a:spLocks noChangeArrowheads="1"/>
          </p:cNvSpPr>
          <p:nvPr/>
        </p:nvSpPr>
        <p:spPr bwMode="auto">
          <a:xfrm>
            <a:off x="4165600" y="2209800"/>
            <a:ext cx="3352800" cy="762000"/>
          </a:xfrm>
          <a:prstGeom prst="ellipse">
            <a:avLst/>
          </a:prstGeom>
          <a:solidFill>
            <a:schemeClr val="bg1"/>
          </a:solidFill>
          <a:ln w="9525">
            <a:solidFill>
              <a:schemeClr val="tx1"/>
            </a:solidFill>
            <a:round/>
            <a:headEnd/>
            <a:tailEnd/>
          </a:ln>
        </p:spPr>
        <p:txBody>
          <a:bodyPr wrap="none" anchor="ctr"/>
          <a:lstStyle/>
          <a:p>
            <a:pPr algn="ctr"/>
            <a:r>
              <a:rPr lang="en-US" sz="2000"/>
              <a:t>Community Profile </a:t>
            </a:r>
          </a:p>
        </p:txBody>
      </p:sp>
      <p:sp>
        <p:nvSpPr>
          <p:cNvPr id="18437" name="Oval 6"/>
          <p:cNvSpPr>
            <a:spLocks noChangeArrowheads="1"/>
          </p:cNvSpPr>
          <p:nvPr/>
        </p:nvSpPr>
        <p:spPr bwMode="auto">
          <a:xfrm>
            <a:off x="4267200" y="3352800"/>
            <a:ext cx="3352800" cy="762000"/>
          </a:xfrm>
          <a:prstGeom prst="ellipse">
            <a:avLst/>
          </a:prstGeom>
          <a:solidFill>
            <a:schemeClr val="bg1"/>
          </a:solidFill>
          <a:ln w="9525">
            <a:solidFill>
              <a:schemeClr val="tx1"/>
            </a:solidFill>
            <a:round/>
            <a:headEnd/>
            <a:tailEnd/>
          </a:ln>
        </p:spPr>
        <p:txBody>
          <a:bodyPr wrap="none" anchor="ctr"/>
          <a:lstStyle/>
          <a:p>
            <a:pPr algn="ctr"/>
            <a:r>
              <a:rPr lang="en-US" sz="2000" dirty="0"/>
              <a:t>Community Analysis </a:t>
            </a:r>
          </a:p>
        </p:txBody>
      </p:sp>
      <p:sp>
        <p:nvSpPr>
          <p:cNvPr id="18438" name="Oval 7"/>
          <p:cNvSpPr>
            <a:spLocks noChangeArrowheads="1"/>
          </p:cNvSpPr>
          <p:nvPr/>
        </p:nvSpPr>
        <p:spPr bwMode="auto">
          <a:xfrm>
            <a:off x="711200" y="3962400"/>
            <a:ext cx="3352800" cy="762000"/>
          </a:xfrm>
          <a:prstGeom prst="ellipse">
            <a:avLst/>
          </a:prstGeom>
          <a:solidFill>
            <a:schemeClr val="bg1"/>
          </a:solidFill>
          <a:ln w="9525">
            <a:solidFill>
              <a:schemeClr val="tx1"/>
            </a:solidFill>
            <a:round/>
            <a:headEnd/>
            <a:tailEnd/>
          </a:ln>
        </p:spPr>
        <p:txBody>
          <a:bodyPr wrap="none" anchor="ctr"/>
          <a:lstStyle/>
          <a:p>
            <a:pPr algn="ctr"/>
            <a:r>
              <a:rPr lang="en-US" sz="2000"/>
              <a:t>Evaluation </a:t>
            </a:r>
          </a:p>
        </p:txBody>
      </p:sp>
      <p:sp>
        <p:nvSpPr>
          <p:cNvPr id="18439" name="Oval 8"/>
          <p:cNvSpPr>
            <a:spLocks noChangeArrowheads="1"/>
          </p:cNvSpPr>
          <p:nvPr/>
        </p:nvSpPr>
        <p:spPr bwMode="auto">
          <a:xfrm>
            <a:off x="711200" y="5105400"/>
            <a:ext cx="3352800" cy="762000"/>
          </a:xfrm>
          <a:prstGeom prst="ellipse">
            <a:avLst/>
          </a:prstGeom>
          <a:solidFill>
            <a:schemeClr val="bg1"/>
          </a:solidFill>
          <a:ln w="9525">
            <a:solidFill>
              <a:schemeClr val="tx1"/>
            </a:solidFill>
            <a:round/>
            <a:headEnd/>
            <a:tailEnd/>
          </a:ln>
        </p:spPr>
        <p:txBody>
          <a:bodyPr wrap="none" anchor="ctr"/>
          <a:lstStyle/>
          <a:p>
            <a:pPr algn="ctr"/>
            <a:r>
              <a:rPr lang="en-US" sz="2000"/>
              <a:t>De selection </a:t>
            </a:r>
          </a:p>
        </p:txBody>
      </p:sp>
      <p:sp>
        <p:nvSpPr>
          <p:cNvPr id="17416" name="Oval 9"/>
          <p:cNvSpPr>
            <a:spLocks noChangeArrowheads="1"/>
          </p:cNvSpPr>
          <p:nvPr/>
        </p:nvSpPr>
        <p:spPr bwMode="auto">
          <a:xfrm>
            <a:off x="4368800" y="4343400"/>
            <a:ext cx="3352800" cy="762000"/>
          </a:xfrm>
          <a:prstGeom prst="ellipse">
            <a:avLst/>
          </a:prstGeom>
          <a:solidFill>
            <a:schemeClr val="accent1">
              <a:lumMod val="60000"/>
              <a:lumOff val="40000"/>
            </a:schemeClr>
          </a:solidFill>
          <a:ln w="9525">
            <a:solidFill>
              <a:schemeClr val="tx1"/>
            </a:solidFill>
            <a:round/>
            <a:headEnd/>
            <a:tailEnd/>
          </a:ln>
        </p:spPr>
        <p:txBody>
          <a:bodyPr wrap="none" anchor="ctr"/>
          <a:lstStyle/>
          <a:p>
            <a:pPr algn="ctr">
              <a:defRPr/>
            </a:pPr>
            <a:r>
              <a:rPr lang="en-US" sz="2000" dirty="0"/>
              <a:t>Library Staff </a:t>
            </a:r>
          </a:p>
        </p:txBody>
      </p:sp>
      <p:sp>
        <p:nvSpPr>
          <p:cNvPr id="18441" name="Oval 10"/>
          <p:cNvSpPr>
            <a:spLocks noChangeArrowheads="1"/>
          </p:cNvSpPr>
          <p:nvPr/>
        </p:nvSpPr>
        <p:spPr bwMode="auto">
          <a:xfrm>
            <a:off x="4248151" y="5486400"/>
            <a:ext cx="3352800" cy="762000"/>
          </a:xfrm>
          <a:prstGeom prst="ellipse">
            <a:avLst/>
          </a:prstGeom>
          <a:solidFill>
            <a:schemeClr val="bg1"/>
          </a:solidFill>
          <a:ln w="9525">
            <a:solidFill>
              <a:schemeClr val="tx1"/>
            </a:solidFill>
            <a:round/>
            <a:headEnd/>
            <a:tailEnd/>
          </a:ln>
        </p:spPr>
        <p:txBody>
          <a:bodyPr wrap="none" anchor="ctr"/>
          <a:lstStyle/>
          <a:p>
            <a:pPr algn="ctr"/>
            <a:r>
              <a:rPr lang="en-US" sz="2000"/>
              <a:t>Acquisition </a:t>
            </a:r>
          </a:p>
        </p:txBody>
      </p:sp>
      <p:sp>
        <p:nvSpPr>
          <p:cNvPr id="18442" name="Oval 11"/>
          <p:cNvSpPr>
            <a:spLocks noChangeArrowheads="1"/>
          </p:cNvSpPr>
          <p:nvPr/>
        </p:nvSpPr>
        <p:spPr bwMode="auto">
          <a:xfrm>
            <a:off x="8331200" y="3962400"/>
            <a:ext cx="3352800" cy="762000"/>
          </a:xfrm>
          <a:prstGeom prst="ellipse">
            <a:avLst/>
          </a:prstGeom>
          <a:solidFill>
            <a:schemeClr val="bg1"/>
          </a:solidFill>
          <a:ln w="9525">
            <a:solidFill>
              <a:schemeClr val="tx1"/>
            </a:solidFill>
            <a:round/>
            <a:headEnd/>
            <a:tailEnd/>
          </a:ln>
        </p:spPr>
        <p:txBody>
          <a:bodyPr wrap="none" anchor="ctr"/>
          <a:lstStyle/>
          <a:p>
            <a:pPr algn="ctr"/>
            <a:r>
              <a:rPr lang="en-US" sz="2000"/>
              <a:t>Selection policies </a:t>
            </a:r>
          </a:p>
        </p:txBody>
      </p:sp>
      <p:sp>
        <p:nvSpPr>
          <p:cNvPr id="18443" name="Oval 12"/>
          <p:cNvSpPr>
            <a:spLocks noChangeArrowheads="1"/>
          </p:cNvSpPr>
          <p:nvPr/>
        </p:nvSpPr>
        <p:spPr bwMode="auto">
          <a:xfrm>
            <a:off x="8210551" y="5105400"/>
            <a:ext cx="3352800" cy="762000"/>
          </a:xfrm>
          <a:prstGeom prst="ellipse">
            <a:avLst/>
          </a:prstGeom>
          <a:solidFill>
            <a:schemeClr val="bg1"/>
          </a:solidFill>
          <a:ln w="9525">
            <a:solidFill>
              <a:schemeClr val="tx1"/>
            </a:solidFill>
            <a:round/>
            <a:headEnd/>
            <a:tailEnd/>
          </a:ln>
        </p:spPr>
        <p:txBody>
          <a:bodyPr wrap="none" anchor="ctr"/>
          <a:lstStyle/>
          <a:p>
            <a:pPr algn="ctr"/>
            <a:r>
              <a:rPr lang="en-US" sz="2000"/>
              <a:t>Selection </a:t>
            </a:r>
          </a:p>
        </p:txBody>
      </p:sp>
      <p:sp>
        <p:nvSpPr>
          <p:cNvPr id="18444" name="Line 13"/>
          <p:cNvSpPr>
            <a:spLocks noChangeShapeType="1"/>
          </p:cNvSpPr>
          <p:nvPr/>
        </p:nvSpPr>
        <p:spPr bwMode="auto">
          <a:xfrm>
            <a:off x="5791200" y="2971800"/>
            <a:ext cx="0" cy="381000"/>
          </a:xfrm>
          <a:prstGeom prst="line">
            <a:avLst/>
          </a:prstGeom>
          <a:noFill/>
          <a:ln w="9525">
            <a:solidFill>
              <a:schemeClr val="tx1"/>
            </a:solidFill>
            <a:round/>
            <a:headEnd/>
            <a:tailEnd type="triangle" w="med" len="med"/>
          </a:ln>
        </p:spPr>
        <p:txBody>
          <a:bodyPr/>
          <a:lstStyle/>
          <a:p>
            <a:endParaRPr lang="en-US"/>
          </a:p>
        </p:txBody>
      </p:sp>
      <p:sp>
        <p:nvSpPr>
          <p:cNvPr id="18445" name="Line 14"/>
          <p:cNvSpPr>
            <a:spLocks noChangeShapeType="1"/>
          </p:cNvSpPr>
          <p:nvPr/>
        </p:nvSpPr>
        <p:spPr bwMode="auto">
          <a:xfrm flipV="1">
            <a:off x="2946400" y="3733800"/>
            <a:ext cx="1320800" cy="228600"/>
          </a:xfrm>
          <a:prstGeom prst="line">
            <a:avLst/>
          </a:prstGeom>
          <a:noFill/>
          <a:ln w="9525">
            <a:solidFill>
              <a:schemeClr val="tx1"/>
            </a:solidFill>
            <a:round/>
            <a:headEnd/>
            <a:tailEnd type="triangle" w="med" len="med"/>
          </a:ln>
        </p:spPr>
        <p:txBody>
          <a:bodyPr/>
          <a:lstStyle/>
          <a:p>
            <a:endParaRPr lang="en-US"/>
          </a:p>
        </p:txBody>
      </p:sp>
      <p:sp>
        <p:nvSpPr>
          <p:cNvPr id="18446" name="Line 15"/>
          <p:cNvSpPr>
            <a:spLocks noChangeShapeType="1"/>
          </p:cNvSpPr>
          <p:nvPr/>
        </p:nvSpPr>
        <p:spPr bwMode="auto">
          <a:xfrm flipH="1" flipV="1">
            <a:off x="4064000" y="4419600"/>
            <a:ext cx="406400" cy="152400"/>
          </a:xfrm>
          <a:prstGeom prst="line">
            <a:avLst/>
          </a:prstGeom>
          <a:noFill/>
          <a:ln w="9525">
            <a:solidFill>
              <a:schemeClr val="tx1"/>
            </a:solidFill>
            <a:round/>
            <a:headEnd/>
            <a:tailEnd type="triangle" w="med" len="med"/>
          </a:ln>
        </p:spPr>
        <p:txBody>
          <a:bodyPr/>
          <a:lstStyle/>
          <a:p>
            <a:endParaRPr lang="en-US"/>
          </a:p>
        </p:txBody>
      </p:sp>
      <p:sp>
        <p:nvSpPr>
          <p:cNvPr id="18447" name="Line 16"/>
          <p:cNvSpPr>
            <a:spLocks noChangeShapeType="1"/>
          </p:cNvSpPr>
          <p:nvPr/>
        </p:nvSpPr>
        <p:spPr bwMode="auto">
          <a:xfrm flipH="1">
            <a:off x="3860800" y="4876800"/>
            <a:ext cx="609600" cy="381000"/>
          </a:xfrm>
          <a:prstGeom prst="line">
            <a:avLst/>
          </a:prstGeom>
          <a:noFill/>
          <a:ln w="9525">
            <a:solidFill>
              <a:schemeClr val="tx1"/>
            </a:solidFill>
            <a:round/>
            <a:headEnd/>
            <a:tailEnd type="triangle" w="med" len="med"/>
          </a:ln>
        </p:spPr>
        <p:txBody>
          <a:bodyPr/>
          <a:lstStyle/>
          <a:p>
            <a:endParaRPr lang="en-US"/>
          </a:p>
        </p:txBody>
      </p:sp>
      <p:sp>
        <p:nvSpPr>
          <p:cNvPr id="18448" name="Line 17"/>
          <p:cNvSpPr>
            <a:spLocks noChangeShapeType="1"/>
          </p:cNvSpPr>
          <p:nvPr/>
        </p:nvSpPr>
        <p:spPr bwMode="auto">
          <a:xfrm flipH="1" flipV="1">
            <a:off x="3759200" y="5715000"/>
            <a:ext cx="508000" cy="228600"/>
          </a:xfrm>
          <a:prstGeom prst="line">
            <a:avLst/>
          </a:prstGeom>
          <a:noFill/>
          <a:ln w="9525">
            <a:solidFill>
              <a:schemeClr val="tx1"/>
            </a:solidFill>
            <a:round/>
            <a:headEnd/>
            <a:tailEnd type="triangle" w="med" len="med"/>
          </a:ln>
        </p:spPr>
        <p:txBody>
          <a:bodyPr/>
          <a:lstStyle/>
          <a:p>
            <a:endParaRPr lang="en-US"/>
          </a:p>
        </p:txBody>
      </p:sp>
      <p:sp>
        <p:nvSpPr>
          <p:cNvPr id="18449" name="Line 18"/>
          <p:cNvSpPr>
            <a:spLocks noChangeShapeType="1"/>
          </p:cNvSpPr>
          <p:nvPr/>
        </p:nvSpPr>
        <p:spPr bwMode="auto">
          <a:xfrm flipH="1">
            <a:off x="7600951" y="5638800"/>
            <a:ext cx="711200" cy="152400"/>
          </a:xfrm>
          <a:prstGeom prst="line">
            <a:avLst/>
          </a:prstGeom>
          <a:noFill/>
          <a:ln w="9525">
            <a:solidFill>
              <a:schemeClr val="tx1"/>
            </a:solidFill>
            <a:round/>
            <a:headEnd/>
            <a:tailEnd type="triangle" w="med" len="med"/>
          </a:ln>
        </p:spPr>
        <p:txBody>
          <a:bodyPr/>
          <a:lstStyle/>
          <a:p>
            <a:endParaRPr lang="en-US"/>
          </a:p>
        </p:txBody>
      </p:sp>
      <p:sp>
        <p:nvSpPr>
          <p:cNvPr id="18450" name="Line 19"/>
          <p:cNvSpPr>
            <a:spLocks noChangeShapeType="1"/>
          </p:cNvSpPr>
          <p:nvPr/>
        </p:nvSpPr>
        <p:spPr bwMode="auto">
          <a:xfrm>
            <a:off x="5892800" y="5105400"/>
            <a:ext cx="0" cy="381000"/>
          </a:xfrm>
          <a:prstGeom prst="line">
            <a:avLst/>
          </a:prstGeom>
          <a:noFill/>
          <a:ln w="9525">
            <a:solidFill>
              <a:schemeClr val="tx1"/>
            </a:solidFill>
            <a:round/>
            <a:headEnd/>
            <a:tailEnd type="triangle" w="med" len="med"/>
          </a:ln>
        </p:spPr>
        <p:txBody>
          <a:bodyPr/>
          <a:lstStyle/>
          <a:p>
            <a:endParaRPr lang="en-US"/>
          </a:p>
        </p:txBody>
      </p:sp>
      <p:sp>
        <p:nvSpPr>
          <p:cNvPr id="18451" name="Line 20"/>
          <p:cNvSpPr>
            <a:spLocks noChangeShapeType="1"/>
          </p:cNvSpPr>
          <p:nvPr/>
        </p:nvSpPr>
        <p:spPr bwMode="auto">
          <a:xfrm flipV="1">
            <a:off x="5892800" y="4114800"/>
            <a:ext cx="0" cy="228600"/>
          </a:xfrm>
          <a:prstGeom prst="line">
            <a:avLst/>
          </a:prstGeom>
          <a:noFill/>
          <a:ln w="9525">
            <a:solidFill>
              <a:schemeClr val="tx1"/>
            </a:solidFill>
            <a:round/>
            <a:headEnd/>
            <a:tailEnd type="triangle" w="med" len="med"/>
          </a:ln>
        </p:spPr>
        <p:txBody>
          <a:bodyPr/>
          <a:lstStyle/>
          <a:p>
            <a:endParaRPr lang="en-US"/>
          </a:p>
        </p:txBody>
      </p:sp>
      <p:sp>
        <p:nvSpPr>
          <p:cNvPr id="18452" name="Line 21"/>
          <p:cNvSpPr>
            <a:spLocks noChangeShapeType="1"/>
          </p:cNvSpPr>
          <p:nvPr/>
        </p:nvSpPr>
        <p:spPr bwMode="auto">
          <a:xfrm flipH="1" flipV="1">
            <a:off x="7620000" y="3733800"/>
            <a:ext cx="1219200" cy="304800"/>
          </a:xfrm>
          <a:prstGeom prst="line">
            <a:avLst/>
          </a:prstGeom>
          <a:noFill/>
          <a:ln w="9525">
            <a:solidFill>
              <a:schemeClr val="tx1"/>
            </a:solidFill>
            <a:round/>
            <a:headEnd/>
            <a:tailEnd type="triangle" w="med" len="med"/>
          </a:ln>
        </p:spPr>
        <p:txBody>
          <a:bodyPr/>
          <a:lstStyle/>
          <a:p>
            <a:endParaRPr lang="en-US"/>
          </a:p>
        </p:txBody>
      </p:sp>
      <p:sp>
        <p:nvSpPr>
          <p:cNvPr id="18453" name="Line 22"/>
          <p:cNvSpPr>
            <a:spLocks noChangeShapeType="1"/>
          </p:cNvSpPr>
          <p:nvPr/>
        </p:nvSpPr>
        <p:spPr bwMode="auto">
          <a:xfrm flipV="1">
            <a:off x="7620000" y="4343400"/>
            <a:ext cx="812800" cy="228600"/>
          </a:xfrm>
          <a:prstGeom prst="line">
            <a:avLst/>
          </a:prstGeom>
          <a:noFill/>
          <a:ln w="9525">
            <a:solidFill>
              <a:schemeClr val="tx1"/>
            </a:solidFill>
            <a:round/>
            <a:headEnd/>
            <a:tailEnd type="triangle" w="med" len="med"/>
          </a:ln>
        </p:spPr>
        <p:txBody>
          <a:bodyPr/>
          <a:lstStyle/>
          <a:p>
            <a:endParaRPr lang="en-US"/>
          </a:p>
        </p:txBody>
      </p:sp>
      <p:sp>
        <p:nvSpPr>
          <p:cNvPr id="18454" name="Line 23"/>
          <p:cNvSpPr>
            <a:spLocks noChangeShapeType="1"/>
          </p:cNvSpPr>
          <p:nvPr/>
        </p:nvSpPr>
        <p:spPr bwMode="auto">
          <a:xfrm flipH="1">
            <a:off x="9124951" y="4724400"/>
            <a:ext cx="304800" cy="457200"/>
          </a:xfrm>
          <a:prstGeom prst="line">
            <a:avLst/>
          </a:prstGeom>
          <a:noFill/>
          <a:ln w="9525">
            <a:solidFill>
              <a:schemeClr val="tx1"/>
            </a:solidFill>
            <a:round/>
            <a:headEnd/>
            <a:tailEnd type="triangle" w="med" len="med"/>
          </a:ln>
        </p:spPr>
        <p:txBody>
          <a:bodyPr/>
          <a:lstStyle/>
          <a:p>
            <a:endParaRPr lang="en-US"/>
          </a:p>
        </p:txBody>
      </p:sp>
      <p:sp>
        <p:nvSpPr>
          <p:cNvPr id="18455" name="Line 24"/>
          <p:cNvSpPr>
            <a:spLocks noChangeShapeType="1"/>
          </p:cNvSpPr>
          <p:nvPr/>
        </p:nvSpPr>
        <p:spPr bwMode="auto">
          <a:xfrm>
            <a:off x="7416801" y="4953000"/>
            <a:ext cx="1098551" cy="30480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11912600" cy="838200"/>
          </a:xfrm>
        </p:spPr>
        <p:txBody>
          <a:bodyPr/>
          <a:lstStyle/>
          <a:p>
            <a:pPr algn="ctr" eaLnBrk="1" fontAlgn="auto" hangingPunct="1">
              <a:spcAft>
                <a:spcPts val="0"/>
              </a:spcAft>
              <a:defRPr/>
            </a:pPr>
            <a:r>
              <a:rPr lang="en-US" sz="3200" dirty="0" smtClean="0">
                <a:solidFill>
                  <a:schemeClr val="tx1"/>
                </a:solidFill>
              </a:rPr>
              <a:t>Process of Traditional Collection Development</a:t>
            </a:r>
            <a:endParaRPr lang="en-US" sz="3200" dirty="0">
              <a:solidFill>
                <a:schemeClr val="tx1"/>
              </a:solidFill>
            </a:endParaRPr>
          </a:p>
        </p:txBody>
      </p:sp>
      <p:sp>
        <p:nvSpPr>
          <p:cNvPr id="6" name="TextBox 5"/>
          <p:cNvSpPr txBox="1"/>
          <p:nvPr/>
        </p:nvSpPr>
        <p:spPr>
          <a:xfrm>
            <a:off x="4572000" y="457200"/>
            <a:ext cx="2946400" cy="369888"/>
          </a:xfrm>
          <a:prstGeom prst="rect">
            <a:avLst/>
          </a:prstGeom>
          <a:noFill/>
          <a:ln>
            <a:solidFill>
              <a:schemeClr val="bg1"/>
            </a:solidFill>
          </a:ln>
        </p:spPr>
        <p:txBody>
          <a:bodyPr>
            <a:spAutoFit/>
          </a:bodyPr>
          <a:lstStyle/>
          <a:p>
            <a:pPr algn="ctr">
              <a:defRPr/>
            </a:pPr>
            <a:r>
              <a:rPr lang="en-US" b="1" dirty="0">
                <a:latin typeface="+mn-lt"/>
              </a:rPr>
              <a:t>Material Request</a:t>
            </a:r>
          </a:p>
        </p:txBody>
      </p:sp>
      <p:sp>
        <p:nvSpPr>
          <p:cNvPr id="9" name="TextBox 8"/>
          <p:cNvSpPr txBox="1"/>
          <p:nvPr/>
        </p:nvSpPr>
        <p:spPr>
          <a:xfrm>
            <a:off x="4572000" y="1057276"/>
            <a:ext cx="2946400" cy="646331"/>
          </a:xfrm>
          <a:prstGeom prst="rect">
            <a:avLst/>
          </a:prstGeom>
          <a:solidFill>
            <a:schemeClr val="tx1"/>
          </a:solidFill>
          <a:ln>
            <a:solidFill>
              <a:schemeClr val="bg1"/>
            </a:solidFill>
          </a:ln>
        </p:spPr>
        <p:txBody>
          <a:bodyPr>
            <a:spAutoFit/>
          </a:bodyPr>
          <a:lstStyle/>
          <a:p>
            <a:pPr algn="ctr">
              <a:defRPr/>
            </a:pPr>
            <a:r>
              <a:rPr lang="en-US" dirty="0">
                <a:solidFill>
                  <a:schemeClr val="bg1"/>
                </a:solidFill>
                <a:latin typeface="+mn-lt"/>
              </a:rPr>
              <a:t>Bibliographic verification from Database </a:t>
            </a:r>
          </a:p>
        </p:txBody>
      </p:sp>
      <p:sp>
        <p:nvSpPr>
          <p:cNvPr id="19461" name="TextBox 9"/>
          <p:cNvSpPr txBox="1">
            <a:spLocks noChangeArrowheads="1"/>
          </p:cNvSpPr>
          <p:nvPr/>
        </p:nvSpPr>
        <p:spPr bwMode="auto">
          <a:xfrm>
            <a:off x="7620000" y="1992314"/>
            <a:ext cx="2946400" cy="369887"/>
          </a:xfrm>
          <a:prstGeom prst="rect">
            <a:avLst/>
          </a:prstGeom>
          <a:noFill/>
          <a:ln w="9525">
            <a:noFill/>
            <a:miter lim="800000"/>
            <a:headEnd/>
            <a:tailEnd/>
          </a:ln>
        </p:spPr>
        <p:txBody>
          <a:bodyPr>
            <a:spAutoFit/>
          </a:bodyPr>
          <a:lstStyle/>
          <a:p>
            <a:pPr algn="ctr"/>
            <a:r>
              <a:rPr lang="en-US"/>
              <a:t>If not available</a:t>
            </a:r>
          </a:p>
        </p:txBody>
      </p:sp>
      <p:sp>
        <p:nvSpPr>
          <p:cNvPr id="11" name="TextBox 10"/>
          <p:cNvSpPr txBox="1"/>
          <p:nvPr/>
        </p:nvSpPr>
        <p:spPr>
          <a:xfrm>
            <a:off x="1828800" y="1905000"/>
            <a:ext cx="2946400" cy="369888"/>
          </a:xfrm>
          <a:prstGeom prst="rect">
            <a:avLst/>
          </a:prstGeom>
          <a:noFill/>
          <a:ln>
            <a:noFill/>
          </a:ln>
        </p:spPr>
        <p:txBody>
          <a:bodyPr>
            <a:spAutoFit/>
          </a:bodyPr>
          <a:lstStyle/>
          <a:p>
            <a:pPr algn="ctr">
              <a:defRPr/>
            </a:pPr>
            <a:r>
              <a:rPr lang="en-US" dirty="0">
                <a:latin typeface="+mn-lt"/>
              </a:rPr>
              <a:t>If not available</a:t>
            </a:r>
          </a:p>
        </p:txBody>
      </p:sp>
      <p:cxnSp>
        <p:nvCxnSpPr>
          <p:cNvPr id="16" name="Straight Arrow Connector 15"/>
          <p:cNvCxnSpPr>
            <a:stCxn id="9" idx="3"/>
          </p:cNvCxnSpPr>
          <p:nvPr/>
        </p:nvCxnSpPr>
        <p:spPr>
          <a:xfrm>
            <a:off x="7518400" y="1380442"/>
            <a:ext cx="1320800" cy="14355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8" name="Straight Arrow Connector 17"/>
          <p:cNvCxnSpPr/>
          <p:nvPr/>
        </p:nvCxnSpPr>
        <p:spPr>
          <a:xfrm rot="5400000">
            <a:off x="8345753" y="2019036"/>
            <a:ext cx="989012" cy="211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2" name="Straight Arrow Connector 21"/>
          <p:cNvCxnSpPr>
            <a:stCxn id="9" idx="1"/>
          </p:cNvCxnSpPr>
          <p:nvPr/>
        </p:nvCxnSpPr>
        <p:spPr>
          <a:xfrm rot="10800000" flipV="1">
            <a:off x="3048000" y="1380442"/>
            <a:ext cx="1524000" cy="14355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7" name="Straight Arrow Connector 26"/>
          <p:cNvCxnSpPr>
            <a:stCxn id="6" idx="2"/>
            <a:endCxn id="9" idx="0"/>
          </p:cNvCxnSpPr>
          <p:nvPr/>
        </p:nvCxnSpPr>
        <p:spPr>
          <a:xfrm rot="5400000">
            <a:off x="5930106" y="942182"/>
            <a:ext cx="230188" cy="1588"/>
          </a:xfrm>
          <a:prstGeom prst="straightConnector1">
            <a:avLst/>
          </a:prstGeom>
          <a:ln>
            <a:solidFill>
              <a:schemeClr val="bg1"/>
            </a:solidFill>
            <a:tailEnd type="arrow"/>
          </a:ln>
        </p:spPr>
        <p:style>
          <a:lnRef idx="1">
            <a:schemeClr val="dk1"/>
          </a:lnRef>
          <a:fillRef idx="0">
            <a:schemeClr val="dk1"/>
          </a:fillRef>
          <a:effectRef idx="0">
            <a:schemeClr val="dk1"/>
          </a:effectRef>
          <a:fontRef idx="minor">
            <a:schemeClr val="tx1"/>
          </a:fontRef>
        </p:style>
      </p:cxnSp>
      <p:sp>
        <p:nvSpPr>
          <p:cNvPr id="29" name="TextBox 28"/>
          <p:cNvSpPr txBox="1"/>
          <p:nvPr/>
        </p:nvSpPr>
        <p:spPr>
          <a:xfrm>
            <a:off x="8026400" y="2525714"/>
            <a:ext cx="2336800" cy="338554"/>
          </a:xfrm>
          <a:prstGeom prst="rect">
            <a:avLst/>
          </a:prstGeom>
          <a:solidFill>
            <a:schemeClr val="tx1"/>
          </a:solidFill>
          <a:ln>
            <a:solidFill>
              <a:schemeClr val="tx1"/>
            </a:solidFill>
          </a:ln>
        </p:spPr>
        <p:txBody>
          <a:bodyPr>
            <a:spAutoFit/>
          </a:bodyPr>
          <a:lstStyle/>
          <a:p>
            <a:pPr algn="ctr">
              <a:defRPr/>
            </a:pPr>
            <a:r>
              <a:rPr lang="en-US" sz="1600" dirty="0">
                <a:solidFill>
                  <a:schemeClr val="bg1"/>
                </a:solidFill>
                <a:latin typeface="+mn-lt"/>
              </a:rPr>
              <a:t>Inform to the patron</a:t>
            </a:r>
          </a:p>
        </p:txBody>
      </p:sp>
      <p:sp>
        <p:nvSpPr>
          <p:cNvPr id="32" name="TextBox 31"/>
          <p:cNvSpPr txBox="1"/>
          <p:nvPr/>
        </p:nvSpPr>
        <p:spPr>
          <a:xfrm>
            <a:off x="1828800" y="2514600"/>
            <a:ext cx="2336800" cy="584200"/>
          </a:xfrm>
          <a:prstGeom prst="rect">
            <a:avLst/>
          </a:prstGeom>
          <a:solidFill>
            <a:schemeClr val="tx1"/>
          </a:solidFill>
          <a:ln>
            <a:solidFill>
              <a:schemeClr val="tx1"/>
            </a:solidFill>
          </a:ln>
        </p:spPr>
        <p:txBody>
          <a:bodyPr>
            <a:spAutoFit/>
          </a:bodyPr>
          <a:lstStyle/>
          <a:p>
            <a:pPr algn="ctr">
              <a:defRPr/>
            </a:pPr>
            <a:r>
              <a:rPr lang="en-US" sz="1600" dirty="0">
                <a:solidFill>
                  <a:schemeClr val="bg1"/>
                </a:solidFill>
                <a:latin typeface="+mn-lt"/>
              </a:rPr>
              <a:t>Bibliographic information</a:t>
            </a:r>
          </a:p>
        </p:txBody>
      </p:sp>
      <p:cxnSp>
        <p:nvCxnSpPr>
          <p:cNvPr id="35" name="Straight Arrow Connector 34"/>
          <p:cNvCxnSpPr/>
          <p:nvPr/>
        </p:nvCxnSpPr>
        <p:spPr>
          <a:xfrm rot="5400000">
            <a:off x="2554552" y="2017449"/>
            <a:ext cx="989013" cy="211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6" name="Flowchart: Decision 35"/>
          <p:cNvSpPr/>
          <p:nvPr/>
        </p:nvSpPr>
        <p:spPr>
          <a:xfrm>
            <a:off x="4673600" y="2667000"/>
            <a:ext cx="2438400" cy="1371600"/>
          </a:xfrm>
          <a:prstGeom prst="flowChartDecis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8" name="TextBox 37"/>
          <p:cNvSpPr txBox="1"/>
          <p:nvPr/>
        </p:nvSpPr>
        <p:spPr>
          <a:xfrm>
            <a:off x="4673600" y="3135314"/>
            <a:ext cx="2336800" cy="369887"/>
          </a:xfrm>
          <a:prstGeom prst="rect">
            <a:avLst/>
          </a:prstGeom>
          <a:noFill/>
          <a:ln>
            <a:noFill/>
          </a:ln>
        </p:spPr>
        <p:txBody>
          <a:bodyPr>
            <a:spAutoFit/>
          </a:bodyPr>
          <a:lstStyle/>
          <a:p>
            <a:pPr algn="ctr">
              <a:defRPr/>
            </a:pPr>
            <a:r>
              <a:rPr lang="en-US" dirty="0">
                <a:solidFill>
                  <a:schemeClr val="bg1"/>
                </a:solidFill>
                <a:latin typeface="+mn-lt"/>
              </a:rPr>
              <a:t>Approval</a:t>
            </a:r>
          </a:p>
        </p:txBody>
      </p:sp>
      <p:cxnSp>
        <p:nvCxnSpPr>
          <p:cNvPr id="42" name="Straight Arrow Connector 41"/>
          <p:cNvCxnSpPr>
            <a:stCxn id="32" idx="2"/>
            <a:endCxn id="36" idx="1"/>
          </p:cNvCxnSpPr>
          <p:nvPr/>
        </p:nvCxnSpPr>
        <p:spPr>
          <a:xfrm rot="16200000" flipH="1">
            <a:off x="3708400" y="2387600"/>
            <a:ext cx="254000" cy="16764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44" name="TextBox 43"/>
          <p:cNvSpPr txBox="1"/>
          <p:nvPr/>
        </p:nvSpPr>
        <p:spPr>
          <a:xfrm>
            <a:off x="3860800" y="3733800"/>
            <a:ext cx="711200" cy="338138"/>
          </a:xfrm>
          <a:prstGeom prst="rect">
            <a:avLst/>
          </a:prstGeom>
          <a:solidFill>
            <a:schemeClr val="accent1">
              <a:lumMod val="60000"/>
              <a:lumOff val="40000"/>
            </a:schemeClr>
          </a:solidFill>
          <a:ln>
            <a:solidFill>
              <a:schemeClr val="tx1"/>
            </a:solidFill>
          </a:ln>
        </p:spPr>
        <p:txBody>
          <a:bodyPr>
            <a:spAutoFit/>
          </a:bodyPr>
          <a:lstStyle/>
          <a:p>
            <a:pPr algn="ctr">
              <a:defRPr/>
            </a:pPr>
            <a:r>
              <a:rPr lang="en-US" sz="1600" dirty="0">
                <a:latin typeface="+mn-lt"/>
              </a:rPr>
              <a:t>Yes</a:t>
            </a:r>
          </a:p>
        </p:txBody>
      </p:sp>
      <p:sp>
        <p:nvSpPr>
          <p:cNvPr id="46" name="TextBox 45"/>
          <p:cNvSpPr txBox="1"/>
          <p:nvPr/>
        </p:nvSpPr>
        <p:spPr>
          <a:xfrm>
            <a:off x="6908800" y="2786064"/>
            <a:ext cx="711200" cy="338137"/>
          </a:xfrm>
          <a:prstGeom prst="rect">
            <a:avLst/>
          </a:prstGeom>
          <a:solidFill>
            <a:schemeClr val="accent1">
              <a:lumMod val="60000"/>
              <a:lumOff val="40000"/>
            </a:schemeClr>
          </a:solidFill>
          <a:ln>
            <a:solidFill>
              <a:schemeClr val="tx1"/>
            </a:solidFill>
          </a:ln>
        </p:spPr>
        <p:txBody>
          <a:bodyPr>
            <a:spAutoFit/>
          </a:bodyPr>
          <a:lstStyle/>
          <a:p>
            <a:pPr algn="ctr">
              <a:defRPr/>
            </a:pPr>
            <a:r>
              <a:rPr lang="en-US" sz="1600" dirty="0">
                <a:latin typeface="+mn-lt"/>
              </a:rPr>
              <a:t>No</a:t>
            </a:r>
          </a:p>
        </p:txBody>
      </p:sp>
      <p:cxnSp>
        <p:nvCxnSpPr>
          <p:cNvPr id="49" name="Straight Arrow Connector 48"/>
          <p:cNvCxnSpPr>
            <a:stCxn id="36" idx="3"/>
          </p:cNvCxnSpPr>
          <p:nvPr/>
        </p:nvCxnSpPr>
        <p:spPr>
          <a:xfrm flipV="1">
            <a:off x="7112000" y="3048000"/>
            <a:ext cx="914400" cy="3048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1" name="Straight Arrow Connector 50"/>
          <p:cNvCxnSpPr/>
          <p:nvPr/>
        </p:nvCxnSpPr>
        <p:spPr>
          <a:xfrm rot="10800000" flipV="1">
            <a:off x="3962400" y="3810000"/>
            <a:ext cx="1422400" cy="4572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3" name="Flowchart: Decision 52"/>
          <p:cNvSpPr/>
          <p:nvPr/>
        </p:nvSpPr>
        <p:spPr>
          <a:xfrm>
            <a:off x="2641600" y="3886200"/>
            <a:ext cx="1320800" cy="762000"/>
          </a:xfrm>
          <a:prstGeom prst="flowChartDecis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5" name="TextBox 54"/>
          <p:cNvSpPr txBox="1"/>
          <p:nvPr/>
        </p:nvSpPr>
        <p:spPr>
          <a:xfrm>
            <a:off x="2133600" y="4081464"/>
            <a:ext cx="2336800" cy="338137"/>
          </a:xfrm>
          <a:prstGeom prst="rect">
            <a:avLst/>
          </a:prstGeom>
          <a:noFill/>
          <a:ln>
            <a:noFill/>
          </a:ln>
        </p:spPr>
        <p:txBody>
          <a:bodyPr>
            <a:spAutoFit/>
          </a:bodyPr>
          <a:lstStyle/>
          <a:p>
            <a:pPr algn="ctr">
              <a:defRPr/>
            </a:pPr>
            <a:r>
              <a:rPr lang="en-US" sz="1600" dirty="0">
                <a:solidFill>
                  <a:schemeClr val="bg1"/>
                </a:solidFill>
                <a:latin typeface="+mn-lt"/>
              </a:rPr>
              <a:t>Order</a:t>
            </a:r>
          </a:p>
        </p:txBody>
      </p:sp>
      <p:cxnSp>
        <p:nvCxnSpPr>
          <p:cNvPr id="57" name="Straight Arrow Connector 56"/>
          <p:cNvCxnSpPr>
            <a:endCxn id="58" idx="1"/>
          </p:cNvCxnSpPr>
          <p:nvPr/>
        </p:nvCxnSpPr>
        <p:spPr>
          <a:xfrm>
            <a:off x="3860800" y="4343401"/>
            <a:ext cx="4470400" cy="1746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8" name="TextBox 57"/>
          <p:cNvSpPr txBox="1"/>
          <p:nvPr/>
        </p:nvSpPr>
        <p:spPr>
          <a:xfrm>
            <a:off x="8331200" y="4191000"/>
            <a:ext cx="2336800" cy="338138"/>
          </a:xfrm>
          <a:prstGeom prst="rect">
            <a:avLst/>
          </a:prstGeom>
          <a:solidFill>
            <a:schemeClr val="tx1"/>
          </a:solidFill>
          <a:ln>
            <a:solidFill>
              <a:schemeClr val="tx1"/>
            </a:solidFill>
          </a:ln>
        </p:spPr>
        <p:txBody>
          <a:bodyPr>
            <a:spAutoFit/>
          </a:bodyPr>
          <a:lstStyle/>
          <a:p>
            <a:pPr algn="ctr">
              <a:defRPr/>
            </a:pPr>
            <a:r>
              <a:rPr lang="en-US" sz="1600" dirty="0">
                <a:solidFill>
                  <a:schemeClr val="bg1"/>
                </a:solidFill>
                <a:latin typeface="+mn-lt"/>
              </a:rPr>
              <a:t>Receive Material</a:t>
            </a:r>
          </a:p>
        </p:txBody>
      </p:sp>
      <p:cxnSp>
        <p:nvCxnSpPr>
          <p:cNvPr id="60" name="Straight Arrow Connector 59"/>
          <p:cNvCxnSpPr>
            <a:stCxn id="58" idx="3"/>
          </p:cNvCxnSpPr>
          <p:nvPr/>
        </p:nvCxnSpPr>
        <p:spPr>
          <a:xfrm flipV="1">
            <a:off x="10668000" y="4343401"/>
            <a:ext cx="508000" cy="1746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4" name="Straight Connector 63"/>
          <p:cNvCxnSpPr/>
          <p:nvPr/>
        </p:nvCxnSpPr>
        <p:spPr>
          <a:xfrm rot="5400000">
            <a:off x="10949253" y="4571736"/>
            <a:ext cx="455612" cy="2117"/>
          </a:xfrm>
          <a:prstGeom prst="line">
            <a:avLst/>
          </a:prstGeom>
          <a:ln/>
        </p:spPr>
        <p:style>
          <a:lnRef idx="1">
            <a:schemeClr val="dk1"/>
          </a:lnRef>
          <a:fillRef idx="0">
            <a:schemeClr val="dk1"/>
          </a:fillRef>
          <a:effectRef idx="0">
            <a:schemeClr val="dk1"/>
          </a:effectRef>
          <a:fontRef idx="minor">
            <a:schemeClr val="tx1"/>
          </a:fontRef>
        </p:style>
      </p:cxnSp>
      <p:cxnSp>
        <p:nvCxnSpPr>
          <p:cNvPr id="66" name="Straight Arrow Connector 65"/>
          <p:cNvCxnSpPr/>
          <p:nvPr/>
        </p:nvCxnSpPr>
        <p:spPr>
          <a:xfrm rot="10800000">
            <a:off x="7010400" y="4800600"/>
            <a:ext cx="41656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67" name="TextBox 66"/>
          <p:cNvSpPr txBox="1"/>
          <p:nvPr/>
        </p:nvSpPr>
        <p:spPr>
          <a:xfrm>
            <a:off x="4673600" y="4651376"/>
            <a:ext cx="2336800" cy="584775"/>
          </a:xfrm>
          <a:prstGeom prst="rect">
            <a:avLst/>
          </a:prstGeom>
          <a:solidFill>
            <a:schemeClr val="tx1"/>
          </a:solidFill>
          <a:ln>
            <a:solidFill>
              <a:schemeClr val="tx1"/>
            </a:solidFill>
          </a:ln>
        </p:spPr>
        <p:txBody>
          <a:bodyPr>
            <a:spAutoFit/>
          </a:bodyPr>
          <a:lstStyle/>
          <a:p>
            <a:pPr algn="ctr">
              <a:defRPr/>
            </a:pPr>
            <a:r>
              <a:rPr lang="en-US" sz="1600" dirty="0">
                <a:solidFill>
                  <a:schemeClr val="bg1"/>
                </a:solidFill>
                <a:latin typeface="+mn-lt"/>
              </a:rPr>
              <a:t>Check titles prices &amp; Condition of Material</a:t>
            </a:r>
          </a:p>
        </p:txBody>
      </p:sp>
      <p:cxnSp>
        <p:nvCxnSpPr>
          <p:cNvPr id="80" name="Straight Arrow Connector 79"/>
          <p:cNvCxnSpPr>
            <a:stCxn id="67" idx="1"/>
          </p:cNvCxnSpPr>
          <p:nvPr/>
        </p:nvCxnSpPr>
        <p:spPr>
          <a:xfrm rot="10800000" flipV="1">
            <a:off x="3352800" y="4943763"/>
            <a:ext cx="1320800" cy="9020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81" name="TextBox 80"/>
          <p:cNvSpPr txBox="1"/>
          <p:nvPr/>
        </p:nvSpPr>
        <p:spPr>
          <a:xfrm>
            <a:off x="1524000" y="4835526"/>
            <a:ext cx="1930400" cy="346075"/>
          </a:xfrm>
          <a:prstGeom prst="rect">
            <a:avLst/>
          </a:prstGeom>
          <a:solidFill>
            <a:schemeClr val="tx1"/>
          </a:solidFill>
          <a:ln>
            <a:solidFill>
              <a:schemeClr val="tx1"/>
            </a:solidFill>
          </a:ln>
        </p:spPr>
        <p:txBody>
          <a:bodyPr>
            <a:spAutoFit/>
          </a:bodyPr>
          <a:lstStyle/>
          <a:p>
            <a:pPr algn="ctr">
              <a:defRPr/>
            </a:pPr>
            <a:r>
              <a:rPr lang="en-US" sz="1600" dirty="0">
                <a:solidFill>
                  <a:schemeClr val="bg1"/>
                </a:solidFill>
                <a:latin typeface="+mn-lt"/>
              </a:rPr>
              <a:t>Accessioning</a:t>
            </a:r>
          </a:p>
        </p:txBody>
      </p:sp>
      <p:cxnSp>
        <p:nvCxnSpPr>
          <p:cNvPr id="86" name="Straight Arrow Connector 85"/>
          <p:cNvCxnSpPr>
            <a:stCxn id="81" idx="2"/>
          </p:cNvCxnSpPr>
          <p:nvPr/>
        </p:nvCxnSpPr>
        <p:spPr>
          <a:xfrm rot="16200000" flipH="1">
            <a:off x="2133600" y="5537200"/>
            <a:ext cx="762000" cy="508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92" name="TextBox 91"/>
          <p:cNvSpPr txBox="1"/>
          <p:nvPr/>
        </p:nvSpPr>
        <p:spPr>
          <a:xfrm>
            <a:off x="1422400" y="5791200"/>
            <a:ext cx="2336800" cy="584200"/>
          </a:xfrm>
          <a:prstGeom prst="rect">
            <a:avLst/>
          </a:prstGeom>
          <a:solidFill>
            <a:schemeClr val="tx1"/>
          </a:solidFill>
          <a:ln>
            <a:solidFill>
              <a:schemeClr val="tx1"/>
            </a:solidFill>
          </a:ln>
        </p:spPr>
        <p:txBody>
          <a:bodyPr>
            <a:spAutoFit/>
          </a:bodyPr>
          <a:lstStyle/>
          <a:p>
            <a:pPr algn="ctr">
              <a:defRPr/>
            </a:pPr>
            <a:r>
              <a:rPr lang="en-US" sz="1600" dirty="0">
                <a:solidFill>
                  <a:schemeClr val="bg1"/>
                </a:solidFill>
                <a:latin typeface="+mn-lt"/>
              </a:rPr>
              <a:t>Send Bill/Voucher Account Office </a:t>
            </a:r>
          </a:p>
        </p:txBody>
      </p:sp>
      <p:cxnSp>
        <p:nvCxnSpPr>
          <p:cNvPr id="97" name="Straight Arrow Connector 96"/>
          <p:cNvCxnSpPr>
            <a:stCxn id="92" idx="3"/>
          </p:cNvCxnSpPr>
          <p:nvPr/>
        </p:nvCxnSpPr>
        <p:spPr>
          <a:xfrm>
            <a:off x="3759200" y="6083300"/>
            <a:ext cx="1727200" cy="127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98" name="TextBox 97"/>
          <p:cNvSpPr txBox="1"/>
          <p:nvPr/>
        </p:nvSpPr>
        <p:spPr>
          <a:xfrm>
            <a:off x="5486400" y="5816600"/>
            <a:ext cx="2336800" cy="584200"/>
          </a:xfrm>
          <a:prstGeom prst="rect">
            <a:avLst/>
          </a:prstGeom>
          <a:solidFill>
            <a:schemeClr val="tx1"/>
          </a:solidFill>
          <a:ln>
            <a:solidFill>
              <a:schemeClr val="tx1"/>
            </a:solidFill>
          </a:ln>
        </p:spPr>
        <p:txBody>
          <a:bodyPr>
            <a:spAutoFit/>
          </a:bodyPr>
          <a:lstStyle/>
          <a:p>
            <a:pPr algn="ctr">
              <a:defRPr/>
            </a:pPr>
            <a:r>
              <a:rPr lang="en-US" sz="1600" dirty="0">
                <a:solidFill>
                  <a:schemeClr val="bg1"/>
                </a:solidFill>
                <a:latin typeface="+mn-lt"/>
              </a:rPr>
              <a:t>Receive Check (Payment)</a:t>
            </a:r>
          </a:p>
        </p:txBody>
      </p:sp>
      <p:cxnSp>
        <p:nvCxnSpPr>
          <p:cNvPr id="99" name="Straight Arrow Connector 98"/>
          <p:cNvCxnSpPr/>
          <p:nvPr/>
        </p:nvCxnSpPr>
        <p:spPr>
          <a:xfrm>
            <a:off x="7924800" y="6083300"/>
            <a:ext cx="1727200" cy="127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00" name="TextBox 99"/>
          <p:cNvSpPr txBox="1"/>
          <p:nvPr/>
        </p:nvSpPr>
        <p:spPr>
          <a:xfrm>
            <a:off x="9652000" y="5791200"/>
            <a:ext cx="1625600" cy="338554"/>
          </a:xfrm>
          <a:prstGeom prst="rect">
            <a:avLst/>
          </a:prstGeom>
          <a:solidFill>
            <a:schemeClr val="tx1"/>
          </a:solidFill>
          <a:ln>
            <a:solidFill>
              <a:schemeClr val="tx1"/>
            </a:solidFill>
          </a:ln>
        </p:spPr>
        <p:txBody>
          <a:bodyPr>
            <a:spAutoFit/>
          </a:bodyPr>
          <a:lstStyle/>
          <a:p>
            <a:pPr algn="ctr">
              <a:defRPr/>
            </a:pPr>
            <a:r>
              <a:rPr lang="en-US" sz="1600" dirty="0">
                <a:solidFill>
                  <a:schemeClr val="bg1"/>
                </a:solidFill>
                <a:latin typeface="+mn-lt"/>
              </a:rPr>
              <a:t>File in Record</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3350" y="0"/>
            <a:ext cx="10580382" cy="1280890"/>
          </a:xfrm>
        </p:spPr>
        <p:txBody>
          <a:bodyPr>
            <a:normAutofit fontScale="90000"/>
          </a:bodyPr>
          <a:lstStyle/>
          <a:p>
            <a:r>
              <a:rPr lang="en-US" dirty="0" smtClean="0">
                <a:solidFill>
                  <a:schemeClr val="tx1"/>
                </a:solidFill>
              </a:rPr>
              <a:t>Process of Electronic Collection Development</a:t>
            </a:r>
            <a:endParaRPr lang="en-US" dirty="0">
              <a:solidFill>
                <a:schemeClr val="tx1"/>
              </a:solidFill>
            </a:endParaRPr>
          </a:p>
        </p:txBody>
      </p:sp>
      <p:pic>
        <p:nvPicPr>
          <p:cNvPr id="4" name="Picture 4" descr="C:\Documents and Settings\0378\Desktop\Minhaj Doc\1710250404001.png"/>
          <p:cNvPicPr>
            <a:picLocks noGrp="1" noChangeAspect="1" noChangeArrowheads="1"/>
          </p:cNvPicPr>
          <p:nvPr>
            <p:ph idx="1"/>
          </p:nvPr>
        </p:nvPicPr>
        <p:blipFill>
          <a:blip r:embed="rId2"/>
          <a:srcRect/>
          <a:stretch>
            <a:fillRect/>
          </a:stretch>
        </p:blipFill>
        <p:spPr bwMode="auto">
          <a:xfrm>
            <a:off x="0" y="1137424"/>
            <a:ext cx="12192000" cy="5720576"/>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9316" y="0"/>
            <a:ext cx="8911687" cy="1280890"/>
          </a:xfrm>
        </p:spPr>
        <p:txBody>
          <a:bodyPr>
            <a:normAutofit fontScale="90000"/>
          </a:bodyPr>
          <a:lstStyle/>
          <a:p>
            <a:r>
              <a:rPr lang="en-US" dirty="0" smtClean="0"/>
              <a:t>Elements of Collection Development</a:t>
            </a:r>
            <a:endParaRPr lang="en-US" dirty="0"/>
          </a:p>
        </p:txBody>
      </p:sp>
      <p:sp>
        <p:nvSpPr>
          <p:cNvPr id="3" name="Content Placeholder 2"/>
          <p:cNvSpPr>
            <a:spLocks noGrp="1"/>
          </p:cNvSpPr>
          <p:nvPr>
            <p:ph idx="1"/>
          </p:nvPr>
        </p:nvSpPr>
        <p:spPr>
          <a:xfrm>
            <a:off x="1630206" y="1330712"/>
            <a:ext cx="10561793" cy="5527288"/>
          </a:xfrm>
        </p:spPr>
        <p:txBody>
          <a:bodyPr>
            <a:normAutofit/>
          </a:bodyPr>
          <a:lstStyle/>
          <a:p>
            <a:r>
              <a:rPr lang="en-US" sz="2800" dirty="0" smtClean="0"/>
              <a:t>Overview of Collection Development </a:t>
            </a:r>
          </a:p>
          <a:p>
            <a:r>
              <a:rPr lang="en-US" sz="2800" dirty="0" smtClean="0"/>
              <a:t>Collection Development Policies</a:t>
            </a:r>
          </a:p>
          <a:p>
            <a:r>
              <a:rPr lang="en-US" sz="2800" dirty="0" smtClean="0"/>
              <a:t>Community Needs Assessment</a:t>
            </a:r>
          </a:p>
          <a:p>
            <a:r>
              <a:rPr lang="en-US" sz="2800" dirty="0" smtClean="0"/>
              <a:t>Selection of Library Resources</a:t>
            </a:r>
          </a:p>
          <a:p>
            <a:r>
              <a:rPr lang="en-US" sz="2800" dirty="0" smtClean="0"/>
              <a:t>Donations</a:t>
            </a:r>
          </a:p>
          <a:p>
            <a:r>
              <a:rPr lang="en-US" sz="2800" dirty="0" smtClean="0"/>
              <a:t>Weeding</a:t>
            </a:r>
          </a:p>
          <a:p>
            <a:r>
              <a:rPr lang="en-US" sz="2800" dirty="0" smtClean="0"/>
              <a:t>Collection Assessment</a:t>
            </a:r>
          </a:p>
          <a:p>
            <a:r>
              <a:rPr lang="en-US" sz="2800" dirty="0" smtClean="0"/>
              <a:t>Acquisition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0105" y="0"/>
            <a:ext cx="8911687" cy="1592766"/>
          </a:xfrm>
        </p:spPr>
        <p:txBody>
          <a:bodyPr/>
          <a:lstStyle/>
          <a:p>
            <a:r>
              <a:rPr lang="en-US" dirty="0" smtClean="0"/>
              <a:t>Overview of Collection Development</a:t>
            </a:r>
            <a:endParaRPr lang="en-US" dirty="0"/>
          </a:p>
        </p:txBody>
      </p:sp>
      <p:sp>
        <p:nvSpPr>
          <p:cNvPr id="3" name="Content Placeholder 2"/>
          <p:cNvSpPr>
            <a:spLocks noGrp="1"/>
          </p:cNvSpPr>
          <p:nvPr>
            <p:ph idx="1"/>
          </p:nvPr>
        </p:nvSpPr>
        <p:spPr>
          <a:xfrm>
            <a:off x="983437" y="1248935"/>
            <a:ext cx="10695607" cy="6010507"/>
          </a:xfrm>
        </p:spPr>
        <p:txBody>
          <a:bodyPr>
            <a:normAutofit fontScale="55000" lnSpcReduction="20000"/>
          </a:bodyPr>
          <a:lstStyle/>
          <a:p>
            <a:r>
              <a:rPr lang="en-US" sz="4500" dirty="0" smtClean="0"/>
              <a:t>Basic Functions</a:t>
            </a:r>
          </a:p>
          <a:p>
            <a:pPr>
              <a:buNone/>
            </a:pPr>
            <a:r>
              <a:rPr lang="en-US" sz="4500" dirty="0" smtClean="0"/>
              <a:t>		These functions are performed by every library includes:</a:t>
            </a:r>
          </a:p>
          <a:p>
            <a:pPr>
              <a:buNone/>
            </a:pPr>
            <a:endParaRPr lang="en-US" sz="4500" dirty="0" smtClean="0"/>
          </a:p>
          <a:p>
            <a:pPr>
              <a:buFont typeface="Arial" pitchFamily="34" charset="0"/>
              <a:buChar char="•"/>
            </a:pPr>
            <a:r>
              <a:rPr lang="en-US" sz="4500" dirty="0" smtClean="0"/>
              <a:t>Selection  of library materials</a:t>
            </a:r>
          </a:p>
          <a:p>
            <a:pPr>
              <a:buFont typeface="Arial" pitchFamily="34" charset="0"/>
              <a:buChar char="•"/>
            </a:pPr>
            <a:r>
              <a:rPr lang="en-US" sz="4500" dirty="0" smtClean="0"/>
              <a:t>Weeding</a:t>
            </a:r>
          </a:p>
          <a:p>
            <a:pPr>
              <a:buFont typeface="Arial" pitchFamily="34" charset="0"/>
              <a:buChar char="•"/>
            </a:pPr>
            <a:r>
              <a:rPr lang="en-US" sz="4500" dirty="0" smtClean="0"/>
              <a:t>Donations</a:t>
            </a:r>
          </a:p>
          <a:p>
            <a:r>
              <a:rPr lang="en-US" sz="4500" dirty="0" smtClean="0"/>
              <a:t>Umbrella Functions</a:t>
            </a:r>
          </a:p>
          <a:p>
            <a:pPr>
              <a:buNone/>
            </a:pPr>
            <a:r>
              <a:rPr lang="en-US" sz="4500" dirty="0" smtClean="0"/>
              <a:t>        These functions serve to inform about the library collection development policy itself includes:</a:t>
            </a:r>
          </a:p>
          <a:p>
            <a:pPr>
              <a:buNone/>
            </a:pPr>
            <a:endParaRPr lang="en-US" sz="4500" dirty="0" smtClean="0"/>
          </a:p>
          <a:p>
            <a:pPr>
              <a:buFont typeface="Arial" pitchFamily="34" charset="0"/>
              <a:buChar char="•"/>
            </a:pPr>
            <a:r>
              <a:rPr lang="en-US" sz="4500" dirty="0" smtClean="0"/>
              <a:t> Collection Development Policy</a:t>
            </a:r>
          </a:p>
          <a:p>
            <a:pPr>
              <a:buFont typeface="Arial" pitchFamily="34" charset="0"/>
              <a:buChar char="•"/>
            </a:pPr>
            <a:r>
              <a:rPr lang="en-US" sz="4500" dirty="0" smtClean="0"/>
              <a:t>	Community Needs Assessment</a:t>
            </a:r>
          </a:p>
          <a:p>
            <a:pPr>
              <a:buFont typeface="Arial" pitchFamily="34" charset="0"/>
              <a:buChar char="•"/>
            </a:pPr>
            <a:r>
              <a:rPr lang="en-US" sz="4500" dirty="0" smtClean="0"/>
              <a:t>	Collection Assessment</a:t>
            </a:r>
          </a:p>
          <a:p>
            <a:pPr>
              <a:buNone/>
            </a:pPr>
            <a:r>
              <a:rPr lang="en-US" dirty="0" smtClean="0"/>
              <a:t> </a:t>
            </a:r>
          </a:p>
          <a:p>
            <a:pPr>
              <a:buNone/>
            </a:pPr>
            <a:r>
              <a:rPr lang="en-US" dirty="0" smtClean="0"/>
              <a:t>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Collection Development Policies</a:t>
            </a:r>
            <a:endParaRPr lang="en-US" dirty="0"/>
          </a:p>
        </p:txBody>
      </p:sp>
      <p:sp>
        <p:nvSpPr>
          <p:cNvPr id="3" name="Content Placeholder 2"/>
          <p:cNvSpPr>
            <a:spLocks noGrp="1"/>
          </p:cNvSpPr>
          <p:nvPr>
            <p:ph idx="1"/>
          </p:nvPr>
        </p:nvSpPr>
        <p:spPr/>
        <p:txBody>
          <a:bodyPr>
            <a:normAutofit/>
          </a:bodyPr>
          <a:lstStyle/>
          <a:p>
            <a:r>
              <a:rPr lang="en-US" sz="2800" dirty="0" smtClean="0"/>
              <a:t>Policy</a:t>
            </a:r>
          </a:p>
          <a:p>
            <a:pPr>
              <a:buNone/>
            </a:pPr>
            <a:r>
              <a:rPr lang="en-US" sz="2800" dirty="0" smtClean="0"/>
              <a:t> A set of ideas or  a plan of what to do in particular  situations that has been agreed to officially by a group of people, a business organization, a government, or a political party.</a:t>
            </a:r>
          </a:p>
          <a:p>
            <a:pPr>
              <a:buNone/>
            </a:pPr>
            <a:r>
              <a:rPr lang="en-US" sz="2800" dirty="0" smtClean="0"/>
              <a:t>A course or principal of action adopted or proposed by an organization or individual.</a:t>
            </a:r>
          </a:p>
          <a:p>
            <a:pPr>
              <a:buNone/>
            </a:pPr>
            <a:r>
              <a:rPr lang="en-US" sz="2800" dirty="0" smtClean="0"/>
              <a:t>Standards or plans that are set for the Development of Collection in a library.</a:t>
            </a:r>
          </a:p>
          <a:p>
            <a:pPr>
              <a:buNone/>
            </a:pPr>
            <a:endParaRPr lang="en-US" dirty="0" smtClean="0"/>
          </a:p>
          <a:p>
            <a:pPr>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1321" y="0"/>
            <a:ext cx="10541619" cy="1280890"/>
          </a:xfrm>
        </p:spPr>
        <p:txBody>
          <a:bodyPr>
            <a:normAutofit fontScale="90000"/>
          </a:bodyPr>
          <a:lstStyle/>
          <a:p>
            <a:r>
              <a:rPr lang="en-US" dirty="0" smtClean="0"/>
              <a:t>Purpose of the Collection Development Policy</a:t>
            </a:r>
            <a:endParaRPr lang="en-US" dirty="0"/>
          </a:p>
        </p:txBody>
      </p:sp>
      <p:sp>
        <p:nvSpPr>
          <p:cNvPr id="3" name="Content Placeholder 2"/>
          <p:cNvSpPr>
            <a:spLocks noGrp="1"/>
          </p:cNvSpPr>
          <p:nvPr>
            <p:ph idx="1"/>
          </p:nvPr>
        </p:nvSpPr>
        <p:spPr>
          <a:xfrm>
            <a:off x="1070517" y="1230351"/>
            <a:ext cx="10586223" cy="5627649"/>
          </a:xfrm>
        </p:spPr>
        <p:txBody>
          <a:bodyPr>
            <a:normAutofit lnSpcReduction="10000"/>
          </a:bodyPr>
          <a:lstStyle/>
          <a:p>
            <a:r>
              <a:rPr lang="en-US" sz="2800" dirty="0" smtClean="0"/>
              <a:t>It identifies responsibilities for developing collection</a:t>
            </a:r>
          </a:p>
          <a:p>
            <a:r>
              <a:rPr lang="en-US" sz="2800" dirty="0" smtClean="0"/>
              <a:t>Provides point of reference for staff in Collection Development work</a:t>
            </a:r>
          </a:p>
          <a:p>
            <a:r>
              <a:rPr lang="en-US" sz="2800" dirty="0" smtClean="0"/>
              <a:t>Save the time of staff</a:t>
            </a:r>
          </a:p>
          <a:p>
            <a:r>
              <a:rPr lang="en-US" sz="2800" dirty="0" smtClean="0"/>
              <a:t>Serves as source of reinforcement when challenged by a patron</a:t>
            </a:r>
          </a:p>
          <a:p>
            <a:r>
              <a:rPr lang="en-US" sz="2800" dirty="0" smtClean="0"/>
              <a:t>Provide framework in which the collection can meet community needs</a:t>
            </a:r>
          </a:p>
          <a:p>
            <a:r>
              <a:rPr lang="en-US" sz="2800" dirty="0" smtClean="0"/>
              <a:t>Identify the strengths and weakness of the collection</a:t>
            </a:r>
          </a:p>
          <a:p>
            <a:r>
              <a:rPr lang="en-US" sz="2800" dirty="0" smtClean="0"/>
              <a:t>Establish standards for a healthy collection</a:t>
            </a:r>
          </a:p>
          <a:p>
            <a:r>
              <a:rPr lang="en-US" sz="2800" dirty="0" smtClean="0"/>
              <a:t>Helps minimize personal bias by selectors and to highlight imbalances in selection criteria</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Content</a:t>
            </a:r>
            <a:br>
              <a:rPr lang="en-US" dirty="0" smtClean="0"/>
            </a:br>
            <a:endParaRPr lang="en-US" dirty="0"/>
          </a:p>
        </p:txBody>
      </p:sp>
      <p:sp>
        <p:nvSpPr>
          <p:cNvPr id="5" name="Content Placeholder 4"/>
          <p:cNvSpPr>
            <a:spLocks noGrp="1"/>
          </p:cNvSpPr>
          <p:nvPr>
            <p:ph idx="1"/>
          </p:nvPr>
        </p:nvSpPr>
        <p:spPr>
          <a:xfrm>
            <a:off x="1474090" y="1204332"/>
            <a:ext cx="10717910" cy="5653667"/>
          </a:xfrm>
        </p:spPr>
        <p:txBody>
          <a:bodyPr>
            <a:normAutofit/>
          </a:bodyPr>
          <a:lstStyle/>
          <a:p>
            <a:r>
              <a:rPr lang="en-US" sz="2800" dirty="0" smtClean="0"/>
              <a:t>Definition</a:t>
            </a:r>
          </a:p>
          <a:p>
            <a:pPr>
              <a:buNone/>
            </a:pPr>
            <a:r>
              <a:rPr lang="en-US" sz="2800" dirty="0" smtClean="0"/>
              <a:t>     Collection, Library Collection, Development, Library      Collection Development, Collection Management</a:t>
            </a:r>
          </a:p>
          <a:p>
            <a:r>
              <a:rPr lang="en-US" sz="2800" dirty="0" smtClean="0"/>
              <a:t>Historical Background</a:t>
            </a:r>
          </a:p>
          <a:p>
            <a:r>
              <a:rPr lang="en-US" sz="2800" dirty="0" smtClean="0"/>
              <a:t>Function of Collection Development  </a:t>
            </a:r>
          </a:p>
          <a:p>
            <a:r>
              <a:rPr lang="en-US" sz="2800" dirty="0" smtClean="0"/>
              <a:t>Types of Collection Development </a:t>
            </a:r>
          </a:p>
          <a:p>
            <a:r>
              <a:rPr lang="en-US" sz="2800" dirty="0" smtClean="0"/>
              <a:t>Process of Collection Development</a:t>
            </a:r>
          </a:p>
          <a:p>
            <a:r>
              <a:rPr lang="en-US" sz="2800" dirty="0" smtClean="0"/>
              <a:t>Process of Traditional Collection Development</a:t>
            </a:r>
          </a:p>
          <a:p>
            <a:r>
              <a:rPr lang="en-US" sz="2800" dirty="0" smtClean="0"/>
              <a:t>Process of Electronic Collection Development</a:t>
            </a:r>
          </a:p>
          <a:p>
            <a:endParaRPr lang="en-US" sz="2800" dirty="0" smtClean="0"/>
          </a:p>
          <a:p>
            <a:pPr>
              <a:buNone/>
            </a:pPr>
            <a:endParaRPr lang="en-US" sz="2800" dirty="0" smtClean="0"/>
          </a:p>
          <a:p>
            <a:pPr>
              <a:buNone/>
            </a:pPr>
            <a:endParaRPr lang="en-US" sz="2800" dirty="0" smtClean="0"/>
          </a:p>
          <a:p>
            <a:pPr>
              <a:buNone/>
            </a:pPr>
            <a:endParaRPr lang="en-US" sz="2800" dirty="0" smtClean="0"/>
          </a:p>
          <a:p>
            <a:pPr>
              <a:buNone/>
            </a:pPr>
            <a:endParaRPr lang="en-US" sz="2800" dirty="0" smtClean="0"/>
          </a:p>
          <a:p>
            <a:pPr>
              <a:buNone/>
            </a:pPr>
            <a:endParaRPr lang="en-US" dirty="0" smtClean="0"/>
          </a:p>
        </p:txBody>
      </p:sp>
    </p:spTree>
    <p:extLst>
      <p:ext uri="{BB962C8B-B14F-4D97-AF65-F5344CB8AC3E}">
        <p14:creationId xmlns="" xmlns:p14="http://schemas.microsoft.com/office/powerpoint/2010/main" val="41929101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8079" y="446049"/>
            <a:ext cx="9765022" cy="1280890"/>
          </a:xfrm>
        </p:spPr>
        <p:txBody>
          <a:bodyPr>
            <a:normAutofit fontScale="90000"/>
          </a:bodyPr>
          <a:lstStyle/>
          <a:p>
            <a:r>
              <a:rPr lang="en-US" dirty="0" smtClean="0"/>
              <a:t>Purpose of Collection Development Policy</a:t>
            </a:r>
            <a:endParaRPr lang="en-US" dirty="0"/>
          </a:p>
        </p:txBody>
      </p:sp>
      <p:sp>
        <p:nvSpPr>
          <p:cNvPr id="3" name="Content Placeholder 2"/>
          <p:cNvSpPr>
            <a:spLocks noGrp="1"/>
          </p:cNvSpPr>
          <p:nvPr>
            <p:ph idx="1"/>
          </p:nvPr>
        </p:nvSpPr>
        <p:spPr>
          <a:xfrm>
            <a:off x="1741718" y="2007220"/>
            <a:ext cx="10450281" cy="4850780"/>
          </a:xfrm>
        </p:spPr>
        <p:txBody>
          <a:bodyPr/>
          <a:lstStyle/>
          <a:p>
            <a:r>
              <a:rPr lang="en-US" sz="2800" dirty="0" smtClean="0"/>
              <a:t>Helps set standard for the selection and weeding of materials</a:t>
            </a:r>
          </a:p>
          <a:p>
            <a:r>
              <a:rPr lang="en-US" sz="2800" dirty="0" smtClean="0"/>
              <a:t>Serves an in-service training tool for new staff</a:t>
            </a:r>
          </a:p>
          <a:p>
            <a:r>
              <a:rPr lang="en-US" sz="2800" dirty="0" smtClean="0"/>
              <a:t>Provides a means of staff self-evaluation by outsiders</a:t>
            </a:r>
          </a:p>
          <a:p>
            <a:r>
              <a:rPr lang="en-US" sz="2800" dirty="0" smtClean="0"/>
              <a:t>Provides Information to assist in budget allocations</a:t>
            </a:r>
          </a:p>
          <a:p>
            <a:pPr>
              <a:buNone/>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7803" y="0"/>
            <a:ext cx="8911687" cy="1280890"/>
          </a:xfrm>
        </p:spPr>
        <p:txBody>
          <a:bodyPr/>
          <a:lstStyle/>
          <a:p>
            <a:r>
              <a:rPr lang="en-US" dirty="0" smtClean="0"/>
              <a:t>Community Needs Assessment</a:t>
            </a:r>
            <a:endParaRPr lang="en-US" dirty="0"/>
          </a:p>
        </p:txBody>
      </p:sp>
      <p:sp>
        <p:nvSpPr>
          <p:cNvPr id="3" name="Content Placeholder 2"/>
          <p:cNvSpPr>
            <a:spLocks noGrp="1"/>
          </p:cNvSpPr>
          <p:nvPr>
            <p:ph idx="1"/>
          </p:nvPr>
        </p:nvSpPr>
        <p:spPr>
          <a:xfrm>
            <a:off x="1674812" y="1650380"/>
            <a:ext cx="8915400" cy="5207620"/>
          </a:xfrm>
        </p:spPr>
        <p:txBody>
          <a:bodyPr>
            <a:normAutofit/>
          </a:bodyPr>
          <a:lstStyle/>
          <a:p>
            <a:r>
              <a:rPr lang="en-US" sz="2800" dirty="0" smtClean="0"/>
              <a:t>To determine how well the collection meets the needs of community </a:t>
            </a:r>
          </a:p>
          <a:p>
            <a:r>
              <a:rPr lang="en-US" sz="2800" dirty="0" smtClean="0"/>
              <a:t>To identify the types of resources and services  that your library can provide in future</a:t>
            </a:r>
          </a:p>
          <a:p>
            <a:pPr>
              <a:buNone/>
            </a:pPr>
            <a:r>
              <a:rPr lang="en-US" sz="2800" dirty="0" smtClean="0"/>
              <a:t>Performing a Needs Assessment</a:t>
            </a:r>
          </a:p>
          <a:p>
            <a:pPr>
              <a:buFont typeface="Arial" pitchFamily="34" charset="0"/>
              <a:buChar char="•"/>
            </a:pPr>
            <a:r>
              <a:rPr lang="en-US" sz="2800" dirty="0" smtClean="0"/>
              <a:t>	Who will conduct the study?</a:t>
            </a:r>
          </a:p>
          <a:p>
            <a:pPr>
              <a:buFont typeface="Arial" pitchFamily="34" charset="0"/>
              <a:buChar char="•"/>
            </a:pPr>
            <a:r>
              <a:rPr lang="en-US" sz="2800" dirty="0" smtClean="0"/>
              <a:t>	What kind of information will be collected?</a:t>
            </a:r>
          </a:p>
          <a:p>
            <a:pPr>
              <a:buFont typeface="Arial" pitchFamily="34" charset="0"/>
              <a:buChar char="•"/>
            </a:pPr>
            <a:r>
              <a:rPr lang="en-US" sz="2800" dirty="0" smtClean="0"/>
              <a:t>	How will the information be collected?</a:t>
            </a:r>
          </a:p>
          <a:p>
            <a:pPr>
              <a:buFont typeface="Arial" pitchFamily="34" charset="0"/>
              <a:buChar char="•"/>
            </a:pPr>
            <a:r>
              <a:rPr lang="en-US" sz="2800" dirty="0" smtClean="0"/>
              <a:t>	How will the information be used?</a:t>
            </a:r>
          </a:p>
          <a:p>
            <a:pPr>
              <a:buNone/>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8297" y="-200718"/>
            <a:ext cx="10482146" cy="1726939"/>
          </a:xfrm>
        </p:spPr>
        <p:txBody>
          <a:bodyPr>
            <a:normAutofit/>
          </a:bodyPr>
          <a:lstStyle/>
          <a:p>
            <a:r>
              <a:rPr lang="en-US" dirty="0" smtClean="0"/>
              <a:t>Selection of Library Resources</a:t>
            </a:r>
            <a:br>
              <a:rPr lang="en-US" dirty="0" smtClean="0"/>
            </a:br>
            <a:r>
              <a:rPr lang="en-US" dirty="0" smtClean="0"/>
              <a:t>(books)</a:t>
            </a:r>
            <a:endParaRPr lang="en-US" dirty="0"/>
          </a:p>
        </p:txBody>
      </p:sp>
      <p:sp>
        <p:nvSpPr>
          <p:cNvPr id="3" name="Content Placeholder 2"/>
          <p:cNvSpPr>
            <a:spLocks noGrp="1"/>
          </p:cNvSpPr>
          <p:nvPr>
            <p:ph idx="1"/>
          </p:nvPr>
        </p:nvSpPr>
        <p:spPr>
          <a:xfrm>
            <a:off x="869796" y="1360449"/>
            <a:ext cx="10786946" cy="5765180"/>
          </a:xfrm>
        </p:spPr>
        <p:txBody>
          <a:bodyPr>
            <a:normAutofit fontScale="92500" lnSpcReduction="10000"/>
          </a:bodyPr>
          <a:lstStyle/>
          <a:p>
            <a:pPr>
              <a:buFont typeface="Wingdings" pitchFamily="2" charset="2"/>
              <a:buChar char="§"/>
            </a:pPr>
            <a:r>
              <a:rPr lang="en-US" sz="2600" dirty="0" smtClean="0"/>
              <a:t>      Selection of Books (general, text, reference)</a:t>
            </a:r>
          </a:p>
          <a:p>
            <a:pPr>
              <a:buFont typeface="Wingdings" pitchFamily="2" charset="2"/>
              <a:buChar char="§"/>
            </a:pPr>
            <a:r>
              <a:rPr lang="en-US" sz="2600" dirty="0" smtClean="0"/>
              <a:t>What is Book?</a:t>
            </a:r>
          </a:p>
          <a:p>
            <a:pPr>
              <a:buNone/>
            </a:pPr>
            <a:r>
              <a:rPr lang="en-US" sz="2600" dirty="0" smtClean="0"/>
              <a:t>   Evaluation Criteria for Book Selection </a:t>
            </a:r>
          </a:p>
          <a:p>
            <a:pPr>
              <a:buNone/>
            </a:pPr>
            <a:r>
              <a:rPr lang="en-US" sz="2600" dirty="0" smtClean="0"/>
              <a:t>	Based on factors such as authority, currency, scope, interest, organization , format, special features, cost, accuracy.</a:t>
            </a:r>
          </a:p>
          <a:p>
            <a:pPr>
              <a:buFont typeface="Wingdings" pitchFamily="2" charset="2"/>
              <a:buChar char="§"/>
            </a:pPr>
            <a:r>
              <a:rPr lang="en-US" sz="2600" dirty="0" smtClean="0"/>
              <a:t>Selection Tools</a:t>
            </a:r>
          </a:p>
          <a:p>
            <a:pPr>
              <a:buFont typeface="Arial" pitchFamily="34" charset="0"/>
              <a:buChar char="•"/>
            </a:pPr>
            <a:r>
              <a:rPr lang="en-US" sz="2600" dirty="0" smtClean="0"/>
              <a:t>			Book Reviews</a:t>
            </a:r>
          </a:p>
          <a:p>
            <a:pPr>
              <a:buFont typeface="Arial" pitchFamily="34" charset="0"/>
              <a:buChar char="•"/>
            </a:pPr>
            <a:r>
              <a:rPr lang="en-US" sz="2600" dirty="0" smtClean="0"/>
              <a:t>			Subject Lists</a:t>
            </a:r>
          </a:p>
          <a:p>
            <a:pPr>
              <a:buFont typeface="Arial" pitchFamily="34" charset="0"/>
              <a:buChar char="•"/>
            </a:pPr>
            <a:r>
              <a:rPr lang="en-US" sz="2600" dirty="0" smtClean="0"/>
              <a:t>			Publisher Sources</a:t>
            </a:r>
          </a:p>
          <a:p>
            <a:pPr>
              <a:buFont typeface="Arial" pitchFamily="34" charset="0"/>
              <a:buChar char="•"/>
            </a:pPr>
            <a:r>
              <a:rPr lang="en-US" sz="2600" dirty="0" smtClean="0"/>
              <a:t>			Online Bookstores</a:t>
            </a:r>
          </a:p>
          <a:p>
            <a:pPr>
              <a:buFont typeface="Arial" pitchFamily="34" charset="0"/>
              <a:buChar char="•"/>
            </a:pPr>
            <a:r>
              <a:rPr lang="en-US" sz="2600" dirty="0" smtClean="0"/>
              <a:t>			Directory of books</a:t>
            </a:r>
          </a:p>
          <a:p>
            <a:pPr>
              <a:buFont typeface="Arial" pitchFamily="34" charset="0"/>
              <a:buChar char="•"/>
            </a:pPr>
            <a:r>
              <a:rPr lang="en-US" sz="2600" dirty="0" smtClean="0"/>
              <a:t>			National Bibliographies </a:t>
            </a:r>
          </a:p>
          <a:p>
            <a:pPr>
              <a:buNone/>
            </a:pPr>
            <a:r>
              <a:rPr lang="en-US" dirty="0" smtClean="0"/>
              <a:t>			</a:t>
            </a:r>
          </a:p>
          <a:p>
            <a:pPr>
              <a:buNone/>
            </a:pPr>
            <a:r>
              <a:rPr lang="en-US" dirty="0" smtClean="0"/>
              <a:t>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1550" y="0"/>
            <a:ext cx="8911687" cy="1280890"/>
          </a:xfrm>
        </p:spPr>
        <p:txBody>
          <a:bodyPr/>
          <a:lstStyle/>
          <a:p>
            <a:r>
              <a:rPr lang="en-US" dirty="0" smtClean="0"/>
              <a:t>Selection of Periodicals</a:t>
            </a:r>
            <a:endParaRPr lang="en-US" dirty="0"/>
          </a:p>
        </p:txBody>
      </p:sp>
      <p:sp>
        <p:nvSpPr>
          <p:cNvPr id="3" name="Content Placeholder 2"/>
          <p:cNvSpPr>
            <a:spLocks noGrp="1"/>
          </p:cNvSpPr>
          <p:nvPr>
            <p:ph idx="1"/>
          </p:nvPr>
        </p:nvSpPr>
        <p:spPr>
          <a:xfrm>
            <a:off x="1251067" y="1219200"/>
            <a:ext cx="10472582" cy="5181601"/>
          </a:xfrm>
        </p:spPr>
        <p:txBody>
          <a:bodyPr>
            <a:normAutofit fontScale="62500" lnSpcReduction="20000"/>
          </a:bodyPr>
          <a:lstStyle/>
          <a:p>
            <a:r>
              <a:rPr lang="en-US" sz="4500" dirty="0" smtClean="0"/>
              <a:t>What is Periodical?</a:t>
            </a:r>
          </a:p>
          <a:p>
            <a:pPr>
              <a:buNone/>
            </a:pPr>
            <a:r>
              <a:rPr lang="en-US" sz="4500" dirty="0" smtClean="0"/>
              <a:t> Such publications published at regular interval</a:t>
            </a:r>
          </a:p>
          <a:p>
            <a:r>
              <a:rPr lang="en-US" sz="4500" dirty="0" smtClean="0"/>
              <a:t>Selection Criteria</a:t>
            </a:r>
          </a:p>
          <a:p>
            <a:pPr>
              <a:buNone/>
            </a:pPr>
            <a:r>
              <a:rPr lang="en-US" sz="4500" dirty="0" smtClean="0"/>
              <a:t>	Purpose, scope, audience, Accuracy, Local Interest, Format issues, Indexing, Cost, Demand, Availability</a:t>
            </a:r>
          </a:p>
          <a:p>
            <a:pPr>
              <a:buNone/>
            </a:pPr>
            <a:r>
              <a:rPr lang="en-US" sz="4500" dirty="0" smtClean="0"/>
              <a:t>Selection Tools:</a:t>
            </a:r>
          </a:p>
          <a:p>
            <a:pPr>
              <a:buNone/>
            </a:pPr>
            <a:r>
              <a:rPr lang="en-US" sz="4500" dirty="0" smtClean="0"/>
              <a:t>	Directories of periodicals and newspapers</a:t>
            </a:r>
          </a:p>
          <a:p>
            <a:pPr>
              <a:buNone/>
            </a:pPr>
            <a:r>
              <a:rPr lang="en-US" sz="4500" dirty="0" smtClean="0"/>
              <a:t>	Publisher catalogues</a:t>
            </a:r>
          </a:p>
          <a:p>
            <a:pPr>
              <a:buNone/>
            </a:pPr>
            <a:r>
              <a:rPr lang="en-US" sz="4500" dirty="0" smtClean="0"/>
              <a:t>	Periodicals list</a:t>
            </a:r>
          </a:p>
          <a:p>
            <a:pPr>
              <a:buNone/>
            </a:pPr>
            <a:endParaRPr lang="en-US" sz="2800" dirty="0" smtClean="0"/>
          </a:p>
          <a:p>
            <a:pPr>
              <a:buNone/>
            </a:pPr>
            <a:r>
              <a:rPr lang="en-US" sz="2800" dirty="0" smtClean="0"/>
              <a:t>	</a:t>
            </a:r>
          </a:p>
          <a:p>
            <a:pPr>
              <a:buNone/>
            </a:pPr>
            <a:endParaRPr lang="en-US" dirty="0" smtClean="0"/>
          </a:p>
          <a:p>
            <a:pPr>
              <a:buNone/>
            </a:pPr>
            <a:r>
              <a:rPr lang="en-US" dirty="0" smtClean="0"/>
              <a:t>			</a:t>
            </a:r>
          </a:p>
          <a:p>
            <a:pPr>
              <a:buNone/>
            </a:pPr>
            <a:r>
              <a:rPr lang="en-US" dirty="0" smtClean="0"/>
              <a:t>	</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0828" y="356839"/>
            <a:ext cx="8911687" cy="1280890"/>
          </a:xfrm>
        </p:spPr>
        <p:txBody>
          <a:bodyPr>
            <a:normAutofit fontScale="90000"/>
          </a:bodyPr>
          <a:lstStyle/>
          <a:p>
            <a:r>
              <a:rPr lang="en-US" dirty="0" smtClean="0"/>
              <a:t>Selection of Audiovisual Materials</a:t>
            </a:r>
            <a:endParaRPr lang="en-US" dirty="0"/>
          </a:p>
        </p:txBody>
      </p:sp>
      <p:sp>
        <p:nvSpPr>
          <p:cNvPr id="3" name="Content Placeholder 2"/>
          <p:cNvSpPr>
            <a:spLocks noGrp="1"/>
          </p:cNvSpPr>
          <p:nvPr>
            <p:ph idx="1"/>
          </p:nvPr>
        </p:nvSpPr>
        <p:spPr>
          <a:xfrm>
            <a:off x="1494263" y="1471961"/>
            <a:ext cx="10697737" cy="5386039"/>
          </a:xfrm>
        </p:spPr>
        <p:txBody>
          <a:bodyPr/>
          <a:lstStyle/>
          <a:p>
            <a:r>
              <a:rPr lang="en-US" sz="2800" dirty="0" smtClean="0"/>
              <a:t>Audiovisual Materials</a:t>
            </a:r>
          </a:p>
          <a:p>
            <a:pPr>
              <a:buNone/>
            </a:pPr>
            <a:r>
              <a:rPr lang="en-US" sz="2800" dirty="0" smtClean="0"/>
              <a:t>  Audio medium: audio cassettes, audio books, CDs (a.i.o.u)</a:t>
            </a:r>
          </a:p>
          <a:p>
            <a:pPr>
              <a:buNone/>
            </a:pPr>
            <a:r>
              <a:rPr lang="en-US" sz="2800" dirty="0" smtClean="0"/>
              <a:t>  Video medium:  video cassettes, VCDs &amp; DVDs, </a:t>
            </a:r>
          </a:p>
          <a:p>
            <a:r>
              <a:rPr lang="en-US" sz="2800" dirty="0" smtClean="0"/>
              <a:t>Selection Criteria</a:t>
            </a:r>
          </a:p>
          <a:p>
            <a:pPr>
              <a:buNone/>
            </a:pPr>
            <a:r>
              <a:rPr lang="en-US" sz="2800" dirty="0" smtClean="0"/>
              <a:t>		Involve primary users in the selection</a:t>
            </a:r>
          </a:p>
          <a:p>
            <a:pPr>
              <a:buNone/>
            </a:pPr>
            <a:r>
              <a:rPr lang="en-US" sz="2800" dirty="0" smtClean="0"/>
              <a:t>		Budget allocated</a:t>
            </a:r>
          </a:p>
          <a:p>
            <a:pPr>
              <a:buNone/>
            </a:pPr>
            <a:r>
              <a:rPr lang="en-US" sz="2800" dirty="0" smtClean="0"/>
              <a:t>		Durability</a:t>
            </a:r>
          </a:p>
          <a:p>
            <a:pPr>
              <a:buNone/>
            </a:pPr>
            <a:r>
              <a:rPr lang="en-US" sz="2800" dirty="0" smtClean="0"/>
              <a:t>		Visual and Audio quality</a:t>
            </a:r>
          </a:p>
          <a:p>
            <a:pPr>
              <a:buNone/>
            </a:pPr>
            <a:r>
              <a:rPr lang="en-US" dirty="0" smtClean="0"/>
              <a:t>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2338" y="0"/>
            <a:ext cx="8911687" cy="1280890"/>
          </a:xfrm>
        </p:spPr>
        <p:txBody>
          <a:bodyPr/>
          <a:lstStyle/>
          <a:p>
            <a:r>
              <a:rPr lang="en-US" dirty="0" smtClean="0"/>
              <a:t>Selection of E-Resources</a:t>
            </a:r>
            <a:endParaRPr lang="en-US" dirty="0"/>
          </a:p>
        </p:txBody>
      </p:sp>
      <p:sp>
        <p:nvSpPr>
          <p:cNvPr id="3" name="Content Placeholder 2"/>
          <p:cNvSpPr>
            <a:spLocks noGrp="1"/>
          </p:cNvSpPr>
          <p:nvPr>
            <p:ph idx="1"/>
          </p:nvPr>
        </p:nvSpPr>
        <p:spPr>
          <a:xfrm>
            <a:off x="1338147" y="1137425"/>
            <a:ext cx="10853854" cy="5720576"/>
          </a:xfrm>
        </p:spPr>
        <p:txBody>
          <a:bodyPr>
            <a:normAutofit/>
          </a:bodyPr>
          <a:lstStyle/>
          <a:p>
            <a:r>
              <a:rPr lang="en-US" sz="2800" dirty="0" smtClean="0"/>
              <a:t>Selection Criteria</a:t>
            </a:r>
          </a:p>
          <a:p>
            <a:pPr>
              <a:buNone/>
            </a:pPr>
            <a:r>
              <a:rPr lang="en-US" sz="2800" dirty="0" smtClean="0"/>
              <a:t>	Content Consideration</a:t>
            </a:r>
          </a:p>
          <a:p>
            <a:pPr>
              <a:buNone/>
            </a:pPr>
            <a:r>
              <a:rPr lang="en-US" sz="2800" dirty="0" smtClean="0"/>
              <a:t>	Access Consideration</a:t>
            </a:r>
          </a:p>
          <a:p>
            <a:pPr>
              <a:buNone/>
            </a:pPr>
            <a:r>
              <a:rPr lang="en-US" sz="2800" dirty="0" smtClean="0"/>
              <a:t>	Technical Support Considerations</a:t>
            </a:r>
          </a:p>
          <a:p>
            <a:pPr>
              <a:buNone/>
            </a:pPr>
            <a:r>
              <a:rPr lang="en-US" sz="2800" dirty="0" smtClean="0"/>
              <a:t>	Cost considerations</a:t>
            </a:r>
          </a:p>
          <a:p>
            <a:r>
              <a:rPr lang="en-US" sz="2800" dirty="0" smtClean="0"/>
              <a:t>Selection Tools</a:t>
            </a:r>
          </a:p>
          <a:p>
            <a:pPr>
              <a:buNone/>
            </a:pPr>
            <a:r>
              <a:rPr lang="en-US" sz="2800" dirty="0" smtClean="0"/>
              <a:t>	Visit or talk to librarians who have the resource in their library</a:t>
            </a:r>
          </a:p>
          <a:p>
            <a:pPr>
              <a:buNone/>
            </a:pPr>
            <a:r>
              <a:rPr lang="en-US" sz="2800" dirty="0" smtClean="0"/>
              <a:t>	online databases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1618" y="0"/>
            <a:ext cx="8911687" cy="1280890"/>
          </a:xfrm>
        </p:spPr>
        <p:txBody>
          <a:bodyPr/>
          <a:lstStyle/>
          <a:p>
            <a:r>
              <a:rPr lang="en-US" dirty="0" smtClean="0"/>
              <a:t>Donations</a:t>
            </a:r>
            <a:endParaRPr lang="en-US" dirty="0"/>
          </a:p>
        </p:txBody>
      </p:sp>
      <p:sp>
        <p:nvSpPr>
          <p:cNvPr id="3" name="Content Placeholder 2"/>
          <p:cNvSpPr>
            <a:spLocks noGrp="1"/>
          </p:cNvSpPr>
          <p:nvPr>
            <p:ph idx="1"/>
          </p:nvPr>
        </p:nvSpPr>
        <p:spPr>
          <a:xfrm>
            <a:off x="1496392" y="1204332"/>
            <a:ext cx="10695608" cy="5653668"/>
          </a:xfrm>
        </p:spPr>
        <p:txBody>
          <a:bodyPr/>
          <a:lstStyle/>
          <a:p>
            <a:r>
              <a:rPr lang="en-US" sz="2400" dirty="0" smtClean="0"/>
              <a:t>Criteria</a:t>
            </a:r>
          </a:p>
          <a:p>
            <a:pPr>
              <a:buNone/>
            </a:pPr>
            <a:r>
              <a:rPr lang="en-US" sz="2400" dirty="0" smtClean="0"/>
              <a:t>	Conditions for accepting gifts</a:t>
            </a:r>
          </a:p>
          <a:p>
            <a:pPr>
              <a:buNone/>
            </a:pPr>
            <a:r>
              <a:rPr lang="en-US" sz="2400" dirty="0" smtClean="0"/>
              <a:t>	Possible uses of donations</a:t>
            </a:r>
          </a:p>
          <a:p>
            <a:pPr>
              <a:buNone/>
            </a:pPr>
            <a:r>
              <a:rPr lang="en-US" sz="2400" dirty="0" smtClean="0"/>
              <a:t>	Apply same objective selection criteria as purchasing new books</a:t>
            </a:r>
          </a:p>
          <a:p>
            <a:pPr>
              <a:buNone/>
            </a:pPr>
            <a:r>
              <a:rPr lang="en-US" sz="2400" dirty="0" smtClean="0"/>
              <a:t>	Library reserves the right to accept, reject, sell or otherwise dispose of donated materials</a:t>
            </a:r>
          </a:p>
          <a:p>
            <a:pPr>
              <a:buNone/>
            </a:pPr>
            <a:r>
              <a:rPr lang="en-US" sz="2400" dirty="0" smtClean="0"/>
              <a:t>	Gift to encourage </a:t>
            </a:r>
          </a:p>
          <a:p>
            <a:pPr>
              <a:buNone/>
            </a:pPr>
            <a:r>
              <a:rPr lang="en-US" sz="2400" dirty="0" smtClean="0"/>
              <a:t>	Others ways to involve the public</a:t>
            </a:r>
          </a:p>
          <a:p>
            <a:r>
              <a:rPr lang="en-US" sz="2400" dirty="0" smtClean="0"/>
              <a:t>Types of materials</a:t>
            </a:r>
          </a:p>
          <a:p>
            <a:pPr lvl="1">
              <a:buNone/>
            </a:pPr>
            <a:r>
              <a:rPr lang="en-US" sz="2400" dirty="0" smtClean="0"/>
              <a:t>Local / Historical materials</a:t>
            </a:r>
          </a:p>
          <a:p>
            <a:pPr lvl="1">
              <a:buNone/>
            </a:pPr>
            <a:r>
              <a:rPr lang="en-US" sz="2400" dirty="0" smtClean="0"/>
              <a:t>Problematic materials</a:t>
            </a:r>
          </a:p>
          <a:p>
            <a:pPr lvl="1">
              <a:buNone/>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3920" y="0"/>
            <a:ext cx="10558080" cy="1280890"/>
          </a:xfrm>
        </p:spPr>
        <p:txBody>
          <a:bodyPr/>
          <a:lstStyle/>
          <a:p>
            <a:r>
              <a:rPr lang="en-US" dirty="0" smtClean="0"/>
              <a:t>Weeding</a:t>
            </a:r>
            <a:endParaRPr lang="en-US" dirty="0"/>
          </a:p>
        </p:txBody>
      </p:sp>
      <p:sp>
        <p:nvSpPr>
          <p:cNvPr id="3" name="Content Placeholder 2"/>
          <p:cNvSpPr>
            <a:spLocks noGrp="1"/>
          </p:cNvSpPr>
          <p:nvPr>
            <p:ph idx="1"/>
          </p:nvPr>
        </p:nvSpPr>
        <p:spPr>
          <a:xfrm>
            <a:off x="1585602" y="1040779"/>
            <a:ext cx="10606398" cy="5393473"/>
          </a:xfrm>
        </p:spPr>
        <p:txBody>
          <a:bodyPr>
            <a:normAutofit fontScale="92500" lnSpcReduction="10000"/>
          </a:bodyPr>
          <a:lstStyle/>
          <a:p>
            <a:r>
              <a:rPr lang="en-US" sz="2800" dirty="0" smtClean="0"/>
              <a:t>What is weeding</a:t>
            </a:r>
          </a:p>
          <a:p>
            <a:pPr>
              <a:buNone/>
            </a:pPr>
            <a:r>
              <a:rPr lang="en-US" sz="2800" dirty="0" smtClean="0"/>
              <a:t>	Wedding is a process to remove resources from a library that are no longer useful for users based on selected criteria. </a:t>
            </a:r>
          </a:p>
          <a:p>
            <a:r>
              <a:rPr lang="en-US" sz="2800" dirty="0" smtClean="0"/>
              <a:t>Why weeding is necessary? (importance)</a:t>
            </a:r>
          </a:p>
          <a:p>
            <a:pPr>
              <a:buNone/>
            </a:pPr>
            <a:r>
              <a:rPr lang="en-US" sz="2800" dirty="0" smtClean="0"/>
              <a:t>	A weeding policy will provide guidelines to library staff in making decision to retain or remove items from the collection.</a:t>
            </a:r>
          </a:p>
          <a:p>
            <a:pPr>
              <a:buNone/>
            </a:pPr>
            <a:r>
              <a:rPr lang="en-US" sz="2800" dirty="0" smtClean="0"/>
              <a:t>	Make the collection up-to-date and most relevant</a:t>
            </a:r>
          </a:p>
          <a:p>
            <a:pPr>
              <a:buNone/>
            </a:pPr>
            <a:r>
              <a:rPr lang="en-US" sz="2800" dirty="0" smtClean="0"/>
              <a:t>	Remove out dated materials , making space for new material, making the collection more visually attractive and inviting to users.</a:t>
            </a:r>
          </a:p>
          <a:p>
            <a:pPr>
              <a:buNone/>
            </a:pPr>
            <a:r>
              <a:rPr lang="en-US" sz="2800" dirty="0" smtClean="0"/>
              <a:t>	Time saving of users.</a:t>
            </a:r>
          </a:p>
          <a:p>
            <a:pPr>
              <a:buNone/>
            </a:pPr>
            <a:r>
              <a:rPr lang="en-US" sz="2800" dirty="0" smtClean="0"/>
              <a:t>  </a:t>
            </a:r>
          </a:p>
          <a:p>
            <a:pPr>
              <a:buNone/>
            </a:pPr>
            <a:r>
              <a:rPr lang="en-US" dirty="0" smtClean="0"/>
              <a:t>	</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1618" y="0"/>
            <a:ext cx="10580382" cy="1280890"/>
          </a:xfrm>
        </p:spPr>
        <p:txBody>
          <a:bodyPr/>
          <a:lstStyle/>
          <a:p>
            <a:r>
              <a:rPr lang="en-US" dirty="0" smtClean="0"/>
              <a:t>Collection Assessment</a:t>
            </a:r>
            <a:endParaRPr lang="en-US" dirty="0"/>
          </a:p>
        </p:txBody>
      </p:sp>
      <p:sp>
        <p:nvSpPr>
          <p:cNvPr id="3" name="Content Placeholder 2"/>
          <p:cNvSpPr>
            <a:spLocks noGrp="1"/>
          </p:cNvSpPr>
          <p:nvPr>
            <p:ph idx="1"/>
          </p:nvPr>
        </p:nvSpPr>
        <p:spPr>
          <a:xfrm>
            <a:off x="1607904" y="1182030"/>
            <a:ext cx="10584096" cy="5675970"/>
          </a:xfrm>
        </p:spPr>
        <p:txBody>
          <a:bodyPr>
            <a:normAutofit/>
          </a:bodyPr>
          <a:lstStyle/>
          <a:p>
            <a:r>
              <a:rPr lang="en-US" sz="2800" dirty="0" smtClean="0"/>
              <a:t>How Collection are measured?</a:t>
            </a:r>
          </a:p>
          <a:p>
            <a:pPr lvl="1">
              <a:buNone/>
            </a:pPr>
            <a:r>
              <a:rPr lang="en-US" sz="2800" dirty="0" smtClean="0"/>
              <a:t>	Quantitative &amp; Qualitative</a:t>
            </a:r>
          </a:p>
          <a:p>
            <a:r>
              <a:rPr lang="en-US" sz="2800" dirty="0" smtClean="0"/>
              <a:t>Assessment Techniques</a:t>
            </a:r>
          </a:p>
          <a:p>
            <a:pPr lvl="1">
              <a:buFont typeface="Wingdings" pitchFamily="2" charset="2"/>
              <a:buChar char="§"/>
            </a:pPr>
            <a:r>
              <a:rPr lang="en-US" sz="2800" dirty="0" smtClean="0"/>
              <a:t>Direct examination of Collection </a:t>
            </a:r>
          </a:p>
          <a:p>
            <a:pPr lvl="1">
              <a:buFont typeface="Wingdings" pitchFamily="2" charset="2"/>
              <a:buChar char="§"/>
            </a:pPr>
            <a:r>
              <a:rPr lang="en-US" sz="2800" dirty="0" smtClean="0"/>
              <a:t>Examination of shelf-list data</a:t>
            </a:r>
          </a:p>
          <a:p>
            <a:pPr lvl="1">
              <a:buFont typeface="Wingdings" pitchFamily="2" charset="2"/>
              <a:buChar char="§"/>
            </a:pPr>
            <a:r>
              <a:rPr lang="en-US" sz="2800" dirty="0" smtClean="0"/>
              <a:t>Evaluation by an outside expert</a:t>
            </a:r>
          </a:p>
          <a:p>
            <a:pPr lvl="1">
              <a:buNone/>
            </a:pPr>
            <a:endParaRPr lang="en-US" sz="2800"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to purchase</a:t>
            </a:r>
            <a:endParaRPr lang="en-US" dirty="0"/>
          </a:p>
        </p:txBody>
      </p:sp>
      <p:sp>
        <p:nvSpPr>
          <p:cNvPr id="3" name="Content Placeholder 2"/>
          <p:cNvSpPr>
            <a:spLocks noGrp="1"/>
          </p:cNvSpPr>
          <p:nvPr>
            <p:ph idx="1"/>
          </p:nvPr>
        </p:nvSpPr>
        <p:spPr>
          <a:xfrm>
            <a:off x="1630206" y="1330712"/>
            <a:ext cx="10561793" cy="5527288"/>
          </a:xfrm>
        </p:spPr>
        <p:txBody>
          <a:bodyPr/>
          <a:lstStyle/>
          <a:p>
            <a:r>
              <a:rPr lang="en-US" sz="2800" dirty="0" smtClean="0"/>
              <a:t>After the consideration of assessment and evaluation of collection a librarian take decision for purchasing, selecting and rejecting materials.</a:t>
            </a:r>
          </a:p>
          <a:p>
            <a:r>
              <a:rPr lang="en-US" sz="2800" dirty="0" smtClean="0"/>
              <a:t>After the selection of materials acquisition department refers to the  process of ordering and acquiring library collection, that is close to the collection development.</a:t>
            </a:r>
          </a:p>
          <a:p>
            <a:pPr>
              <a:buNone/>
            </a:pPr>
            <a:r>
              <a:rPr lang="en-US" dirty="0" smtClean="0"/>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2272" y="0"/>
            <a:ext cx="8911687" cy="1280890"/>
          </a:xfrm>
        </p:spPr>
        <p:txBody>
          <a:bodyPr/>
          <a:lstStyle/>
          <a:p>
            <a:r>
              <a:rPr lang="en-US" dirty="0" smtClean="0"/>
              <a:t>Content</a:t>
            </a:r>
            <a:endParaRPr lang="en-US" dirty="0"/>
          </a:p>
        </p:txBody>
      </p:sp>
      <p:sp>
        <p:nvSpPr>
          <p:cNvPr id="3" name="Content Placeholder 2"/>
          <p:cNvSpPr>
            <a:spLocks noGrp="1"/>
          </p:cNvSpPr>
          <p:nvPr>
            <p:ph idx="1"/>
          </p:nvPr>
        </p:nvSpPr>
        <p:spPr>
          <a:xfrm>
            <a:off x="1427355" y="1115124"/>
            <a:ext cx="9631207" cy="6166624"/>
          </a:xfrm>
        </p:spPr>
        <p:txBody>
          <a:bodyPr>
            <a:normAutofit/>
          </a:bodyPr>
          <a:lstStyle/>
          <a:p>
            <a:r>
              <a:rPr lang="en-US" sz="2800" dirty="0" smtClean="0"/>
              <a:t>Components of Collection Development </a:t>
            </a:r>
          </a:p>
          <a:p>
            <a:pPr marL="571500" indent="-571500">
              <a:buFont typeface="+mj-lt"/>
              <a:buAutoNum type="romanUcPeriod"/>
            </a:pPr>
            <a:r>
              <a:rPr lang="en-US" sz="2800" dirty="0" smtClean="0"/>
              <a:t>  Over view of Collection Development</a:t>
            </a:r>
          </a:p>
          <a:p>
            <a:pPr marL="571500" indent="-571500">
              <a:buFont typeface="+mj-lt"/>
              <a:buAutoNum type="romanUcPeriod"/>
            </a:pPr>
            <a:r>
              <a:rPr lang="en-US" sz="2800" dirty="0" smtClean="0"/>
              <a:t>  Collection Development Polices</a:t>
            </a:r>
          </a:p>
          <a:p>
            <a:pPr marL="571500" indent="-571500">
              <a:buFont typeface="+mj-lt"/>
              <a:buAutoNum type="romanUcPeriod"/>
            </a:pPr>
            <a:r>
              <a:rPr lang="en-US" sz="2800" dirty="0" smtClean="0"/>
              <a:t>  Community Needs Assessment</a:t>
            </a:r>
          </a:p>
          <a:p>
            <a:pPr marL="400050" indent="-400050">
              <a:buFont typeface="+mj-lt"/>
              <a:buAutoNum type="romanUcPeriod"/>
            </a:pPr>
            <a:r>
              <a:rPr lang="en-US" sz="2800" dirty="0" smtClean="0"/>
              <a:t>    Selection of Library resources</a:t>
            </a:r>
          </a:p>
          <a:p>
            <a:pPr marL="400050" indent="-400050">
              <a:buFont typeface="+mj-lt"/>
              <a:buAutoNum type="romanUcPeriod"/>
            </a:pPr>
            <a:r>
              <a:rPr lang="en-US" sz="2800" dirty="0" smtClean="0"/>
              <a:t>    Donations</a:t>
            </a:r>
          </a:p>
          <a:p>
            <a:pPr marL="400050" indent="-400050">
              <a:buFont typeface="+mj-lt"/>
              <a:buAutoNum type="romanUcPeriod"/>
            </a:pPr>
            <a:r>
              <a:rPr lang="en-US" sz="2800" dirty="0" smtClean="0"/>
              <a:t>    Weeding</a:t>
            </a:r>
          </a:p>
          <a:p>
            <a:pPr marL="400050" indent="-400050">
              <a:buFont typeface="+mj-lt"/>
              <a:buAutoNum type="romanUcPeriod"/>
            </a:pPr>
            <a:r>
              <a:rPr lang="en-US" sz="2800" dirty="0" smtClean="0"/>
              <a:t>   Collection Assessment</a:t>
            </a:r>
          </a:p>
          <a:p>
            <a:pPr marL="400050" indent="-400050">
              <a:buFont typeface="+mj-lt"/>
              <a:buAutoNum type="romanUcPeriod"/>
            </a:pPr>
            <a:r>
              <a:rPr lang="en-US" sz="2800" dirty="0" smtClean="0"/>
              <a:t>   Acquisition</a:t>
            </a:r>
          </a:p>
          <a:p>
            <a:pPr>
              <a:buNone/>
            </a:pP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Acquisition Methods</a:t>
            </a:r>
            <a:endParaRPr lang="en-US" dirty="0"/>
          </a:p>
        </p:txBody>
      </p:sp>
      <p:sp>
        <p:nvSpPr>
          <p:cNvPr id="3" name="Content Placeholder 2"/>
          <p:cNvSpPr>
            <a:spLocks noGrp="1"/>
          </p:cNvSpPr>
          <p:nvPr>
            <p:ph idx="1"/>
          </p:nvPr>
        </p:nvSpPr>
        <p:spPr>
          <a:xfrm>
            <a:off x="1518694" y="1263804"/>
            <a:ext cx="10673306" cy="5594195"/>
          </a:xfrm>
        </p:spPr>
        <p:txBody>
          <a:bodyPr>
            <a:normAutofit/>
          </a:bodyPr>
          <a:lstStyle/>
          <a:p>
            <a:r>
              <a:rPr lang="en-US" sz="2800" dirty="0" smtClean="0"/>
              <a:t>Methods that are used to acquire the library material</a:t>
            </a:r>
          </a:p>
          <a:p>
            <a:pPr>
              <a:buFont typeface="Courier New" pitchFamily="49" charset="0"/>
              <a:buChar char="o"/>
            </a:pPr>
            <a:r>
              <a:rPr lang="en-US" sz="2800" dirty="0" smtClean="0"/>
              <a:t>			Firm orders</a:t>
            </a:r>
          </a:p>
          <a:p>
            <a:pPr>
              <a:buFont typeface="Courier New" pitchFamily="49" charset="0"/>
              <a:buChar char="o"/>
            </a:pPr>
            <a:r>
              <a:rPr lang="en-US" sz="2800" dirty="0" smtClean="0"/>
              <a:t>			Standing Orders</a:t>
            </a:r>
          </a:p>
          <a:p>
            <a:pPr>
              <a:buFont typeface="Courier New" pitchFamily="49" charset="0"/>
              <a:buChar char="o"/>
            </a:pPr>
            <a:r>
              <a:rPr lang="en-US" sz="2800" dirty="0" smtClean="0"/>
              <a:t>			Approvals Plans</a:t>
            </a:r>
          </a:p>
          <a:p>
            <a:pPr>
              <a:buFont typeface="Courier New" pitchFamily="49" charset="0"/>
              <a:buChar char="o"/>
            </a:pPr>
            <a:r>
              <a:rPr lang="en-US" sz="2800" dirty="0" smtClean="0"/>
              <a:t>			Blanket Orders</a:t>
            </a:r>
          </a:p>
          <a:p>
            <a:pPr>
              <a:buFont typeface="Courier New" pitchFamily="49" charset="0"/>
              <a:buChar char="o"/>
            </a:pPr>
            <a:r>
              <a:rPr lang="en-US" sz="2800" dirty="0" smtClean="0"/>
              <a:t>			Subscriptions</a:t>
            </a:r>
          </a:p>
          <a:p>
            <a:pPr>
              <a:buFont typeface="Courier New" pitchFamily="49" charset="0"/>
              <a:buChar char="o"/>
            </a:pPr>
            <a:r>
              <a:rPr lang="en-US" sz="2800" dirty="0" smtClean="0"/>
              <a:t>			Leases</a:t>
            </a:r>
          </a:p>
          <a:p>
            <a:pPr>
              <a:buFont typeface="Courier New" pitchFamily="49" charset="0"/>
              <a:buChar char="o"/>
            </a:pPr>
            <a:r>
              <a:rPr lang="en-US" sz="2800" dirty="0" smtClean="0"/>
              <a:t>			Gifts</a:t>
            </a:r>
          </a:p>
          <a:p>
            <a:pPr>
              <a:buFont typeface="Courier New" pitchFamily="49" charset="0"/>
              <a:buChar char="o"/>
            </a:pPr>
            <a:r>
              <a:rPr lang="en-US" sz="2800" dirty="0" smtClean="0"/>
              <a:t>			Exchange</a:t>
            </a:r>
          </a:p>
          <a:p>
            <a:pPr>
              <a:buFont typeface="Courier New" pitchFamily="49" charset="0"/>
              <a:buChar char="o"/>
            </a:pPr>
            <a:r>
              <a:rPr lang="en-US" sz="2800" dirty="0" smtClean="0"/>
              <a:t>			Interlibrary loan</a:t>
            </a:r>
            <a:endParaRPr lang="en-US" sz="28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3130" y="0"/>
            <a:ext cx="10468870" cy="1280890"/>
          </a:xfrm>
        </p:spPr>
        <p:txBody>
          <a:bodyPr/>
          <a:lstStyle/>
          <a:p>
            <a:r>
              <a:rPr lang="en-US" dirty="0" smtClean="0"/>
              <a:t>Responsibilities of CD Librarians</a:t>
            </a:r>
            <a:endParaRPr lang="en-US" dirty="0"/>
          </a:p>
        </p:txBody>
      </p:sp>
      <p:sp>
        <p:nvSpPr>
          <p:cNvPr id="3" name="Content Placeholder 2"/>
          <p:cNvSpPr>
            <a:spLocks noGrp="1"/>
          </p:cNvSpPr>
          <p:nvPr>
            <p:ph idx="1"/>
          </p:nvPr>
        </p:nvSpPr>
        <p:spPr>
          <a:xfrm>
            <a:off x="1161857" y="1471960"/>
            <a:ext cx="10651002" cy="5675971"/>
          </a:xfrm>
        </p:spPr>
        <p:txBody>
          <a:bodyPr>
            <a:normAutofit/>
          </a:bodyPr>
          <a:lstStyle/>
          <a:p>
            <a:r>
              <a:rPr lang="en-US" sz="2000" dirty="0" smtClean="0"/>
              <a:t> Selecting </a:t>
            </a:r>
          </a:p>
          <a:p>
            <a:r>
              <a:rPr lang="en-US" sz="2000" dirty="0" smtClean="0"/>
              <a:t>Budgeting</a:t>
            </a:r>
          </a:p>
          <a:p>
            <a:r>
              <a:rPr lang="en-US" sz="2000" dirty="0" smtClean="0"/>
              <a:t>Planning and organizing</a:t>
            </a:r>
          </a:p>
          <a:p>
            <a:r>
              <a:rPr lang="en-US" sz="2000" dirty="0" smtClean="0"/>
              <a:t>Communication and Reporting</a:t>
            </a:r>
          </a:p>
          <a:p>
            <a:pPr>
              <a:buNone/>
            </a:pPr>
            <a:r>
              <a:rPr lang="en-US" sz="2000" dirty="0" smtClean="0"/>
              <a:t> </a:t>
            </a:r>
            <a:r>
              <a:rPr lang="en-US" sz="2000" b="1" dirty="0" smtClean="0"/>
              <a:t>Selecting: </a:t>
            </a:r>
          </a:p>
          <a:p>
            <a:pPr>
              <a:buNone/>
            </a:pPr>
            <a:r>
              <a:rPr lang="en-US" sz="2000" b="1" dirty="0" smtClean="0"/>
              <a:t>			    </a:t>
            </a:r>
            <a:r>
              <a:rPr lang="en-US" sz="2000" dirty="0" smtClean="0"/>
              <a:t>Choosing current materials in one or more for acquisition and access.</a:t>
            </a:r>
          </a:p>
          <a:p>
            <a:pPr>
              <a:buNone/>
            </a:pPr>
            <a:r>
              <a:rPr lang="en-US" sz="2000" dirty="0" smtClean="0"/>
              <a:t>			    Selecting access methods for Digital Resources</a:t>
            </a:r>
          </a:p>
          <a:p>
            <a:pPr>
              <a:buNone/>
            </a:pPr>
            <a:r>
              <a:rPr lang="en-US" sz="2000" dirty="0" smtClean="0"/>
              <a:t>			    Choosing which gift material to be accepted</a:t>
            </a:r>
          </a:p>
          <a:p>
            <a:pPr>
              <a:buNone/>
            </a:pPr>
            <a:r>
              <a:rPr lang="en-US" sz="2000" dirty="0" smtClean="0"/>
              <a:t>			    Selecting materials to withdraw, store, preserve, digitize and cancel</a:t>
            </a:r>
            <a:endParaRPr lang="en-US" sz="20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6222" y="289932"/>
            <a:ext cx="8911687" cy="758283"/>
          </a:xfrm>
        </p:spPr>
        <p:txBody>
          <a:bodyPr>
            <a:normAutofit/>
          </a:bodyPr>
          <a:lstStyle/>
          <a:p>
            <a:r>
              <a:rPr lang="en-US" sz="2400" b="1" dirty="0" smtClean="0"/>
              <a:t>Budgeting</a:t>
            </a:r>
            <a:endParaRPr lang="en-US" sz="2400" b="1" dirty="0"/>
          </a:p>
        </p:txBody>
      </p:sp>
      <p:sp>
        <p:nvSpPr>
          <p:cNvPr id="3" name="Content Placeholder 2"/>
          <p:cNvSpPr>
            <a:spLocks noGrp="1"/>
          </p:cNvSpPr>
          <p:nvPr>
            <p:ph idx="1"/>
          </p:nvPr>
        </p:nvSpPr>
        <p:spPr>
          <a:xfrm>
            <a:off x="1719416" y="1226634"/>
            <a:ext cx="10056271" cy="5631365"/>
          </a:xfrm>
        </p:spPr>
        <p:txBody>
          <a:bodyPr/>
          <a:lstStyle/>
          <a:p>
            <a:pPr>
              <a:buNone/>
            </a:pPr>
            <a:r>
              <a:rPr lang="en-US" dirty="0" smtClean="0"/>
              <a:t>	</a:t>
            </a:r>
            <a:r>
              <a:rPr lang="en-US" sz="2000" dirty="0" smtClean="0"/>
              <a:t>Requesting and justifying budget allocations</a:t>
            </a:r>
          </a:p>
          <a:p>
            <a:pPr>
              <a:buNone/>
            </a:pPr>
            <a:r>
              <a:rPr lang="en-US" sz="2000" dirty="0" smtClean="0"/>
              <a:t>	Manage Budget</a:t>
            </a:r>
          </a:p>
          <a:p>
            <a:pPr>
              <a:buNone/>
            </a:pPr>
            <a:r>
              <a:rPr lang="en-US" sz="2000" dirty="0" smtClean="0"/>
              <a:t>	Working with donors ( Cash &amp; Gifts)</a:t>
            </a:r>
          </a:p>
          <a:p>
            <a:pPr>
              <a:buNone/>
            </a:pPr>
            <a:r>
              <a:rPr lang="en-US" sz="2000" dirty="0" smtClean="0"/>
              <a:t>	Grant proposal writing and grant management</a:t>
            </a:r>
          </a:p>
          <a:p>
            <a:pPr>
              <a:buNone/>
            </a:pPr>
            <a:r>
              <a:rPr lang="en-US" sz="2400" b="1" dirty="0" smtClean="0"/>
              <a:t>Planning and Organizing:</a:t>
            </a:r>
          </a:p>
          <a:p>
            <a:pPr>
              <a:buNone/>
            </a:pPr>
            <a:r>
              <a:rPr lang="en-US" sz="2400" b="1" dirty="0" smtClean="0"/>
              <a:t>	</a:t>
            </a:r>
            <a:r>
              <a:rPr lang="en-US" sz="2000" dirty="0" smtClean="0"/>
              <a:t>Coordinating collection development and management activities with others within library.</a:t>
            </a:r>
          </a:p>
          <a:p>
            <a:pPr>
              <a:buNone/>
            </a:pPr>
            <a:r>
              <a:rPr lang="en-US" sz="2000" dirty="0" smtClean="0"/>
              <a:t>	Monitoring and reviewing proposal plans</a:t>
            </a:r>
          </a:p>
          <a:p>
            <a:pPr>
              <a:buNone/>
            </a:pPr>
            <a:r>
              <a:rPr lang="en-US" sz="2000" dirty="0" smtClean="0"/>
              <a:t>	Evaluating, accessing collection &amp; related services</a:t>
            </a:r>
          </a:p>
          <a:p>
            <a:pPr>
              <a:buNone/>
            </a:pPr>
            <a:r>
              <a:rPr lang="en-US" sz="2000" dirty="0" smtClean="0"/>
              <a:t>	Writing and revising CD polices</a:t>
            </a:r>
          </a:p>
          <a:p>
            <a:pPr>
              <a:buNone/>
            </a:pPr>
            <a:r>
              <a:rPr lang="en-US" sz="2000" dirty="0" smtClean="0"/>
              <a:t>	</a:t>
            </a:r>
            <a:endParaRPr lang="en-US" sz="2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0105" y="646770"/>
            <a:ext cx="8911687" cy="634119"/>
          </a:xfrm>
        </p:spPr>
        <p:txBody>
          <a:bodyPr>
            <a:normAutofit/>
          </a:bodyPr>
          <a:lstStyle/>
          <a:p>
            <a:r>
              <a:rPr lang="en-US" sz="2800" b="1" dirty="0" smtClean="0"/>
              <a:t> Communicating and Reporting</a:t>
            </a:r>
            <a:endParaRPr lang="en-US" sz="2800" b="1" dirty="0"/>
          </a:p>
        </p:txBody>
      </p:sp>
      <p:sp>
        <p:nvSpPr>
          <p:cNvPr id="3" name="Content Placeholder 2"/>
          <p:cNvSpPr>
            <a:spLocks noGrp="1"/>
          </p:cNvSpPr>
          <p:nvPr>
            <p:ph idx="1"/>
          </p:nvPr>
        </p:nvSpPr>
        <p:spPr>
          <a:xfrm>
            <a:off x="1338147" y="1382752"/>
            <a:ext cx="10586224" cy="5475248"/>
          </a:xfrm>
        </p:spPr>
        <p:txBody>
          <a:bodyPr/>
          <a:lstStyle/>
          <a:p>
            <a:pPr>
              <a:buNone/>
            </a:pPr>
            <a:r>
              <a:rPr lang="en-US" dirty="0" smtClean="0"/>
              <a:t>	</a:t>
            </a:r>
            <a:r>
              <a:rPr lang="en-US" sz="2400" dirty="0" smtClean="0"/>
              <a:t>Serving an internal and external committees dealing with collection issues</a:t>
            </a:r>
          </a:p>
          <a:p>
            <a:pPr>
              <a:buNone/>
            </a:pPr>
            <a:r>
              <a:rPr lang="en-US" sz="2400" dirty="0" smtClean="0"/>
              <a:t>	Promoting, marketing and interpreting collections and resources</a:t>
            </a:r>
          </a:p>
          <a:p>
            <a:pPr>
              <a:buNone/>
            </a:pPr>
            <a:r>
              <a:rPr lang="en-US" sz="2400" dirty="0" smtClean="0"/>
              <a:t>	Acting as Liaison with other libraries and librarians</a:t>
            </a:r>
            <a:endParaRPr lang="en-US" sz="24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6360" y="0"/>
            <a:ext cx="10491172" cy="1280890"/>
          </a:xfrm>
        </p:spPr>
        <p:txBody>
          <a:bodyPr/>
          <a:lstStyle/>
          <a:p>
            <a:r>
              <a:rPr lang="en-US" dirty="0" smtClean="0"/>
              <a:t>Conclusion</a:t>
            </a:r>
            <a:endParaRPr lang="en-US" dirty="0"/>
          </a:p>
        </p:txBody>
      </p:sp>
      <p:sp>
        <p:nvSpPr>
          <p:cNvPr id="3" name="Content Placeholder 2"/>
          <p:cNvSpPr>
            <a:spLocks noGrp="1"/>
          </p:cNvSpPr>
          <p:nvPr>
            <p:ph idx="1"/>
          </p:nvPr>
        </p:nvSpPr>
        <p:spPr>
          <a:xfrm>
            <a:off x="1028040" y="1397618"/>
            <a:ext cx="10561793" cy="5058937"/>
          </a:xfrm>
        </p:spPr>
        <p:txBody>
          <a:bodyPr/>
          <a:lstStyle/>
          <a:p>
            <a:pPr>
              <a:buNone/>
            </a:pPr>
            <a:r>
              <a:rPr lang="en-US" dirty="0" smtClean="0"/>
              <a:t>      </a:t>
            </a:r>
            <a:r>
              <a:rPr lang="en-US" sz="2800" dirty="0" smtClean="0"/>
              <a:t>Collection Development (that based on the five laws of S.R.Ranghanathan) is very important  part of Collection Management. If we don’t adopt advanced technologies, collection then we can never fulfill the need of advanced  users and libraries will become freeze, this is against the 5</a:t>
            </a:r>
            <a:r>
              <a:rPr lang="en-US" sz="2800" baseline="30000" dirty="0" smtClean="0"/>
              <a:t>th</a:t>
            </a:r>
            <a:r>
              <a:rPr lang="en-US" sz="2800" dirty="0" smtClean="0"/>
              <a:t> law of Ranghanathan that “ Library is a growing organism”. </a:t>
            </a:r>
            <a:endParaRPr lang="en-US" sz="28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7356" y="624109"/>
            <a:ext cx="10764644" cy="6233891"/>
          </a:xfrm>
        </p:spPr>
        <p:txBody>
          <a:bodyPr>
            <a:normAutofit/>
          </a:bodyPr>
          <a:lstStyle/>
          <a:p>
            <a:r>
              <a:rPr lang="en-US" sz="9600" dirty="0" smtClean="0"/>
              <a:t/>
            </a:r>
            <a:br>
              <a:rPr lang="en-US" sz="9600" dirty="0" smtClean="0"/>
            </a:br>
            <a:r>
              <a:rPr lang="en-US" sz="9600" dirty="0" smtClean="0"/>
              <a:t>						</a:t>
            </a:r>
            <a:r>
              <a:rPr lang="en-US" sz="9600" dirty="0" smtClean="0">
                <a:latin typeface="Algerian" pitchFamily="82" charset="0"/>
              </a:rPr>
              <a:t>Thanks</a:t>
            </a:r>
            <a:r>
              <a:rPr lang="en-US" sz="9600" dirty="0" smtClean="0"/>
              <a:t/>
            </a:r>
            <a:br>
              <a:rPr lang="en-US" sz="9600" dirty="0" smtClean="0"/>
            </a:br>
            <a:endParaRPr lang="en-US" sz="96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0380" y="624109"/>
            <a:ext cx="10541620" cy="6233891"/>
          </a:xfrm>
        </p:spPr>
        <p:txBody>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t>
            </a:r>
            <a:r>
              <a:rPr lang="en-US" sz="9600" dirty="0" smtClean="0"/>
              <a:t>Questions</a:t>
            </a:r>
            <a:endParaRPr lang="en-US" sz="9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a:t>
            </a:r>
            <a:endParaRPr lang="en-US" dirty="0"/>
          </a:p>
        </p:txBody>
      </p:sp>
      <p:sp>
        <p:nvSpPr>
          <p:cNvPr id="3" name="Content Placeholder 2"/>
          <p:cNvSpPr>
            <a:spLocks noGrp="1"/>
          </p:cNvSpPr>
          <p:nvPr>
            <p:ph idx="1"/>
          </p:nvPr>
        </p:nvSpPr>
        <p:spPr>
          <a:xfrm>
            <a:off x="1828800" y="1672683"/>
            <a:ext cx="9675812" cy="4238539"/>
          </a:xfrm>
        </p:spPr>
        <p:txBody>
          <a:bodyPr>
            <a:normAutofit fontScale="85000" lnSpcReduction="20000"/>
          </a:bodyPr>
          <a:lstStyle/>
          <a:p>
            <a:r>
              <a:rPr lang="en-US" sz="2800" dirty="0" smtClean="0"/>
              <a:t>Responsibilities of  Collection Development Librarian</a:t>
            </a:r>
          </a:p>
          <a:p>
            <a:pPr marL="400050" indent="-400050">
              <a:buFont typeface="+mj-lt"/>
              <a:buAutoNum type="romanUcPeriod"/>
            </a:pPr>
            <a:r>
              <a:rPr lang="en-US" sz="2800" dirty="0" smtClean="0"/>
              <a:t>     Selecting</a:t>
            </a:r>
          </a:p>
          <a:p>
            <a:pPr marL="400050" indent="-400050">
              <a:buFont typeface="+mj-lt"/>
              <a:buAutoNum type="romanUcPeriod"/>
            </a:pPr>
            <a:r>
              <a:rPr lang="en-US" sz="2800" dirty="0" smtClean="0"/>
              <a:t>      Budgeting</a:t>
            </a:r>
          </a:p>
          <a:p>
            <a:pPr marL="400050" indent="-400050">
              <a:buFont typeface="+mj-lt"/>
              <a:buAutoNum type="romanUcPeriod"/>
            </a:pPr>
            <a:r>
              <a:rPr lang="en-US" sz="2800" dirty="0" smtClean="0"/>
              <a:t>      Planning and Organizing</a:t>
            </a:r>
          </a:p>
          <a:p>
            <a:pPr marL="400050" indent="-400050">
              <a:buFont typeface="+mj-lt"/>
              <a:buAutoNum type="romanUcPeriod"/>
            </a:pPr>
            <a:r>
              <a:rPr lang="en-US" sz="2800" dirty="0" smtClean="0"/>
              <a:t>      Communication and Reporting</a:t>
            </a:r>
            <a:endParaRPr lang="en-US" sz="2600" dirty="0" smtClean="0"/>
          </a:p>
          <a:p>
            <a:pPr marL="400050" indent="-400050">
              <a:buFont typeface="+mj-lt"/>
              <a:buAutoNum type="romanUcPeriod"/>
            </a:pPr>
            <a:endParaRPr lang="en-US" sz="2800" dirty="0" smtClean="0"/>
          </a:p>
          <a:p>
            <a:pPr marL="400050" indent="-400050">
              <a:buNone/>
            </a:pPr>
            <a:r>
              <a:rPr lang="en-US" sz="2800" dirty="0" smtClean="0"/>
              <a:t>	</a:t>
            </a:r>
          </a:p>
          <a:p>
            <a:pPr marL="400050" indent="-400050">
              <a:buNone/>
            </a:pPr>
            <a:r>
              <a:rPr lang="en-US" sz="2800" b="1" dirty="0" smtClean="0"/>
              <a:t>	</a:t>
            </a:r>
            <a:r>
              <a:rPr lang="en-US" sz="4200" b="1" smtClean="0"/>
              <a:t>	</a:t>
            </a:r>
            <a:endParaRPr lang="en-US" sz="4200" b="1" dirty="0" smtClean="0"/>
          </a:p>
          <a:p>
            <a:pPr>
              <a:buNone/>
            </a:pPr>
            <a:endParaRPr lang="en-US" sz="2800" dirty="0" smtClean="0"/>
          </a:p>
          <a:p>
            <a:pPr>
              <a:buNone/>
            </a:pPr>
            <a:r>
              <a:rPr lang="en-US" sz="2800" dirty="0" smtClean="0"/>
              <a:t>   </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3783" y="0"/>
            <a:ext cx="8911687" cy="1280890"/>
          </a:xfrm>
        </p:spPr>
        <p:txBody>
          <a:bodyPr/>
          <a:lstStyle/>
          <a:p>
            <a:r>
              <a:rPr lang="en-US" dirty="0" smtClean="0"/>
              <a:t>Collection (noun)</a:t>
            </a:r>
            <a:endParaRPr lang="en-US" dirty="0"/>
          </a:p>
        </p:txBody>
      </p:sp>
      <p:sp>
        <p:nvSpPr>
          <p:cNvPr id="3" name="Content Placeholder 2"/>
          <p:cNvSpPr>
            <a:spLocks noGrp="1"/>
          </p:cNvSpPr>
          <p:nvPr>
            <p:ph idx="1"/>
          </p:nvPr>
        </p:nvSpPr>
        <p:spPr>
          <a:xfrm>
            <a:off x="1451787" y="981307"/>
            <a:ext cx="8915400" cy="5876693"/>
          </a:xfrm>
        </p:spPr>
        <p:txBody>
          <a:bodyPr>
            <a:normAutofit lnSpcReduction="10000"/>
          </a:bodyPr>
          <a:lstStyle/>
          <a:p>
            <a:r>
              <a:rPr lang="en-US" sz="2400" dirty="0" smtClean="0"/>
              <a:t>The action or process of collecting someone or something for specific purpose</a:t>
            </a:r>
          </a:p>
          <a:p>
            <a:r>
              <a:rPr lang="en-US" sz="2400" dirty="0" smtClean="0"/>
              <a:t>Something that is collected; a group of objects or an amount of material accumulated in one location,  especially for some purpose or as a result of some process. </a:t>
            </a:r>
          </a:p>
          <a:p>
            <a:r>
              <a:rPr lang="en-US" sz="2400" dirty="0" smtClean="0"/>
              <a:t>Several things that are collected  or considered as a group or whole</a:t>
            </a:r>
          </a:p>
          <a:p>
            <a:r>
              <a:rPr lang="en-US" sz="2400" dirty="0" smtClean="0"/>
              <a:t>Multiple related objects associated as a group</a:t>
            </a:r>
          </a:p>
          <a:p>
            <a:r>
              <a:rPr lang="en-US" sz="2400" dirty="0" smtClean="0"/>
              <a:t>The act of gathering something together</a:t>
            </a:r>
          </a:p>
          <a:p>
            <a:r>
              <a:rPr lang="en-US" sz="2400" dirty="0" smtClean="0"/>
              <a:t>Selecting, gathering and keeping of objects of subjective value.</a:t>
            </a:r>
          </a:p>
          <a:p>
            <a:r>
              <a:rPr lang="en-US" sz="2400" dirty="0" smtClean="0"/>
              <a:t>Examples:</a:t>
            </a:r>
          </a:p>
          <a:p>
            <a:pPr>
              <a:buNone/>
            </a:pPr>
            <a:r>
              <a:rPr lang="en-US" sz="2400" dirty="0" smtClean="0"/>
              <a:t>           our memory, stamp collection, coin collection, art collection, book collection, group of people, assembly, card collection, etc</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8525" y="0"/>
            <a:ext cx="8911687" cy="1280890"/>
          </a:xfrm>
        </p:spPr>
        <p:txBody>
          <a:bodyPr/>
          <a:lstStyle/>
          <a:p>
            <a:r>
              <a:rPr lang="en-US" dirty="0" smtClean="0"/>
              <a:t>Library Collection</a:t>
            </a:r>
            <a:endParaRPr lang="en-US" dirty="0"/>
          </a:p>
        </p:txBody>
      </p:sp>
      <p:sp>
        <p:nvSpPr>
          <p:cNvPr id="3" name="Content Placeholder 2"/>
          <p:cNvSpPr>
            <a:spLocks noGrp="1"/>
          </p:cNvSpPr>
          <p:nvPr>
            <p:ph idx="1"/>
          </p:nvPr>
        </p:nvSpPr>
        <p:spPr>
          <a:xfrm>
            <a:off x="1617785" y="914400"/>
            <a:ext cx="10574215" cy="5943600"/>
          </a:xfrm>
        </p:spPr>
        <p:txBody>
          <a:bodyPr>
            <a:normAutofit/>
          </a:bodyPr>
          <a:lstStyle/>
          <a:p>
            <a:r>
              <a:rPr lang="en-US" sz="2800" dirty="0" smtClean="0"/>
              <a:t>The total accumulation of books and other  materials owned by a library, cataloged and arranged for ease of access, often consisting of several smaller collection.</a:t>
            </a:r>
          </a:p>
          <a:p>
            <a:r>
              <a:rPr lang="en-US" sz="2800" dirty="0" smtClean="0"/>
              <a:t>Examples:</a:t>
            </a:r>
          </a:p>
          <a:p>
            <a:pPr>
              <a:buNone/>
            </a:pPr>
            <a:r>
              <a:rPr lang="en-US" sz="2800" dirty="0" smtClean="0"/>
              <a:t>    reference, circulation books, Periodicals, newspapers, Academic thesis, dissertations,                                                                                                                                                                                                                                                                                                                                                        conference proceedings, pamphlets, standards, trade literature, paintings, maps, atlas, globes, photographs, illustrations, audio-visual aids, computer disk, computer tapes and DVD.                                                                                                                                                                                                                                                                                                                                                                                                                                                                                                                                                                                                                                                                                                                                                                                                                                                                                                                                                                                                                                                                                                                                                                                                                                                                                                                                                                                                                                                                                                                                                                                                                                                                                                                                                                                                                                                                                                                                                                                                                                                                                                                                                                                                                                                                                                                                                                                                                                                                                                                                                                                                                                                                                                                                                                                                                                                                                                                                                                                                                                                                                                                                                                                                                                                                                                                                                                                                                                                                                                                                                                                                                                                                                                                                                                                                                                                                                                                                                                                                                                                                                                                                                                                                                                                                                                                                                                                                                                                                                                                                                                                                                                                                                                                                                                                                                                                                                                                                                                                                                                                                                                                                                                                                                                                                                                                                                                                                                                                                                                                                                                                                                                                                                                                                                                                                                                                                                                                                                                                                                                                                                                                                                                                                                                                                                                                                                                                                                                                                                                                                                                                                                                                                                                                                                                                                                                                                                                                                                                                                                                                                                                                                                                                                                                                                                                                                                                                                                                                                                                                                                                                                                                                                                                                                                                                                                                                                                                                                                                                                                                                                                                                                                                                                                                                                                                                                                                                                                                                                                                                                                                                                                                                                                                                                                                                                                                                                                                                                                                                                                                                                                                                                                                                                                                                                                                                                                                                                                                                                                                                                                                                                                                                                                                                                                                                                                                                                                                                                                                                                                                                                                                                                                                                                                                                                                                                                                                                                                                                                                                                                                                                                                                                                                                                                                                                                                                                                                                                                                                                                                                                                                                                                                                                                                                                                                                                                                                                                                                                                                                                                                                                                                                                                                                                                                                                                                                                                                                                                                                                                                                                                                                                                                                                                                                                                                                                                                                                                                                                                                                                                                                                                                                                                                                                                                                                                                                                                                                                                                                                                                                                                                                                                                                                                                                                                                                                                                                                                                                                                                                                                                                                                                                                                                                                                                                                                                                                                                                                                                                                                                                                                                                                                                                                                                                                                                                                                                                                                                                                                                                                                                                                                                                                                                                                                                                                                                                                                                                                                                                                                                                                                                                                                                                                                                                                                                                                                                                                                                                                                                                                                                                                                                                                                                                                                                                                                                                                                                                                                                                                                                                                                                                                                                                                                                                                                                                                                                                                                                                                                                                                                                                                                                                                                                                                                                                                                                                                                                                                                                                                                                                                                                                                                                                                                                                                                                                                                                                                                                                                                                                                                                                                                                                                                                                                                                                                                                                                                                                                                                                                                                                                                                                                                                                                                                                                                                                                                                                                                                                                                                                                                                                                                                                                                                                                                                                                                                                                                                                                                                                                                                                                                                                                                                                                                                                                                                                                                                                                                                                                                                                                                                                                                                                                                                                                                                                                                                                                                                                                                                                                                                                                                                                                                                                                                                                                                                                                                                                                                                                                                                                                                                                                                                                                                                                                                                                                                                                                                                                                                                                                                                                                                                                                                                                                                                                                                                                                                                                                                                                                                                                                                                                                                                                                                                                                                                                                                                                                                                                                                                                                                                                                                                                                                                                                                                                                                                                                                                                                                                                                                                                                                                                                                                                                                                                                                                                                                                                                                                                                                                                                                                                                                                                                                                                                                                                                                                                                                                                                                                                                                                                                                                                                                                                                                                                                                                                                                                                                                                                                                                                                                                                                                                                                                                                                                                                                                                                                                                                                                                                                                                                                                                                                                                                                                                                                                                                                                                                                                                                                                                                                                                                                                                                                                                                                                                                                                                                                                                                                                                                                                                                                                                                                                                                                                                                                                                                                                                                                                                                                                                                                                                                                                                                                                                                                                                                                                                                                                                                                 </a:t>
            </a: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a:t>
            </a:r>
            <a:endParaRPr lang="en-US" dirty="0"/>
          </a:p>
        </p:txBody>
      </p:sp>
      <p:sp>
        <p:nvSpPr>
          <p:cNvPr id="3" name="Content Placeholder 2"/>
          <p:cNvSpPr>
            <a:spLocks noGrp="1"/>
          </p:cNvSpPr>
          <p:nvPr>
            <p:ph idx="1"/>
          </p:nvPr>
        </p:nvSpPr>
        <p:spPr/>
        <p:txBody>
          <a:bodyPr>
            <a:normAutofit/>
          </a:bodyPr>
          <a:lstStyle/>
          <a:p>
            <a:r>
              <a:rPr lang="en-US" sz="2800" dirty="0" smtClean="0"/>
              <a:t>The process in which someone or something  grows or changes and becomes more advanced.</a:t>
            </a:r>
          </a:p>
          <a:p>
            <a:r>
              <a:rPr lang="en-US" sz="2800" dirty="0" smtClean="0"/>
              <a:t>Development is a process that creates  growth, progress, positive change or the addition of physical, economic, environmental, social and demographic components.</a:t>
            </a:r>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3129" y="0"/>
            <a:ext cx="8911687" cy="1280890"/>
          </a:xfrm>
        </p:spPr>
        <p:txBody>
          <a:bodyPr/>
          <a:lstStyle/>
          <a:p>
            <a:r>
              <a:rPr lang="en-US" dirty="0" smtClean="0"/>
              <a:t>Collection Development</a:t>
            </a:r>
            <a:endParaRPr lang="en-US" dirty="0"/>
          </a:p>
        </p:txBody>
      </p:sp>
      <p:sp>
        <p:nvSpPr>
          <p:cNvPr id="3" name="Content Placeholder 2"/>
          <p:cNvSpPr>
            <a:spLocks noGrp="1"/>
          </p:cNvSpPr>
          <p:nvPr>
            <p:ph idx="1"/>
          </p:nvPr>
        </p:nvSpPr>
        <p:spPr>
          <a:xfrm>
            <a:off x="1628078" y="892097"/>
            <a:ext cx="10010349" cy="5586761"/>
          </a:xfrm>
        </p:spPr>
        <p:txBody>
          <a:bodyPr>
            <a:noAutofit/>
          </a:bodyPr>
          <a:lstStyle/>
          <a:p>
            <a:r>
              <a:rPr lang="en-US" sz="2800" dirty="0" smtClean="0"/>
              <a:t>As Collection Development is very important activity in Library and Information Center</a:t>
            </a:r>
          </a:p>
          <a:p>
            <a:r>
              <a:rPr lang="en-US" sz="2800" dirty="0" smtClean="0"/>
              <a:t>Collection Development is a term representing the process of systematically building library collection to serve study, teaching, research and other needs of library users.</a:t>
            </a:r>
          </a:p>
          <a:p>
            <a:r>
              <a:rPr lang="en-US" sz="2800" dirty="0" smtClean="0"/>
              <a:t>Collection Development is the process of building or improving a collection of library materials. It is a process whereby each purchase, and each candidate for discard, is carefully evaluated in terms of needs it meets and its place in the Collection. It is an on-going process that changes as the community changes.</a:t>
            </a:r>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6223" y="0"/>
            <a:ext cx="8911687" cy="1280890"/>
          </a:xfrm>
        </p:spPr>
        <p:txBody>
          <a:bodyPr/>
          <a:lstStyle/>
          <a:p>
            <a:r>
              <a:rPr lang="en-US" dirty="0" smtClean="0"/>
              <a:t>Collection Management</a:t>
            </a:r>
            <a:endParaRPr lang="en-US" dirty="0"/>
          </a:p>
        </p:txBody>
      </p:sp>
      <p:sp>
        <p:nvSpPr>
          <p:cNvPr id="3" name="Content Placeholder 2"/>
          <p:cNvSpPr>
            <a:spLocks noGrp="1"/>
          </p:cNvSpPr>
          <p:nvPr>
            <p:ph idx="1"/>
          </p:nvPr>
        </p:nvSpPr>
        <p:spPr>
          <a:xfrm>
            <a:off x="1607904" y="1486830"/>
            <a:ext cx="10256994" cy="5371170"/>
          </a:xfrm>
        </p:spPr>
        <p:txBody>
          <a:bodyPr>
            <a:normAutofit/>
          </a:bodyPr>
          <a:lstStyle/>
          <a:p>
            <a:pPr>
              <a:buNone/>
            </a:pPr>
            <a:r>
              <a:rPr lang="en-US" sz="2400" dirty="0" smtClean="0"/>
              <a:t>In 1980 the term  “Collection Management” was proposed as an umbrella term . The primary goal of CM is ensuring the long-term safety and sustainability of the collection. Collection Development is considered as sub part of CM.CM includes,</a:t>
            </a:r>
          </a:p>
          <a:p>
            <a:pPr>
              <a:buNone/>
            </a:pPr>
            <a:r>
              <a:rPr lang="en-US" sz="2400" dirty="0" smtClean="0"/>
              <a:t>				Development of Collection</a:t>
            </a:r>
          </a:p>
          <a:p>
            <a:pPr>
              <a:buNone/>
            </a:pPr>
            <a:r>
              <a:rPr lang="en-US" sz="2400" dirty="0" smtClean="0"/>
              <a:t>				Managing and Organizing</a:t>
            </a:r>
          </a:p>
          <a:p>
            <a:pPr>
              <a:buNone/>
            </a:pPr>
            <a:r>
              <a:rPr lang="en-US" sz="2400" dirty="0" smtClean="0"/>
              <a:t>				Storage</a:t>
            </a:r>
          </a:p>
          <a:p>
            <a:pPr>
              <a:buNone/>
            </a:pPr>
            <a:r>
              <a:rPr lang="en-US" sz="2400" dirty="0" smtClean="0"/>
              <a:t>				Preservation </a:t>
            </a:r>
          </a:p>
          <a:p>
            <a:pPr>
              <a:buNone/>
            </a:pPr>
            <a:r>
              <a:rPr lang="en-US" sz="2400" dirty="0" smtClean="0"/>
              <a:t>				Care of Collection</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3186</TotalTime>
  <Words>1118</Words>
  <Application>Microsoft Office PowerPoint</Application>
  <PresentationFormat>Custom</PresentationFormat>
  <Paragraphs>294</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Apex</vt:lpstr>
      <vt:lpstr>Collection Development</vt:lpstr>
      <vt:lpstr>Content </vt:lpstr>
      <vt:lpstr>Content</vt:lpstr>
      <vt:lpstr>Content</vt:lpstr>
      <vt:lpstr>Collection (noun)</vt:lpstr>
      <vt:lpstr>Library Collection</vt:lpstr>
      <vt:lpstr>Development </vt:lpstr>
      <vt:lpstr>Collection Development</vt:lpstr>
      <vt:lpstr>Collection Management</vt:lpstr>
      <vt:lpstr>Historical background of Collection Development</vt:lpstr>
      <vt:lpstr>Functions of Collection Development</vt:lpstr>
      <vt:lpstr>Types of Collection Development </vt:lpstr>
      <vt:lpstr>Process of Collection Development It is an on-going process.  Basic focus on meeting the information need of community</vt:lpstr>
      <vt:lpstr>Process of Traditional Collection Development</vt:lpstr>
      <vt:lpstr>Process of Electronic Collection Development</vt:lpstr>
      <vt:lpstr>Elements of Collection Development</vt:lpstr>
      <vt:lpstr>Overview of Collection Development</vt:lpstr>
      <vt:lpstr>Collection Development Policies</vt:lpstr>
      <vt:lpstr>Purpose of the Collection Development Policy</vt:lpstr>
      <vt:lpstr>Purpose of Collection Development Policy</vt:lpstr>
      <vt:lpstr>Community Needs Assessment</vt:lpstr>
      <vt:lpstr>Selection of Library Resources (books)</vt:lpstr>
      <vt:lpstr>Selection of Periodicals</vt:lpstr>
      <vt:lpstr>Selection of Audiovisual Materials</vt:lpstr>
      <vt:lpstr>Selection of E-Resources</vt:lpstr>
      <vt:lpstr>Donations</vt:lpstr>
      <vt:lpstr>Weeding</vt:lpstr>
      <vt:lpstr>Collection Assessment</vt:lpstr>
      <vt:lpstr>Decision to purchase</vt:lpstr>
      <vt:lpstr>Acquisition Methods</vt:lpstr>
      <vt:lpstr>Responsibilities of CD Librarians</vt:lpstr>
      <vt:lpstr>Budgeting</vt:lpstr>
      <vt:lpstr> Communicating and Reporting</vt:lpstr>
      <vt:lpstr>Conclusion</vt:lpstr>
      <vt:lpstr>       Thanks </vt:lpstr>
      <vt:lpstr>       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Collection Techniques</dc:title>
  <dc:creator>Noor PC</dc:creator>
  <cp:lastModifiedBy>Tariq Rasheed</cp:lastModifiedBy>
  <cp:revision>399</cp:revision>
  <dcterms:created xsi:type="dcterms:W3CDTF">2013-01-23T12:20:41Z</dcterms:created>
  <dcterms:modified xsi:type="dcterms:W3CDTF">2020-12-02T14:52:42Z</dcterms:modified>
</cp:coreProperties>
</file>