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9"/>
  </p:notes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71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C571D0-769A-4BA1-BCAC-A69BE7059F0B}" type="datetimeFigureOut">
              <a:rPr lang="en-US" smtClean="0"/>
              <a:t>27-Mar-20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386A77-5FD2-4741-A104-040EB5DA0276}" type="slidenum">
              <a:rPr lang="en-US" smtClean="0"/>
              <a:t>‹#›</a:t>
            </a:fld>
            <a:endParaRPr lang="en-US"/>
          </a:p>
        </p:txBody>
      </p:sp>
    </p:spTree>
    <p:extLst>
      <p:ext uri="{BB962C8B-B14F-4D97-AF65-F5344CB8AC3E}">
        <p14:creationId xmlns:p14="http://schemas.microsoft.com/office/powerpoint/2010/main" val="26492145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386A77-5FD2-4741-A104-040EB5DA0276}" type="slidenum">
              <a:rPr lang="en-US" smtClean="0"/>
              <a:t>2</a:t>
            </a:fld>
            <a:endParaRPr lang="en-US"/>
          </a:p>
        </p:txBody>
      </p:sp>
    </p:spTree>
    <p:extLst>
      <p:ext uri="{BB962C8B-B14F-4D97-AF65-F5344CB8AC3E}">
        <p14:creationId xmlns:p14="http://schemas.microsoft.com/office/powerpoint/2010/main" val="21394948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58336CA0-9D30-4753-8CA9-CFE162BDB06D}" type="datetimeFigureOut">
              <a:rPr lang="en-US" smtClean="0"/>
              <a:t>27-Mar-20</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EF75B216-B5D1-407C-8D45-8F78ACEAA999}"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35805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336CA0-9D30-4753-8CA9-CFE162BDB06D}" type="datetimeFigureOut">
              <a:rPr lang="en-US" smtClean="0"/>
              <a:t>27-Mar-20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75B216-B5D1-407C-8D45-8F78ACEAA999}" type="slidenum">
              <a:rPr lang="en-US" smtClean="0"/>
              <a:t>‹#›</a:t>
            </a:fld>
            <a:endParaRPr lang="en-US"/>
          </a:p>
        </p:txBody>
      </p:sp>
    </p:spTree>
    <p:extLst>
      <p:ext uri="{BB962C8B-B14F-4D97-AF65-F5344CB8AC3E}">
        <p14:creationId xmlns:p14="http://schemas.microsoft.com/office/powerpoint/2010/main" val="11867385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8336CA0-9D30-4753-8CA9-CFE162BDB06D}" type="datetimeFigureOut">
              <a:rPr lang="en-US" smtClean="0"/>
              <a:t>27-Mar-20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75B216-B5D1-407C-8D45-8F78ACEAA999}"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900525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8336CA0-9D30-4753-8CA9-CFE162BDB06D}" type="datetimeFigureOut">
              <a:rPr lang="en-US" smtClean="0"/>
              <a:t>27-Mar-20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75B216-B5D1-407C-8D45-8F78ACEAA999}"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407363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8336CA0-9D30-4753-8CA9-CFE162BDB06D}" type="datetimeFigureOut">
              <a:rPr lang="en-US" smtClean="0"/>
              <a:t>27-Mar-20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75B216-B5D1-407C-8D45-8F78ACEAA999}" type="slidenum">
              <a:rPr lang="en-US" smtClean="0"/>
              <a:t>‹#›</a:t>
            </a:fld>
            <a:endParaRPr lang="en-US"/>
          </a:p>
        </p:txBody>
      </p:sp>
    </p:spTree>
    <p:extLst>
      <p:ext uri="{BB962C8B-B14F-4D97-AF65-F5344CB8AC3E}">
        <p14:creationId xmlns:p14="http://schemas.microsoft.com/office/powerpoint/2010/main" val="13223958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8336CA0-9D30-4753-8CA9-CFE162BDB06D}" type="datetimeFigureOut">
              <a:rPr lang="en-US" smtClean="0"/>
              <a:t>27-Mar-20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75B216-B5D1-407C-8D45-8F78ACEAA999}"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911384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8336CA0-9D30-4753-8CA9-CFE162BDB06D}" type="datetimeFigureOut">
              <a:rPr lang="en-US" smtClean="0"/>
              <a:t>27-Mar-20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75B216-B5D1-407C-8D45-8F78ACEAA999}"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767704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8336CA0-9D30-4753-8CA9-CFE162BDB06D}" type="datetimeFigureOut">
              <a:rPr lang="en-US" smtClean="0"/>
              <a:t>27-Mar-20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75B216-B5D1-407C-8D45-8F78ACEAA999}"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661547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8336CA0-9D30-4753-8CA9-CFE162BDB06D}" type="datetimeFigureOut">
              <a:rPr lang="en-US" smtClean="0"/>
              <a:t>27-Mar-20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75B216-B5D1-407C-8D45-8F78ACEAA999}"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584384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8336CA0-9D30-4753-8CA9-CFE162BDB06D}" type="datetimeFigureOut">
              <a:rPr lang="en-US" smtClean="0"/>
              <a:t>27-Mar-20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75B216-B5D1-407C-8D45-8F78ACEAA999}" type="slidenum">
              <a:rPr lang="en-US" smtClean="0"/>
              <a:t>‹#›</a:t>
            </a:fld>
            <a:endParaRPr lang="en-US"/>
          </a:p>
        </p:txBody>
      </p:sp>
    </p:spTree>
    <p:extLst>
      <p:ext uri="{BB962C8B-B14F-4D97-AF65-F5344CB8AC3E}">
        <p14:creationId xmlns:p14="http://schemas.microsoft.com/office/powerpoint/2010/main" val="32778574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8336CA0-9D30-4753-8CA9-CFE162BDB06D}" type="datetimeFigureOut">
              <a:rPr lang="en-US" smtClean="0"/>
              <a:t>27-Mar-20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75B216-B5D1-407C-8D45-8F78ACEAA999}"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071767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8336CA0-9D30-4753-8CA9-CFE162BDB06D}" type="datetimeFigureOut">
              <a:rPr lang="en-US" smtClean="0"/>
              <a:t>27-Mar-20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75B216-B5D1-407C-8D45-8F78ACEAA999}" type="slidenum">
              <a:rPr lang="en-US" smtClean="0"/>
              <a:t>‹#›</a:t>
            </a:fld>
            <a:endParaRPr lang="en-US"/>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631014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8336CA0-9D30-4753-8CA9-CFE162BDB06D}" type="datetimeFigureOut">
              <a:rPr lang="en-US" smtClean="0"/>
              <a:t>27-Mar-20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F75B216-B5D1-407C-8D45-8F78ACEAA999}"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906525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8336CA0-9D30-4753-8CA9-CFE162BDB06D}" type="datetimeFigureOut">
              <a:rPr lang="en-US" smtClean="0"/>
              <a:t>27-Mar-20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F75B216-B5D1-407C-8D45-8F78ACEAA999}"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45287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336CA0-9D30-4753-8CA9-CFE162BDB06D}" type="datetimeFigureOut">
              <a:rPr lang="en-US" smtClean="0"/>
              <a:t>27-Mar-20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F75B216-B5D1-407C-8D45-8F78ACEAA999}" type="slidenum">
              <a:rPr lang="en-US" smtClean="0"/>
              <a:t>‹#›</a:t>
            </a:fld>
            <a:endParaRPr lang="en-US"/>
          </a:p>
        </p:txBody>
      </p:sp>
    </p:spTree>
    <p:extLst>
      <p:ext uri="{BB962C8B-B14F-4D97-AF65-F5344CB8AC3E}">
        <p14:creationId xmlns:p14="http://schemas.microsoft.com/office/powerpoint/2010/main" val="29505628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336CA0-9D30-4753-8CA9-CFE162BDB06D}" type="datetimeFigureOut">
              <a:rPr lang="en-US" smtClean="0"/>
              <a:t>27-Mar-20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75B216-B5D1-407C-8D45-8F78ACEAA999}"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402623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336CA0-9D30-4753-8CA9-CFE162BDB06D}" type="datetimeFigureOut">
              <a:rPr lang="en-US" smtClean="0"/>
              <a:t>27-Mar-20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75B216-B5D1-407C-8D45-8F78ACEAA999}" type="slidenum">
              <a:rPr lang="en-US" smtClean="0"/>
              <a:t>‹#›</a:t>
            </a:fld>
            <a:endParaRPr lang="en-US"/>
          </a:p>
        </p:txBody>
      </p:sp>
    </p:spTree>
    <p:extLst>
      <p:ext uri="{BB962C8B-B14F-4D97-AF65-F5344CB8AC3E}">
        <p14:creationId xmlns:p14="http://schemas.microsoft.com/office/powerpoint/2010/main" val="22092202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8336CA0-9D30-4753-8CA9-CFE162BDB06D}" type="datetimeFigureOut">
              <a:rPr lang="en-US" smtClean="0"/>
              <a:t>27-Mar-20</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F75B216-B5D1-407C-8D45-8F78ACEAA999}" type="slidenum">
              <a:rPr lang="en-US" smtClean="0"/>
              <a:t>‹#›</a:t>
            </a:fld>
            <a:endParaRPr lang="en-US"/>
          </a:p>
        </p:txBody>
      </p:sp>
    </p:spTree>
    <p:extLst>
      <p:ext uri="{BB962C8B-B14F-4D97-AF65-F5344CB8AC3E}">
        <p14:creationId xmlns:p14="http://schemas.microsoft.com/office/powerpoint/2010/main" val="3776823072"/>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Nature, Scope &amp; Use of Induction</a:t>
            </a:r>
            <a:endParaRPr lang="en-US" dirty="0"/>
          </a:p>
        </p:txBody>
      </p:sp>
      <p:sp>
        <p:nvSpPr>
          <p:cNvPr id="3" name="Subtitle 2"/>
          <p:cNvSpPr>
            <a:spLocks noGrp="1"/>
          </p:cNvSpPr>
          <p:nvPr>
            <p:ph type="subTitle" idx="1"/>
          </p:nvPr>
        </p:nvSpPr>
        <p:spPr/>
        <p:txBody>
          <a:bodyPr>
            <a:normAutofit fontScale="77500" lnSpcReduction="20000"/>
          </a:bodyPr>
          <a:lstStyle/>
          <a:p>
            <a:r>
              <a:rPr lang="en-US" dirty="0" smtClean="0"/>
              <a:t>Online Lecture: 27</a:t>
            </a:r>
            <a:r>
              <a:rPr lang="en-US" baseline="30000" dirty="0" smtClean="0"/>
              <a:t>th</a:t>
            </a:r>
            <a:r>
              <a:rPr lang="en-US" dirty="0" smtClean="0"/>
              <a:t> March 2020</a:t>
            </a:r>
          </a:p>
          <a:p>
            <a:r>
              <a:rPr lang="en-US" dirty="0" smtClean="0"/>
              <a:t>Course Instructor: </a:t>
            </a:r>
            <a:r>
              <a:rPr lang="en-US" dirty="0" err="1" smtClean="0"/>
              <a:t>Azka</a:t>
            </a:r>
            <a:r>
              <a:rPr lang="en-US" dirty="0" smtClean="0"/>
              <a:t> </a:t>
            </a:r>
            <a:r>
              <a:rPr lang="en-US" dirty="0" err="1" smtClean="0"/>
              <a:t>Murtaza</a:t>
            </a:r>
            <a:r>
              <a:rPr lang="en-US" dirty="0" smtClean="0"/>
              <a:t> </a:t>
            </a:r>
          </a:p>
          <a:p>
            <a:r>
              <a:rPr lang="en-US" dirty="0" smtClean="0"/>
              <a:t>Class BS 4</a:t>
            </a:r>
            <a:r>
              <a:rPr lang="en-US" baseline="30000" dirty="0" smtClean="0"/>
              <a:t>th</a:t>
            </a:r>
            <a:r>
              <a:rPr lang="en-US" dirty="0" smtClean="0"/>
              <a:t> </a:t>
            </a:r>
          </a:p>
          <a:p>
            <a:r>
              <a:rPr lang="en-US" dirty="0" smtClean="0"/>
              <a:t>Subject: Logic &amp; Critical Thinking </a:t>
            </a:r>
            <a:endParaRPr lang="en-US" dirty="0"/>
          </a:p>
        </p:txBody>
      </p:sp>
    </p:spTree>
    <p:extLst>
      <p:ext uri="{BB962C8B-B14F-4D97-AF65-F5344CB8AC3E}">
        <p14:creationId xmlns:p14="http://schemas.microsoft.com/office/powerpoint/2010/main" val="20739476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is induction needed</a:t>
            </a:r>
            <a:endParaRPr lang="en-US" dirty="0"/>
          </a:p>
        </p:txBody>
      </p:sp>
      <p:sp>
        <p:nvSpPr>
          <p:cNvPr id="3" name="Content Placeholder 2"/>
          <p:cNvSpPr>
            <a:spLocks noGrp="1"/>
          </p:cNvSpPr>
          <p:nvPr>
            <p:ph idx="1"/>
          </p:nvPr>
        </p:nvSpPr>
        <p:spPr/>
        <p:txBody>
          <a:bodyPr>
            <a:normAutofit fontScale="92500" lnSpcReduction="20000"/>
          </a:bodyPr>
          <a:lstStyle/>
          <a:p>
            <a:r>
              <a:rPr lang="en-US" dirty="0"/>
              <a:t>As we know earlier, that “Logic is the science of the laws of valid thoughts.” In other words, we can say that it is concerned with the validity of thoughts. </a:t>
            </a:r>
          </a:p>
          <a:p>
            <a:pPr>
              <a:buFont typeface="Wingdings" panose="05000000000000000000" pitchFamily="2" charset="2"/>
              <a:buChar char="v"/>
            </a:pPr>
            <a:r>
              <a:rPr lang="en-US" b="1" dirty="0"/>
              <a:t>Validity</a:t>
            </a:r>
            <a:r>
              <a:rPr lang="en-US" dirty="0"/>
              <a:t> </a:t>
            </a:r>
            <a:r>
              <a:rPr lang="en-US" dirty="0" smtClean="0"/>
              <a:t>means</a:t>
            </a:r>
            <a:endParaRPr lang="en-US" dirty="0"/>
          </a:p>
          <a:p>
            <a:pPr marL="514350" lvl="0" indent="-514350">
              <a:buFont typeface="+mj-lt"/>
              <a:buAutoNum type="arabicPeriod"/>
            </a:pPr>
            <a:r>
              <a:rPr lang="en-US" dirty="0"/>
              <a:t>Freedom from Self Contradiction </a:t>
            </a:r>
          </a:p>
          <a:p>
            <a:pPr marL="514350" lvl="0" indent="-514350">
              <a:buFont typeface="+mj-lt"/>
              <a:buAutoNum type="arabicPeriod"/>
            </a:pPr>
            <a:r>
              <a:rPr lang="en-US" dirty="0"/>
              <a:t>Agreement with facts or actual Reality </a:t>
            </a:r>
          </a:p>
          <a:p>
            <a:pPr>
              <a:buFont typeface="Wingdings" panose="05000000000000000000" pitchFamily="2" charset="2"/>
              <a:buChar char="v"/>
            </a:pPr>
            <a:r>
              <a:rPr lang="en-US" dirty="0"/>
              <a:t>Validity can be </a:t>
            </a:r>
          </a:p>
          <a:p>
            <a:pPr marL="514350" lvl="0" indent="-514350">
              <a:buFont typeface="+mj-lt"/>
              <a:buAutoNum type="arabicPeriod"/>
            </a:pPr>
            <a:r>
              <a:rPr lang="en-US" dirty="0"/>
              <a:t>formal &amp;</a:t>
            </a:r>
          </a:p>
          <a:p>
            <a:pPr marL="514350" lvl="0" indent="-514350">
              <a:buFont typeface="+mj-lt"/>
              <a:buAutoNum type="arabicPeriod"/>
            </a:pPr>
            <a:r>
              <a:rPr lang="en-US" dirty="0"/>
              <a:t> Material. </a:t>
            </a:r>
          </a:p>
          <a:p>
            <a:endParaRPr lang="en-US" dirty="0"/>
          </a:p>
        </p:txBody>
      </p:sp>
    </p:spTree>
    <p:extLst>
      <p:ext uri="{BB962C8B-B14F-4D97-AF65-F5344CB8AC3E}">
        <p14:creationId xmlns:p14="http://schemas.microsoft.com/office/powerpoint/2010/main" val="12233379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Formal &amp; Material Validity </a:t>
            </a:r>
            <a:endParaRPr lang="en-US" dirty="0"/>
          </a:p>
        </p:txBody>
      </p:sp>
      <p:sp>
        <p:nvSpPr>
          <p:cNvPr id="3" name="Content Placeholder 2"/>
          <p:cNvSpPr>
            <a:spLocks noGrp="1"/>
          </p:cNvSpPr>
          <p:nvPr>
            <p:ph idx="1"/>
          </p:nvPr>
        </p:nvSpPr>
        <p:spPr/>
        <p:txBody>
          <a:bodyPr/>
          <a:lstStyle/>
          <a:p>
            <a:r>
              <a:rPr lang="en-US" dirty="0"/>
              <a:t>In </a:t>
            </a:r>
            <a:r>
              <a:rPr lang="en-US" b="1" dirty="0"/>
              <a:t>Formal Validity</a:t>
            </a:r>
            <a:r>
              <a:rPr lang="en-US" dirty="0"/>
              <a:t>, we see whether our thought agrees with itself on not; that is, whether there is self-consistency in our thoughts or not. </a:t>
            </a:r>
          </a:p>
          <a:p>
            <a:r>
              <a:rPr lang="en-US" dirty="0"/>
              <a:t>In </a:t>
            </a:r>
            <a:r>
              <a:rPr lang="en-US" b="1" dirty="0"/>
              <a:t>material Validity</a:t>
            </a:r>
            <a:r>
              <a:rPr lang="en-US" dirty="0"/>
              <a:t>, we see whether our thought agrees with actual reality or not; that is whether our thought has consistency with actual facts or not. </a:t>
            </a:r>
          </a:p>
          <a:p>
            <a:endParaRPr lang="en-US" dirty="0"/>
          </a:p>
        </p:txBody>
      </p:sp>
    </p:spTree>
    <p:extLst>
      <p:ext uri="{BB962C8B-B14F-4D97-AF65-F5344CB8AC3E}">
        <p14:creationId xmlns:p14="http://schemas.microsoft.com/office/powerpoint/2010/main" val="34700513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Deduction &amp; Induction</a:t>
            </a:r>
            <a:endParaRPr lang="en-US" dirty="0"/>
          </a:p>
        </p:txBody>
      </p:sp>
      <p:sp>
        <p:nvSpPr>
          <p:cNvPr id="3" name="Content Placeholder 2"/>
          <p:cNvSpPr>
            <a:spLocks noGrp="1"/>
          </p:cNvSpPr>
          <p:nvPr>
            <p:ph idx="1"/>
          </p:nvPr>
        </p:nvSpPr>
        <p:spPr/>
        <p:txBody>
          <a:bodyPr>
            <a:normAutofit lnSpcReduction="10000"/>
          </a:bodyPr>
          <a:lstStyle/>
          <a:p>
            <a:r>
              <a:rPr lang="en-US" dirty="0"/>
              <a:t>Validity has divided Logic into two parts; </a:t>
            </a:r>
          </a:p>
          <a:p>
            <a:pPr marL="514350" lvl="0" indent="-514350">
              <a:buFont typeface="+mj-lt"/>
              <a:buAutoNum type="arabicPeriod"/>
            </a:pPr>
            <a:r>
              <a:rPr lang="en-US" dirty="0"/>
              <a:t>Deduction </a:t>
            </a:r>
          </a:p>
          <a:p>
            <a:pPr marL="514350" lvl="0" indent="-514350">
              <a:buFont typeface="+mj-lt"/>
              <a:buAutoNum type="arabicPeriod"/>
            </a:pPr>
            <a:r>
              <a:rPr lang="en-US" dirty="0"/>
              <a:t>Induction </a:t>
            </a:r>
          </a:p>
          <a:p>
            <a:r>
              <a:rPr lang="en-US" b="1" dirty="0"/>
              <a:t>Deduction</a:t>
            </a:r>
            <a:r>
              <a:rPr lang="en-US" dirty="0"/>
              <a:t> simply sees the </a:t>
            </a:r>
            <a:r>
              <a:rPr lang="en-US" b="1" dirty="0"/>
              <a:t>formal validity</a:t>
            </a:r>
            <a:r>
              <a:rPr lang="en-US" dirty="0"/>
              <a:t> of an argument and does not bother about the material validity of the premises and the conclusion.  It is not the function of deduction to ask whether the premises and the conclusion are actually or really true. Hence, there is a need for induction which guarantees the material validity of thought. </a:t>
            </a:r>
          </a:p>
          <a:p>
            <a:endParaRPr lang="en-US" dirty="0"/>
          </a:p>
        </p:txBody>
      </p:sp>
    </p:spTree>
    <p:extLst>
      <p:ext uri="{BB962C8B-B14F-4D97-AF65-F5344CB8AC3E}">
        <p14:creationId xmlns:p14="http://schemas.microsoft.com/office/powerpoint/2010/main" val="37876110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Significance of Induction </a:t>
            </a:r>
            <a:endParaRPr lang="en-US" dirty="0"/>
          </a:p>
        </p:txBody>
      </p:sp>
      <p:sp>
        <p:nvSpPr>
          <p:cNvPr id="3" name="Content Placeholder 2"/>
          <p:cNvSpPr>
            <a:spLocks noGrp="1"/>
          </p:cNvSpPr>
          <p:nvPr>
            <p:ph idx="1"/>
          </p:nvPr>
        </p:nvSpPr>
        <p:spPr/>
        <p:txBody>
          <a:bodyPr>
            <a:normAutofit lnSpcReduction="10000"/>
          </a:bodyPr>
          <a:lstStyle/>
          <a:p>
            <a:r>
              <a:rPr lang="en-US" dirty="0"/>
              <a:t>Moreover, in all deductive reasoning of the standard form, the major premise is a general or universal proposition which is taken for granted by deduction.  Deduction can prove a universal proposition only by assuming two other universal propositions that is not proof. Hence induction comes to the aid of deduction and proves universal propositions for it by an appeal to facts. </a:t>
            </a:r>
          </a:p>
          <a:p>
            <a:r>
              <a:rPr lang="en-US" b="1" dirty="0"/>
              <a:t>So, Induction is needed first for material validity, and secondly for proving universal propositions. These two purposes for which Induction is required are outside the Scope of Deduction.  </a:t>
            </a:r>
            <a:endParaRPr lang="en-US" dirty="0"/>
          </a:p>
          <a:p>
            <a:endParaRPr lang="en-US" dirty="0"/>
          </a:p>
        </p:txBody>
      </p:sp>
    </p:spTree>
    <p:extLst>
      <p:ext uri="{BB962C8B-B14F-4D97-AF65-F5344CB8AC3E}">
        <p14:creationId xmlns:p14="http://schemas.microsoft.com/office/powerpoint/2010/main" val="23652991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Essential Characteristics of induction </a:t>
            </a:r>
            <a:endParaRPr lang="en-US" dirty="0"/>
          </a:p>
        </p:txBody>
      </p:sp>
      <p:sp>
        <p:nvSpPr>
          <p:cNvPr id="3" name="Content Placeholder 2"/>
          <p:cNvSpPr>
            <a:spLocks noGrp="1"/>
          </p:cNvSpPr>
          <p:nvPr>
            <p:ph idx="1"/>
          </p:nvPr>
        </p:nvSpPr>
        <p:spPr/>
        <p:txBody>
          <a:bodyPr>
            <a:normAutofit fontScale="92500" lnSpcReduction="10000"/>
          </a:bodyPr>
          <a:lstStyle/>
          <a:p>
            <a:r>
              <a:rPr lang="en-US" dirty="0"/>
              <a:t>Induction is the process of inferring universal proposition from particular facts on the evidence of causal connections. It goes from the individual or specific to the general, from the observed to unobserved, from some to all. </a:t>
            </a:r>
          </a:p>
          <a:p>
            <a:r>
              <a:rPr lang="en-US" dirty="0"/>
              <a:t>The essential characteristics of induction are; </a:t>
            </a:r>
          </a:p>
          <a:p>
            <a:pPr marL="514350" lvl="0" indent="-514350">
              <a:buFont typeface="+mj-lt"/>
              <a:buAutoNum type="arabicPeriod"/>
            </a:pPr>
            <a:r>
              <a:rPr lang="en-US" dirty="0"/>
              <a:t>It establishes a general real proposition.</a:t>
            </a:r>
          </a:p>
          <a:p>
            <a:pPr marL="514350" lvl="0" indent="-514350">
              <a:buFont typeface="+mj-lt"/>
              <a:buAutoNum type="arabicPeriod"/>
            </a:pPr>
            <a:r>
              <a:rPr lang="en-US" dirty="0"/>
              <a:t>It involves </a:t>
            </a:r>
            <a:r>
              <a:rPr lang="en-US" b="1" dirty="0"/>
              <a:t>the inductive leap</a:t>
            </a:r>
            <a:r>
              <a:rPr lang="en-US" dirty="0"/>
              <a:t>; a going from some to all.</a:t>
            </a:r>
          </a:p>
          <a:p>
            <a:pPr marL="514350" lvl="0" indent="-514350">
              <a:buFont typeface="+mj-lt"/>
              <a:buAutoNum type="arabicPeriod"/>
            </a:pPr>
            <a:r>
              <a:rPr lang="en-US" dirty="0"/>
              <a:t>It is based on observation of facts</a:t>
            </a:r>
          </a:p>
          <a:p>
            <a:pPr marL="514350" lvl="0" indent="-514350">
              <a:buFont typeface="+mj-lt"/>
              <a:buAutoNum type="arabicPeriod"/>
            </a:pPr>
            <a:r>
              <a:rPr lang="en-US" dirty="0"/>
              <a:t>It is based on causal connections among facts. </a:t>
            </a:r>
          </a:p>
          <a:p>
            <a:pPr marL="514350" indent="-514350">
              <a:buFont typeface="+mj-lt"/>
              <a:buAutoNum type="arabicPeriod"/>
            </a:pPr>
            <a:endParaRPr lang="en-US" dirty="0"/>
          </a:p>
        </p:txBody>
      </p:sp>
    </p:spTree>
    <p:extLst>
      <p:ext uri="{BB962C8B-B14F-4D97-AF65-F5344CB8AC3E}">
        <p14:creationId xmlns:p14="http://schemas.microsoft.com/office/powerpoint/2010/main" val="9812982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Use of Induction </a:t>
            </a:r>
            <a:endParaRPr lang="en-US" dirty="0"/>
          </a:p>
        </p:txBody>
      </p:sp>
      <p:sp>
        <p:nvSpPr>
          <p:cNvPr id="3" name="Content Placeholder 2"/>
          <p:cNvSpPr>
            <a:spLocks noGrp="1"/>
          </p:cNvSpPr>
          <p:nvPr>
            <p:ph idx="1"/>
          </p:nvPr>
        </p:nvSpPr>
        <p:spPr/>
        <p:txBody>
          <a:bodyPr>
            <a:normAutofit fontScale="92500"/>
          </a:bodyPr>
          <a:lstStyle/>
          <a:p>
            <a:pPr marL="514350" lvl="0" indent="-514350">
              <a:buFont typeface="+mj-lt"/>
              <a:buAutoNum type="arabicPeriod"/>
            </a:pPr>
            <a:r>
              <a:rPr lang="en-US" dirty="0"/>
              <a:t>Induction proves universal proposition which serve as premises for deduction </a:t>
            </a:r>
          </a:p>
          <a:p>
            <a:pPr marL="514350" lvl="0" indent="-514350">
              <a:buFont typeface="+mj-lt"/>
              <a:buAutoNum type="arabicPeriod"/>
            </a:pPr>
            <a:r>
              <a:rPr lang="en-US" dirty="0"/>
              <a:t>Induction checks the material truth of our reasoning and thus performs a task which is beyond the scope of deduction. </a:t>
            </a:r>
          </a:p>
          <a:p>
            <a:pPr marL="514350" lvl="0" indent="-514350">
              <a:buFont typeface="+mj-lt"/>
              <a:buAutoNum type="arabicPeriod"/>
            </a:pPr>
            <a:r>
              <a:rPr lang="en-US" dirty="0"/>
              <a:t>By discovering general laws, Induction opens up the possibility for future inquiry and fresh investigation. </a:t>
            </a:r>
          </a:p>
          <a:p>
            <a:pPr marL="514350" lvl="0" indent="-514350">
              <a:buFont typeface="+mj-lt"/>
              <a:buAutoNum type="arabicPeriod"/>
            </a:pPr>
            <a:r>
              <a:rPr lang="en-US" dirty="0"/>
              <a:t>It is useful in our everyday life as knowledge is power and it is obtained from knowledge of causes (that is urgently required, as we eager to know the cause of every happening) which is the aim of Induction.  </a:t>
            </a:r>
          </a:p>
          <a:p>
            <a:endParaRPr lang="en-US" dirty="0"/>
          </a:p>
        </p:txBody>
      </p:sp>
    </p:spTree>
    <p:extLst>
      <p:ext uri="{BB962C8B-B14F-4D97-AF65-F5344CB8AC3E}">
        <p14:creationId xmlns:p14="http://schemas.microsoft.com/office/powerpoint/2010/main" val="23135045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171</TotalTime>
  <Words>504</Words>
  <Application>Microsoft Office PowerPoint</Application>
  <PresentationFormat>Widescreen</PresentationFormat>
  <Paragraphs>37</Paragraphs>
  <Slides>7</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Garamond</vt:lpstr>
      <vt:lpstr>Wingdings</vt:lpstr>
      <vt:lpstr>Organic</vt:lpstr>
      <vt:lpstr>Nature, Scope &amp; Use of Induction</vt:lpstr>
      <vt:lpstr>Why is induction needed</vt:lpstr>
      <vt:lpstr>Formal &amp; Material Validity </vt:lpstr>
      <vt:lpstr>Deduction &amp; Induction</vt:lpstr>
      <vt:lpstr>Significance of Induction </vt:lpstr>
      <vt:lpstr>Essential Characteristics of induction </vt:lpstr>
      <vt:lpstr>Use of Induction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Nature, Scope &amp; Use of Induction</dc:title>
  <dc:creator>Hyperlink</dc:creator>
  <cp:lastModifiedBy>Hyperlink</cp:lastModifiedBy>
  <cp:revision>16</cp:revision>
  <dcterms:created xsi:type="dcterms:W3CDTF">2020-03-27T05:08:37Z</dcterms:created>
  <dcterms:modified xsi:type="dcterms:W3CDTF">2020-03-27T16:46:29Z</dcterms:modified>
</cp:coreProperties>
</file>