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332" r:id="rId3"/>
    <p:sldId id="340" r:id="rId4"/>
    <p:sldId id="341" r:id="rId5"/>
    <p:sldId id="342" r:id="rId6"/>
    <p:sldId id="343" r:id="rId7"/>
    <p:sldId id="344" r:id="rId8"/>
    <p:sldId id="345" r:id="rId9"/>
    <p:sldId id="346" r:id="rId10"/>
    <p:sldId id="347" r:id="rId11"/>
    <p:sldId id="401" r:id="rId12"/>
    <p:sldId id="402" r:id="rId13"/>
    <p:sldId id="403" r:id="rId14"/>
    <p:sldId id="408" r:id="rId15"/>
    <p:sldId id="404" r:id="rId16"/>
    <p:sldId id="405" r:id="rId17"/>
    <p:sldId id="348" r:id="rId18"/>
    <p:sldId id="400" r:id="rId19"/>
    <p:sldId id="349" r:id="rId20"/>
    <p:sldId id="350" r:id="rId21"/>
    <p:sldId id="351" r:id="rId22"/>
    <p:sldId id="352" r:id="rId23"/>
    <p:sldId id="392" r:id="rId24"/>
    <p:sldId id="353" r:id="rId25"/>
    <p:sldId id="438" r:id="rId26"/>
    <p:sldId id="437" r:id="rId27"/>
    <p:sldId id="439" r:id="rId28"/>
    <p:sldId id="432" r:id="rId29"/>
    <p:sldId id="433" r:id="rId30"/>
    <p:sldId id="434" r:id="rId31"/>
    <p:sldId id="435" r:id="rId32"/>
    <p:sldId id="436" r:id="rId33"/>
    <p:sldId id="52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7" autoAdjust="0"/>
  </p:normalViewPr>
  <p:slideViewPr>
    <p:cSldViewPr>
      <p:cViewPr varScale="1">
        <p:scale>
          <a:sx n="80" d="100"/>
          <a:sy n="80" d="100"/>
        </p:scale>
        <p:origin x="1450" y="48"/>
      </p:cViewPr>
      <p:guideLst>
        <p:guide orient="horz" pos="2160"/>
        <p:guide pos="2880"/>
      </p:guideLst>
    </p:cSldViewPr>
  </p:slideViewPr>
  <p:outlineViewPr>
    <p:cViewPr>
      <p:scale>
        <a:sx n="33" d="100"/>
        <a:sy n="33" d="100"/>
      </p:scale>
      <p:origin x="0" y="-3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20AA63B-7352-4102-BF93-29EB39402F94}" type="datetimeFigureOut">
              <a:rPr lang="en-US" smtClean="0"/>
              <a:t>12/8/2020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DF1B75B-D2CA-4454-A5E0-E401B3F0D953}" type="slidenum">
              <a:rPr lang="en-US" smtClean="0"/>
              <a:t>‹#›</a:t>
            </a:fld>
            <a:endParaRPr lang="en-US"/>
          </a:p>
        </p:txBody>
      </p:sp>
    </p:spTree>
    <p:extLst>
      <p:ext uri="{BB962C8B-B14F-4D97-AF65-F5344CB8AC3E}">
        <p14:creationId xmlns:p14="http://schemas.microsoft.com/office/powerpoint/2010/main" val="932908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32F3306-B928-414B-AF62-7D2B1B34BFD5}" type="datetimeFigureOut">
              <a:rPr lang="en-PK" smtClean="0"/>
              <a:t>08/12/2020</a:t>
            </a:fld>
            <a:endParaRPr lang="en-PK"/>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635D78-29B3-41AF-AD9C-E13A4121A0B9}" type="slidenum">
              <a:rPr lang="en-PK" smtClean="0"/>
              <a:t>‹#›</a:t>
            </a:fld>
            <a:endParaRPr lang="en-PK"/>
          </a:p>
        </p:txBody>
      </p:sp>
    </p:spTree>
    <p:extLst>
      <p:ext uri="{BB962C8B-B14F-4D97-AF65-F5344CB8AC3E}">
        <p14:creationId xmlns:p14="http://schemas.microsoft.com/office/powerpoint/2010/main" val="216605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5CD2F12-8708-4933-A1AF-2E1CC9952960}" type="datetimeFigureOut">
              <a:rPr lang="en-AU" smtClean="0"/>
              <a:pPr/>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5CD2F12-8708-4933-A1AF-2E1CC9952960}" type="datetimeFigureOut">
              <a:rPr lang="en-AU" smtClean="0"/>
              <a:pPr/>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5CD2F12-8708-4933-A1AF-2E1CC9952960}" type="datetimeFigureOut">
              <a:rPr lang="en-AU" smtClean="0"/>
              <a:pPr/>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5CD2F12-8708-4933-A1AF-2E1CC9952960}" type="datetimeFigureOut">
              <a:rPr lang="en-AU" smtClean="0"/>
              <a:pPr/>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D2F12-8708-4933-A1AF-2E1CC9952960}" type="datetimeFigureOut">
              <a:rPr lang="en-AU" smtClean="0"/>
              <a:pPr/>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5CD2F12-8708-4933-A1AF-2E1CC9952960}" type="datetimeFigureOut">
              <a:rPr lang="en-AU" smtClean="0"/>
              <a:pPr/>
              <a:t>8/12/2020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5CD2F12-8708-4933-A1AF-2E1CC9952960}" type="datetimeFigureOut">
              <a:rPr lang="en-AU" smtClean="0"/>
              <a:pPr/>
              <a:t>8/12/2020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5CD2F12-8708-4933-A1AF-2E1CC9952960}" type="datetimeFigureOut">
              <a:rPr lang="en-AU" smtClean="0"/>
              <a:pPr/>
              <a:t>8/12/2020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D2F12-8708-4933-A1AF-2E1CC9952960}" type="datetimeFigureOut">
              <a:rPr lang="en-AU" smtClean="0"/>
              <a:pPr/>
              <a:t>8/12/2020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D2F12-8708-4933-A1AF-2E1CC9952960}" type="datetimeFigureOut">
              <a:rPr lang="en-AU" smtClean="0"/>
              <a:pPr/>
              <a:t>8/12/2020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D2F12-8708-4933-A1AF-2E1CC9952960}" type="datetimeFigureOut">
              <a:rPr lang="en-AU" smtClean="0"/>
              <a:pPr/>
              <a:t>8/12/2020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888933-6C31-4264-8809-F3EC16EE5FB0}"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D2F12-8708-4933-A1AF-2E1CC9952960}" type="datetimeFigureOut">
              <a:rPr lang="en-AU" smtClean="0"/>
              <a:pPr/>
              <a:t>8/12/2020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88933-6C31-4264-8809-F3EC16EE5FB0}"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amp;imgrefurl=https://www.badmonkeybotanicals.com/organic-dodder-seed-extract-powder&amp;h=0&amp;w=0&amp;tbnid=7mrEZD_lLXw5lM&amp;zoom=1&amp;tbnh=225&amp;tbnw=225&amp;docid=RkwY5NKM7HFhVM&amp;tbm=isch&amp;ei=GatyVNjiBcjGPeH7gcgG&amp;ved=0CAQQsCUoAA"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m/url?sa=i&amp;source=images&amp;cd=&amp;cad=rja&amp;uact=8&amp;ved=0CAgQjRw&amp;url=http://www.saskwildflower.ca/nat_Cuscuta%20gronovi.html&amp;ei=gatyVJ3lCMKgyAO1yYJI&amp;psig=AFQjCNHM7laM1Cyp2slRA_K7HfAP6HM2Jw&amp;ust=141688755322325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arch.hp.my.aol.com.au/aol/redir?src=image&amp;clickedItemURN=http%3A%2F%2Fwww.trin.cam.ac.uk%2Ftcics%2FHassan%2520Musa%2520-%2520bismillah.gif&amp;moduleId=image_details.jsp.M&amp;clickedItemDescription=Image%20Details"/>
          <p:cNvPicPr>
            <a:picLocks noGrp="1" noChangeAspect="1" noChangeArrowheads="1"/>
          </p:cNvPicPr>
          <p:nvPr>
            <p:ph idx="1"/>
          </p:nvPr>
        </p:nvPicPr>
        <p:blipFill>
          <a:blip r:embed="rId2" cstate="print"/>
          <a:srcRect/>
          <a:stretch>
            <a:fillRect/>
          </a:stretch>
        </p:blipFill>
        <p:spPr bwMode="auto">
          <a:xfrm>
            <a:off x="943886" y="555346"/>
            <a:ext cx="7278687" cy="57539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92162"/>
          </a:xfrm>
        </p:spPr>
        <p:txBody>
          <a:bodyPr/>
          <a:lstStyle/>
          <a:p>
            <a:r>
              <a:rPr lang="en-US" b="1" dirty="0"/>
              <a:t>Some Common Examples </a:t>
            </a:r>
          </a:p>
        </p:txBody>
      </p:sp>
      <p:sp>
        <p:nvSpPr>
          <p:cNvPr id="5" name="Content Placeholder 2"/>
          <p:cNvSpPr>
            <a:spLocks noGrp="1"/>
          </p:cNvSpPr>
          <p:nvPr>
            <p:ph idx="1"/>
          </p:nvPr>
        </p:nvSpPr>
        <p:spPr>
          <a:xfrm>
            <a:off x="430621" y="1166018"/>
            <a:ext cx="8229600" cy="4525963"/>
          </a:xfrm>
        </p:spPr>
        <p:txBody>
          <a:bodyPr>
            <a:normAutofit fontScale="92500" lnSpcReduction="10000"/>
          </a:bodyPr>
          <a:lstStyle/>
          <a:p>
            <a:r>
              <a:rPr lang="en-US" dirty="0" err="1"/>
              <a:t>Cuscuta</a:t>
            </a:r>
            <a:r>
              <a:rPr lang="en-US" dirty="0"/>
              <a:t> seeds mixed with linseed, </a:t>
            </a:r>
            <a:r>
              <a:rPr lang="en-US" dirty="0" err="1"/>
              <a:t>bajra</a:t>
            </a:r>
            <a:r>
              <a:rPr lang="en-US" dirty="0"/>
              <a:t>, rye, gram, lentil.</a:t>
            </a:r>
          </a:p>
          <a:p>
            <a:r>
              <a:rPr lang="en-US" dirty="0"/>
              <a:t>Sclerotia mixed with rye (</a:t>
            </a:r>
            <a:r>
              <a:rPr lang="en-US" i="1" dirty="0" err="1"/>
              <a:t>Claviceps</a:t>
            </a:r>
            <a:r>
              <a:rPr lang="en-US" i="1" dirty="0"/>
              <a:t> </a:t>
            </a:r>
            <a:r>
              <a:rPr lang="en-US" i="1" dirty="0" err="1"/>
              <a:t>purpurea</a:t>
            </a:r>
            <a:r>
              <a:rPr lang="en-US" dirty="0"/>
              <a:t>), nematode galls (</a:t>
            </a:r>
            <a:r>
              <a:rPr lang="en-US" i="1" dirty="0" err="1"/>
              <a:t>Anguina</a:t>
            </a:r>
            <a:r>
              <a:rPr lang="en-US" i="1" dirty="0"/>
              <a:t> </a:t>
            </a:r>
            <a:r>
              <a:rPr lang="en-US" i="1" dirty="0" err="1"/>
              <a:t>tritici</a:t>
            </a:r>
            <a:r>
              <a:rPr lang="en-US" dirty="0"/>
              <a:t>) mixed with seeds of wheat.</a:t>
            </a:r>
          </a:p>
          <a:p>
            <a:r>
              <a:rPr lang="en-US" dirty="0"/>
              <a:t>Linseed rust (</a:t>
            </a:r>
            <a:r>
              <a:rPr lang="en-US" i="1" dirty="0" err="1"/>
              <a:t>Melampsora</a:t>
            </a:r>
            <a:r>
              <a:rPr lang="en-US" i="1" dirty="0"/>
              <a:t> </a:t>
            </a:r>
            <a:r>
              <a:rPr lang="en-US" i="1" dirty="0" err="1"/>
              <a:t>lini</a:t>
            </a:r>
            <a:r>
              <a:rPr lang="en-US" dirty="0"/>
              <a:t>) may also be carried on small pieces of plant debris mixed with the seed. </a:t>
            </a:r>
          </a:p>
          <a:p>
            <a:r>
              <a:rPr lang="en-US" dirty="0"/>
              <a:t>Soil mixed with bean seed lot may contain </a:t>
            </a:r>
            <a:r>
              <a:rPr lang="en-US" dirty="0" err="1"/>
              <a:t>chlamydospores</a:t>
            </a:r>
            <a:r>
              <a:rPr lang="en-US" dirty="0"/>
              <a:t> of </a:t>
            </a:r>
            <a:r>
              <a:rPr lang="en-US" i="1" dirty="0" err="1"/>
              <a:t>Fusarium</a:t>
            </a:r>
            <a:r>
              <a:rPr lang="en-US" i="1" dirty="0"/>
              <a:t> </a:t>
            </a:r>
            <a:r>
              <a:rPr lang="en-US" i="1" dirty="0" err="1"/>
              <a:t>solani</a:t>
            </a:r>
            <a:r>
              <a:rPr lang="en-US" i="1" dirty="0"/>
              <a:t> </a:t>
            </a:r>
            <a:r>
              <a:rPr lang="en-US" dirty="0"/>
              <a:t>f. sp. </a:t>
            </a:r>
            <a:r>
              <a:rPr lang="en-US" i="1" dirty="0" err="1"/>
              <a:t>phaseoli</a:t>
            </a:r>
            <a:r>
              <a:rPr lang="en-US" dirty="0"/>
              <a:t>. </a:t>
            </a:r>
          </a:p>
          <a:p>
            <a:endParaRPr lang="en-US" dirty="0"/>
          </a:p>
        </p:txBody>
      </p:sp>
    </p:spTree>
    <p:extLst>
      <p:ext uri="{BB962C8B-B14F-4D97-AF65-F5344CB8AC3E}">
        <p14:creationId xmlns:p14="http://schemas.microsoft.com/office/powerpoint/2010/main" val="42186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0A9E1D-9FFF-4089-8687-BCBF1FAA5FB6}"/>
              </a:ext>
            </a:extLst>
          </p:cNvPr>
          <p:cNvSpPr>
            <a:spLocks noGrp="1"/>
          </p:cNvSpPr>
          <p:nvPr>
            <p:ph type="title"/>
          </p:nvPr>
        </p:nvSpPr>
        <p:spPr>
          <a:xfrm>
            <a:off x="457200" y="274638"/>
            <a:ext cx="8229600" cy="1143000"/>
          </a:xfrm>
        </p:spPr>
        <p:txBody>
          <a:bodyPr/>
          <a:lstStyle/>
          <a:p>
            <a:r>
              <a:rPr lang="en-US" dirty="0" err="1"/>
              <a:t>Cuscuta</a:t>
            </a:r>
            <a:endParaRPr lang="en-US" dirty="0"/>
          </a:p>
        </p:txBody>
      </p:sp>
      <p:sp>
        <p:nvSpPr>
          <p:cNvPr id="5" name="Content Placeholder 2">
            <a:extLst>
              <a:ext uri="{FF2B5EF4-FFF2-40B4-BE49-F238E27FC236}">
                <a16:creationId xmlns:a16="http://schemas.microsoft.com/office/drawing/2014/main" id="{46CD2B87-475B-4B2C-BF3B-09BBADE0A853}"/>
              </a:ext>
            </a:extLst>
          </p:cNvPr>
          <p:cNvSpPr>
            <a:spLocks noGrp="1"/>
          </p:cNvSpPr>
          <p:nvPr>
            <p:ph idx="1"/>
          </p:nvPr>
        </p:nvSpPr>
        <p:spPr>
          <a:xfrm>
            <a:off x="457200" y="1600200"/>
            <a:ext cx="8229600" cy="4525963"/>
          </a:xfrm>
        </p:spPr>
        <p:txBody>
          <a:bodyPr/>
          <a:lstStyle/>
          <a:p>
            <a:endParaRPr lang="en-US"/>
          </a:p>
        </p:txBody>
      </p:sp>
      <p:pic>
        <p:nvPicPr>
          <p:cNvPr id="6" name="Picture 2" descr="https://encrypted-tbn2.gstatic.com/images?q=tbn:ANd9GcQj5L6V3SFVIAJbJxhCv3H5lMGJr5v5jbEx8shPJdzJYZlpcBPXFWSba3Q0">
            <a:hlinkClick r:id="rId2"/>
            <a:extLst>
              <a:ext uri="{FF2B5EF4-FFF2-40B4-BE49-F238E27FC236}">
                <a16:creationId xmlns:a16="http://schemas.microsoft.com/office/drawing/2014/main" id="{8550CA89-A1B8-4A87-8DDD-11A4202C1A67}"/>
              </a:ext>
            </a:extLst>
          </p:cNvPr>
          <p:cNvPicPr>
            <a:picLocks noChangeAspect="1" noChangeArrowheads="1"/>
          </p:cNvPicPr>
          <p:nvPr/>
        </p:nvPicPr>
        <p:blipFill>
          <a:blip r:embed="rId3" cstate="print"/>
          <a:srcRect/>
          <a:stretch>
            <a:fillRect/>
          </a:stretch>
        </p:blipFill>
        <p:spPr bwMode="auto">
          <a:xfrm>
            <a:off x="533400" y="2133600"/>
            <a:ext cx="2667000" cy="2667000"/>
          </a:xfrm>
          <a:prstGeom prst="rect">
            <a:avLst/>
          </a:prstGeom>
          <a:noFill/>
        </p:spPr>
      </p:pic>
      <p:sp>
        <p:nvSpPr>
          <p:cNvPr id="7" name="AutoShape 4" descr="data:image/jpeg;base64,/9j/4AAQSkZJRgABAQAAAQABAAD/2wCEAAkGBxQSEhQUEhQUFBUVFRYUFBUVFxUWFxUWFBUXFxQVFBUYHSggGBolHBUUITEhJSkrLi4uFx8zODMsNygtLisBCgoKDg0OGxAQGywmICQsLDQsLC8sLCwsLCwsLCwsNCwsLCwsLCwsLCwsLCwsLCwsLCwsLCwsLCwsLCwsLCwsLP/AABEIAMEBBQMBIgACEQEDEQH/xAAbAAACAwEBAQAAAAAAAAAAAAABBQACBAMGB//EAD0QAAEDAwIDBQUFCAEFAQAAAAEAAhEDITEEQRJRYQUicYGRMqGxwfAGE1TR0xQVQlJicpLx4SMzQ3OCJP/EABkBAAIDAQAAAAAAAAAAAAAAAAAEAQIFA//EACoRAAICAgIBAwMDBQAAAAAAAAABAhEDBBIhMRNBUTJhgRRCcQUiI5HB/9oADAMBAAIRAxEAPwAqIowoKARCiiCSQgrLNqNSRZokwTcwLECPG6rKcY+WXhjlN1FHeEEs1PaFUYDNrQ8zYReYnPwXCh26eKKlOBzaZ9x/NUjng/c7S1MqV0O1Fz09drxLCCPrI2XVdRdqgKQigpIKlCFYoQgCqitCEIACCsQgQgCqCMKKQAoioUABCEQjCAKEKQrkLTo9C6pfDRl0THgNyobSVslJt0jEQgn50DGN69eci9sEZ8Fjd2actjeGnaNzP1lLPajdIaWnKrboVkKnCtOq0ZDQWbHGSeLEmMT0Cx0qxnhdmcjHn1Vo7EW6fRWepNK12WhUIXYtVCEwKnOFFZRBA0hSEVIVSwEYUXSiySB/yok6VsmMXJ0i1PTcQl1h1wehVKulAuI9wJBsfLKbfcwCY6X6ZWSuJMZBm/pA8Fj5ZuTtm5ggoRpCapRN7YtfnH5gJNrKNxgbYxyz5r0epm++eWJ2ndKqg4nE5PMi/SVSLrsY8+RNSqvoPBbF83kETeY8Lcl6vT1Q9ocNxMLzWubHj9D4rd9n6/ecwzEcQ8tvrktDXyN9Mz9zAuPNDpBWhVTplAhFjCTAEnkEWtkwF6Xsvs0MbLmyTEznwC55MigjpixubFul7HkS4yZjhF/eFtHZLCAOG4NptxRPr5pu2i2QRAA5c+v1zXEu70Ac9rR5b39+6RlmlLyPxxRXhCip2OzicOHhIkwLg+ewSvWdmOaHOpkmDiCQb7cs+5euNMEGbwcA2N7T71XV0OhMiPzJjHiojOXsWcYvyjw9MztBv6c5RLU57Q7KkFwvfrgRFuhCVhuxyE1iz8nUhXNr0uUfBxhSF0LVUhMihWFIRKikgtQpF7mtG5A9SvYnTBjQxos0QI3nLr8/mkP2bpg1ZP8AC0nzJA+ZXpatQOkA4kZ+o5pDclb4mhpw65CWs473AMXOP6VaiyWzbBHFienUG3quVdxDrzm8dJj3wsI14Dg3iAm8cgLcM5nu7dEhjs0ZI31KQ3zaCNxFwemEn1nZ4AcQIPTpg/FMhrOObQLWFjk/Mj0WerVDwN4BMzsIByOhtuu7ars5JOxU2nFjv7PVc3tWuq67bwbg3kQOh32XOsz3prWzW+DE9vDS5r8mSEVYhROmeMVIVyFWFUkkJj2bTtO9xyzFp9UvAXoKNABsDbG9/qUtsypUNasblZSr7o+WP9rHXpzfkJ2NuvVbqpBJkiQJsNrWsltSrFjBPXGceKy50a8EzFrWloLsBuZ3F/mkVKZn69d037VqmCPOPQAj1Smg+x2sc7g2jx/JWXZdWlZj1jedt7c+XvnzQ7HkVWHnInnI5K/aLfqNt/FV7PbNWmf6p+uW6YxdSRxzO8b/AIPTIQroLTMI39i6aXcRAgWEzBO8eAXpGVRw3EATFwYjxHXKwdh0e423M3858+q1VQ449nfBIMGOnks7PJuTNLBBKCLO1Abcm20xGLeOfesYIkOtHPfncxEZsb/LtVozm3QeZ5LLUpkAgAQcza/SBMW9y5cbO3KjczUCBECe6YmfXfcz0Vv2junHTecjOD9FL2t2IOIBmTiQR6lWc8taWx3gRLQM792+JGfireCtIq7VgudecuMkk7i8iBi6Ta+jEkHltJ6zFoib2TalTdPELSDzG/1baFh17hjBMbezBueWx9VU6KheQuZC7v8AT6577ri5aeKXKKZk54cJtFCgiUF1OI1+zzoe7lwSfIhbuwH8RqXuTxA78vrxS3sN8Of/AOp/yTj7P0OFrnzY90H+0SSfX3LN2V/kv7Grpv8AwtfctrKEd6CfLw25rz/aPY5dBpuAc3bA2vbBkr11WmTGTvOcX+KxVtIW2G8Hmbi8hLJja69zy1PS1Wukv/ubtvEW8SudSWmdjIg/Vk71WndEATHS/h8YWCvStOJtcZJKHT6JXyKOOCT5Lc67QTmcR71G6QTByCfADn8PRddQ0BptBmN9vFdNaNZEctqSeNowOURcotcwxoQqkLoQqwqkltKO+3xn0untSoIAHmTmxlJNI3viOvwK31/aaNzY+Ww6ys7ck+X4NPRinH8/8OkEiAQOZ5iLX2F0t1DIj+Jwg2mwvt/FkK9ftANaRvubCRBtOQcYylVTtIzxAchItEzkfxJI01FlK5J48C3gBGwtvGUlbUibwCOnvlMtTqwYAOczcOgDI5yDnmkrnsB6GCA0z43IXWK6IZatVJGdiPLmT5+9bOwKQL5AENBM3ybC/hKWgyYE96BESfAD0uvTdlaP7qmAfaN3ePJN4INyv4EdvIow4+7NiCKifMg9j2KJosgEiO9EeC2u043E7f23Bz4hJPszqu65k3b3hJixtbwPxXoqTMzjMn3Hos7LFqTNLHK4pgp0pAtt036bWWHVaYXFyNpHgBnrKZFg/mjMjHnPqs73fwyCY+Od/H0VEWQrq6GDiLRHMZ2t81jfSMmLXjpeZMeCcM1LXYIHjFwDeN0t1lQATeTGwguwBm0/EdVFl1ZjqVYa4AEy7mLm2Z+HVYtSTebiZPUAxAHOZ6KVdSAYAmREkjAvj6ieiz16vE0XkiLDAvjx6hFl6OdR7SAWg393ieeVyco2NgRnPio5P4FUEZmzJObooVQq5VCu4uauzXQ53/rf8F6rstnBQBd3cunNv4fkvLdkkffMBw48J/8AoR816TtimBQcMcLQG7SR8ce9IbfTv7Gnou48fuYdX9pg2WUmlxi0SAYz1/11WWn29UeDxszlxdA5RBwkWiN6meKLEGLbjG/NcKtUTMeRmI+vFKxTZpzhBdUenZ2mXgGwuZi4sDF9r28iuZPcLnxxAQGjJ5kE8om+YXjfvw1xDHCY5Rm8EG1oTFnaXEzk4AAnEgGxB5+Cu4e5xl14GdKsZveJ534tifMrjqak7z19y40K4InJ5n58lV7k1rYq/uZn7mb9qKOKiBUThnjwhAqyBVQBTfwkHkV17S1MXgnuyN4EzPxlcSgRNlwzYfUGtfYeJ+LR5jtLtMg2d1g+k8pysH782A9oy5vK3tB23gvVVuyKLzLqTZ5gR8Fyb2Dpx/45HIucR6E3XFatDr/qMa8CiprmOABudgMkeCyjsytWM8BZJy7uwIjBuczZetoaZjBDGNaP6QB8FcrrHXivItPdk/pQu7N7LbSv7T/5jt0aNlvRKC7pJKkKSm5O2BRRRWKnXTVyxwc3I9/MHovZ6XXtqU+Np2Et3B5ePJeHXSlVLTbzHNcsuPmvudcWTg+/B6rW9rBsZBySIxPdBvzCQfvRznd0WniHr0VXsJaOBxcMOBuRewNpOYHguAp8BIdz4RgCZgedln5E4ujWwcGr8m4awgiY3wQbmTYjr9WR+8ODN5N8xzM+MrKzTvqOhoEHe8cpJNlt/d3djivaSLeyNue3vVYtsvkUYirWyIPSIxEk2jc7eSx0n8Rn02/u8Qu/aBAgDulxJsbTe8Dba/Vc6QsLXjPNdMWNykL5sqhGzoVQokqpK0zJbAVQqxVSpII10EEZFwvUO1o1NEgO4XR3m7m0WMYPPZeVKtTqcJkTPQwuWXGsipnbDmeKVoXV6ppOJi7TwnHOeWd/JKq1WXBzYEmIm8zjxXpNXFX22tJ5wAbCBcJO/wCz9En+PMxxbpeOs0aMv6hB9nBwa4cRewOBkibg37p6wD9FcTWLyKdLFpJmSCLuFsRumbeyKQAHCYBn2nXPUi581poUGMEMa1o/pAHwXVa/yLy3eukXptDQANggVYqpTCVdCDk27ZUqKIqSB6hCsgVQkqoutGg5xhoJPIXTCl2DVMyA2Nib+5UlOMfLLxhKXhCpCE1rdjOaBcT7lgr0Cz2hG3heFT18fydP0+T4OKBVwhC6p2cWmvJRVVyFUqQKwgrIKQAioigCMcQZFijWfxGSBPh8RhBAqsoKXktGco+GMOzu0RTaWkWOOgvI/wCVnra04bJGe8bk5va2wssyqVz9CJ0/UTMtLSw7icQTeAJgSZgTnzWgolVK6Rioqkc5zlJ2wIFAlAFXKBKqVHFBBACgUSqoAkoKKIACBRKqpAiqUSqlAARVVFAHooWns/RGs8NHiTyG5Wdey+y+jDaPFHefef6RgfErjllxidIRtmrRaRtJvCwdTzPU9Vqazik+h8PHKzVanetstWlEAcllxlyl2PuPFdGPtEQXWyD5YwduaTVaHFAgG97dZJ+uqd9o1Oe1rGwG99/zS3T1bni5Yn0+K5Sac6GcV8LPO6zRlpuIi8eSylif9o0ZBmBv+aVNaJjY+9dMWd4pV7BlwLLG/cwkKhC0V6cGFxIWwnasxmqdMohCsopIKqQrQmGj7OJgmL4B+Y+SrPIoK2Xx45TdIxUaBdj1OPqy2jsl0GSMTHPwTfR0RYkze1pBkCRyj/hbSADcD4Tw2ASc88346HY60I+ezyb+zHyO8APCZPIb+ax6ik5kW4vAEeX1yK9hqaQB4s3HgPDklGoZxkgNvY55i3ULms2RPydfQxyXg86dQJhwLT1HzXUhb6+la6RABwIz5jdL3aB1O4cTIwSIMfNMwzv9wtk1V+0qQqLrMiQqkJpMSaooUFYqqkgBVSFeF2paJzhOLGOsbAc1VyUe2WjFydJGVQpvT7JGCSCQPLE23F1yOisS0TAmIJOJj69VyezBDEdTIxZCqVqdTAmRnF4E2yT9XXOrQcCeUkciL2BnKI7EGwnqZIqzgqldHNVCF3FShRQRQQeka2V9EoUwGtaLBreH0ELwOibNRn9zfiF72rUgHf6zKT2ZJVY3gVmPVm8AkHmN+dtlpqagWHUApfUfLvTf4lAPJ8VlrLUmaHp2lZt7Tphs2McODcE7JHTsLjuznr/zGE81d2i+wyPBJqjbjpYnpuPmq5H/AH2XwfRR01cQInfMXJH16pLqhEHeb7dRdN65AA6SfLmUk1VT6PQKZ12zrjRXVtkA+R38LrEVp07yWuEbT4Qs7lqac+WNGVuw45P5KIIqAJsUNvZunBPE7nAHM802I4W8U4sHRbbfwQ0lOGtaJtfwMcl3oUCZtIGQesWB8llzyPJKzYx41jjX+zppye6eXeItYkkekD3haKVTORy5jPoFHP4iCbX4cD2oz7z6KfchzSZjObTHuiFJRv5MmsrCDHTlfNoMZ+aS6/UfxW6j+6BNhzlbNe8tz4DAJMG8AYS/Vtb/ABcuGxAaA3PjjyhQk2XVINBpcbSJ5DHIk9fks+tJAAHEZseUSQP99VpoGOEg2uM7gFpcALbwCuHaZaGkcsDcGQSZO0BWVg/IqZUv9QLLo4LMwEjPMAWzmTNgu9N0tHvTmCXVCO1CnyKlVVytHZ2n43gHAufALs2krFYxcnSO2i0EgE5OG3mxF/emrGgCBExxbjBAva+295V3U/aBtG/eBg8/yVtRVjxcLACSbXk3sIPqVmym5u2bMMcccaRi1FaHTGQLcwd4m5EoNrtc2YgmN83vM4uYWTVhwMzniIsTG945/EqmjLjJgODQ3JgttMgdTeeiqkXbRr1VNpgGJOBkRGI2OFlpi7uIXJMgySYzyvldtV/MLGfZ5A2nwifUq7yHCTI2DrzAv+XmVV2WVUISRxEY3HqqOC66kA1OLE3iSeUwD4qrwtDWnyj37GXuYlCdr3OJCisQgmBM9RoTFRn97fiF72q6PQ+C+fMdwkEZBB8wvf8AFxBroniHF6hI7afTQ1rv2MNVp2jp5rm1t4558rSmIpzkXn1jmrCiAZ32Wa8T8j3q0ga1pDBa0ATuPqyU1KnW5M2Hl5/7TzWAGn9ZSStSPU3J/JWydSJ12nHsV6t4jp52J/1hJ617zjPjvZNO0aWYwPkcR9ZStzIHM79OXXC5yVjsGFrQGEjfyiLxH/KzlF3smLfmbIFaWj9LMvf+pAWjs6nxVGjaZ9BO6zLd2L/3W43z4YTmR1FiWJXNfyehMNyOvzA6DrC0F4cf5QTIAkeoG5Ky1oAGLnlFsI03hot4bjOCJ3ustM15RtHR5vMYi84JySL2wuFXUSRkAYJFpEKBoMuwRymwG87yuD6ZmBzsAOkgGLbH6KlyKqJmr1C13S5HTax6ZtzXn9bqjJgSD0kjimXdcn1TvtVrnEuuI7wxaenO3JIarib3gRJAgWgX52ClMlIZ6Bw4WzbyBsSJgT/qFm7T1Aki2e6ZyMXHK4KroqzQx3d7xuJkFoEzbckWjaVna/iIMjFr45X+jhXXRVrsx3aTeTI8M2zGxV9HW4g4/wBbh5jPvlbyzgpOHF3hvjrBkW3KVdiN/wCiDjic93kXug+kJnAu/wACuzK4/k2FN/s8BLz0HukgTteEpK2dkVuGoJiHWM2HSTsuuWLlBpC2CSjkTZ6AEBxmQ44AzclzZta23Vcq+ndxXEi2BuJz4gkQuetrEkXAc0xIzF7n0WylqwOEPdeC53iG2v8AWSs1L2Nl+LMOqY4tIFgRwTFiJxb4nqsTNG1rnRvEgzvNs7zz3TZz2uJAOCTEi1vWFkqNzBjhN7nfeR4qzbQKKZiLP/qG2t/LIi4zdCOIubZpFrkiBNyfX4LrWGwINgSZm2N/FZtY8tcRMEQHEjhNyI8vZUPsEqFOrPfxYXEXgR0zgIvXB1TiqHkcARFv9+5d3JvUVJiO/K3FHIhRXIUThnD1eq+zGtD2fdOPebdvVs48RdeWVqby0gtMEXBGy45IKapnSEuLs+jtpwL/AF5rB2h2g1lj096X6P7SB7QKvddz2P5JH27qi4y0ggSREYPX6KzssZR6o0NaMZyuTHf76k8IvBkDp4/JcKmrExI3nHn5Y9V5/R69gLeLvTMCfagEwB9YUZqeIna0W2vMLk8L+R5KCdJD3UU+6LTI9DklJtQ2XHmI+WfVeio0R903ig22nyyB4JXr3tGPCTy5zzsq8GuiqyIVVTaN94HjlcSutRy5OWprwcYdmTtZFOfRVaezHgVWzgmPWyzoAwu0lao4RlxkmewdTL2iwkXM9D/v0WGCIiwkmxI9PcqabtDib3SA7cc+Zn3rPqNZwic2yY8sfFZcoNOjahJNWvA2FSwM9CIM7iM+IWU6sDcAcRBFoh3Dfpci/QlIKH2hiWcQIeQHGYjvYaYzA9rqu/aOlHtd5zRAOCL+yCcG4JkBdI4urOUppM463t4Me4AWMRzEg7+voFh1FYFgAMF0zBzgkADCzanQ93iYZkESbRBGPf6pYxpZZrnC7uIN2EADfx8lNNdMsnF+BoaUuiT1tGLQN74V390QW44ogwCLZjKVv1ztjLWxdpMHJHxIjoqv13FZoJOwnO5BnKKJZr1Z4iGjLgBGOG0DGVvpUw1oaMNAA8AuOg0pADngB0WEyRzk81qITmGNK2ZuxkUpUvY5lBXIVSF2FjUzWmL3MQCeXI81KusJAIHeDeGZuBE281lUXKWGL7GIbM4qjto6wLm8Q4RIEmRHInfkt1Ko5xJHCQQOWYtv4XSsLrQr8EwAuUtd+wzHdXujfrKgtBkxM4zjG8/Vl5/tis72d9xMjbnuIXbtV7nNIptkuzeNzknGdgl3Z+mqED74AREXBdIteNo6rh6Emzv+qgldnfQUYE/XitJVyEIT8IKKpGXlyPJLkznCiuWoK5zHaiKioSVUlWQhBJnr6Zr7kXyDgg7EFBmnAuC6fH3rQQqqnpx+C6zTXVs0t7RqBvDxGLH0wsznk5JKCBU8I3dEepKqsCCKBVihVBWQhSAWOIMgkHmFx1NL7z2i7yJA9AuqChxT8llOS8MxnsykRBbPmfMnmV2p6Zobwy4NFwOJ0T4Su6kIpEcn8godxvAPZvAN4nMLPT0jQ7iHW219hEQFphGFHBEqcl7iR3YIm1RwE7DrMe9b9LoGU7gSf5jd1+q1wgQhQivYmWSUumypCqQukKpCuUOZVV0KoUEFUCrFBAAUUUQAEEUEABRFBSAIUUhFADlJO3+yTXcTwh0aas1kkCKriw0yORHCYdsngUVCx5s9gf8AWaPum/cfete5tuE//nqscS2bkvLJ55XDT9jVaVFvAwiodOxtTheA59VtRhMuLhJ4eMSTiy9WVUoAXntKp+E1H+Wl/XVHdo1Pwuo/y0v66YlVQQL/AN4VPwuo9dL+ssXZeorsp8NTT6hzuOo6ePTu7rqjnMEmtNmlo8k8QhAC/wDb6n4XUf5aX9ZT94P/AAuo/wAtL+smCCkBK3U1vvy/9n1HAabWhvHp/bDnEu4fvowQJzZav3g/8LqPXTfrJgogBd+3v/C6j/LTfrLH2pXrva0U9PXaRVpuJ49OJY14L22rXkSIwniiAF/7fU/C6j/LTfrKft9T8LqPXTfrJgigBf8At9T8LqP8tN+ssnZGor06NNlXT13va0B7uPTuk7mTWk+adIoAX/t7/wALqPXTfrIfvB/4XUeum/WTBBACSjqK4rVXnT1yxzaYY3j0/dLeLjPD99AmW45LUde/8LX/AMtN+smBVCgBede/8NX9dN+sset1FZzqRZp64DanE/v6ccTeFwi1a9yLHknRVSpAwftz/wANX9dN+sgda/8ADV/XTfrLeUEEC2vrKha4DTVwSCAeLT2JFj/3ly0GpqspU2v09dz2sY17uLTnicGgOMmrJk803QQBg/bn/hq/rp/1lP25/wCGr+un/WW5BBJg7M+8LqzqjXMDqgLGvc0kNFNgPsucB3g60rcUVFJAFFCioAeU8K4UUVSTlqMIUceaiiCSrsqpUUQQc2KxUUUgVKqVFFAACiKikAKIqIAgUUUQAEQiogAFUUUQAQgoogDk9BRRSAAquUUQQQKhRUQBVqiiiAIUQiogAFFRRSSf/9k=">
            <a:extLst>
              <a:ext uri="{FF2B5EF4-FFF2-40B4-BE49-F238E27FC236}">
                <a16:creationId xmlns:a16="http://schemas.microsoft.com/office/drawing/2014/main" id="{6C3D04EF-2DFD-49AA-AD60-0C4A39E51F43}"/>
              </a:ext>
            </a:extLst>
          </p:cNvPr>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6" descr="http://t0.gstatic.com/images?q=tbn:ANd9GcRktJFmvk8q1HyyaZ0ZxQb0qZ3rkL01ifAKuq442p8zw51CDqrWMw">
            <a:hlinkClick r:id="rId4"/>
            <a:extLst>
              <a:ext uri="{FF2B5EF4-FFF2-40B4-BE49-F238E27FC236}">
                <a16:creationId xmlns:a16="http://schemas.microsoft.com/office/drawing/2014/main" id="{A3D6BAA7-2AB3-425A-9E97-7F1686ECD391}"/>
              </a:ext>
            </a:extLst>
          </p:cNvPr>
          <p:cNvPicPr>
            <a:picLocks noChangeAspect="1" noChangeArrowheads="1"/>
          </p:cNvPicPr>
          <p:nvPr/>
        </p:nvPicPr>
        <p:blipFill>
          <a:blip r:embed="rId5" cstate="print"/>
          <a:srcRect/>
          <a:stretch>
            <a:fillRect/>
          </a:stretch>
        </p:blipFill>
        <p:spPr bwMode="auto">
          <a:xfrm>
            <a:off x="3276600" y="1752600"/>
            <a:ext cx="5388039" cy="3581400"/>
          </a:xfrm>
          <a:prstGeom prst="rect">
            <a:avLst/>
          </a:prstGeom>
          <a:noFill/>
        </p:spPr>
      </p:pic>
      <p:sp>
        <p:nvSpPr>
          <p:cNvPr id="9"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304931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2E8A-C89E-40D7-A9D3-45947F689E2E}"/>
              </a:ext>
            </a:extLst>
          </p:cNvPr>
          <p:cNvSpPr>
            <a:spLocks noGrp="1"/>
          </p:cNvSpPr>
          <p:nvPr>
            <p:ph type="title"/>
          </p:nvPr>
        </p:nvSpPr>
        <p:spPr/>
        <p:txBody>
          <a:bodyPr/>
          <a:lstStyle/>
          <a:p>
            <a:endParaRPr lang="en-PK"/>
          </a:p>
        </p:txBody>
      </p:sp>
      <p:pic>
        <p:nvPicPr>
          <p:cNvPr id="5" name="Content Placeholder 4">
            <a:extLst>
              <a:ext uri="{FF2B5EF4-FFF2-40B4-BE49-F238E27FC236}">
                <a16:creationId xmlns:a16="http://schemas.microsoft.com/office/drawing/2014/main" id="{8934134E-A65D-4DDC-A327-A6B5E42EFB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340768"/>
            <a:ext cx="5658236" cy="3632845"/>
          </a:xfrm>
        </p:spPr>
      </p:pic>
      <p:sp>
        <p:nvSpPr>
          <p:cNvPr id="4"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250504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BCA6-1A20-4A01-8976-2DB4A57D640A}"/>
              </a:ext>
            </a:extLst>
          </p:cNvPr>
          <p:cNvSpPr>
            <a:spLocks noGrp="1"/>
          </p:cNvSpPr>
          <p:nvPr>
            <p:ph type="title"/>
          </p:nvPr>
        </p:nvSpPr>
        <p:spPr/>
        <p:txBody>
          <a:bodyPr/>
          <a:lstStyle/>
          <a:p>
            <a:endParaRPr lang="en-PK"/>
          </a:p>
        </p:txBody>
      </p:sp>
      <p:pic>
        <p:nvPicPr>
          <p:cNvPr id="5" name="Content Placeholder 4">
            <a:extLst>
              <a:ext uri="{FF2B5EF4-FFF2-40B4-BE49-F238E27FC236}">
                <a16:creationId xmlns:a16="http://schemas.microsoft.com/office/drawing/2014/main" id="{D3C6B712-1D22-44A8-8538-53841EB83F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045"/>
          <a:stretch/>
        </p:blipFill>
        <p:spPr>
          <a:xfrm>
            <a:off x="1403648" y="1556792"/>
            <a:ext cx="6173926" cy="3845024"/>
          </a:xfrm>
        </p:spPr>
      </p:pic>
      <p:sp>
        <p:nvSpPr>
          <p:cNvPr id="4"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275541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D440-0988-453D-A046-97AB1C109E7B}"/>
              </a:ext>
            </a:extLst>
          </p:cNvPr>
          <p:cNvSpPr>
            <a:spLocks noGrp="1"/>
          </p:cNvSpPr>
          <p:nvPr>
            <p:ph type="title"/>
          </p:nvPr>
        </p:nvSpPr>
        <p:spPr>
          <a:xfrm>
            <a:off x="457200" y="274638"/>
            <a:ext cx="8229600" cy="850106"/>
          </a:xfrm>
        </p:spPr>
        <p:txBody>
          <a:bodyPr/>
          <a:lstStyle/>
          <a:p>
            <a:r>
              <a:rPr lang="en-US" dirty="0"/>
              <a:t>Wheat Seed Gall Nematode</a:t>
            </a:r>
            <a:endParaRPr lang="en-PK" dirty="0"/>
          </a:p>
        </p:txBody>
      </p:sp>
      <p:pic>
        <p:nvPicPr>
          <p:cNvPr id="5" name="Content Placeholder 4">
            <a:extLst>
              <a:ext uri="{FF2B5EF4-FFF2-40B4-BE49-F238E27FC236}">
                <a16:creationId xmlns:a16="http://schemas.microsoft.com/office/drawing/2014/main" id="{701A768F-CE57-4AD2-B026-03A78C9F68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727"/>
          <a:stretch/>
        </p:blipFill>
        <p:spPr>
          <a:xfrm>
            <a:off x="1554691" y="1196975"/>
            <a:ext cx="6034617" cy="4176241"/>
          </a:xfrm>
        </p:spPr>
      </p:pic>
      <p:sp>
        <p:nvSpPr>
          <p:cNvPr id="4"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2253386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C316-7613-46D3-A3E0-70FBEEF2E05B}"/>
              </a:ext>
            </a:extLst>
          </p:cNvPr>
          <p:cNvSpPr>
            <a:spLocks noGrp="1"/>
          </p:cNvSpPr>
          <p:nvPr>
            <p:ph type="title"/>
          </p:nvPr>
        </p:nvSpPr>
        <p:spPr/>
        <p:txBody>
          <a:bodyPr/>
          <a:lstStyle/>
          <a:p>
            <a:r>
              <a:rPr lang="en-US" dirty="0"/>
              <a:t>Linseed rust</a:t>
            </a:r>
            <a:endParaRPr lang="en-PK" dirty="0"/>
          </a:p>
        </p:txBody>
      </p:sp>
      <p:pic>
        <p:nvPicPr>
          <p:cNvPr id="5" name="Content Placeholder 4">
            <a:extLst>
              <a:ext uri="{FF2B5EF4-FFF2-40B4-BE49-F238E27FC236}">
                <a16:creationId xmlns:a16="http://schemas.microsoft.com/office/drawing/2014/main" id="{8BC6B15C-BF23-4132-B9E7-73107D8AC2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26" t="11536" r="-1926" b="9347"/>
          <a:stretch/>
        </p:blipFill>
        <p:spPr>
          <a:xfrm>
            <a:off x="2555776" y="1700808"/>
            <a:ext cx="3737955" cy="4444607"/>
          </a:xfrm>
        </p:spPr>
      </p:pic>
      <p:sp>
        <p:nvSpPr>
          <p:cNvPr id="4"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321081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2E64-1AE4-4896-93A2-A35966A94629}"/>
              </a:ext>
            </a:extLst>
          </p:cNvPr>
          <p:cNvSpPr>
            <a:spLocks noGrp="1"/>
          </p:cNvSpPr>
          <p:nvPr>
            <p:ph type="title"/>
          </p:nvPr>
        </p:nvSpPr>
        <p:spPr/>
        <p:txBody>
          <a:bodyPr/>
          <a:lstStyle/>
          <a:p>
            <a:endParaRPr lang="en-PK"/>
          </a:p>
        </p:txBody>
      </p:sp>
      <p:pic>
        <p:nvPicPr>
          <p:cNvPr id="5" name="Content Placeholder 4">
            <a:extLst>
              <a:ext uri="{FF2B5EF4-FFF2-40B4-BE49-F238E27FC236}">
                <a16:creationId xmlns:a16="http://schemas.microsoft.com/office/drawing/2014/main" id="{8B977C7C-5FEA-468E-9ED0-173E356486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310053"/>
            <a:ext cx="3672408" cy="4351195"/>
          </a:xfrm>
        </p:spPr>
      </p:pic>
      <p:sp>
        <p:nvSpPr>
          <p:cNvPr id="4"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312544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764704"/>
            <a:ext cx="8229600" cy="4525963"/>
          </a:xfrm>
        </p:spPr>
        <p:txBody>
          <a:bodyPr>
            <a:normAutofit/>
          </a:bodyPr>
          <a:lstStyle/>
          <a:p>
            <a:r>
              <a:rPr lang="en-US" dirty="0"/>
              <a:t>Many downy mildew fungi may be carried as oospores in the infected plant debris e.g. downy mildew of </a:t>
            </a:r>
            <a:r>
              <a:rPr lang="en-US" dirty="0" err="1"/>
              <a:t>bajra</a:t>
            </a:r>
            <a:r>
              <a:rPr lang="en-US" dirty="0"/>
              <a:t> (</a:t>
            </a:r>
            <a:r>
              <a:rPr lang="en-US" i="1" dirty="0" err="1"/>
              <a:t>Sclerospora</a:t>
            </a:r>
            <a:r>
              <a:rPr lang="en-US" i="1" dirty="0"/>
              <a:t> </a:t>
            </a:r>
            <a:r>
              <a:rPr lang="en-US" i="1" dirty="0" err="1"/>
              <a:t>graminicola</a:t>
            </a:r>
            <a:r>
              <a:rPr lang="en-US" dirty="0" smtClean="0"/>
              <a:t>).</a:t>
            </a:r>
          </a:p>
          <a:p>
            <a:endParaRPr lang="en-US" dirty="0"/>
          </a:p>
          <a:p>
            <a:r>
              <a:rPr lang="en-US" dirty="0"/>
              <a:t>A pathogen carried through the seed has a very good chance of being transmitted to the next generation. </a:t>
            </a:r>
          </a:p>
        </p:txBody>
      </p:sp>
    </p:spTree>
    <p:extLst>
      <p:ext uri="{BB962C8B-B14F-4D97-AF65-F5344CB8AC3E}">
        <p14:creationId xmlns:p14="http://schemas.microsoft.com/office/powerpoint/2010/main" val="1700387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3823-BA3B-470B-AB58-2B5E503D8B2F}"/>
              </a:ext>
            </a:extLst>
          </p:cNvPr>
          <p:cNvSpPr>
            <a:spLocks noGrp="1"/>
          </p:cNvSpPr>
          <p:nvPr>
            <p:ph type="title"/>
          </p:nvPr>
        </p:nvSpPr>
        <p:spPr/>
        <p:txBody>
          <a:bodyPr/>
          <a:lstStyle/>
          <a:p>
            <a:r>
              <a:rPr lang="en-US" b="1" dirty="0" err="1"/>
              <a:t>Karnal</a:t>
            </a:r>
            <a:r>
              <a:rPr lang="en-US" b="1" dirty="0"/>
              <a:t> </a:t>
            </a:r>
            <a:r>
              <a:rPr lang="en-US" b="1" dirty="0" smtClean="0"/>
              <a:t>Bunt</a:t>
            </a:r>
            <a:endParaRPr lang="en-PK" b="1" dirty="0"/>
          </a:p>
        </p:txBody>
      </p:sp>
      <p:pic>
        <p:nvPicPr>
          <p:cNvPr id="9" name="Content Placeholder 8">
            <a:extLst>
              <a:ext uri="{FF2B5EF4-FFF2-40B4-BE49-F238E27FC236}">
                <a16:creationId xmlns:a16="http://schemas.microsoft.com/office/drawing/2014/main" id="{EFEE1EE6-182A-416E-ABA3-1077DF8D3E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5639" y="1417638"/>
            <a:ext cx="7432722" cy="4459634"/>
          </a:xfrm>
        </p:spPr>
      </p:pic>
      <p:sp>
        <p:nvSpPr>
          <p:cNvPr id="4"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3114232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332656"/>
            <a:ext cx="8147248" cy="792088"/>
          </a:xfrm>
        </p:spPr>
        <p:txBody>
          <a:bodyPr>
            <a:normAutofit/>
          </a:bodyPr>
          <a:lstStyle/>
          <a:p>
            <a:r>
              <a:rPr lang="en-US" b="1" dirty="0"/>
              <a:t>Mechanism of Seed Infection</a:t>
            </a:r>
          </a:p>
        </p:txBody>
      </p:sp>
      <p:sp>
        <p:nvSpPr>
          <p:cNvPr id="5" name="Content Placeholder 2"/>
          <p:cNvSpPr>
            <a:spLocks noGrp="1"/>
          </p:cNvSpPr>
          <p:nvPr>
            <p:ph idx="1"/>
          </p:nvPr>
        </p:nvSpPr>
        <p:spPr>
          <a:xfrm>
            <a:off x="471804" y="1628800"/>
            <a:ext cx="8229600" cy="4525963"/>
          </a:xfrm>
        </p:spPr>
        <p:txBody>
          <a:bodyPr>
            <a:normAutofit lnSpcReduction="10000"/>
          </a:bodyPr>
          <a:lstStyle/>
          <a:p>
            <a:r>
              <a:rPr lang="en-US" b="1" dirty="0" smtClean="0"/>
              <a:t>1</a:t>
            </a:r>
            <a:r>
              <a:rPr lang="en-US" b="1" dirty="0"/>
              <a:t>. Surface contamination</a:t>
            </a:r>
          </a:p>
          <a:p>
            <a:r>
              <a:rPr lang="en-US" dirty="0"/>
              <a:t>Seed borne pathogens are often carried on the seed surface. Most of the species of </a:t>
            </a:r>
            <a:r>
              <a:rPr lang="en-US" i="1" dirty="0" err="1"/>
              <a:t>Alternaria</a:t>
            </a:r>
            <a:r>
              <a:rPr lang="en-US" dirty="0"/>
              <a:t>, </a:t>
            </a:r>
            <a:r>
              <a:rPr lang="en-US" i="1" dirty="0" err="1"/>
              <a:t>Drechslera</a:t>
            </a:r>
            <a:r>
              <a:rPr lang="en-US" dirty="0"/>
              <a:t> and </a:t>
            </a:r>
            <a:r>
              <a:rPr lang="en-US" i="1" dirty="0" err="1"/>
              <a:t>Fusarium</a:t>
            </a:r>
            <a:r>
              <a:rPr lang="en-US" i="1" dirty="0"/>
              <a:t> </a:t>
            </a:r>
            <a:r>
              <a:rPr lang="en-US" dirty="0"/>
              <a:t>may be transmitted in the form of spores on the seed surface. </a:t>
            </a:r>
            <a:endParaRPr lang="en-US" dirty="0" smtClean="0"/>
          </a:p>
          <a:p>
            <a:r>
              <a:rPr lang="en-US" dirty="0" smtClean="0"/>
              <a:t>Many </a:t>
            </a:r>
            <a:r>
              <a:rPr lang="en-US" dirty="0"/>
              <a:t>downy mildew fungi may contaminate the seed surface by their oospores and get transmitted. </a:t>
            </a:r>
          </a:p>
          <a:p>
            <a:endParaRPr lang="en-US" dirty="0"/>
          </a:p>
        </p:txBody>
      </p:sp>
    </p:spTree>
    <p:extLst>
      <p:ext uri="{BB962C8B-B14F-4D97-AF65-F5344CB8AC3E}">
        <p14:creationId xmlns:p14="http://schemas.microsoft.com/office/powerpoint/2010/main" val="1404045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PP </a:t>
            </a:r>
            <a:r>
              <a:rPr lang="en-US" dirty="0" smtClean="0"/>
              <a:t>407 </a:t>
            </a:r>
            <a:r>
              <a:rPr lang="en-US" dirty="0"/>
              <a:t>Seed and Postharvest Pathology</a:t>
            </a:r>
          </a:p>
        </p:txBody>
      </p:sp>
      <p:sp>
        <p:nvSpPr>
          <p:cNvPr id="3" name="Content Placeholder 2"/>
          <p:cNvSpPr>
            <a:spLocks noGrp="1"/>
          </p:cNvSpPr>
          <p:nvPr>
            <p:ph idx="1"/>
          </p:nvPr>
        </p:nvSpPr>
        <p:spPr/>
        <p:txBody>
          <a:bodyPr/>
          <a:lstStyle/>
          <a:p>
            <a:pPr marL="0" indent="0">
              <a:buNone/>
            </a:pPr>
            <a:r>
              <a:rPr lang="en-US" sz="4000" b="1" dirty="0"/>
              <a:t>Objective</a:t>
            </a:r>
          </a:p>
          <a:p>
            <a:r>
              <a:rPr lang="en-US" dirty="0"/>
              <a:t>To study seed borne and postharvest diseases and their management</a:t>
            </a:r>
          </a:p>
        </p:txBody>
      </p:sp>
    </p:spTree>
    <p:extLst>
      <p:ext uri="{BB962C8B-B14F-4D97-AF65-F5344CB8AC3E}">
        <p14:creationId xmlns:p14="http://schemas.microsoft.com/office/powerpoint/2010/main" val="900179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p:spPr>
        <p:txBody>
          <a:bodyPr/>
          <a:lstStyle/>
          <a:p>
            <a:pPr algn="just"/>
            <a:r>
              <a:rPr lang="en-US" dirty="0"/>
              <a:t>2. </a:t>
            </a:r>
            <a:r>
              <a:rPr lang="en-US" b="1" dirty="0"/>
              <a:t>Seed coat infection</a:t>
            </a:r>
            <a:endParaRPr lang="en-US" dirty="0"/>
          </a:p>
        </p:txBody>
      </p:sp>
      <p:sp>
        <p:nvSpPr>
          <p:cNvPr id="5" name="Content Placeholder 2"/>
          <p:cNvSpPr>
            <a:spLocks noGrp="1"/>
          </p:cNvSpPr>
          <p:nvPr>
            <p:ph idx="1"/>
          </p:nvPr>
        </p:nvSpPr>
        <p:spPr>
          <a:xfrm>
            <a:off x="457200" y="1600200"/>
            <a:ext cx="8229600" cy="4525963"/>
          </a:xfrm>
        </p:spPr>
        <p:txBody>
          <a:bodyPr>
            <a:normAutofit fontScale="92500" lnSpcReduction="20000"/>
          </a:bodyPr>
          <a:lstStyle/>
          <a:p>
            <a:r>
              <a:rPr lang="en-US" dirty="0"/>
              <a:t>Seed coat is the  common site of infection of most seed borne pathogens. Such infections established as dormant mycelium have been demonstrated for many </a:t>
            </a:r>
            <a:r>
              <a:rPr lang="en-US" i="1" dirty="0" err="1"/>
              <a:t>Alternaria</a:t>
            </a:r>
            <a:r>
              <a:rPr lang="en-US" dirty="0"/>
              <a:t>, </a:t>
            </a:r>
            <a:r>
              <a:rPr lang="en-US" i="1" dirty="0" err="1"/>
              <a:t>Cercospora</a:t>
            </a:r>
            <a:r>
              <a:rPr lang="en-US" dirty="0"/>
              <a:t>, </a:t>
            </a:r>
            <a:r>
              <a:rPr lang="en-US" i="1" dirty="0" err="1"/>
              <a:t>Colletotrichum</a:t>
            </a:r>
            <a:r>
              <a:rPr lang="en-US" dirty="0"/>
              <a:t>, </a:t>
            </a:r>
            <a:r>
              <a:rPr lang="en-US" i="1" dirty="0"/>
              <a:t>Botrytis</a:t>
            </a:r>
            <a:r>
              <a:rPr lang="en-US" dirty="0"/>
              <a:t> and </a:t>
            </a:r>
            <a:r>
              <a:rPr lang="en-US" i="1" dirty="0" err="1"/>
              <a:t>Drechslera</a:t>
            </a:r>
            <a:r>
              <a:rPr lang="en-US" dirty="0"/>
              <a:t> species in various crops.</a:t>
            </a:r>
          </a:p>
          <a:p>
            <a:r>
              <a:rPr lang="en-US" i="1" dirty="0" err="1"/>
              <a:t>Phoma</a:t>
            </a:r>
            <a:r>
              <a:rPr lang="en-US" i="1" dirty="0"/>
              <a:t> lingam </a:t>
            </a:r>
            <a:r>
              <a:rPr lang="en-US" dirty="0"/>
              <a:t>in cabbage, </a:t>
            </a:r>
            <a:r>
              <a:rPr lang="en-US" i="1" dirty="0" err="1"/>
              <a:t>Rhizoctonia</a:t>
            </a:r>
            <a:r>
              <a:rPr lang="en-US" i="1" dirty="0"/>
              <a:t> </a:t>
            </a:r>
            <a:r>
              <a:rPr lang="en-US" i="1" dirty="0" err="1"/>
              <a:t>solani</a:t>
            </a:r>
            <a:r>
              <a:rPr lang="en-US" i="1" dirty="0"/>
              <a:t> </a:t>
            </a:r>
            <a:r>
              <a:rPr lang="en-US" dirty="0"/>
              <a:t>in the seed coat of tomato, seed coat infection of </a:t>
            </a:r>
            <a:r>
              <a:rPr lang="en-US" i="1" dirty="0" err="1"/>
              <a:t>Ascochyta</a:t>
            </a:r>
            <a:r>
              <a:rPr lang="en-US" i="1" dirty="0"/>
              <a:t> </a:t>
            </a:r>
            <a:r>
              <a:rPr lang="en-US" i="1" dirty="0" err="1"/>
              <a:t>rabiei</a:t>
            </a:r>
            <a:r>
              <a:rPr lang="en-US" i="1" dirty="0"/>
              <a:t> </a:t>
            </a:r>
            <a:r>
              <a:rPr lang="en-US" dirty="0"/>
              <a:t>in gram, </a:t>
            </a:r>
            <a:r>
              <a:rPr lang="en-US" i="1" dirty="0" err="1"/>
              <a:t>Sclerospora</a:t>
            </a:r>
            <a:r>
              <a:rPr lang="en-US" i="1" dirty="0"/>
              <a:t> </a:t>
            </a:r>
            <a:r>
              <a:rPr lang="en-US" i="1" dirty="0" err="1"/>
              <a:t>philippinensis</a:t>
            </a:r>
            <a:r>
              <a:rPr lang="en-US" dirty="0"/>
              <a:t> in maize are some important examples of seed coat infection. </a:t>
            </a:r>
          </a:p>
        </p:txBody>
      </p:sp>
    </p:spTree>
    <p:extLst>
      <p:ext uri="{BB962C8B-B14F-4D97-AF65-F5344CB8AC3E}">
        <p14:creationId xmlns:p14="http://schemas.microsoft.com/office/powerpoint/2010/main" val="3667308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endParaRPr lang="en-US"/>
          </a:p>
        </p:txBody>
      </p:sp>
      <p:sp>
        <p:nvSpPr>
          <p:cNvPr id="5" name="Content Placeholder 2"/>
          <p:cNvSpPr>
            <a:spLocks noGrp="1"/>
          </p:cNvSpPr>
          <p:nvPr>
            <p:ph idx="1"/>
          </p:nvPr>
        </p:nvSpPr>
        <p:spPr>
          <a:xfrm>
            <a:off x="457200" y="1600200"/>
            <a:ext cx="8229600" cy="4525963"/>
          </a:xfrm>
        </p:spPr>
        <p:txBody>
          <a:bodyPr>
            <a:normAutofit/>
          </a:bodyPr>
          <a:lstStyle/>
          <a:p>
            <a:r>
              <a:rPr lang="en-US" dirty="0"/>
              <a:t>Seed coat bacteria are usually confined to seed coat.</a:t>
            </a:r>
          </a:p>
          <a:p>
            <a:r>
              <a:rPr lang="en-US" i="1" dirty="0" err="1"/>
              <a:t>Xanthomonas</a:t>
            </a:r>
            <a:r>
              <a:rPr lang="en-US" i="1" dirty="0"/>
              <a:t> </a:t>
            </a:r>
            <a:r>
              <a:rPr lang="en-US" i="1" dirty="0" err="1"/>
              <a:t>campestris</a:t>
            </a:r>
            <a:r>
              <a:rPr lang="en-US" i="1" dirty="0"/>
              <a:t> </a:t>
            </a:r>
            <a:r>
              <a:rPr lang="en-US" dirty="0" err="1"/>
              <a:t>pv</a:t>
            </a:r>
            <a:r>
              <a:rPr lang="en-US" dirty="0"/>
              <a:t>. </a:t>
            </a:r>
            <a:r>
              <a:rPr lang="en-US" i="1" dirty="0" err="1"/>
              <a:t>campestris</a:t>
            </a:r>
            <a:r>
              <a:rPr lang="en-US" dirty="0"/>
              <a:t> in crucifers invades the seed coat through the vascular system.</a:t>
            </a:r>
          </a:p>
          <a:p>
            <a:r>
              <a:rPr lang="en-US" i="1" dirty="0"/>
              <a:t>X. </a:t>
            </a:r>
            <a:r>
              <a:rPr lang="en-US" i="1" dirty="0" err="1"/>
              <a:t>campestris</a:t>
            </a:r>
            <a:r>
              <a:rPr lang="en-US" i="1" dirty="0"/>
              <a:t> </a:t>
            </a:r>
            <a:r>
              <a:rPr lang="en-US" dirty="0" err="1"/>
              <a:t>pv</a:t>
            </a:r>
            <a:r>
              <a:rPr lang="en-US" dirty="0"/>
              <a:t>. </a:t>
            </a:r>
            <a:r>
              <a:rPr lang="en-US" i="1" dirty="0" err="1"/>
              <a:t>malvacearum</a:t>
            </a:r>
            <a:r>
              <a:rPr lang="en-US" dirty="0"/>
              <a:t> in cotton is found in both the </a:t>
            </a:r>
            <a:r>
              <a:rPr lang="en-US" dirty="0" err="1"/>
              <a:t>chalazal</a:t>
            </a:r>
            <a:r>
              <a:rPr lang="en-US" dirty="0"/>
              <a:t> and </a:t>
            </a:r>
            <a:r>
              <a:rPr lang="en-US" dirty="0" err="1"/>
              <a:t>micropylar</a:t>
            </a:r>
            <a:r>
              <a:rPr lang="en-US" dirty="0"/>
              <a:t> halves of the seed coat.</a:t>
            </a:r>
          </a:p>
        </p:txBody>
      </p:sp>
    </p:spTree>
    <p:extLst>
      <p:ext uri="{BB962C8B-B14F-4D97-AF65-F5344CB8AC3E}">
        <p14:creationId xmlns:p14="http://schemas.microsoft.com/office/powerpoint/2010/main" val="789533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8600"/>
            <a:ext cx="8229600" cy="6477000"/>
          </a:xfrm>
        </p:spPr>
        <p:txBody>
          <a:bodyPr>
            <a:noAutofit/>
          </a:bodyPr>
          <a:lstStyle/>
          <a:p>
            <a:endParaRPr lang="en-US" dirty="0"/>
          </a:p>
          <a:p>
            <a:r>
              <a:rPr lang="en-US" dirty="0"/>
              <a:t>Some highly infective seed borne viruses have been reported to be carried in the seed coat.</a:t>
            </a:r>
          </a:p>
          <a:p>
            <a:r>
              <a:rPr lang="en-US" dirty="0"/>
              <a:t>Bean common mosaic, cucumber mosaic and tobacco mosaic viruses remain in the </a:t>
            </a:r>
            <a:r>
              <a:rPr lang="en-US" dirty="0" err="1"/>
              <a:t>testa</a:t>
            </a:r>
            <a:r>
              <a:rPr lang="en-US" dirty="0"/>
              <a:t> of seeds of respective hosts.</a:t>
            </a:r>
          </a:p>
        </p:txBody>
      </p:sp>
    </p:spTree>
    <p:extLst>
      <p:ext uri="{BB962C8B-B14F-4D97-AF65-F5344CB8AC3E}">
        <p14:creationId xmlns:p14="http://schemas.microsoft.com/office/powerpoint/2010/main" val="4143470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9AE4-34A7-49F0-BA25-05779C1E98A2}"/>
              </a:ext>
            </a:extLst>
          </p:cNvPr>
          <p:cNvSpPr>
            <a:spLocks noGrp="1"/>
          </p:cNvSpPr>
          <p:nvPr>
            <p:ph type="title"/>
          </p:nvPr>
        </p:nvSpPr>
        <p:spPr/>
        <p:txBody>
          <a:bodyPr/>
          <a:lstStyle/>
          <a:p>
            <a:r>
              <a:rPr lang="en-US" b="1" dirty="0"/>
              <a:t>3. Endosperm Infection</a:t>
            </a:r>
            <a:endParaRPr lang="en-PK" b="1" dirty="0"/>
          </a:p>
        </p:txBody>
      </p:sp>
      <p:sp>
        <p:nvSpPr>
          <p:cNvPr id="3" name="Content Placeholder 2">
            <a:extLst>
              <a:ext uri="{FF2B5EF4-FFF2-40B4-BE49-F238E27FC236}">
                <a16:creationId xmlns:a16="http://schemas.microsoft.com/office/drawing/2014/main" id="{7B85E933-4F06-4EEF-AEA9-1F7A01DDF293}"/>
              </a:ext>
            </a:extLst>
          </p:cNvPr>
          <p:cNvSpPr>
            <a:spLocks noGrp="1"/>
          </p:cNvSpPr>
          <p:nvPr>
            <p:ph idx="1"/>
          </p:nvPr>
        </p:nvSpPr>
        <p:spPr/>
        <p:txBody>
          <a:bodyPr>
            <a:normAutofit fontScale="70000" lnSpcReduction="20000"/>
          </a:bodyPr>
          <a:lstStyle/>
          <a:p>
            <a:r>
              <a:rPr lang="en-US" sz="3400" i="1" dirty="0"/>
              <a:t>Fusarium </a:t>
            </a:r>
            <a:r>
              <a:rPr lang="en-US" sz="3400" i="1" dirty="0" err="1"/>
              <a:t>moniliforme</a:t>
            </a:r>
            <a:r>
              <a:rPr lang="en-US" sz="3400" i="1" dirty="0"/>
              <a:t> </a:t>
            </a:r>
            <a:r>
              <a:rPr lang="en-US" sz="3400" dirty="0"/>
              <a:t>is often present in the endosperm of sorghum.</a:t>
            </a:r>
          </a:p>
          <a:p>
            <a:r>
              <a:rPr lang="en-US" sz="3400" i="1" dirty="0" err="1"/>
              <a:t>Drechslera</a:t>
            </a:r>
            <a:r>
              <a:rPr lang="en-US" sz="3400" i="1" dirty="0"/>
              <a:t> </a:t>
            </a:r>
            <a:r>
              <a:rPr lang="en-US" sz="3400" i="1" dirty="0" err="1"/>
              <a:t>oryzae</a:t>
            </a:r>
            <a:r>
              <a:rPr lang="en-US" sz="3400" i="1" dirty="0"/>
              <a:t> </a:t>
            </a:r>
            <a:r>
              <a:rPr lang="en-US" sz="3400" dirty="0"/>
              <a:t>invades the endosperm of paddy seeds in addition to the pericarp.</a:t>
            </a:r>
          </a:p>
          <a:p>
            <a:r>
              <a:rPr lang="en-US" sz="3400" dirty="0"/>
              <a:t>Mycelium of </a:t>
            </a:r>
            <a:r>
              <a:rPr lang="en-US" sz="3400" i="1" dirty="0" err="1"/>
              <a:t>Sclerospora</a:t>
            </a:r>
            <a:r>
              <a:rPr lang="en-US" sz="3400" i="1" dirty="0"/>
              <a:t> </a:t>
            </a:r>
            <a:r>
              <a:rPr lang="en-US" sz="3400" i="1" dirty="0" err="1"/>
              <a:t>philippinensis</a:t>
            </a:r>
            <a:r>
              <a:rPr lang="en-US" sz="3400" i="1" dirty="0"/>
              <a:t>  </a:t>
            </a:r>
            <a:r>
              <a:rPr lang="en-US" sz="3400" dirty="0"/>
              <a:t>causing downy mildew of maize has been demonstrated to be present in the endosperm and seed coat of apparently healthy maize seeds.</a:t>
            </a:r>
          </a:p>
          <a:p>
            <a:r>
              <a:rPr lang="en-US" sz="3400" dirty="0"/>
              <a:t>Certain bacterial pathogens such as </a:t>
            </a:r>
            <a:r>
              <a:rPr lang="en-US" sz="3400" i="1" dirty="0"/>
              <a:t>Erwinia </a:t>
            </a:r>
            <a:r>
              <a:rPr lang="en-US" sz="3400" i="1" dirty="0" err="1"/>
              <a:t>stewartii</a:t>
            </a:r>
            <a:r>
              <a:rPr lang="en-US" sz="3400" i="1" dirty="0"/>
              <a:t> </a:t>
            </a:r>
            <a:r>
              <a:rPr lang="en-US" sz="3400" dirty="0"/>
              <a:t>and </a:t>
            </a:r>
            <a:r>
              <a:rPr lang="en-US" sz="3400" i="1" dirty="0"/>
              <a:t>Corynebacterium </a:t>
            </a:r>
            <a:r>
              <a:rPr lang="en-US" sz="3400" i="1" dirty="0" err="1"/>
              <a:t>insidiosum</a:t>
            </a:r>
            <a:r>
              <a:rPr lang="en-US" sz="3400" i="1" dirty="0"/>
              <a:t> </a:t>
            </a:r>
            <a:r>
              <a:rPr lang="en-US" sz="3400" dirty="0"/>
              <a:t>causing wilt in maize and Lucerne, respectively have been found to infect the endosperm tissues.</a:t>
            </a:r>
          </a:p>
          <a:p>
            <a:r>
              <a:rPr lang="en-US" sz="3400" dirty="0"/>
              <a:t>Barley stripe mosaic, cucumber mosaic and tobacco mosaic (tomato) are some examples of endosperm infection by viruses.</a:t>
            </a:r>
          </a:p>
          <a:p>
            <a:endParaRPr lang="en-PK" dirty="0"/>
          </a:p>
        </p:txBody>
      </p:sp>
    </p:spTree>
    <p:extLst>
      <p:ext uri="{BB962C8B-B14F-4D97-AF65-F5344CB8AC3E}">
        <p14:creationId xmlns:p14="http://schemas.microsoft.com/office/powerpoint/2010/main" val="329816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b="1" dirty="0"/>
              <a:t>4. Embryo infection</a:t>
            </a:r>
          </a:p>
        </p:txBody>
      </p:sp>
      <p:sp>
        <p:nvSpPr>
          <p:cNvPr id="5" name="Content Placeholder 2"/>
          <p:cNvSpPr>
            <a:spLocks noGrp="1"/>
          </p:cNvSpPr>
          <p:nvPr>
            <p:ph idx="1"/>
          </p:nvPr>
        </p:nvSpPr>
        <p:spPr>
          <a:xfrm>
            <a:off x="457200" y="1600200"/>
            <a:ext cx="8229600" cy="4525963"/>
          </a:xfrm>
        </p:spPr>
        <p:txBody>
          <a:bodyPr>
            <a:normAutofit fontScale="92500"/>
          </a:bodyPr>
          <a:lstStyle/>
          <a:p>
            <a:r>
              <a:rPr lang="en-US" i="1" dirty="0" err="1"/>
              <a:t>Ustilago</a:t>
            </a:r>
            <a:r>
              <a:rPr lang="en-US" i="1" dirty="0"/>
              <a:t> </a:t>
            </a:r>
            <a:r>
              <a:rPr lang="en-US" i="1" dirty="0" err="1"/>
              <a:t>nuda</a:t>
            </a:r>
            <a:r>
              <a:rPr lang="en-US" i="1" dirty="0"/>
              <a:t> </a:t>
            </a:r>
            <a:r>
              <a:rPr lang="en-US" dirty="0"/>
              <a:t>and </a:t>
            </a:r>
            <a:r>
              <a:rPr lang="en-US" i="1" dirty="0"/>
              <a:t>U. </a:t>
            </a:r>
            <a:r>
              <a:rPr lang="en-US" i="1" dirty="0" err="1"/>
              <a:t>nuda</a:t>
            </a:r>
            <a:r>
              <a:rPr lang="en-US" i="1" dirty="0"/>
              <a:t> </a:t>
            </a:r>
            <a:r>
              <a:rPr lang="en-US" i="1" dirty="0" err="1"/>
              <a:t>tritici</a:t>
            </a:r>
            <a:r>
              <a:rPr lang="en-US" i="1" dirty="0"/>
              <a:t> </a:t>
            </a:r>
            <a:r>
              <a:rPr lang="en-US" dirty="0"/>
              <a:t>the loose smut fungi of barley and wheat have been </a:t>
            </a:r>
            <a:r>
              <a:rPr lang="en-US" dirty="0" smtClean="0"/>
              <a:t>found present </a:t>
            </a:r>
            <a:r>
              <a:rPr lang="en-US" dirty="0"/>
              <a:t>in embryo. </a:t>
            </a:r>
          </a:p>
          <a:p>
            <a:r>
              <a:rPr lang="en-US" i="1" dirty="0" err="1"/>
              <a:t>Diplodia</a:t>
            </a:r>
            <a:r>
              <a:rPr lang="en-US" i="1" dirty="0"/>
              <a:t> </a:t>
            </a:r>
            <a:r>
              <a:rPr lang="en-US" i="1" dirty="0" err="1"/>
              <a:t>zeae</a:t>
            </a:r>
            <a:r>
              <a:rPr lang="en-US" i="1" dirty="0"/>
              <a:t> </a:t>
            </a:r>
            <a:r>
              <a:rPr lang="en-US" dirty="0"/>
              <a:t>has been reported to be present between </a:t>
            </a:r>
            <a:r>
              <a:rPr lang="en-US" dirty="0" err="1"/>
              <a:t>scutellum</a:t>
            </a:r>
            <a:r>
              <a:rPr lang="en-US" dirty="0"/>
              <a:t> and inner parts of the embryo in apparently healthy maize seeds.</a:t>
            </a:r>
          </a:p>
          <a:p>
            <a:r>
              <a:rPr lang="en-US" dirty="0"/>
              <a:t>Embryo infection in sesamum by </a:t>
            </a:r>
            <a:r>
              <a:rPr lang="en-US" i="1" dirty="0"/>
              <a:t>Alternaria </a:t>
            </a:r>
            <a:r>
              <a:rPr lang="en-US" i="1" dirty="0" err="1"/>
              <a:t>sesami</a:t>
            </a:r>
            <a:r>
              <a:rPr lang="en-US" i="1" dirty="0"/>
              <a:t> </a:t>
            </a:r>
            <a:r>
              <a:rPr lang="en-US" dirty="0"/>
              <a:t>and in rice seeds by </a:t>
            </a:r>
            <a:r>
              <a:rPr lang="en-US" i="1" dirty="0" err="1"/>
              <a:t>Curvularia</a:t>
            </a:r>
            <a:r>
              <a:rPr lang="en-US" i="1" dirty="0"/>
              <a:t> </a:t>
            </a:r>
            <a:r>
              <a:rPr lang="en-US" i="1" dirty="0" err="1"/>
              <a:t>lunata</a:t>
            </a:r>
            <a:r>
              <a:rPr lang="en-US" i="1" dirty="0"/>
              <a:t> </a:t>
            </a:r>
            <a:r>
              <a:rPr lang="en-US" dirty="0"/>
              <a:t>and </a:t>
            </a:r>
            <a:r>
              <a:rPr lang="en-US" i="1" dirty="0"/>
              <a:t>Fusarium </a:t>
            </a:r>
            <a:r>
              <a:rPr lang="en-US" i="1" dirty="0" err="1"/>
              <a:t>moniliforme</a:t>
            </a:r>
            <a:r>
              <a:rPr lang="en-US" i="1" dirty="0"/>
              <a:t> </a:t>
            </a:r>
            <a:r>
              <a:rPr lang="en-US" dirty="0"/>
              <a:t>have also been reported</a:t>
            </a:r>
            <a:r>
              <a:rPr lang="en-US" dirty="0" smtClean="0"/>
              <a:t>.</a:t>
            </a:r>
            <a:endParaRPr lang="en-US" dirty="0"/>
          </a:p>
        </p:txBody>
      </p:sp>
    </p:spTree>
    <p:extLst>
      <p:ext uri="{BB962C8B-B14F-4D97-AF65-F5344CB8AC3E}">
        <p14:creationId xmlns:p14="http://schemas.microsoft.com/office/powerpoint/2010/main" val="2261079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8488-52F9-4499-9369-636AB7B3A08B}"/>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86D1DE29-1127-4372-89DE-9A96D62C1D37}"/>
              </a:ext>
            </a:extLst>
          </p:cNvPr>
          <p:cNvSpPr>
            <a:spLocks noGrp="1"/>
          </p:cNvSpPr>
          <p:nvPr>
            <p:ph idx="1"/>
          </p:nvPr>
        </p:nvSpPr>
        <p:spPr/>
        <p:txBody>
          <a:bodyPr>
            <a:normAutofit lnSpcReduction="10000"/>
          </a:bodyPr>
          <a:lstStyle/>
          <a:p>
            <a:r>
              <a:rPr lang="en-US" i="1" dirty="0"/>
              <a:t>Pseudomonas </a:t>
            </a:r>
            <a:r>
              <a:rPr lang="en-US" i="1" dirty="0" err="1"/>
              <a:t>lachrymans</a:t>
            </a:r>
            <a:r>
              <a:rPr lang="en-US" i="1" dirty="0"/>
              <a:t> </a:t>
            </a:r>
            <a:r>
              <a:rPr lang="en-US" dirty="0"/>
              <a:t>causing angular leaf spot in cucumber</a:t>
            </a:r>
            <a:r>
              <a:rPr lang="en-US" i="1" dirty="0"/>
              <a:t>, Corynebacterium </a:t>
            </a:r>
            <a:r>
              <a:rPr lang="en-US" i="1" dirty="0" err="1"/>
              <a:t>michiganense</a:t>
            </a:r>
            <a:r>
              <a:rPr lang="en-US" dirty="0"/>
              <a:t> causal agent of bacterial canker of tomato, </a:t>
            </a:r>
            <a:r>
              <a:rPr lang="en-US" i="1" dirty="0"/>
              <a:t>X. campestris</a:t>
            </a:r>
            <a:r>
              <a:rPr lang="en-US" dirty="0"/>
              <a:t> </a:t>
            </a:r>
            <a:r>
              <a:rPr lang="en-US" dirty="0" err="1"/>
              <a:t>pv</a:t>
            </a:r>
            <a:r>
              <a:rPr lang="en-US" dirty="0"/>
              <a:t>. </a:t>
            </a:r>
            <a:r>
              <a:rPr lang="en-US" i="1" dirty="0" err="1"/>
              <a:t>malvacearum</a:t>
            </a:r>
            <a:r>
              <a:rPr lang="en-US" i="1" dirty="0"/>
              <a:t> </a:t>
            </a:r>
            <a:r>
              <a:rPr lang="en-US" dirty="0"/>
              <a:t>causing black arm of cotton are some examples of embryo infection by bacteria.</a:t>
            </a:r>
          </a:p>
          <a:p>
            <a:r>
              <a:rPr lang="en-US" dirty="0"/>
              <a:t>Common bean mosaic virus and tobacco ring spot virus have been found in the embryo tissues of bean and soybean seeds. </a:t>
            </a:r>
          </a:p>
          <a:p>
            <a:endParaRPr lang="en-PK" dirty="0"/>
          </a:p>
        </p:txBody>
      </p:sp>
    </p:spTree>
    <p:extLst>
      <p:ext uri="{BB962C8B-B14F-4D97-AF65-F5344CB8AC3E}">
        <p14:creationId xmlns:p14="http://schemas.microsoft.com/office/powerpoint/2010/main" val="349604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D3A2-DC61-4E04-9EBF-94EB0D21CC6C}"/>
              </a:ext>
            </a:extLst>
          </p:cNvPr>
          <p:cNvSpPr>
            <a:spLocks noGrp="1"/>
          </p:cNvSpPr>
          <p:nvPr>
            <p:ph type="title"/>
          </p:nvPr>
        </p:nvSpPr>
        <p:spPr/>
        <p:txBody>
          <a:bodyPr/>
          <a:lstStyle/>
          <a:p>
            <a:endParaRPr lang="en-PK"/>
          </a:p>
        </p:txBody>
      </p:sp>
      <p:pic>
        <p:nvPicPr>
          <p:cNvPr id="4" name="Picture 2" descr="C:\Users\shaheer\AppData\Local\Temp\Rar$DIa0.385\001.jpg">
            <a:extLst>
              <a:ext uri="{FF2B5EF4-FFF2-40B4-BE49-F238E27FC236}">
                <a16:creationId xmlns:a16="http://schemas.microsoft.com/office/drawing/2014/main" id="{1D2F07B8-56B8-430A-9286-510DDBBABCE3}"/>
              </a:ext>
            </a:extLst>
          </p:cNvPr>
          <p:cNvPicPr>
            <a:picLocks noGrp="1" noChangeAspect="1" noChangeArrowheads="1"/>
          </p:cNvPicPr>
          <p:nvPr>
            <p:ph idx="1"/>
          </p:nvPr>
        </p:nvPicPr>
        <p:blipFill>
          <a:blip r:embed="rId2" cstate="print"/>
          <a:srcRect l="31647" t="14444" b="51111"/>
          <a:stretch>
            <a:fillRect/>
          </a:stretch>
        </p:blipFill>
        <p:spPr bwMode="auto">
          <a:xfrm rot="16200000">
            <a:off x="2308225" y="2294276"/>
            <a:ext cx="4525963" cy="3139398"/>
          </a:xfrm>
          <a:prstGeom prst="rect">
            <a:avLst/>
          </a:prstGeom>
          <a:noFill/>
        </p:spPr>
      </p:pic>
      <p:sp>
        <p:nvSpPr>
          <p:cNvPr id="5"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1820553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19E1-CC2F-4281-A7ED-E00629F8C93F}"/>
              </a:ext>
            </a:extLst>
          </p:cNvPr>
          <p:cNvSpPr>
            <a:spLocks noGrp="1"/>
          </p:cNvSpPr>
          <p:nvPr>
            <p:ph type="title"/>
          </p:nvPr>
        </p:nvSpPr>
        <p:spPr/>
        <p:txBody>
          <a:bodyPr/>
          <a:lstStyle/>
          <a:p>
            <a:r>
              <a:rPr lang="en-US" smtClean="0"/>
              <a:t> </a:t>
            </a:r>
            <a:endParaRPr lang="en-PK"/>
          </a:p>
        </p:txBody>
      </p:sp>
      <p:pic>
        <p:nvPicPr>
          <p:cNvPr id="4" name="Content Placeholder 4">
            <a:extLst>
              <a:ext uri="{FF2B5EF4-FFF2-40B4-BE49-F238E27FC236}">
                <a16:creationId xmlns:a16="http://schemas.microsoft.com/office/drawing/2014/main" id="{D2D84349-7415-4D7C-842B-770D2C8F58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841" y="1600200"/>
            <a:ext cx="6028318" cy="4525963"/>
          </a:xfrm>
        </p:spPr>
      </p:pic>
      <p:sp>
        <p:nvSpPr>
          <p:cNvPr id="5"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261980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2CFD-CCA5-4010-A116-FB8FE7E9A06B}"/>
              </a:ext>
            </a:extLst>
          </p:cNvPr>
          <p:cNvSpPr>
            <a:spLocks noGrp="1"/>
          </p:cNvSpPr>
          <p:nvPr>
            <p:ph type="title"/>
          </p:nvPr>
        </p:nvSpPr>
        <p:spPr/>
        <p:txBody>
          <a:bodyPr/>
          <a:lstStyle/>
          <a:p>
            <a:r>
              <a:rPr lang="en-US" b="1" dirty="0"/>
              <a:t>5. Pericarp infection</a:t>
            </a:r>
            <a:endParaRPr lang="en-PK" b="1" dirty="0"/>
          </a:p>
        </p:txBody>
      </p:sp>
      <p:sp>
        <p:nvSpPr>
          <p:cNvPr id="3" name="Content Placeholder 2">
            <a:extLst>
              <a:ext uri="{FF2B5EF4-FFF2-40B4-BE49-F238E27FC236}">
                <a16:creationId xmlns:a16="http://schemas.microsoft.com/office/drawing/2014/main" id="{C9E39214-2601-4570-A508-CECCEF603F17}"/>
              </a:ext>
            </a:extLst>
          </p:cNvPr>
          <p:cNvSpPr>
            <a:spLocks noGrp="1"/>
          </p:cNvSpPr>
          <p:nvPr>
            <p:ph idx="1"/>
          </p:nvPr>
        </p:nvSpPr>
        <p:spPr/>
        <p:txBody>
          <a:bodyPr>
            <a:normAutofit fontScale="92500"/>
          </a:bodyPr>
          <a:lstStyle/>
          <a:p>
            <a:r>
              <a:rPr lang="en-US" dirty="0" smtClean="0"/>
              <a:t>Fruit infection my </a:t>
            </a:r>
            <a:r>
              <a:rPr lang="en-US" dirty="0"/>
              <a:t>suppress development of seeds as in fruits of apple, pear, plum etc. These may be mummified by fungus </a:t>
            </a:r>
            <a:r>
              <a:rPr lang="en-US" i="1" dirty="0" err="1"/>
              <a:t>Monilinia</a:t>
            </a:r>
            <a:r>
              <a:rPr lang="en-US" i="1" dirty="0"/>
              <a:t>. </a:t>
            </a:r>
          </a:p>
          <a:p>
            <a:r>
              <a:rPr lang="en-US" dirty="0"/>
              <a:t>In some cases infected pericarp accompanies the seed.</a:t>
            </a:r>
          </a:p>
          <a:p>
            <a:r>
              <a:rPr lang="en-US" dirty="0"/>
              <a:t>Many species of </a:t>
            </a:r>
            <a:r>
              <a:rPr lang="en-US" i="1" dirty="0" err="1"/>
              <a:t>Drechslera</a:t>
            </a:r>
            <a:r>
              <a:rPr lang="en-US" dirty="0"/>
              <a:t> parasitic in cereals and grasses establish themselves as dormant mycelium in the pericarp as they do in the seed coat. </a:t>
            </a:r>
            <a:endParaRPr lang="en-PK" dirty="0"/>
          </a:p>
        </p:txBody>
      </p:sp>
    </p:spTree>
    <p:extLst>
      <p:ext uri="{BB962C8B-B14F-4D97-AF65-F5344CB8AC3E}">
        <p14:creationId xmlns:p14="http://schemas.microsoft.com/office/powerpoint/2010/main" val="283256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570F-958C-4A05-9511-14764F289FAA}"/>
              </a:ext>
            </a:extLst>
          </p:cNvPr>
          <p:cNvSpPr>
            <a:spLocks noGrp="1"/>
          </p:cNvSpPr>
          <p:nvPr>
            <p:ph type="title"/>
          </p:nvPr>
        </p:nvSpPr>
        <p:spPr/>
        <p:txBody>
          <a:bodyPr/>
          <a:lstStyle/>
          <a:p>
            <a:endParaRPr lang="en-PK"/>
          </a:p>
        </p:txBody>
      </p:sp>
      <p:pic>
        <p:nvPicPr>
          <p:cNvPr id="4098" name="Picture 2" descr="Fig. 6">
            <a:extLst>
              <a:ext uri="{FF2B5EF4-FFF2-40B4-BE49-F238E27FC236}">
                <a16:creationId xmlns:a16="http://schemas.microsoft.com/office/drawing/2014/main" id="{27411707-69EF-47FF-B503-26EDAB1A15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086" r="66765" b="72756"/>
          <a:stretch/>
        </p:blipFill>
        <p:spPr bwMode="auto">
          <a:xfrm>
            <a:off x="251520" y="1431837"/>
            <a:ext cx="3433754" cy="42258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ericarp infection stone fruits by fungi">
            <a:extLst>
              <a:ext uri="{FF2B5EF4-FFF2-40B4-BE49-F238E27FC236}">
                <a16:creationId xmlns:a16="http://schemas.microsoft.com/office/drawing/2014/main" id="{123688DC-D0AA-4F3D-9ECF-5CAB4B393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988840"/>
            <a:ext cx="5153025" cy="38004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142663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27038"/>
            <a:ext cx="8229600" cy="944562"/>
          </a:xfrm>
        </p:spPr>
        <p:txBody>
          <a:bodyPr>
            <a:normAutofit fontScale="90000"/>
          </a:bodyPr>
          <a:lstStyle/>
          <a:p>
            <a:r>
              <a:rPr lang="en-US" b="1" dirty="0"/>
              <a:t>Seed borne Pathogens are Transmitted by Three Different Ways</a:t>
            </a:r>
          </a:p>
        </p:txBody>
      </p:sp>
      <p:sp>
        <p:nvSpPr>
          <p:cNvPr id="5" name="Content Placeholder 2"/>
          <p:cNvSpPr>
            <a:spLocks noGrp="1"/>
          </p:cNvSpPr>
          <p:nvPr>
            <p:ph idx="1"/>
          </p:nvPr>
        </p:nvSpPr>
        <p:spPr>
          <a:xfrm>
            <a:off x="457200" y="1600200"/>
            <a:ext cx="8229600" cy="4525963"/>
          </a:xfrm>
        </p:spPr>
        <p:txBody>
          <a:bodyPr>
            <a:normAutofit fontScale="92500" lnSpcReduction="10000"/>
          </a:bodyPr>
          <a:lstStyle/>
          <a:p>
            <a:pPr marL="514350" indent="-514350">
              <a:buAutoNum type="arabicPeriod"/>
            </a:pPr>
            <a:r>
              <a:rPr lang="en-US" b="1" dirty="0"/>
              <a:t>Externally seed borne pathogens</a:t>
            </a:r>
          </a:p>
          <a:p>
            <a:pPr marL="514350" indent="-514350">
              <a:buNone/>
            </a:pPr>
            <a:r>
              <a:rPr lang="en-US" dirty="0"/>
              <a:t>The </a:t>
            </a:r>
            <a:r>
              <a:rPr lang="en-US" dirty="0" err="1"/>
              <a:t>inoculum</a:t>
            </a:r>
            <a:r>
              <a:rPr lang="en-US" dirty="0"/>
              <a:t> in such cases is superficial and confined to the surface of the seed usually as adhering </a:t>
            </a:r>
            <a:r>
              <a:rPr lang="en-US" dirty="0" err="1"/>
              <a:t>propagules</a:t>
            </a:r>
            <a:r>
              <a:rPr lang="en-US" dirty="0"/>
              <a:t> e.g. spores, </a:t>
            </a:r>
            <a:r>
              <a:rPr lang="en-US" dirty="0" err="1"/>
              <a:t>sclerotia</a:t>
            </a:r>
            <a:r>
              <a:rPr lang="en-US" dirty="0"/>
              <a:t>, mycelium, bacteria, nematodes, virus particles etc.</a:t>
            </a:r>
          </a:p>
          <a:p>
            <a:pPr marL="514350" indent="-514350">
              <a:buNone/>
            </a:pPr>
            <a:r>
              <a:rPr lang="en-US" dirty="0"/>
              <a:t>Pathogens borne on the surface of the seed include species of </a:t>
            </a:r>
            <a:r>
              <a:rPr lang="en-US" i="1" dirty="0" err="1"/>
              <a:t>Alternaria</a:t>
            </a:r>
            <a:r>
              <a:rPr lang="en-US" dirty="0"/>
              <a:t>, </a:t>
            </a:r>
            <a:r>
              <a:rPr lang="en-US" i="1" dirty="0" err="1"/>
              <a:t>Fusarium</a:t>
            </a:r>
            <a:r>
              <a:rPr lang="en-US" dirty="0"/>
              <a:t>, </a:t>
            </a:r>
            <a:r>
              <a:rPr lang="en-US" i="1" dirty="0" err="1"/>
              <a:t>Helminthosporium</a:t>
            </a:r>
            <a:r>
              <a:rPr lang="en-US" dirty="0"/>
              <a:t>, </a:t>
            </a:r>
            <a:r>
              <a:rPr lang="en-US" i="1" dirty="0" err="1"/>
              <a:t>Stemphylium</a:t>
            </a:r>
            <a:r>
              <a:rPr lang="en-US" dirty="0"/>
              <a:t>, many smuts and some rust fungi.</a:t>
            </a:r>
          </a:p>
        </p:txBody>
      </p:sp>
    </p:spTree>
    <p:extLst>
      <p:ext uri="{BB962C8B-B14F-4D97-AF65-F5344CB8AC3E}">
        <p14:creationId xmlns:p14="http://schemas.microsoft.com/office/powerpoint/2010/main" val="264273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07C17-9EDC-4060-BDE2-ABFDFB2C3CFB}"/>
              </a:ext>
            </a:extLst>
          </p:cNvPr>
          <p:cNvSpPr>
            <a:spLocks noGrp="1"/>
          </p:cNvSpPr>
          <p:nvPr>
            <p:ph type="title"/>
          </p:nvPr>
        </p:nvSpPr>
        <p:spPr/>
        <p:txBody>
          <a:bodyPr/>
          <a:lstStyle/>
          <a:p>
            <a:endParaRPr lang="en-PK" dirty="0"/>
          </a:p>
        </p:txBody>
      </p:sp>
      <p:sp>
        <p:nvSpPr>
          <p:cNvPr id="7" name="Content Placeholder 6">
            <a:extLst>
              <a:ext uri="{FF2B5EF4-FFF2-40B4-BE49-F238E27FC236}">
                <a16:creationId xmlns:a16="http://schemas.microsoft.com/office/drawing/2014/main" id="{9001FF8F-F3F8-4AA9-A6AC-FB743FA11A79}"/>
              </a:ext>
            </a:extLst>
          </p:cNvPr>
          <p:cNvSpPr>
            <a:spLocks noGrp="1"/>
          </p:cNvSpPr>
          <p:nvPr>
            <p:ph idx="1"/>
          </p:nvPr>
        </p:nvSpPr>
        <p:spPr/>
        <p:txBody>
          <a:bodyPr/>
          <a:lstStyle/>
          <a:p>
            <a:endParaRPr lang="en-PK"/>
          </a:p>
        </p:txBody>
      </p:sp>
      <p:pic>
        <p:nvPicPr>
          <p:cNvPr id="5124" name="Picture 4" descr="http://www.missouribotanicalgarden.org/Portals/0/Gardening/Gardening%20Help/images/Pests/Brown_Rot1486.jpg">
            <a:extLst>
              <a:ext uri="{FF2B5EF4-FFF2-40B4-BE49-F238E27FC236}">
                <a16:creationId xmlns:a16="http://schemas.microsoft.com/office/drawing/2014/main" id="{632923C6-8108-46FA-8818-A366CBE73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133879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305D-D2CE-4266-9CB3-FFBDD7E9F6A5}"/>
              </a:ext>
            </a:extLst>
          </p:cNvPr>
          <p:cNvSpPr>
            <a:spLocks noGrp="1"/>
          </p:cNvSpPr>
          <p:nvPr>
            <p:ph type="title"/>
          </p:nvPr>
        </p:nvSpPr>
        <p:spPr>
          <a:xfrm>
            <a:off x="457200" y="274638"/>
            <a:ext cx="8229600" cy="706090"/>
          </a:xfrm>
        </p:spPr>
        <p:txBody>
          <a:bodyPr>
            <a:normAutofit fontScale="90000"/>
          </a:bodyPr>
          <a:lstStyle/>
          <a:p>
            <a:r>
              <a:rPr lang="en-US" b="1" dirty="0"/>
              <a:t>6. Bract Infection</a:t>
            </a:r>
            <a:endParaRPr lang="en-PK" b="1" dirty="0"/>
          </a:p>
        </p:txBody>
      </p:sp>
      <p:sp>
        <p:nvSpPr>
          <p:cNvPr id="3" name="Content Placeholder 2">
            <a:extLst>
              <a:ext uri="{FF2B5EF4-FFF2-40B4-BE49-F238E27FC236}">
                <a16:creationId xmlns:a16="http://schemas.microsoft.com/office/drawing/2014/main" id="{30C5F75B-0143-4AA5-B96F-74F3EF911F5D}"/>
              </a:ext>
            </a:extLst>
          </p:cNvPr>
          <p:cNvSpPr>
            <a:spLocks noGrp="1"/>
          </p:cNvSpPr>
          <p:nvPr>
            <p:ph idx="1"/>
          </p:nvPr>
        </p:nvSpPr>
        <p:spPr>
          <a:xfrm>
            <a:off x="457200" y="1166018"/>
            <a:ext cx="8229600" cy="4525963"/>
          </a:xfrm>
        </p:spPr>
        <p:txBody>
          <a:bodyPr>
            <a:normAutofit/>
          </a:bodyPr>
          <a:lstStyle/>
          <a:p>
            <a:r>
              <a:rPr lang="en-US" dirty="0" smtClean="0"/>
              <a:t>Resting </a:t>
            </a:r>
            <a:r>
              <a:rPr lang="en-US" dirty="0"/>
              <a:t>mycelium may be carried in the inner glumes </a:t>
            </a:r>
            <a:r>
              <a:rPr lang="en-US" dirty="0" smtClean="0"/>
              <a:t>e.g. </a:t>
            </a:r>
            <a:r>
              <a:rPr lang="en-US" i="1" dirty="0" err="1" smtClean="0"/>
              <a:t>Dreschslera</a:t>
            </a:r>
            <a:r>
              <a:rPr lang="en-US" i="1" dirty="0" smtClean="0"/>
              <a:t> </a:t>
            </a:r>
            <a:r>
              <a:rPr lang="en-US" i="1" dirty="0" err="1"/>
              <a:t>oryzae</a:t>
            </a:r>
            <a:r>
              <a:rPr lang="en-US" dirty="0"/>
              <a:t>. </a:t>
            </a:r>
          </a:p>
          <a:p>
            <a:r>
              <a:rPr lang="en-US" i="1" dirty="0" err="1"/>
              <a:t>Sclerospora</a:t>
            </a:r>
            <a:r>
              <a:rPr lang="en-US" i="1" dirty="0"/>
              <a:t> </a:t>
            </a:r>
            <a:r>
              <a:rPr lang="en-US" i="1" dirty="0" err="1"/>
              <a:t>sorghi</a:t>
            </a:r>
            <a:r>
              <a:rPr lang="en-US" i="1" dirty="0"/>
              <a:t> </a:t>
            </a:r>
            <a:r>
              <a:rPr lang="en-US" dirty="0"/>
              <a:t>is borne abundantly as </a:t>
            </a:r>
            <a:r>
              <a:rPr lang="en-US" dirty="0" err="1"/>
              <a:t>oosopores</a:t>
            </a:r>
            <a:r>
              <a:rPr lang="en-US" dirty="0"/>
              <a:t> in the persistent glumes of sorghum.</a:t>
            </a:r>
          </a:p>
          <a:p>
            <a:r>
              <a:rPr lang="en-US" i="1" dirty="0"/>
              <a:t>Xanthomonas </a:t>
            </a:r>
            <a:r>
              <a:rPr lang="en-US" i="1" dirty="0" err="1"/>
              <a:t>oryzae</a:t>
            </a:r>
            <a:r>
              <a:rPr lang="en-US" i="1" dirty="0"/>
              <a:t> </a:t>
            </a:r>
            <a:r>
              <a:rPr lang="en-US" dirty="0"/>
              <a:t>in Japan is found in the tissue of husk. </a:t>
            </a:r>
            <a:endParaRPr lang="en-PK" dirty="0"/>
          </a:p>
        </p:txBody>
      </p:sp>
    </p:spTree>
    <p:extLst>
      <p:ext uri="{BB962C8B-B14F-4D97-AF65-F5344CB8AC3E}">
        <p14:creationId xmlns:p14="http://schemas.microsoft.com/office/powerpoint/2010/main" val="3738191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D6A8-5244-4C31-9A19-34D273EC8CD7}"/>
              </a:ext>
            </a:extLst>
          </p:cNvPr>
          <p:cNvSpPr>
            <a:spLocks noGrp="1"/>
          </p:cNvSpPr>
          <p:nvPr>
            <p:ph type="title"/>
          </p:nvPr>
        </p:nvSpPr>
        <p:spPr/>
        <p:txBody>
          <a:bodyPr/>
          <a:lstStyle/>
          <a:p>
            <a:r>
              <a:rPr lang="en-US" i="1" dirty="0" err="1"/>
              <a:t>Sclerospora</a:t>
            </a:r>
            <a:r>
              <a:rPr lang="en-US" i="1" dirty="0"/>
              <a:t> </a:t>
            </a:r>
            <a:r>
              <a:rPr lang="en-US" i="1" dirty="0" err="1"/>
              <a:t>sorghi</a:t>
            </a:r>
            <a:endParaRPr lang="en-PK" i="1" dirty="0"/>
          </a:p>
        </p:txBody>
      </p:sp>
      <p:sp>
        <p:nvSpPr>
          <p:cNvPr id="5" name="Content Placeholder 4">
            <a:extLst>
              <a:ext uri="{FF2B5EF4-FFF2-40B4-BE49-F238E27FC236}">
                <a16:creationId xmlns:a16="http://schemas.microsoft.com/office/drawing/2014/main" id="{6D8B4DB2-F162-443A-88BA-0385B235776C}"/>
              </a:ext>
            </a:extLst>
          </p:cNvPr>
          <p:cNvSpPr>
            <a:spLocks noGrp="1"/>
          </p:cNvSpPr>
          <p:nvPr>
            <p:ph idx="1"/>
          </p:nvPr>
        </p:nvSpPr>
        <p:spPr/>
        <p:txBody>
          <a:bodyPr/>
          <a:lstStyle/>
          <a:p>
            <a:endParaRPr lang="en-PK"/>
          </a:p>
        </p:txBody>
      </p:sp>
      <p:pic>
        <p:nvPicPr>
          <p:cNvPr id="6148" name="Picture 4" descr="Image result for sclerospora sorghi on glumes of sorghum">
            <a:extLst>
              <a:ext uri="{FF2B5EF4-FFF2-40B4-BE49-F238E27FC236}">
                <a16:creationId xmlns:a16="http://schemas.microsoft.com/office/drawing/2014/main" id="{A32F204D-B8CC-4540-ABC9-576D23D4E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600200"/>
            <a:ext cx="2857500" cy="43910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1841398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159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*Sources</a:t>
            </a:r>
            <a:endParaRPr lang="en-US" b="1" dirty="0"/>
          </a:p>
        </p:txBody>
      </p:sp>
      <p:sp>
        <p:nvSpPr>
          <p:cNvPr id="5" name="Content Placeholder 2"/>
          <p:cNvSpPr txBox="1">
            <a:spLocks/>
          </p:cNvSpPr>
          <p:nvPr/>
        </p:nvSpPr>
        <p:spPr>
          <a:xfrm>
            <a:off x="611560" y="155679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1. Recommended books.</a:t>
            </a:r>
          </a:p>
          <a:p>
            <a:r>
              <a:rPr lang="en-US" dirty="0" smtClean="0"/>
              <a:t>2. Latest research articles downloaded from  </a:t>
            </a:r>
          </a:p>
          <a:p>
            <a:pPr marL="0" indent="0">
              <a:buFont typeface="Arial" pitchFamily="34" charset="0"/>
              <a:buNone/>
            </a:pPr>
            <a:r>
              <a:rPr lang="en-US" dirty="0" smtClean="0"/>
              <a:t>        Google. </a:t>
            </a:r>
          </a:p>
          <a:p>
            <a:r>
              <a:rPr lang="en-US" dirty="0" smtClean="0"/>
              <a:t>3. Google images.</a:t>
            </a:r>
          </a:p>
          <a:p>
            <a:endParaRPr lang="en-US" dirty="0" smtClean="0"/>
          </a:p>
          <a:p>
            <a:endParaRPr lang="en-US" dirty="0" smtClean="0"/>
          </a:p>
          <a:p>
            <a:r>
              <a:rPr lang="en-US" sz="2000" dirty="0" smtClean="0"/>
              <a:t>*Solely for academic purpose and guidance of students. </a:t>
            </a:r>
          </a:p>
          <a:p>
            <a:endParaRPr lang="en-US" dirty="0"/>
          </a:p>
        </p:txBody>
      </p:sp>
    </p:spTree>
    <p:extLst>
      <p:ext uri="{BB962C8B-B14F-4D97-AF65-F5344CB8AC3E}">
        <p14:creationId xmlns:p14="http://schemas.microsoft.com/office/powerpoint/2010/main" val="287010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457200" y="274638"/>
            <a:ext cx="8229600" cy="1143000"/>
          </a:xfrm>
        </p:spPr>
        <p:txBody>
          <a:bodyPr/>
          <a:lstStyle/>
          <a:p>
            <a:r>
              <a:rPr lang="en-US" dirty="0"/>
              <a:t>Spores</a:t>
            </a:r>
          </a:p>
        </p:txBody>
      </p:sp>
      <p:pic>
        <p:nvPicPr>
          <p:cNvPr id="6" name="Picture 4" descr="http://www.emlab.com/m/media/Fig1_v3i5.jpg"/>
          <p:cNvPicPr>
            <a:picLocks noChangeAspect="1" noChangeArrowheads="1"/>
          </p:cNvPicPr>
          <p:nvPr/>
        </p:nvPicPr>
        <p:blipFill>
          <a:blip r:embed="rId2" cstate="print"/>
          <a:srcRect/>
          <a:stretch>
            <a:fillRect/>
          </a:stretch>
        </p:blipFill>
        <p:spPr bwMode="auto">
          <a:xfrm>
            <a:off x="3048000" y="1676400"/>
            <a:ext cx="3200400" cy="3994826"/>
          </a:xfrm>
          <a:prstGeom prst="rect">
            <a:avLst/>
          </a:prstGeom>
          <a:noFill/>
        </p:spPr>
      </p:pic>
      <p:sp>
        <p:nvSpPr>
          <p:cNvPr id="5"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420053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err="1"/>
              <a:t>Sclerotia</a:t>
            </a:r>
            <a:endParaRPr lang="en-US" dirty="0"/>
          </a:p>
        </p:txBody>
      </p:sp>
      <p:sp>
        <p:nvSpPr>
          <p:cNvPr id="5" name="Content Placeholder 2"/>
          <p:cNvSpPr>
            <a:spLocks noGrp="1"/>
          </p:cNvSpPr>
          <p:nvPr>
            <p:ph idx="1"/>
          </p:nvPr>
        </p:nvSpPr>
        <p:spPr>
          <a:xfrm>
            <a:off x="457200" y="1600200"/>
            <a:ext cx="8229600" cy="4525963"/>
          </a:xfrm>
        </p:spPr>
        <p:txBody>
          <a:bodyPr/>
          <a:lstStyle/>
          <a:p>
            <a:endParaRPr lang="en-US"/>
          </a:p>
        </p:txBody>
      </p:sp>
      <p:pic>
        <p:nvPicPr>
          <p:cNvPr id="6" name="Picture 4" descr="Sclerotia"/>
          <p:cNvPicPr>
            <a:picLocks noChangeAspect="1" noChangeArrowheads="1"/>
          </p:cNvPicPr>
          <p:nvPr/>
        </p:nvPicPr>
        <p:blipFill>
          <a:blip r:embed="rId2" cstate="print"/>
          <a:srcRect/>
          <a:stretch>
            <a:fillRect/>
          </a:stretch>
        </p:blipFill>
        <p:spPr bwMode="auto">
          <a:xfrm>
            <a:off x="1371600" y="1791129"/>
            <a:ext cx="6210872" cy="4136441"/>
          </a:xfrm>
          <a:prstGeom prst="rect">
            <a:avLst/>
          </a:prstGeom>
          <a:noFill/>
        </p:spPr>
      </p:pic>
      <p:sp>
        <p:nvSpPr>
          <p:cNvPr id="7" name="Title 1"/>
          <p:cNvSpPr txBox="1">
            <a:spLocks/>
          </p:cNvSpPr>
          <p:nvPr/>
        </p:nvSpPr>
        <p:spPr>
          <a:xfrm>
            <a:off x="7162800" y="6461124"/>
            <a:ext cx="1828800" cy="302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50" b="1" dirty="0" smtClean="0"/>
              <a:t>Courtesy: Google Images</a:t>
            </a:r>
            <a:endParaRPr lang="en-US" sz="1050" b="1" dirty="0"/>
          </a:p>
        </p:txBody>
      </p:sp>
    </p:spTree>
    <p:extLst>
      <p:ext uri="{BB962C8B-B14F-4D97-AF65-F5344CB8AC3E}">
        <p14:creationId xmlns:p14="http://schemas.microsoft.com/office/powerpoint/2010/main" val="351449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normAutofit fontScale="85000" lnSpcReduction="10000"/>
          </a:bodyPr>
          <a:lstStyle/>
          <a:p>
            <a:r>
              <a:rPr lang="en-US" dirty="0"/>
              <a:t>Contamination of seed surface especially by fungi is often detectable by direct observation under the microscope or by examining the seed washings.</a:t>
            </a:r>
          </a:p>
          <a:p>
            <a:r>
              <a:rPr lang="en-US" b="1" dirty="0"/>
              <a:t>Some common examples are:</a:t>
            </a:r>
          </a:p>
          <a:p>
            <a:r>
              <a:rPr lang="en-US" i="1" dirty="0" err="1"/>
              <a:t>Tilletia</a:t>
            </a:r>
            <a:r>
              <a:rPr lang="en-US" i="1" dirty="0"/>
              <a:t> caries </a:t>
            </a:r>
            <a:r>
              <a:rPr lang="en-US" dirty="0"/>
              <a:t>(wheat bunt), </a:t>
            </a:r>
            <a:r>
              <a:rPr lang="en-US" i="1" dirty="0" err="1"/>
              <a:t>Sphacelotheca</a:t>
            </a:r>
            <a:r>
              <a:rPr lang="en-US" i="1" dirty="0"/>
              <a:t> </a:t>
            </a:r>
            <a:r>
              <a:rPr lang="en-US" i="1" dirty="0" err="1"/>
              <a:t>sorghi</a:t>
            </a:r>
            <a:r>
              <a:rPr lang="en-US" i="1" dirty="0"/>
              <a:t> </a:t>
            </a:r>
            <a:r>
              <a:rPr lang="en-US" dirty="0"/>
              <a:t>(grain smut of sorghum), </a:t>
            </a:r>
            <a:r>
              <a:rPr lang="en-US" i="1" dirty="0" err="1"/>
              <a:t>Ustilago</a:t>
            </a:r>
            <a:r>
              <a:rPr lang="en-US" i="1" dirty="0"/>
              <a:t> </a:t>
            </a:r>
            <a:r>
              <a:rPr lang="en-US" i="1" dirty="0" err="1"/>
              <a:t>hordei</a:t>
            </a:r>
            <a:r>
              <a:rPr lang="en-US" dirty="0"/>
              <a:t> (covered smut of barley), </a:t>
            </a:r>
            <a:r>
              <a:rPr lang="en-US" i="1" dirty="0" err="1"/>
              <a:t>Puccinia</a:t>
            </a:r>
            <a:r>
              <a:rPr lang="en-US" i="1" dirty="0"/>
              <a:t> </a:t>
            </a:r>
            <a:r>
              <a:rPr lang="en-US" i="1" dirty="0" err="1"/>
              <a:t>carthami</a:t>
            </a:r>
            <a:r>
              <a:rPr lang="en-US" i="1" dirty="0"/>
              <a:t> </a:t>
            </a:r>
            <a:r>
              <a:rPr lang="en-US" dirty="0"/>
              <a:t>(safflower rust), </a:t>
            </a:r>
            <a:r>
              <a:rPr lang="en-US" i="1" dirty="0" err="1"/>
              <a:t>Ditylenchus</a:t>
            </a:r>
            <a:r>
              <a:rPr lang="en-US" i="1" dirty="0"/>
              <a:t> </a:t>
            </a:r>
            <a:r>
              <a:rPr lang="en-US" i="1" dirty="0" err="1"/>
              <a:t>dipsaci</a:t>
            </a:r>
            <a:r>
              <a:rPr lang="en-US" dirty="0"/>
              <a:t> (bulb and stem nematode on alfalfa), </a:t>
            </a:r>
            <a:r>
              <a:rPr lang="en-US" i="1" dirty="0" err="1"/>
              <a:t>Corynebacterium</a:t>
            </a:r>
            <a:r>
              <a:rPr lang="en-US" i="1" dirty="0"/>
              <a:t> </a:t>
            </a:r>
            <a:r>
              <a:rPr lang="en-US" i="1" dirty="0" err="1"/>
              <a:t>michiganense</a:t>
            </a:r>
            <a:r>
              <a:rPr lang="en-US" i="1" dirty="0"/>
              <a:t> </a:t>
            </a:r>
            <a:r>
              <a:rPr lang="en-US" dirty="0"/>
              <a:t>(bacterial canker of tomato) and tobacco mosaic virus in tomato.</a:t>
            </a:r>
          </a:p>
        </p:txBody>
      </p:sp>
    </p:spTree>
    <p:extLst>
      <p:ext uri="{BB962C8B-B14F-4D97-AF65-F5344CB8AC3E}">
        <p14:creationId xmlns:p14="http://schemas.microsoft.com/office/powerpoint/2010/main" val="334316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020762"/>
          </a:xfrm>
        </p:spPr>
        <p:txBody>
          <a:bodyPr/>
          <a:lstStyle/>
          <a:p>
            <a:r>
              <a:rPr lang="en-US" b="1" dirty="0"/>
              <a:t>Internally Seed borne Pathogens</a:t>
            </a:r>
          </a:p>
        </p:txBody>
      </p:sp>
      <p:sp>
        <p:nvSpPr>
          <p:cNvPr id="5" name="Content Placeholder 2"/>
          <p:cNvSpPr>
            <a:spLocks noGrp="1"/>
          </p:cNvSpPr>
          <p:nvPr>
            <p:ph idx="1"/>
          </p:nvPr>
        </p:nvSpPr>
        <p:spPr>
          <a:xfrm>
            <a:off x="457200" y="1600200"/>
            <a:ext cx="8229600" cy="4525963"/>
          </a:xfrm>
        </p:spPr>
        <p:txBody>
          <a:bodyPr>
            <a:normAutofit/>
          </a:bodyPr>
          <a:lstStyle/>
          <a:p>
            <a:r>
              <a:rPr lang="en-US" dirty="0" smtClean="0"/>
              <a:t>The </a:t>
            </a:r>
            <a:r>
              <a:rPr lang="en-US" dirty="0"/>
              <a:t>pathogens </a:t>
            </a:r>
            <a:r>
              <a:rPr lang="en-US" dirty="0" smtClean="0"/>
              <a:t>may be </a:t>
            </a:r>
            <a:r>
              <a:rPr lang="en-US" dirty="0"/>
              <a:t>carried inside the seed.</a:t>
            </a:r>
          </a:p>
          <a:p>
            <a:r>
              <a:rPr lang="en-US" dirty="0" smtClean="0"/>
              <a:t>Pathogens </a:t>
            </a:r>
            <a:r>
              <a:rPr lang="en-US" dirty="0"/>
              <a:t>may establish themselves in the various layers which envelop the seed such as seed coat, </a:t>
            </a:r>
            <a:r>
              <a:rPr lang="en-US" dirty="0" err="1"/>
              <a:t>testa</a:t>
            </a:r>
            <a:r>
              <a:rPr lang="en-US" dirty="0"/>
              <a:t>, pericarp, endosperm and embryo.</a:t>
            </a:r>
          </a:p>
          <a:p>
            <a:r>
              <a:rPr lang="en-US" dirty="0"/>
              <a:t>Transmission of such pathogens is through vegetative cells spores, </a:t>
            </a:r>
            <a:r>
              <a:rPr lang="en-US" dirty="0" err="1"/>
              <a:t>pycnidia</a:t>
            </a:r>
            <a:r>
              <a:rPr lang="en-US" dirty="0"/>
              <a:t>, nematodes or virus particles.</a:t>
            </a:r>
          </a:p>
        </p:txBody>
      </p:sp>
    </p:spTree>
    <p:extLst>
      <p:ext uri="{BB962C8B-B14F-4D97-AF65-F5344CB8AC3E}">
        <p14:creationId xmlns:p14="http://schemas.microsoft.com/office/powerpoint/2010/main" val="194292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548680"/>
            <a:ext cx="8229600" cy="5105400"/>
          </a:xfrm>
        </p:spPr>
        <p:txBody>
          <a:bodyPr>
            <a:normAutofit fontScale="92500" lnSpcReduction="10000"/>
          </a:bodyPr>
          <a:lstStyle/>
          <a:p>
            <a:r>
              <a:rPr lang="en-US" b="1" dirty="0"/>
              <a:t>Some examples are:</a:t>
            </a:r>
          </a:p>
          <a:p>
            <a:r>
              <a:rPr lang="en-US" i="1" dirty="0" err="1"/>
              <a:t>Ustilago</a:t>
            </a:r>
            <a:r>
              <a:rPr lang="en-US" i="1" dirty="0"/>
              <a:t> </a:t>
            </a:r>
            <a:r>
              <a:rPr lang="en-US" i="1" dirty="0" err="1"/>
              <a:t>nuda</a:t>
            </a:r>
            <a:r>
              <a:rPr lang="en-US" i="1" dirty="0"/>
              <a:t> </a:t>
            </a:r>
            <a:r>
              <a:rPr lang="en-US" dirty="0"/>
              <a:t>(loose smut of barley), </a:t>
            </a:r>
            <a:r>
              <a:rPr lang="en-US" i="1" dirty="0" err="1"/>
              <a:t>Ustilago</a:t>
            </a:r>
            <a:r>
              <a:rPr lang="en-US" i="1" dirty="0"/>
              <a:t> </a:t>
            </a:r>
            <a:r>
              <a:rPr lang="en-US" i="1" dirty="0" err="1"/>
              <a:t>nuda</a:t>
            </a:r>
            <a:r>
              <a:rPr lang="en-US" i="1" dirty="0"/>
              <a:t> </a:t>
            </a:r>
            <a:r>
              <a:rPr lang="en-US" i="1" dirty="0" err="1"/>
              <a:t>tritici</a:t>
            </a:r>
            <a:r>
              <a:rPr lang="en-US" dirty="0"/>
              <a:t> (loose smut of wheat), </a:t>
            </a:r>
            <a:r>
              <a:rPr lang="en-US" i="1" dirty="0" err="1"/>
              <a:t>Colletotrichum</a:t>
            </a:r>
            <a:r>
              <a:rPr lang="en-US" i="1" dirty="0"/>
              <a:t> </a:t>
            </a:r>
            <a:r>
              <a:rPr lang="en-US" i="1" dirty="0" err="1"/>
              <a:t>lindimuthianum</a:t>
            </a:r>
            <a:r>
              <a:rPr lang="en-US" i="1" dirty="0"/>
              <a:t> </a:t>
            </a:r>
            <a:r>
              <a:rPr lang="en-US" dirty="0"/>
              <a:t>(bean anthracnose), </a:t>
            </a:r>
            <a:r>
              <a:rPr lang="en-US" i="1" dirty="0" err="1"/>
              <a:t>Phoma</a:t>
            </a:r>
            <a:r>
              <a:rPr lang="en-US" i="1" dirty="0"/>
              <a:t> lingam</a:t>
            </a:r>
            <a:r>
              <a:rPr lang="en-US" dirty="0"/>
              <a:t> (black leg of cabbage), </a:t>
            </a:r>
            <a:r>
              <a:rPr lang="en-US" i="1" dirty="0" err="1"/>
              <a:t>Alternaria</a:t>
            </a:r>
            <a:r>
              <a:rPr lang="en-US" i="1" dirty="0"/>
              <a:t> </a:t>
            </a:r>
            <a:r>
              <a:rPr lang="en-US" i="1" dirty="0" err="1"/>
              <a:t>zinniae</a:t>
            </a:r>
            <a:r>
              <a:rPr lang="en-US" i="1" dirty="0"/>
              <a:t> </a:t>
            </a:r>
            <a:r>
              <a:rPr lang="en-US" dirty="0"/>
              <a:t>(</a:t>
            </a:r>
            <a:r>
              <a:rPr lang="en-US" dirty="0" err="1"/>
              <a:t>Alternaria</a:t>
            </a:r>
            <a:r>
              <a:rPr lang="en-US" dirty="0"/>
              <a:t> disease of </a:t>
            </a:r>
            <a:r>
              <a:rPr lang="en-US" dirty="0" err="1"/>
              <a:t>zinniae</a:t>
            </a:r>
            <a:r>
              <a:rPr lang="en-US" dirty="0"/>
              <a:t>), </a:t>
            </a:r>
            <a:r>
              <a:rPr lang="en-US" i="1" dirty="0" err="1"/>
              <a:t>Ascochyta</a:t>
            </a:r>
            <a:r>
              <a:rPr lang="en-US" dirty="0"/>
              <a:t> spp. (</a:t>
            </a:r>
            <a:r>
              <a:rPr lang="en-US" dirty="0" err="1"/>
              <a:t>Ascochyta</a:t>
            </a:r>
            <a:r>
              <a:rPr lang="en-US" dirty="0"/>
              <a:t> blight of pea), </a:t>
            </a:r>
            <a:r>
              <a:rPr lang="en-US" i="1" dirty="0" err="1"/>
              <a:t>Xanthomonas</a:t>
            </a:r>
            <a:r>
              <a:rPr lang="en-US" i="1" dirty="0"/>
              <a:t> </a:t>
            </a:r>
            <a:r>
              <a:rPr lang="en-US" i="1" dirty="0" err="1"/>
              <a:t>campestris</a:t>
            </a:r>
            <a:r>
              <a:rPr lang="en-US" i="1" dirty="0"/>
              <a:t> </a:t>
            </a:r>
            <a:r>
              <a:rPr lang="en-US" dirty="0" err="1"/>
              <a:t>pv</a:t>
            </a:r>
            <a:r>
              <a:rPr lang="en-US" dirty="0"/>
              <a:t>. </a:t>
            </a:r>
            <a:r>
              <a:rPr lang="en-US" i="1" dirty="0" err="1"/>
              <a:t>malvacearum</a:t>
            </a:r>
            <a:r>
              <a:rPr lang="en-US" dirty="0"/>
              <a:t> (Bacterial blight of cotton), </a:t>
            </a:r>
            <a:r>
              <a:rPr lang="en-US" i="1" dirty="0"/>
              <a:t>X. </a:t>
            </a:r>
            <a:r>
              <a:rPr lang="en-US" i="1" dirty="0" err="1"/>
              <a:t>campestris</a:t>
            </a:r>
            <a:r>
              <a:rPr lang="en-US" i="1" dirty="0"/>
              <a:t> </a:t>
            </a:r>
            <a:r>
              <a:rPr lang="en-US" dirty="0" err="1"/>
              <a:t>pv</a:t>
            </a:r>
            <a:r>
              <a:rPr lang="en-US" dirty="0"/>
              <a:t>. </a:t>
            </a:r>
            <a:r>
              <a:rPr lang="en-US" i="1" dirty="0" err="1"/>
              <a:t>campestris</a:t>
            </a:r>
            <a:r>
              <a:rPr lang="en-US" dirty="0"/>
              <a:t> (Black rot of crucifers) common bean mosaic virus on </a:t>
            </a:r>
            <a:r>
              <a:rPr lang="en-US" dirty="0" smtClean="0"/>
              <a:t>French </a:t>
            </a:r>
            <a:r>
              <a:rPr lang="en-US" dirty="0"/>
              <a:t>beans, tobacco ring spot virus on soybean. </a:t>
            </a:r>
          </a:p>
        </p:txBody>
      </p:sp>
    </p:spTree>
    <p:extLst>
      <p:ext uri="{BB962C8B-B14F-4D97-AF65-F5344CB8AC3E}">
        <p14:creationId xmlns:p14="http://schemas.microsoft.com/office/powerpoint/2010/main" val="308759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944562"/>
          </a:xfrm>
        </p:spPr>
        <p:txBody>
          <a:bodyPr/>
          <a:lstStyle/>
          <a:p>
            <a:r>
              <a:rPr lang="en-US" b="1" dirty="0"/>
              <a:t>Concomitant contamination</a:t>
            </a:r>
          </a:p>
        </p:txBody>
      </p:sp>
      <p:sp>
        <p:nvSpPr>
          <p:cNvPr id="5" name="Content Placeholder 2"/>
          <p:cNvSpPr>
            <a:spLocks noGrp="1"/>
          </p:cNvSpPr>
          <p:nvPr>
            <p:ph idx="1"/>
          </p:nvPr>
        </p:nvSpPr>
        <p:spPr>
          <a:xfrm>
            <a:off x="457200" y="1340768"/>
            <a:ext cx="8229600" cy="4525963"/>
          </a:xfrm>
        </p:spPr>
        <p:txBody>
          <a:bodyPr>
            <a:normAutofit fontScale="92500" lnSpcReduction="20000"/>
          </a:bodyPr>
          <a:lstStyle/>
          <a:p>
            <a:r>
              <a:rPr lang="en-US" dirty="0"/>
              <a:t>The inoculum </a:t>
            </a:r>
            <a:r>
              <a:rPr lang="en-US" dirty="0" smtClean="0"/>
              <a:t>may be </a:t>
            </a:r>
            <a:r>
              <a:rPr lang="en-US" dirty="0"/>
              <a:t>present as concomitant contamination mixed with seeds in the form of infected plant debris, fungal sclerotia, nematode cysts, seeds of phanerogamic plant parasites, bacterial ooze and infected soil particles. </a:t>
            </a:r>
            <a:endParaRPr lang="en-US" dirty="0" smtClean="0"/>
          </a:p>
          <a:p>
            <a:endParaRPr lang="en-US" dirty="0"/>
          </a:p>
          <a:p>
            <a:r>
              <a:rPr lang="en-US" dirty="0" err="1"/>
              <a:t>Inocula</a:t>
            </a:r>
            <a:r>
              <a:rPr lang="en-US" dirty="0"/>
              <a:t> that produce serious disease outbreaks such as those due to downy mildews, rusts and bacterial diseases may be disseminated on plant debris that forms only small proportion of the total seed consignment. </a:t>
            </a:r>
          </a:p>
          <a:p>
            <a:endParaRPr lang="en-US" dirty="0"/>
          </a:p>
        </p:txBody>
      </p:sp>
    </p:spTree>
    <p:extLst>
      <p:ext uri="{BB962C8B-B14F-4D97-AF65-F5344CB8AC3E}">
        <p14:creationId xmlns:p14="http://schemas.microsoft.com/office/powerpoint/2010/main" val="3933177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12375</TotalTime>
  <Words>1179</Words>
  <Application>Microsoft Office PowerPoint</Application>
  <PresentationFormat>On-screen Show (4:3)</PresentationFormat>
  <Paragraphs>91</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PP 407 Seed and Postharvest Pathology</vt:lpstr>
      <vt:lpstr>Seed borne Pathogens are Transmitted by Three Different Ways</vt:lpstr>
      <vt:lpstr>Spores</vt:lpstr>
      <vt:lpstr>Sclerotia</vt:lpstr>
      <vt:lpstr>PowerPoint Presentation</vt:lpstr>
      <vt:lpstr>Internally Seed borne Pathogens</vt:lpstr>
      <vt:lpstr>PowerPoint Presentation</vt:lpstr>
      <vt:lpstr>Concomitant contamination</vt:lpstr>
      <vt:lpstr>Some Common Examples </vt:lpstr>
      <vt:lpstr>Cuscuta</vt:lpstr>
      <vt:lpstr>PowerPoint Presentation</vt:lpstr>
      <vt:lpstr>PowerPoint Presentation</vt:lpstr>
      <vt:lpstr>Wheat Seed Gall Nematode</vt:lpstr>
      <vt:lpstr>Linseed rust</vt:lpstr>
      <vt:lpstr>PowerPoint Presentation</vt:lpstr>
      <vt:lpstr>PowerPoint Presentation</vt:lpstr>
      <vt:lpstr>Karnal Bunt</vt:lpstr>
      <vt:lpstr>Mechanism of Seed Infection</vt:lpstr>
      <vt:lpstr>2. Seed coat infection</vt:lpstr>
      <vt:lpstr>PowerPoint Presentation</vt:lpstr>
      <vt:lpstr>PowerPoint Presentation</vt:lpstr>
      <vt:lpstr>3. Endosperm Infection</vt:lpstr>
      <vt:lpstr>4. Embryo infection</vt:lpstr>
      <vt:lpstr>PowerPoint Presentation</vt:lpstr>
      <vt:lpstr>PowerPoint Presentation</vt:lpstr>
      <vt:lpstr> </vt:lpstr>
      <vt:lpstr>5. Pericarp infection</vt:lpstr>
      <vt:lpstr>PowerPoint Presentation</vt:lpstr>
      <vt:lpstr>PowerPoint Presentation</vt:lpstr>
      <vt:lpstr>6. Bract Infection</vt:lpstr>
      <vt:lpstr>Sclerospora sorghi</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zafar</dc:creator>
  <cp:lastModifiedBy>Zafar Iqbal</cp:lastModifiedBy>
  <cp:revision>502</cp:revision>
  <dcterms:created xsi:type="dcterms:W3CDTF">2010-12-07T04:47:25Z</dcterms:created>
  <dcterms:modified xsi:type="dcterms:W3CDTF">2020-12-08T08:05:08Z</dcterms:modified>
</cp:coreProperties>
</file>