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256" r:id="rId2"/>
    <p:sldId id="340" r:id="rId3"/>
    <p:sldId id="352" r:id="rId4"/>
    <p:sldId id="355" r:id="rId5"/>
    <p:sldId id="356" r:id="rId6"/>
    <p:sldId id="338" r:id="rId7"/>
    <p:sldId id="344" r:id="rId8"/>
    <p:sldId id="345" r:id="rId9"/>
    <p:sldId id="346" r:id="rId10"/>
    <p:sldId id="348" r:id="rId11"/>
    <p:sldId id="339" r:id="rId12"/>
    <p:sldId id="341" r:id="rId13"/>
    <p:sldId id="342" r:id="rId14"/>
    <p:sldId id="353" r:id="rId15"/>
    <p:sldId id="343" r:id="rId16"/>
    <p:sldId id="354" r:id="rId17"/>
    <p:sldId id="328" r:id="rId18"/>
    <p:sldId id="329" r:id="rId19"/>
    <p:sldId id="330" r:id="rId20"/>
    <p:sldId id="347" r:id="rId21"/>
    <p:sldId id="349" r:id="rId22"/>
    <p:sldId id="332" r:id="rId23"/>
    <p:sldId id="333" r:id="rId24"/>
    <p:sldId id="351" r:id="rId25"/>
    <p:sldId id="35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0066"/>
    <a:srgbClr val="990033"/>
    <a:srgbClr val="CC3300"/>
    <a:srgbClr val="663300"/>
    <a:srgbClr val="4629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2787"/>
    <p:restoredTop sz="98208" autoAdjust="0"/>
  </p:normalViewPr>
  <p:slideViewPr>
    <p:cSldViewPr>
      <p:cViewPr varScale="1">
        <p:scale>
          <a:sx n="72" d="100"/>
          <a:sy n="72"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68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68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68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2163FF-1E10-43EC-808D-171586D984D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8EBF37-6E49-4040-B567-E0F5150AC16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4D9BD-2DA8-4ADA-96CE-65EAA7E161DE}" type="slidenum">
              <a:rPr lang="en-US"/>
              <a:pPr/>
              <a:t>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52AA9-23A8-4DE9-9346-81B83E22912D}" type="slidenum">
              <a:rPr lang="en-US"/>
              <a:pPr/>
              <a:t>16</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ED116DBF-11D2-4AC6-ADA5-B9203743EE53}"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39CEC796-9784-4D02-9A4F-AA057AA4908F}"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b="1"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88AB9977-98EB-41FD-83DD-7AA795F9927C}"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DCCC9-88DB-4275-805A-C8A50C55C278}" type="slidenum">
              <a:rPr lang="en-US"/>
              <a:pPr/>
              <a:t>20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8147B93B-3ACE-48B9-9C10-EFD73B6FC423}" type="slidenum">
              <a:rPr lang="en-US"/>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AF4B6D10-C472-475C-B67C-9B24774F23E1}" type="slidenum">
              <a:rPr lang="en-US"/>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49529B13-663E-4279-AF83-DDDDBFC862E7}" type="slidenum">
              <a:rPr lang="en-US"/>
              <a:pPr/>
              <a:t>24</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b="1"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0A89-B444-48DC-9F51-9E7C8C626058}"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22C92-4F2B-4CE5-9455-7C0C8874E8A8}" type="slidenum">
              <a:rPr lang="en-US"/>
              <a:pPr/>
              <a:t>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B38E5-5FAA-496B-8DAE-1D48F713C444}"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94B29BAB-ED98-43B1-87E8-8F4C4B56A193}" type="slidenum">
              <a:rPr lang="en-US"/>
              <a:pPr/>
              <a:t>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D802CA13-849E-4B70-A22A-AEB4C6D91299}" type="slidenum">
              <a:rPr lang="en-US"/>
              <a:pPr/>
              <a:t>11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b="1"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777EB-ED42-447D-BA34-D3B8D6E9015D}" type="slidenum">
              <a:rPr lang="en-US"/>
              <a:pPr/>
              <a:t>12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EBFC8-6E8B-46AE-9748-0DFAA600A9DB}" type="slidenum">
              <a:rPr lang="en-US"/>
              <a:pPr/>
              <a:t>13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48D00-0340-4B3A-9B24-5AF17441C4E6}"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endParaRPr lang="en-US" dirty="0"/>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7173" name="Rectangle 5"/>
          <p:cNvSpPr>
            <a:spLocks noGrp="1" noChangeArrowheads="1"/>
          </p:cNvSpPr>
          <p:nvPr>
            <p:ph type="dt" sz="half" idx="2"/>
          </p:nvPr>
        </p:nvSpPr>
        <p:spPr/>
        <p:txBody>
          <a:bodyPr/>
          <a:lstStyle>
            <a:lvl1pPr>
              <a:defRPr>
                <a:solidFill>
                  <a:srgbClr val="578963"/>
                </a:solidFill>
              </a:defRPr>
            </a:lvl1pPr>
          </a:lstStyle>
          <a:p>
            <a:endParaRPr lang="en-US" dirty="0"/>
          </a:p>
        </p:txBody>
      </p:sp>
      <p:sp>
        <p:nvSpPr>
          <p:cNvPr id="7174" name="Rectangle 6"/>
          <p:cNvSpPr>
            <a:spLocks noGrp="1" noChangeArrowheads="1"/>
          </p:cNvSpPr>
          <p:nvPr>
            <p:ph type="ftr" sz="quarter" idx="3"/>
          </p:nvPr>
        </p:nvSpPr>
        <p:spPr/>
        <p:txBody>
          <a:bodyPr/>
          <a:lstStyle>
            <a:lvl1pPr>
              <a:defRPr>
                <a:solidFill>
                  <a:srgbClr val="578963"/>
                </a:solidFill>
              </a:defRPr>
            </a:lvl1pPr>
          </a:lstStyle>
          <a:p>
            <a:r>
              <a:rPr lang="en-US" smtClean="0"/>
              <a:t>Dr.Kanwal</a:t>
            </a:r>
            <a:endParaRPr lang="en-US" dirty="0"/>
          </a:p>
        </p:txBody>
      </p:sp>
      <p:sp>
        <p:nvSpPr>
          <p:cNvPr id="7175" name="Rectangle 7"/>
          <p:cNvSpPr>
            <a:spLocks noGrp="1" noChangeArrowheads="1"/>
          </p:cNvSpPr>
          <p:nvPr>
            <p:ph type="sldNum" sz="quarter" idx="4"/>
          </p:nvPr>
        </p:nvSpPr>
        <p:spPr/>
        <p:txBody>
          <a:bodyPr/>
          <a:lstStyle>
            <a:lvl1pPr>
              <a:defRPr>
                <a:solidFill>
                  <a:srgbClr val="578963"/>
                </a:solidFill>
              </a:defRPr>
            </a:lvl1pPr>
          </a:lstStyle>
          <a:p>
            <a:fld id="{ECA88493-35A7-4738-9AD0-A68759C2E81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Dr.Kanwal</a:t>
            </a:r>
            <a:endParaRPr lang="en-US" dirty="0"/>
          </a:p>
        </p:txBody>
      </p:sp>
      <p:sp>
        <p:nvSpPr>
          <p:cNvPr id="6" name="Slide Number Placeholder 5"/>
          <p:cNvSpPr>
            <a:spLocks noGrp="1"/>
          </p:cNvSpPr>
          <p:nvPr>
            <p:ph type="sldNum" sz="quarter" idx="12"/>
          </p:nvPr>
        </p:nvSpPr>
        <p:spPr/>
        <p:txBody>
          <a:bodyPr/>
          <a:lstStyle>
            <a:lvl1pPr>
              <a:defRPr/>
            </a:lvl1pPr>
          </a:lstStyle>
          <a:p>
            <a:fld id="{FEC7F02A-1238-4F97-8130-0465A69549B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Dr.Kanwal</a:t>
            </a:r>
            <a:endParaRPr lang="en-US" dirty="0"/>
          </a:p>
        </p:txBody>
      </p:sp>
      <p:sp>
        <p:nvSpPr>
          <p:cNvPr id="6" name="Slide Number Placeholder 5"/>
          <p:cNvSpPr>
            <a:spLocks noGrp="1"/>
          </p:cNvSpPr>
          <p:nvPr>
            <p:ph type="sldNum" sz="quarter" idx="12"/>
          </p:nvPr>
        </p:nvSpPr>
        <p:spPr/>
        <p:txBody>
          <a:bodyPr/>
          <a:lstStyle>
            <a:lvl1pPr>
              <a:defRPr/>
            </a:lvl1pPr>
          </a:lstStyle>
          <a:p>
            <a:fld id="{4247FFCF-A382-458B-AAB0-1C0016C6408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Dr.Kanwal</a:t>
            </a:r>
            <a:endParaRPr lang="en-US" dirty="0"/>
          </a:p>
        </p:txBody>
      </p:sp>
      <p:sp>
        <p:nvSpPr>
          <p:cNvPr id="6" name="Slide Number Placeholder 5"/>
          <p:cNvSpPr>
            <a:spLocks noGrp="1"/>
          </p:cNvSpPr>
          <p:nvPr>
            <p:ph type="sldNum" sz="quarter" idx="12"/>
          </p:nvPr>
        </p:nvSpPr>
        <p:spPr/>
        <p:txBody>
          <a:bodyPr/>
          <a:lstStyle>
            <a:lvl1pPr>
              <a:defRPr/>
            </a:lvl1pPr>
          </a:lstStyle>
          <a:p>
            <a:fld id="{57F39DE8-DB76-4BA3-AF0B-D6B792992FB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Dr.Kanwal</a:t>
            </a:r>
            <a:endParaRPr lang="en-US" dirty="0"/>
          </a:p>
        </p:txBody>
      </p:sp>
      <p:sp>
        <p:nvSpPr>
          <p:cNvPr id="6" name="Slide Number Placeholder 5"/>
          <p:cNvSpPr>
            <a:spLocks noGrp="1"/>
          </p:cNvSpPr>
          <p:nvPr>
            <p:ph type="sldNum" sz="quarter" idx="12"/>
          </p:nvPr>
        </p:nvSpPr>
        <p:spPr/>
        <p:txBody>
          <a:bodyPr/>
          <a:lstStyle>
            <a:lvl1pPr>
              <a:defRPr/>
            </a:lvl1pPr>
          </a:lstStyle>
          <a:p>
            <a:fld id="{8835B973-D14D-4BBC-B561-691B19EC954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Dr.Kanwal</a:t>
            </a:r>
            <a:endParaRPr lang="en-US" dirty="0"/>
          </a:p>
        </p:txBody>
      </p:sp>
      <p:sp>
        <p:nvSpPr>
          <p:cNvPr id="7" name="Slide Number Placeholder 6"/>
          <p:cNvSpPr>
            <a:spLocks noGrp="1"/>
          </p:cNvSpPr>
          <p:nvPr>
            <p:ph type="sldNum" sz="quarter" idx="12"/>
          </p:nvPr>
        </p:nvSpPr>
        <p:spPr/>
        <p:txBody>
          <a:bodyPr/>
          <a:lstStyle>
            <a:lvl1pPr>
              <a:defRPr/>
            </a:lvl1pPr>
          </a:lstStyle>
          <a:p>
            <a:fld id="{83992F7C-12CA-40A9-9B37-BB1512A11F7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smtClean="0"/>
              <a:t>Dr.Kanwal</a:t>
            </a:r>
            <a:endParaRPr lang="en-US" dirty="0"/>
          </a:p>
        </p:txBody>
      </p:sp>
      <p:sp>
        <p:nvSpPr>
          <p:cNvPr id="9" name="Slide Number Placeholder 8"/>
          <p:cNvSpPr>
            <a:spLocks noGrp="1"/>
          </p:cNvSpPr>
          <p:nvPr>
            <p:ph type="sldNum" sz="quarter" idx="12"/>
          </p:nvPr>
        </p:nvSpPr>
        <p:spPr/>
        <p:txBody>
          <a:bodyPr/>
          <a:lstStyle>
            <a:lvl1pPr>
              <a:defRPr/>
            </a:lvl1pPr>
          </a:lstStyle>
          <a:p>
            <a:fld id="{A3AD65FE-0AEB-4DD4-9221-B226506C304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smtClean="0"/>
              <a:t>Dr.Kanwal</a:t>
            </a:r>
            <a:endParaRPr lang="en-US" dirty="0"/>
          </a:p>
        </p:txBody>
      </p:sp>
      <p:sp>
        <p:nvSpPr>
          <p:cNvPr id="5" name="Slide Number Placeholder 4"/>
          <p:cNvSpPr>
            <a:spLocks noGrp="1"/>
          </p:cNvSpPr>
          <p:nvPr>
            <p:ph type="sldNum" sz="quarter" idx="12"/>
          </p:nvPr>
        </p:nvSpPr>
        <p:spPr/>
        <p:txBody>
          <a:bodyPr/>
          <a:lstStyle>
            <a:lvl1pPr>
              <a:defRPr/>
            </a:lvl1pPr>
          </a:lstStyle>
          <a:p>
            <a:fld id="{415AECFE-E6F0-485B-86AB-1918D315BBC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smtClean="0"/>
              <a:t>Dr.Kanwal</a:t>
            </a:r>
            <a:endParaRPr lang="en-US" dirty="0"/>
          </a:p>
        </p:txBody>
      </p:sp>
      <p:sp>
        <p:nvSpPr>
          <p:cNvPr id="4" name="Slide Number Placeholder 3"/>
          <p:cNvSpPr>
            <a:spLocks noGrp="1"/>
          </p:cNvSpPr>
          <p:nvPr>
            <p:ph type="sldNum" sz="quarter" idx="12"/>
          </p:nvPr>
        </p:nvSpPr>
        <p:spPr/>
        <p:txBody>
          <a:bodyPr/>
          <a:lstStyle>
            <a:lvl1pPr>
              <a:defRPr/>
            </a:lvl1pPr>
          </a:lstStyle>
          <a:p>
            <a:fld id="{C233B53A-FBD8-4522-BD0D-183A8362E31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Dr.Kanwal</a:t>
            </a:r>
            <a:endParaRPr lang="en-US" dirty="0"/>
          </a:p>
        </p:txBody>
      </p:sp>
      <p:sp>
        <p:nvSpPr>
          <p:cNvPr id="7" name="Slide Number Placeholder 6"/>
          <p:cNvSpPr>
            <a:spLocks noGrp="1"/>
          </p:cNvSpPr>
          <p:nvPr>
            <p:ph type="sldNum" sz="quarter" idx="12"/>
          </p:nvPr>
        </p:nvSpPr>
        <p:spPr/>
        <p:txBody>
          <a:bodyPr/>
          <a:lstStyle>
            <a:lvl1pPr>
              <a:defRPr/>
            </a:lvl1pPr>
          </a:lstStyle>
          <a:p>
            <a:fld id="{51D0F88B-68DB-4F66-AB84-0B10F7DFF93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Dr.Kanwal</a:t>
            </a:r>
            <a:endParaRPr lang="en-US" dirty="0"/>
          </a:p>
        </p:txBody>
      </p:sp>
      <p:sp>
        <p:nvSpPr>
          <p:cNvPr id="7" name="Slide Number Placeholder 6"/>
          <p:cNvSpPr>
            <a:spLocks noGrp="1"/>
          </p:cNvSpPr>
          <p:nvPr>
            <p:ph type="sldNum" sz="quarter" idx="12"/>
          </p:nvPr>
        </p:nvSpPr>
        <p:spPr/>
        <p:txBody>
          <a:bodyPr/>
          <a:lstStyle>
            <a:lvl1pPr>
              <a:defRPr/>
            </a:lvl1pPr>
          </a:lstStyle>
          <a:p>
            <a:fld id="{A885BDC2-B995-41AA-BE15-909E145D192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r>
              <a:rPr lang="en-US" smtClean="0"/>
              <a:t>Dr.Kanwal</a:t>
            </a:r>
            <a:endParaRPr lang="en-US" dirty="0"/>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8C6681C8-4CB7-487F-AB78-88B42A55B62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743200"/>
            <a:ext cx="6858000" cy="2209800"/>
          </a:xfrm>
        </p:spPr>
        <p:txBody>
          <a:bodyPr/>
          <a:lstStyle/>
          <a:p>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a:solidFill>
                  <a:srgbClr val="462981"/>
                </a:solidFill>
                <a:latin typeface="Helvetica" pitchFamily="32" charset="0"/>
              </a:rPr>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a:solidFill>
                  <a:srgbClr val="462981"/>
                </a:solidFill>
                <a:latin typeface="Helvetica" pitchFamily="32" charset="0"/>
              </a:rPr>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a:solidFill>
                  <a:srgbClr val="462981"/>
                </a:solidFill>
                <a:latin typeface="Helvetica" pitchFamily="32" charset="0"/>
              </a:rPr>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a:solidFill>
                  <a:srgbClr val="462981"/>
                </a:solidFill>
                <a:latin typeface="Helvetica" pitchFamily="32" charset="0"/>
              </a:rPr>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sz="4000" b="1" dirty="0">
                <a:solidFill>
                  <a:srgbClr val="462981"/>
                </a:solidFill>
                <a:latin typeface="Helvetica" pitchFamily="32" charset="0"/>
              </a:rPr>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 “Human Development”</a:t>
            </a:r>
            <a:br>
              <a:rPr lang="en-US" sz="4000" b="1" dirty="0" smtClean="0">
                <a:solidFill>
                  <a:srgbClr val="462981"/>
                </a:solidFill>
                <a:latin typeface="Helvetica" pitchFamily="32" charset="0"/>
              </a:rPr>
            </a:br>
            <a:r>
              <a:rPr lang="en-US" sz="4000" b="1" dirty="0" smtClean="0">
                <a:solidFill>
                  <a:srgbClr val="462981"/>
                </a:solidFill>
                <a:latin typeface="Helvetica" pitchFamily="32" charset="0"/>
              </a:rPr>
              <a:t>Middle </a:t>
            </a:r>
            <a:r>
              <a:rPr lang="en-US" sz="4000" b="1" dirty="0">
                <a:solidFill>
                  <a:srgbClr val="462981"/>
                </a:solidFill>
                <a:latin typeface="Helvetica" pitchFamily="32" charset="0"/>
              </a:rPr>
              <a:t>	</a:t>
            </a:r>
            <a:r>
              <a:rPr lang="en-US" sz="4000" b="1" dirty="0" smtClean="0">
                <a:solidFill>
                  <a:srgbClr val="462981"/>
                </a:solidFill>
                <a:latin typeface="Helvetica" pitchFamily="32" charset="0"/>
              </a:rPr>
              <a:t>and Late Adulthood</a:t>
            </a:r>
            <a:r>
              <a:rPr lang="en-US" sz="4000" b="1" dirty="0">
                <a:solidFill>
                  <a:srgbClr val="462981"/>
                </a:solidFill>
                <a:latin typeface="Helvetica" pitchFamily="32" charset="0"/>
              </a:rPr>
              <a:t>: </a:t>
            </a:r>
            <a:br>
              <a:rPr lang="en-US" sz="4000" b="1" dirty="0">
                <a:solidFill>
                  <a:srgbClr val="462981"/>
                </a:solidFill>
                <a:latin typeface="Helvetica" pitchFamily="32" charset="0"/>
              </a:rPr>
            </a:br>
            <a:r>
              <a:rPr lang="en-US" sz="4000" b="1" dirty="0" smtClean="0">
                <a:solidFill>
                  <a:srgbClr val="462981"/>
                </a:solidFill>
                <a:latin typeface="Helvetica" pitchFamily="32" charset="0"/>
              </a:rPr>
              <a:t>Physical, Cognitive and social Development</a:t>
            </a:r>
            <a:br>
              <a:rPr lang="en-US" sz="4000" b="1" dirty="0" smtClean="0">
                <a:solidFill>
                  <a:srgbClr val="462981"/>
                </a:solidFill>
                <a:latin typeface="Helvetica" pitchFamily="32" charset="0"/>
              </a:rPr>
            </a:br>
            <a:r>
              <a:rPr lang="en-US" sz="4000" b="1" dirty="0" smtClean="0">
                <a:solidFill>
                  <a:srgbClr val="462981"/>
                </a:solidFill>
                <a:latin typeface="Helvetica" pitchFamily="32" charset="0"/>
              </a:rPr>
              <a:t/>
            </a:r>
            <a:br>
              <a:rPr lang="en-US" sz="4000" b="1" dirty="0" smtClean="0">
                <a:solidFill>
                  <a:srgbClr val="462981"/>
                </a:solidFill>
                <a:latin typeface="Helvetica" pitchFamily="32" charset="0"/>
              </a:rPr>
            </a:br>
            <a:r>
              <a:rPr lang="en-US" b="1" dirty="0" err="1" smtClean="0">
                <a:latin typeface="Helvetica" pitchFamily="32" charset="0"/>
              </a:rPr>
              <a:t>Dr.Kanwal</a:t>
            </a:r>
            <a:r>
              <a:rPr lang="en-US" b="1" dirty="0" smtClean="0">
                <a:latin typeface="Helvetica" pitchFamily="32" charset="0"/>
              </a:rPr>
              <a:t> Fatima</a:t>
            </a:r>
            <a:endParaRPr lang="en-US" b="1" dirty="0">
              <a:latin typeface="Helvetica" pitchFamily="32" charset="0"/>
            </a:endParaRPr>
          </a:p>
        </p:txBody>
      </p:sp>
      <p:sp>
        <p:nvSpPr>
          <p:cNvPr id="2051" name="Rectangle 3"/>
          <p:cNvSpPr>
            <a:spLocks noGrp="1" noChangeArrowheads="1"/>
          </p:cNvSpPr>
          <p:nvPr>
            <p:ph type="subTitle" idx="1"/>
          </p:nvPr>
        </p:nvSpPr>
        <p:spPr>
          <a:xfrm>
            <a:off x="1371600" y="3886200"/>
            <a:ext cx="6400800" cy="2971800"/>
          </a:xfrm>
        </p:spPr>
        <p:txBody>
          <a:bodyPr/>
          <a:lstStyle/>
          <a:p>
            <a:endParaRPr lang="en-US" dirty="0" smtClean="0"/>
          </a:p>
          <a:p>
            <a:endParaRPr lang="en-US" dirty="0"/>
          </a:p>
          <a:p>
            <a:r>
              <a:rPr lang="en-US" dirty="0" smtClean="0"/>
              <a:t>Development </a:t>
            </a:r>
            <a:r>
              <a:rPr lang="en-US" dirty="0"/>
              <a:t>Across the Lifespan</a:t>
            </a:r>
          </a:p>
        </p:txBody>
      </p:sp>
      <p:sp>
        <p:nvSpPr>
          <p:cNvPr id="4" name="Footer Placeholder 3"/>
          <p:cNvSpPr>
            <a:spLocks noGrp="1"/>
          </p:cNvSpPr>
          <p:nvPr>
            <p:ph type="ftr" sz="quarter" idx="3"/>
          </p:nvPr>
        </p:nvSpPr>
        <p:spPr/>
        <p:txBody>
          <a:bodyPr/>
          <a:lstStyle/>
          <a:p>
            <a:r>
              <a:rPr lang="en-US" smtClean="0"/>
              <a:t>Dr.Kanwal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7813"/>
            <a:ext cx="8229600" cy="5741987"/>
          </a:xfrm>
        </p:spPr>
        <p:txBody>
          <a:bodyPr/>
          <a:lstStyle/>
          <a:p>
            <a:pPr algn="l" eaLnBrk="1" hangingPunct="1">
              <a:buFontTx/>
              <a:buChar char="-"/>
              <a:defRPr/>
            </a:pPr>
            <a:r>
              <a:rPr lang="en-US" smtClean="0"/>
              <a:t>  Perception of time increases.</a:t>
            </a:r>
            <a:br>
              <a:rPr lang="en-US" smtClean="0"/>
            </a:br>
            <a:r>
              <a:rPr lang="en-US" smtClean="0"/>
              <a:t>-  Sensitivity of the senses         decrease. </a:t>
            </a:r>
            <a:br>
              <a:rPr lang="en-US" smtClean="0"/>
            </a:br>
            <a:r>
              <a:rPr lang="en-US" smtClean="0"/>
              <a:t>-  Malnutrition becomes a threat perhaps in part because the taste of food is less appealing.</a:t>
            </a:r>
            <a:br>
              <a:rPr lang="en-US" smtClean="0"/>
            </a:br>
            <a:r>
              <a:rPr lang="en-US" smtClean="0"/>
              <a:t/>
            </a:r>
            <a:br>
              <a:rPr lang="en-US" smtClean="0"/>
            </a:br>
            <a:endParaRPr lang="en-US" smtClean="0"/>
          </a:p>
        </p:txBody>
      </p:sp>
      <p:sp>
        <p:nvSpPr>
          <p:cNvPr id="3" name="Footer Placeholder 2"/>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71513" y="-304799"/>
            <a:ext cx="7772400" cy="1295400"/>
          </a:xfrm>
        </p:spPr>
        <p:txBody>
          <a:bodyPr/>
          <a:lstStyle/>
          <a:p>
            <a:pPr eaLnBrk="1" hangingPunct="1"/>
            <a:r>
              <a:rPr lang="en-US" sz="4000" dirty="0" smtClean="0">
                <a:latin typeface="Palatino Linotype" pitchFamily="18" charset="0"/>
              </a:rPr>
              <a:t>Aging and Memory</a:t>
            </a:r>
          </a:p>
        </p:txBody>
      </p:sp>
      <p:sp>
        <p:nvSpPr>
          <p:cNvPr id="28676" name="Rectangle 3"/>
          <p:cNvSpPr>
            <a:spLocks noChangeArrowheads="1"/>
          </p:cNvSpPr>
          <p:nvPr/>
        </p:nvSpPr>
        <p:spPr bwMode="auto">
          <a:xfrm>
            <a:off x="476250" y="838200"/>
            <a:ext cx="3714750" cy="6553200"/>
          </a:xfrm>
          <a:prstGeom prst="rect">
            <a:avLst/>
          </a:prstGeom>
          <a:noFill/>
          <a:ln w="9525">
            <a:noFill/>
            <a:miter lim="800000"/>
            <a:headEnd/>
            <a:tailEnd/>
          </a:ln>
          <a:effectLst/>
        </p:spPr>
        <p:txBody>
          <a:bodyPr/>
          <a:lstStyle/>
          <a:p>
            <a:pPr>
              <a:spcBef>
                <a:spcPct val="20000"/>
              </a:spcBef>
              <a:buFont typeface="Wingdings" pitchFamily="2" charset="2"/>
              <a:buNone/>
            </a:pPr>
            <a:r>
              <a:rPr lang="en-US" dirty="0"/>
              <a:t>As we age, we remember some things well. These include recent past events and events that happened a decade or two back. However, recalling names becomes increasingly difficult</a:t>
            </a:r>
            <a:r>
              <a:rPr lang="en-US" dirty="0" smtClean="0"/>
              <a:t>.</a:t>
            </a:r>
          </a:p>
          <a:p>
            <a:pPr>
              <a:spcBef>
                <a:spcPct val="20000"/>
              </a:spcBef>
            </a:pPr>
            <a:r>
              <a:rPr lang="en-US" dirty="0" smtClean="0"/>
              <a:t>There is no uniform pattern of intellectual decline. Memory decline is not universal, and seems to occur less in societies where the aged are held in high esteem. </a:t>
            </a:r>
          </a:p>
          <a:p>
            <a:pPr>
              <a:spcBef>
                <a:spcPct val="20000"/>
              </a:spcBef>
            </a:pPr>
            <a:r>
              <a:rPr lang="en-US" dirty="0" smtClean="0">
                <a:sym typeface="Wingdings" pitchFamily="2" charset="2"/>
              </a:rPr>
              <a:t></a:t>
            </a:r>
            <a:r>
              <a:rPr lang="en-US" dirty="0" smtClean="0"/>
              <a:t>Dementia</a:t>
            </a:r>
          </a:p>
          <a:p>
            <a:pPr>
              <a:spcBef>
                <a:spcPct val="20000"/>
              </a:spcBef>
              <a:buFont typeface="Wingdings" pitchFamily="2" charset="2"/>
              <a:buNone/>
            </a:pPr>
            <a:endParaRPr lang="en-US" dirty="0"/>
          </a:p>
        </p:txBody>
      </p:sp>
      <p:pic>
        <p:nvPicPr>
          <p:cNvPr id="28677" name="Picture 7" descr="12673_Myers_Psy_8e_fig"/>
          <p:cNvPicPr>
            <a:picLocks noGrp="1" noChangeAspect="1" noChangeArrowheads="1"/>
          </p:cNvPicPr>
          <p:nvPr>
            <p:ph idx="1"/>
          </p:nvPr>
        </p:nvPicPr>
        <p:blipFill>
          <a:blip r:embed="rId3" cstate="print"/>
          <a:srcRect/>
          <a:stretch>
            <a:fillRect/>
          </a:stretch>
        </p:blipFill>
        <p:spPr>
          <a:xfrm>
            <a:off x="4191000" y="1600200"/>
            <a:ext cx="4645025" cy="4114800"/>
          </a:xfrm>
          <a:noFill/>
        </p:spPr>
      </p:pic>
      <p:sp>
        <p:nvSpPr>
          <p:cNvPr id="6" name="Footer Placeholder 5"/>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533400"/>
            <a:ext cx="7772400" cy="1143000"/>
          </a:xfrm>
        </p:spPr>
        <p:txBody>
          <a:bodyPr/>
          <a:lstStyle/>
          <a:p>
            <a:r>
              <a:rPr lang="en-US" sz="3200" dirty="0" smtClean="0">
                <a:latin typeface="Palatino Linotype" pitchFamily="18" charset="0"/>
              </a:rPr>
              <a:t>Aging and Intelligence</a:t>
            </a:r>
            <a:br>
              <a:rPr lang="en-US" sz="3200" dirty="0" smtClean="0">
                <a:latin typeface="Palatino Linotype" pitchFamily="18" charset="0"/>
              </a:rPr>
            </a:br>
            <a:r>
              <a:rPr lang="en-US" sz="3200" dirty="0" smtClean="0"/>
              <a:t>Crystallized </a:t>
            </a:r>
            <a:r>
              <a:rPr lang="en-US" sz="3200" dirty="0"/>
              <a:t>&amp; Fluid Intelligence</a:t>
            </a:r>
          </a:p>
        </p:txBody>
      </p:sp>
      <p:sp>
        <p:nvSpPr>
          <p:cNvPr id="45059" name="Rectangle 3"/>
          <p:cNvSpPr>
            <a:spLocks noGrp="1" noChangeArrowheads="1"/>
          </p:cNvSpPr>
          <p:nvPr>
            <p:ph type="body" idx="1"/>
          </p:nvPr>
        </p:nvSpPr>
        <p:spPr>
          <a:xfrm>
            <a:off x="685800" y="1981200"/>
            <a:ext cx="7391400" cy="4114800"/>
          </a:xfrm>
        </p:spPr>
        <p:txBody>
          <a:bodyPr/>
          <a:lstStyle/>
          <a:p>
            <a:pPr marL="609600" indent="-609600">
              <a:lnSpc>
                <a:spcPct val="90000"/>
              </a:lnSpc>
            </a:pPr>
            <a:r>
              <a:rPr lang="en-US">
                <a:latin typeface="Arial" charset="0"/>
                <a:cs typeface="Arial" charset="0"/>
              </a:rPr>
              <a:t>Many researchers believe there are two kinds of intelligence. </a:t>
            </a:r>
          </a:p>
          <a:p>
            <a:pPr marL="990600" lvl="1" indent="-533400">
              <a:lnSpc>
                <a:spcPct val="90000"/>
              </a:lnSpc>
            </a:pPr>
            <a:r>
              <a:rPr lang="en-US" b="1">
                <a:latin typeface="Arial" charset="0"/>
                <a:cs typeface="Arial" charset="0"/>
              </a:rPr>
              <a:t>FLUID INTELLIGENCE</a:t>
            </a:r>
            <a:r>
              <a:rPr lang="en-US">
                <a:latin typeface="Arial" charset="0"/>
                <a:cs typeface="Arial" charset="0"/>
              </a:rPr>
              <a:t> </a:t>
            </a:r>
            <a:r>
              <a:rPr lang="en-US" i="1">
                <a:latin typeface="Arial" charset="0"/>
                <a:cs typeface="Arial" charset="0"/>
              </a:rPr>
              <a:t>is the ability to deal with new problems and situations. </a:t>
            </a:r>
          </a:p>
          <a:p>
            <a:pPr marL="990600" lvl="1" indent="-533400">
              <a:lnSpc>
                <a:spcPct val="90000"/>
              </a:lnSpc>
            </a:pPr>
            <a:r>
              <a:rPr lang="en-US" i="1">
                <a:latin typeface="Arial" charset="0"/>
                <a:cs typeface="Arial" charset="0"/>
              </a:rPr>
              <a:t>Fluid intelligence is inductive reasoning, spatial orientation, perceptual speed, and verbal memory. </a:t>
            </a:r>
          </a:p>
          <a:p>
            <a:pPr marL="990600" lvl="1" indent="-533400">
              <a:lnSpc>
                <a:spcPct val="90000"/>
              </a:lnSpc>
            </a:pPr>
            <a:r>
              <a:rPr lang="en-US" i="1">
                <a:latin typeface="Arial" charset="0"/>
                <a:cs typeface="Arial" charset="0"/>
              </a:rPr>
              <a:t>Fluid intelligence does decline with age.</a:t>
            </a:r>
          </a:p>
          <a:p>
            <a:pPr marL="609600" indent="-609600">
              <a:lnSpc>
                <a:spcPct val="90000"/>
              </a:lnSpc>
            </a:pPr>
            <a:endParaRPr lang="en-US"/>
          </a:p>
        </p:txBody>
      </p:sp>
      <p:grpSp>
        <p:nvGrpSpPr>
          <p:cNvPr id="2" name="Group 8"/>
          <p:cNvGrpSpPr>
            <a:grpSpLocks/>
          </p:cNvGrpSpPr>
          <p:nvPr/>
        </p:nvGrpSpPr>
        <p:grpSpPr bwMode="auto">
          <a:xfrm>
            <a:off x="4124325" y="3103563"/>
            <a:ext cx="0" cy="0"/>
            <a:chOff x="0" y="0"/>
            <a:chExt cx="0" cy="0"/>
          </a:xfrm>
        </p:grpSpPr>
        <p:sp>
          <p:nvSpPr>
            <p:cNvPr id="45060" name="Rectangle 4"/>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45061" name="Rectangle 5"/>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gr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304800"/>
            <a:ext cx="7467600" cy="1143000"/>
          </a:xfrm>
        </p:spPr>
        <p:txBody>
          <a:bodyPr/>
          <a:lstStyle/>
          <a:p>
            <a:r>
              <a:rPr lang="en-US" sz="2800"/>
              <a:t>(Crystallized &amp; Fluid Intelligence, continued)</a:t>
            </a:r>
          </a:p>
        </p:txBody>
      </p:sp>
      <p:sp>
        <p:nvSpPr>
          <p:cNvPr id="46083" name="Rectangle 3"/>
          <p:cNvSpPr>
            <a:spLocks noGrp="1" noChangeArrowheads="1"/>
          </p:cNvSpPr>
          <p:nvPr>
            <p:ph type="body" idx="1"/>
          </p:nvPr>
        </p:nvSpPr>
        <p:spPr>
          <a:xfrm>
            <a:off x="685800" y="1676400"/>
            <a:ext cx="7391400" cy="4114800"/>
          </a:xfrm>
        </p:spPr>
        <p:txBody>
          <a:bodyPr/>
          <a:lstStyle/>
          <a:p>
            <a:pPr marL="609600" indent="-609600">
              <a:lnSpc>
                <a:spcPct val="90000"/>
              </a:lnSpc>
            </a:pPr>
            <a:r>
              <a:rPr lang="en-US" sz="2800" b="1">
                <a:latin typeface="Arial Narrow" pitchFamily="34" charset="0"/>
                <a:cs typeface="Arial" charset="0"/>
              </a:rPr>
              <a:t>CRYSTALLIZED INTELLIGENCE is the store of information, skills, and strategies that people have acquired through education and prior experiences, and through their previous use of fluid intelligence. </a:t>
            </a:r>
          </a:p>
          <a:p>
            <a:pPr marL="609600" indent="-609600">
              <a:lnSpc>
                <a:spcPct val="90000"/>
              </a:lnSpc>
            </a:pPr>
            <a:r>
              <a:rPr lang="en-US" sz="2800" b="1">
                <a:latin typeface="Arial Narrow" pitchFamily="34" charset="0"/>
                <a:cs typeface="Arial" charset="0"/>
              </a:rPr>
              <a:t>Crystallized intelligence includes numerical and verbal abilities, such as solving a crossword puzzle or a mathematical problem. </a:t>
            </a:r>
          </a:p>
          <a:p>
            <a:pPr marL="609600" indent="-609600">
              <a:lnSpc>
                <a:spcPct val="90000"/>
              </a:lnSpc>
            </a:pPr>
            <a:r>
              <a:rPr lang="en-US" sz="2800" b="1">
                <a:latin typeface="Arial Narrow" pitchFamily="34" charset="0"/>
                <a:cs typeface="Arial" charset="0"/>
              </a:rPr>
              <a:t>Crystallized intelligence holds steady or increases with age.</a:t>
            </a:r>
          </a:p>
          <a:p>
            <a:pPr marL="609600" indent="-609600">
              <a:lnSpc>
                <a:spcPct val="90000"/>
              </a:lnSpc>
            </a:pPr>
            <a:endParaRPr lang="en-US" sz="2800" b="1">
              <a:latin typeface="Arial Narrow" pitchFamily="34" charset="0"/>
            </a:endParaRPr>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ch15\Fig15–10.gif"/>
          <p:cNvPicPr>
            <a:picLocks noChangeAspect="1" noChangeArrowheads="1"/>
          </p:cNvPicPr>
          <p:nvPr/>
        </p:nvPicPr>
        <p:blipFill>
          <a:blip r:embed="rId3"/>
          <a:srcRect/>
          <a:stretch>
            <a:fillRect/>
          </a:stretch>
        </p:blipFill>
        <p:spPr bwMode="auto">
          <a:xfrm>
            <a:off x="1219200" y="1371600"/>
            <a:ext cx="6934200" cy="3854450"/>
          </a:xfrm>
          <a:prstGeom prst="rect">
            <a:avLst/>
          </a:prstGeom>
          <a:noFill/>
        </p:spPr>
      </p:pic>
      <p:sp>
        <p:nvSpPr>
          <p:cNvPr id="72707" name="Text Box 3"/>
          <p:cNvSpPr txBox="1">
            <a:spLocks noChangeArrowheads="1"/>
          </p:cNvSpPr>
          <p:nvPr/>
        </p:nvSpPr>
        <p:spPr bwMode="auto">
          <a:xfrm>
            <a:off x="1219200" y="838200"/>
            <a:ext cx="6834188" cy="457200"/>
          </a:xfrm>
          <a:prstGeom prst="rect">
            <a:avLst/>
          </a:prstGeom>
          <a:noFill/>
          <a:ln w="9525">
            <a:noFill/>
            <a:miter lim="800000"/>
            <a:headEnd/>
            <a:tailEnd/>
          </a:ln>
          <a:effectLst/>
        </p:spPr>
        <p:txBody>
          <a:bodyPr wrap="none">
            <a:spAutoFit/>
          </a:bodyPr>
          <a:lstStyle/>
          <a:p>
            <a:r>
              <a:rPr lang="en-US" b="1">
                <a:latin typeface="Tahoma" pitchFamily="34" charset="0"/>
              </a:rPr>
              <a:t>Changes in Crystallized &amp; Fluid Intelligence</a:t>
            </a:r>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9eb615f16bf6368b1ccec770eb202cae.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image"/>
          <p:cNvPicPr>
            <a:picLocks noChangeAspect="1" noChangeArrowheads="1"/>
          </p:cNvPicPr>
          <p:nvPr/>
        </p:nvPicPr>
        <p:blipFill>
          <a:blip r:embed="rId3"/>
          <a:srcRect/>
          <a:stretch>
            <a:fillRect/>
          </a:stretch>
        </p:blipFill>
        <p:spPr bwMode="auto">
          <a:xfrm>
            <a:off x="-57150" y="-171450"/>
            <a:ext cx="9258300" cy="7200900"/>
          </a:xfrm>
          <a:prstGeom prst="rect">
            <a:avLst/>
          </a:prstGeom>
          <a:noFill/>
        </p:spPr>
      </p:pic>
      <p:sp>
        <p:nvSpPr>
          <p:cNvPr id="58372" name="Text Box 4"/>
          <p:cNvSpPr txBox="1">
            <a:spLocks noChangeArrowheads="1"/>
          </p:cNvSpPr>
          <p:nvPr/>
        </p:nvSpPr>
        <p:spPr bwMode="auto">
          <a:xfrm>
            <a:off x="5181600" y="2667000"/>
            <a:ext cx="3646488" cy="519113"/>
          </a:xfrm>
          <a:prstGeom prst="rect">
            <a:avLst/>
          </a:prstGeom>
          <a:noFill/>
          <a:ln w="9525">
            <a:noFill/>
            <a:miter lim="800000"/>
            <a:headEnd/>
            <a:tailEnd/>
          </a:ln>
          <a:effectLst/>
        </p:spPr>
        <p:txBody>
          <a:bodyPr wrap="none">
            <a:spAutoFit/>
          </a:bodyPr>
          <a:lstStyle/>
          <a:p>
            <a:r>
              <a:rPr lang="en-US" sz="2800" b="1">
                <a:latin typeface="Arial Narrow" pitchFamily="34" charset="0"/>
              </a:rPr>
              <a:t>(crystallized intelligence)</a:t>
            </a:r>
          </a:p>
        </p:txBody>
      </p:sp>
      <p:sp>
        <p:nvSpPr>
          <p:cNvPr id="58373" name="Text Box 5"/>
          <p:cNvSpPr txBox="1">
            <a:spLocks noChangeArrowheads="1"/>
          </p:cNvSpPr>
          <p:nvPr/>
        </p:nvSpPr>
        <p:spPr bwMode="auto">
          <a:xfrm>
            <a:off x="5486400" y="5410200"/>
            <a:ext cx="2674938" cy="519113"/>
          </a:xfrm>
          <a:prstGeom prst="rect">
            <a:avLst/>
          </a:prstGeom>
          <a:noFill/>
          <a:ln w="9525">
            <a:noFill/>
            <a:miter lim="800000"/>
            <a:headEnd/>
            <a:tailEnd/>
          </a:ln>
          <a:effectLst/>
        </p:spPr>
        <p:txBody>
          <a:bodyPr wrap="none">
            <a:spAutoFit/>
          </a:bodyPr>
          <a:lstStyle/>
          <a:p>
            <a:r>
              <a:rPr lang="en-US" sz="2800" b="1">
                <a:latin typeface="Arial Narrow" pitchFamily="34" charset="0"/>
              </a:rPr>
              <a:t>(fluid intelligence)</a:t>
            </a:r>
          </a:p>
        </p:txBody>
      </p:sp>
      <p:sp>
        <p:nvSpPr>
          <p:cNvPr id="5" name="Footer Placeholder 4"/>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Social Development</a:t>
            </a:r>
          </a:p>
        </p:txBody>
      </p:sp>
      <p:sp>
        <p:nvSpPr>
          <p:cNvPr id="30724" name="Rectangle 3"/>
          <p:cNvSpPr>
            <a:spLocks noChangeArrowheads="1"/>
          </p:cNvSpPr>
          <p:nvPr/>
        </p:nvSpPr>
        <p:spPr bwMode="auto">
          <a:xfrm>
            <a:off x="476250" y="2057400"/>
            <a:ext cx="8167688" cy="1828800"/>
          </a:xfrm>
          <a:prstGeom prst="rect">
            <a:avLst/>
          </a:prstGeom>
          <a:noFill/>
          <a:ln w="9525">
            <a:noFill/>
            <a:miter lim="800000"/>
            <a:headEnd/>
            <a:tailEnd/>
          </a:ln>
          <a:effectLst/>
        </p:spPr>
        <p:txBody>
          <a:bodyPr/>
          <a:lstStyle/>
          <a:p>
            <a:pPr>
              <a:spcBef>
                <a:spcPct val="20000"/>
              </a:spcBef>
              <a:buFont typeface="Wingdings" pitchFamily="2" charset="2"/>
              <a:buNone/>
            </a:pPr>
            <a:r>
              <a:rPr lang="en-US"/>
              <a:t>Many differences between the young and old are not simply based on physical and cognitive abilities, but may instead be based on life events associated with family, relationships, and work.</a:t>
            </a:r>
          </a:p>
        </p:txBody>
      </p:sp>
      <p:sp>
        <p:nvSpPr>
          <p:cNvPr id="5" name="Footer Placeholder 4"/>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Adulthood’s Ages and Stages</a:t>
            </a:r>
          </a:p>
        </p:txBody>
      </p:sp>
      <p:sp>
        <p:nvSpPr>
          <p:cNvPr id="31748" name="Rectangle 3"/>
          <p:cNvSpPr>
            <a:spLocks noChangeArrowheads="1"/>
          </p:cNvSpPr>
          <p:nvPr/>
        </p:nvSpPr>
        <p:spPr bwMode="auto">
          <a:xfrm>
            <a:off x="304800" y="1600200"/>
            <a:ext cx="3581400" cy="4876800"/>
          </a:xfrm>
          <a:prstGeom prst="rect">
            <a:avLst/>
          </a:prstGeom>
          <a:noFill/>
          <a:ln w="9525">
            <a:noFill/>
            <a:miter lim="800000"/>
            <a:headEnd/>
            <a:tailEnd/>
          </a:ln>
          <a:effectLst/>
        </p:spPr>
        <p:txBody>
          <a:bodyPr/>
          <a:lstStyle/>
          <a:p>
            <a:pPr>
              <a:spcBef>
                <a:spcPct val="20000"/>
              </a:spcBef>
              <a:buFont typeface="Wingdings" pitchFamily="2" charset="2"/>
              <a:buNone/>
            </a:pPr>
            <a:r>
              <a:rPr lang="en-US"/>
              <a:t>Psychologists doubt that adults pass through an orderly sequence of age-bound stages. Mid-life crises at 40 are less likely to occur than crises triggered by major events (divorce, new marriage).</a:t>
            </a:r>
          </a:p>
        </p:txBody>
      </p:sp>
      <p:pic>
        <p:nvPicPr>
          <p:cNvPr id="31749" name="Picture 6" descr="12673_Myers_Psy_8e_fig"/>
          <p:cNvPicPr>
            <a:picLocks noGrp="1" noChangeAspect="1" noChangeArrowheads="1"/>
          </p:cNvPicPr>
          <p:nvPr>
            <p:ph idx="1"/>
          </p:nvPr>
        </p:nvPicPr>
        <p:blipFill>
          <a:blip r:embed="rId3" cstate="print"/>
          <a:srcRect/>
          <a:stretch>
            <a:fillRect/>
          </a:stretch>
        </p:blipFill>
        <p:spPr>
          <a:xfrm>
            <a:off x="3886200" y="1600200"/>
            <a:ext cx="4870450" cy="4114800"/>
          </a:xfrm>
          <a:noFill/>
        </p:spPr>
      </p:pic>
      <p:sp>
        <p:nvSpPr>
          <p:cNvPr id="31750" name="Text Box 8"/>
          <p:cNvSpPr txBox="1">
            <a:spLocks noChangeArrowheads="1"/>
          </p:cNvSpPr>
          <p:nvPr/>
        </p:nvSpPr>
        <p:spPr bwMode="auto">
          <a:xfrm>
            <a:off x="4803775" y="5715000"/>
            <a:ext cx="4111625" cy="701675"/>
          </a:xfrm>
          <a:prstGeom prst="rect">
            <a:avLst/>
          </a:prstGeom>
          <a:noFill/>
          <a:ln w="9525" algn="ctr">
            <a:noFill/>
            <a:miter lim="800000"/>
            <a:headEnd/>
            <a:tailEnd/>
          </a:ln>
          <a:effectLst/>
        </p:spPr>
        <p:txBody>
          <a:bodyPr wrap="none">
            <a:spAutoFit/>
          </a:bodyPr>
          <a:lstStyle/>
          <a:p>
            <a:r>
              <a:rPr lang="en-US" sz="2000"/>
              <a:t>Neuroticism scores, 10,000 subjects</a:t>
            </a:r>
          </a:p>
          <a:p>
            <a:r>
              <a:rPr lang="en-US" sz="2000"/>
              <a:t>(McCrae &amp; Costa, 1996).</a:t>
            </a:r>
          </a:p>
        </p:txBody>
      </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Adulthood’s Commitments</a:t>
            </a:r>
          </a:p>
        </p:txBody>
      </p:sp>
      <p:sp>
        <p:nvSpPr>
          <p:cNvPr id="32772" name="Rectangle 3"/>
          <p:cNvSpPr>
            <a:spLocks noChangeArrowheads="1"/>
          </p:cNvSpPr>
          <p:nvPr/>
        </p:nvSpPr>
        <p:spPr bwMode="auto">
          <a:xfrm>
            <a:off x="485775" y="1600200"/>
            <a:ext cx="8139113" cy="1600200"/>
          </a:xfrm>
          <a:prstGeom prst="rect">
            <a:avLst/>
          </a:prstGeom>
          <a:noFill/>
          <a:ln w="9525">
            <a:noFill/>
            <a:miter lim="800000"/>
            <a:headEnd/>
            <a:tailEnd/>
          </a:ln>
          <a:effectLst/>
        </p:spPr>
        <p:txBody>
          <a:bodyPr/>
          <a:lstStyle/>
          <a:p>
            <a:pPr>
              <a:spcBef>
                <a:spcPct val="20000"/>
              </a:spcBef>
              <a:buFont typeface="Wingdings" pitchFamily="2" charset="2"/>
              <a:buNone/>
            </a:pPr>
            <a:r>
              <a:rPr lang="en-US"/>
              <a:t>Happiness stems from working in a job that fits your interests and provides you with a sense of competence and accomplishment.</a:t>
            </a:r>
          </a:p>
        </p:txBody>
      </p:sp>
      <p:pic>
        <p:nvPicPr>
          <p:cNvPr id="32773" name="Picture 6" descr="12673_Myers_Psy_8e_4UN30a"/>
          <p:cNvPicPr>
            <a:picLocks noGrp="1" noChangeAspect="1" noChangeArrowheads="1"/>
          </p:cNvPicPr>
          <p:nvPr>
            <p:ph idx="1"/>
          </p:nvPr>
        </p:nvPicPr>
        <p:blipFill>
          <a:blip r:embed="rId3" cstate="print"/>
          <a:srcRect/>
          <a:stretch>
            <a:fillRect/>
          </a:stretch>
        </p:blipFill>
        <p:spPr>
          <a:xfrm>
            <a:off x="2862263" y="3429000"/>
            <a:ext cx="3417887" cy="3197225"/>
          </a:xfrm>
          <a:noFill/>
        </p:spPr>
      </p:pic>
      <p:sp>
        <p:nvSpPr>
          <p:cNvPr id="32774" name="Text Box 8"/>
          <p:cNvSpPr txBox="1">
            <a:spLocks noChangeArrowheads="1"/>
          </p:cNvSpPr>
          <p:nvPr/>
        </p:nvSpPr>
        <p:spPr bwMode="auto">
          <a:xfrm rot="5400000">
            <a:off x="5557838" y="5659437"/>
            <a:ext cx="1689100" cy="244475"/>
          </a:xfrm>
          <a:prstGeom prst="rect">
            <a:avLst/>
          </a:prstGeom>
          <a:noFill/>
          <a:ln w="9525" algn="ctr">
            <a:noFill/>
            <a:miter lim="800000"/>
            <a:headEnd/>
            <a:tailEnd/>
          </a:ln>
          <a:effectLst/>
        </p:spPr>
        <p:txBody>
          <a:bodyPr wrap="none">
            <a:spAutoFit/>
          </a:bodyPr>
          <a:lstStyle/>
          <a:p>
            <a:r>
              <a:rPr lang="en-US" sz="1000"/>
              <a:t>Charles Harbutt/ Actuality</a:t>
            </a:r>
          </a:p>
        </p:txBody>
      </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304800"/>
            <a:ext cx="8382000" cy="1143000"/>
          </a:xfrm>
        </p:spPr>
        <p:txBody>
          <a:bodyPr/>
          <a:lstStyle/>
          <a:p>
            <a:pPr marL="1117600" indent="-1117600"/>
            <a:r>
              <a:rPr lang="en-US" sz="2800" b="1" dirty="0">
                <a:solidFill>
                  <a:srgbClr val="462981"/>
                </a:solidFill>
                <a:latin typeface="Arial Narrow" pitchFamily="34" charset="0"/>
                <a:cs typeface="Arial" charset="0"/>
              </a:rPr>
              <a:t>Physical Development in Middle Adulthood</a:t>
            </a:r>
            <a:r>
              <a:rPr lang="en-US" dirty="0">
                <a:latin typeface="Arial" charset="0"/>
                <a:cs typeface="Arial" charset="0"/>
              </a:rPr>
              <a:t> </a:t>
            </a:r>
            <a:br>
              <a:rPr lang="en-US" dirty="0">
                <a:latin typeface="Arial" charset="0"/>
                <a:cs typeface="Arial" charset="0"/>
              </a:rPr>
            </a:br>
            <a:endParaRPr lang="en-US" dirty="0">
              <a:latin typeface="Arial" charset="0"/>
              <a:cs typeface="Arial" charset="0"/>
            </a:endParaRPr>
          </a:p>
        </p:txBody>
      </p:sp>
      <p:sp>
        <p:nvSpPr>
          <p:cNvPr id="5123" name="Rectangle 3"/>
          <p:cNvSpPr>
            <a:spLocks noGrp="1" noChangeArrowheads="1"/>
          </p:cNvSpPr>
          <p:nvPr>
            <p:ph type="body" idx="1"/>
          </p:nvPr>
        </p:nvSpPr>
        <p:spPr>
          <a:xfrm>
            <a:off x="685800" y="990600"/>
            <a:ext cx="7467600" cy="5562600"/>
          </a:xfrm>
        </p:spPr>
        <p:txBody>
          <a:bodyPr/>
          <a:lstStyle/>
          <a:p>
            <a:pPr marL="812800" indent="-812800">
              <a:lnSpc>
                <a:spcPct val="90000"/>
              </a:lnSpc>
            </a:pPr>
            <a:r>
              <a:rPr lang="en-US" sz="2800" b="1" dirty="0">
                <a:latin typeface="Arial Narrow" pitchFamily="34" charset="0"/>
                <a:cs typeface="Arial" charset="0"/>
              </a:rPr>
              <a:t>Middle adulthood is the time when most people first become aware of the gradual changes in their bodies that mark the aging process. </a:t>
            </a:r>
            <a:endParaRPr lang="en-US" sz="2800" b="1" dirty="0" smtClean="0">
              <a:latin typeface="Arial Narrow" pitchFamily="34" charset="0"/>
              <a:cs typeface="Arial" charset="0"/>
            </a:endParaRPr>
          </a:p>
          <a:p>
            <a:pPr marL="609600" indent="-609600">
              <a:lnSpc>
                <a:spcPct val="90000"/>
              </a:lnSpc>
            </a:pPr>
            <a:r>
              <a:rPr lang="en-US" sz="2800" b="1" dirty="0" smtClean="0">
                <a:solidFill>
                  <a:srgbClr val="663300"/>
                </a:solidFill>
                <a:latin typeface="Arial Narrow" pitchFamily="34" charset="0"/>
                <a:cs typeface="Arial" charset="0"/>
              </a:rPr>
              <a:t>Height reaches a maximum during the 20’s for most people, and remains stable </a:t>
            </a:r>
            <a:r>
              <a:rPr lang="en-US" sz="2800" b="1" dirty="0" err="1" smtClean="0">
                <a:solidFill>
                  <a:srgbClr val="663300"/>
                </a:solidFill>
                <a:latin typeface="Arial Narrow" pitchFamily="34" charset="0"/>
                <a:cs typeface="Arial" charset="0"/>
              </a:rPr>
              <a:t>til</a:t>
            </a:r>
            <a:r>
              <a:rPr lang="en-US" sz="2800" b="1" dirty="0" smtClean="0">
                <a:solidFill>
                  <a:srgbClr val="663300"/>
                </a:solidFill>
                <a:latin typeface="Arial Narrow" pitchFamily="34" charset="0"/>
                <a:cs typeface="Arial" charset="0"/>
              </a:rPr>
              <a:t> about age 55.</a:t>
            </a:r>
          </a:p>
          <a:p>
            <a:pPr marL="609600" indent="-609600">
              <a:lnSpc>
                <a:spcPct val="90000"/>
              </a:lnSpc>
            </a:pPr>
            <a:r>
              <a:rPr lang="en-US" sz="2800" b="1" dirty="0" smtClean="0">
                <a:solidFill>
                  <a:srgbClr val="663300"/>
                </a:solidFill>
                <a:latin typeface="Arial Narrow" pitchFamily="34" charset="0"/>
                <a:cs typeface="Arial" charset="0"/>
              </a:rPr>
              <a:t>After age 55, bones become less dense and ultimately women lose 2 inches and men lose 1 inch in height. </a:t>
            </a:r>
          </a:p>
          <a:p>
            <a:pPr marL="609600" indent="-609600">
              <a:lnSpc>
                <a:spcPct val="90000"/>
              </a:lnSpc>
            </a:pPr>
            <a:r>
              <a:rPr lang="en-US" sz="2800" b="1" dirty="0" smtClean="0">
                <a:solidFill>
                  <a:srgbClr val="663300"/>
                </a:solidFill>
                <a:latin typeface="Arial Narrow" pitchFamily="34" charset="0"/>
                <a:cs typeface="Arial" charset="0"/>
              </a:rPr>
              <a:t>Both men and women continue to gain weight</a:t>
            </a:r>
          </a:p>
          <a:p>
            <a:pPr marL="812800" indent="-812800">
              <a:lnSpc>
                <a:spcPct val="90000"/>
              </a:lnSpc>
            </a:pPr>
            <a:endParaRPr lang="en-US" sz="2800" b="1" dirty="0">
              <a:latin typeface="Arial Narrow" pitchFamily="34" charset="0"/>
              <a:cs typeface="Arial" charset="0"/>
            </a:endParaRPr>
          </a:p>
          <a:p>
            <a:pPr marL="812800" indent="-812800">
              <a:lnSpc>
                <a:spcPct val="90000"/>
              </a:lnSpc>
            </a:pPr>
            <a:endParaRPr lang="en-US" sz="2800" b="1" dirty="0">
              <a:latin typeface="Arial Narrow" pitchFamily="34" charset="0"/>
            </a:endParaRPr>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D:\ch15\Fig15–05.gif"/>
          <p:cNvPicPr>
            <a:picLocks noChangeAspect="1" noChangeArrowheads="1"/>
          </p:cNvPicPr>
          <p:nvPr/>
        </p:nvPicPr>
        <p:blipFill>
          <a:blip r:embed="rId3"/>
          <a:srcRect/>
          <a:stretch>
            <a:fillRect/>
          </a:stretch>
        </p:blipFill>
        <p:spPr bwMode="auto">
          <a:xfrm>
            <a:off x="990600" y="1371600"/>
            <a:ext cx="7315200" cy="3454400"/>
          </a:xfrm>
          <a:prstGeom prst="rect">
            <a:avLst/>
          </a:prstGeom>
          <a:noFill/>
        </p:spPr>
      </p:pic>
      <p:sp>
        <p:nvSpPr>
          <p:cNvPr id="66563" name="Text Box 3"/>
          <p:cNvSpPr txBox="1">
            <a:spLocks noChangeArrowheads="1"/>
          </p:cNvSpPr>
          <p:nvPr/>
        </p:nvSpPr>
        <p:spPr bwMode="auto">
          <a:xfrm>
            <a:off x="1219200" y="762000"/>
            <a:ext cx="4146550" cy="519113"/>
          </a:xfrm>
          <a:prstGeom prst="rect">
            <a:avLst/>
          </a:prstGeom>
          <a:noFill/>
          <a:ln w="9525">
            <a:noFill/>
            <a:miter lim="800000"/>
            <a:headEnd/>
            <a:tailEnd/>
          </a:ln>
          <a:effectLst/>
        </p:spPr>
        <p:txBody>
          <a:bodyPr wrap="none">
            <a:spAutoFit/>
          </a:bodyPr>
          <a:lstStyle/>
          <a:p>
            <a:r>
              <a:rPr lang="en-US" sz="2800">
                <a:solidFill>
                  <a:schemeClr val="tx2"/>
                </a:solidFill>
                <a:latin typeface="Tahoma" pitchFamily="34" charset="0"/>
              </a:rPr>
              <a:t>Disability &amp; Income Level</a:t>
            </a:r>
          </a:p>
        </p:txBody>
      </p:sp>
      <p:sp>
        <p:nvSpPr>
          <p:cNvPr id="66564" name="Text Box 4"/>
          <p:cNvSpPr txBox="1">
            <a:spLocks noChangeArrowheads="1"/>
          </p:cNvSpPr>
          <p:nvPr/>
        </p:nvSpPr>
        <p:spPr bwMode="auto">
          <a:xfrm>
            <a:off x="990600" y="5181600"/>
            <a:ext cx="7467600" cy="822325"/>
          </a:xfrm>
          <a:prstGeom prst="rect">
            <a:avLst/>
          </a:prstGeom>
          <a:noFill/>
          <a:ln w="9525">
            <a:noFill/>
            <a:miter lim="800000"/>
            <a:headEnd/>
            <a:tailEnd/>
          </a:ln>
          <a:effectLst/>
        </p:spPr>
        <p:txBody>
          <a:bodyPr>
            <a:spAutoFit/>
          </a:bodyPr>
          <a:lstStyle/>
          <a:p>
            <a:r>
              <a:rPr lang="en-US" b="1" dirty="0">
                <a:solidFill>
                  <a:srgbClr val="660066"/>
                </a:solidFill>
                <a:latin typeface="Arial Narrow" pitchFamily="34" charset="0"/>
              </a:rPr>
              <a:t>Workers living in poverty are more likely to become disabled than those with higher income levels. Why?</a:t>
            </a:r>
          </a:p>
        </p:txBody>
      </p:sp>
      <p:sp>
        <p:nvSpPr>
          <p:cNvPr id="5" name="Footer Placeholder 4"/>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dirty="0" smtClean="0"/>
              <a:t>Health and aging </a:t>
            </a:r>
            <a:br>
              <a:rPr lang="en-US" dirty="0" smtClean="0"/>
            </a:br>
            <a:endParaRPr lang="en-US" dirty="0" smtClean="0"/>
          </a:p>
        </p:txBody>
      </p:sp>
      <p:sp>
        <p:nvSpPr>
          <p:cNvPr id="3" name="Content Placeholder 2"/>
          <p:cNvSpPr>
            <a:spLocks noGrp="1"/>
          </p:cNvSpPr>
          <p:nvPr>
            <p:ph idx="1"/>
          </p:nvPr>
        </p:nvSpPr>
        <p:spPr/>
        <p:txBody>
          <a:bodyPr/>
          <a:lstStyle/>
          <a:p>
            <a:r>
              <a:rPr lang="en-US" dirty="0" smtClean="0"/>
              <a:t>Heart disease, cancer, and stroke become the leading cause of death. People become more susceptible to disease as the immune system weakens. Most older people have at least one chronic, long-term condition, such as arthritis or hypertension.</a:t>
            </a:r>
            <a:endParaRPr lang="en-US" dirty="0"/>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Reflections on Two Major Developmental Issues</a:t>
            </a:r>
          </a:p>
        </p:txBody>
      </p:sp>
      <p:sp>
        <p:nvSpPr>
          <p:cNvPr id="34820" name="Rectangle 3"/>
          <p:cNvSpPr>
            <a:spLocks noChangeArrowheads="1"/>
          </p:cNvSpPr>
          <p:nvPr/>
        </p:nvSpPr>
        <p:spPr bwMode="auto">
          <a:xfrm>
            <a:off x="576263" y="2362200"/>
            <a:ext cx="7958137" cy="3276600"/>
          </a:xfrm>
          <a:prstGeom prst="rect">
            <a:avLst/>
          </a:prstGeom>
          <a:noFill/>
          <a:ln w="9525">
            <a:noFill/>
            <a:miter lim="800000"/>
            <a:headEnd/>
            <a:tailEnd/>
          </a:ln>
          <a:effectLst/>
        </p:spPr>
        <p:txBody>
          <a:bodyPr/>
          <a:lstStyle/>
          <a:p>
            <a:pPr>
              <a:spcBef>
                <a:spcPct val="20000"/>
              </a:spcBef>
              <a:buFont typeface="Wingdings" pitchFamily="2" charset="2"/>
              <a:buNone/>
            </a:pPr>
            <a:r>
              <a:rPr lang="en-US"/>
              <a:t>Researchers who view development as a slow, continuous process are generally those who emphasize experience and learning. Those with a biological perspective, on the other hand, view maturation and development as a series of genetically predisposed steps or stages. These include psychologists like Piaget, Kohlberg and Erikson.</a:t>
            </a:r>
          </a:p>
        </p:txBody>
      </p:sp>
      <p:sp>
        <p:nvSpPr>
          <p:cNvPr id="34821" name="Text Box 6"/>
          <p:cNvSpPr txBox="1">
            <a:spLocks noChangeArrowheads="1"/>
          </p:cNvSpPr>
          <p:nvPr/>
        </p:nvSpPr>
        <p:spPr bwMode="auto">
          <a:xfrm>
            <a:off x="2727325" y="1603375"/>
            <a:ext cx="3673475" cy="519113"/>
          </a:xfrm>
          <a:prstGeom prst="rect">
            <a:avLst/>
          </a:prstGeom>
          <a:noFill/>
          <a:ln w="9525" algn="ctr">
            <a:noFill/>
            <a:miter lim="800000"/>
            <a:headEnd/>
            <a:tailEnd/>
          </a:ln>
          <a:effectLst/>
        </p:spPr>
        <p:txBody>
          <a:bodyPr wrap="none">
            <a:spAutoFit/>
          </a:bodyPr>
          <a:lstStyle/>
          <a:p>
            <a:r>
              <a:rPr lang="en-US"/>
              <a:t>Continuity and Stages</a:t>
            </a:r>
          </a:p>
        </p:txBody>
      </p:sp>
      <p:sp>
        <p:nvSpPr>
          <p:cNvPr id="6" name="Footer Placeholder 5"/>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Developmental Issues</a:t>
            </a:r>
          </a:p>
        </p:txBody>
      </p:sp>
      <p:sp>
        <p:nvSpPr>
          <p:cNvPr id="35844" name="Rectangle 3"/>
          <p:cNvSpPr>
            <a:spLocks noChangeArrowheads="1"/>
          </p:cNvSpPr>
          <p:nvPr/>
        </p:nvSpPr>
        <p:spPr bwMode="auto">
          <a:xfrm>
            <a:off x="576263" y="2362200"/>
            <a:ext cx="7958137" cy="2819400"/>
          </a:xfrm>
          <a:prstGeom prst="rect">
            <a:avLst/>
          </a:prstGeom>
          <a:noFill/>
          <a:ln w="9525">
            <a:noFill/>
            <a:miter lim="800000"/>
            <a:headEnd/>
            <a:tailEnd/>
          </a:ln>
          <a:effectLst/>
        </p:spPr>
        <p:txBody>
          <a:bodyPr/>
          <a:lstStyle/>
          <a:p>
            <a:pPr>
              <a:spcBef>
                <a:spcPct val="20000"/>
              </a:spcBef>
              <a:buFont typeface="Wingdings" pitchFamily="2" charset="2"/>
              <a:buNone/>
            </a:pPr>
            <a:r>
              <a:rPr lang="en-US"/>
              <a:t>Lifelong development requires both stability and change. Personality gradually stabilizes as people age. However, this does not mean that our traits do not change over a lifetime. Some temperaments are more stable than others.</a:t>
            </a:r>
          </a:p>
        </p:txBody>
      </p:sp>
      <p:sp>
        <p:nvSpPr>
          <p:cNvPr id="35845" name="Text Box 4"/>
          <p:cNvSpPr txBox="1">
            <a:spLocks noChangeArrowheads="1"/>
          </p:cNvSpPr>
          <p:nvPr/>
        </p:nvSpPr>
        <p:spPr bwMode="auto">
          <a:xfrm>
            <a:off x="2833688" y="1603375"/>
            <a:ext cx="3476625" cy="519113"/>
          </a:xfrm>
          <a:prstGeom prst="rect">
            <a:avLst/>
          </a:prstGeom>
          <a:noFill/>
          <a:ln w="9525" algn="ctr">
            <a:noFill/>
            <a:miter lim="800000"/>
            <a:headEnd/>
            <a:tailEnd/>
          </a:ln>
          <a:effectLst/>
        </p:spPr>
        <p:txBody>
          <a:bodyPr wrap="none">
            <a:spAutoFit/>
          </a:bodyPr>
          <a:lstStyle/>
          <a:p>
            <a:r>
              <a:rPr lang="en-US"/>
              <a:t>Stability and Change</a:t>
            </a:r>
          </a:p>
        </p:txBody>
      </p:sp>
      <p:sp>
        <p:nvSpPr>
          <p:cNvPr id="6" name="Footer Placeholder 5"/>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71513" y="276225"/>
            <a:ext cx="7772400" cy="485775"/>
          </a:xfrm>
        </p:spPr>
        <p:txBody>
          <a:bodyPr/>
          <a:lstStyle/>
          <a:p>
            <a:pPr eaLnBrk="1" hangingPunct="1"/>
            <a:r>
              <a:rPr lang="en-US" sz="4000" dirty="0" smtClean="0">
                <a:latin typeface="Palatino Linotype" pitchFamily="18" charset="0"/>
              </a:rPr>
              <a:t>Death and Dying</a:t>
            </a:r>
          </a:p>
        </p:txBody>
      </p:sp>
      <p:sp>
        <p:nvSpPr>
          <p:cNvPr id="33796" name="Rectangle 3"/>
          <p:cNvSpPr>
            <a:spLocks noChangeArrowheads="1"/>
          </p:cNvSpPr>
          <p:nvPr/>
        </p:nvSpPr>
        <p:spPr bwMode="auto">
          <a:xfrm>
            <a:off x="485775" y="685800"/>
            <a:ext cx="4086225" cy="5791200"/>
          </a:xfrm>
          <a:prstGeom prst="rect">
            <a:avLst/>
          </a:prstGeom>
          <a:noFill/>
          <a:ln w="9525">
            <a:noFill/>
            <a:miter lim="800000"/>
            <a:headEnd/>
            <a:tailEnd/>
          </a:ln>
          <a:effectLst/>
        </p:spPr>
        <p:txBody>
          <a:bodyPr/>
          <a:lstStyle/>
          <a:p>
            <a:pPr eaLnBrk="1" hangingPunct="1">
              <a:lnSpc>
                <a:spcPct val="90000"/>
              </a:lnSpc>
              <a:defRPr/>
            </a:pPr>
            <a:r>
              <a:rPr lang="en-US" dirty="0" smtClean="0"/>
              <a:t>The definitions include functional death where there is the absence of a heartbeat and breathing, and brain death where there is a cessation of all signs of brain electrical activity. </a:t>
            </a:r>
          </a:p>
          <a:p>
            <a:pPr eaLnBrk="1" hangingPunct="1">
              <a:lnSpc>
                <a:spcPct val="90000"/>
              </a:lnSpc>
              <a:defRPr/>
            </a:pPr>
            <a:r>
              <a:rPr lang="en-US" dirty="0" smtClean="0"/>
              <a:t>Death can occur across the lifespan. </a:t>
            </a:r>
          </a:p>
          <a:p>
            <a:pPr>
              <a:spcBef>
                <a:spcPct val="20000"/>
              </a:spcBef>
              <a:buFont typeface="Wingdings" pitchFamily="2" charset="2"/>
              <a:buNone/>
            </a:pPr>
            <a:r>
              <a:rPr lang="en-US" dirty="0" smtClean="0"/>
              <a:t>The </a:t>
            </a:r>
            <a:r>
              <a:rPr lang="en-US" dirty="0"/>
              <a:t>“normal” range of reactions or grief stages after the death of a loved one varies widely. Grief is more severe if death occurs unexpectedly. People who view their lives with a sense of integrity (in Erikson’s terms) see life as meaningful and worthwhile.</a:t>
            </a:r>
          </a:p>
        </p:txBody>
      </p:sp>
      <p:pic>
        <p:nvPicPr>
          <p:cNvPr id="33797" name="Picture 6" descr="12673_Myers_Psy_8e_4UN31"/>
          <p:cNvPicPr>
            <a:picLocks noGrp="1" noChangeAspect="1" noChangeArrowheads="1"/>
          </p:cNvPicPr>
          <p:nvPr>
            <p:ph idx="1"/>
          </p:nvPr>
        </p:nvPicPr>
        <p:blipFill>
          <a:blip r:embed="rId3" cstate="print"/>
          <a:srcRect/>
          <a:stretch>
            <a:fillRect/>
          </a:stretch>
        </p:blipFill>
        <p:spPr>
          <a:xfrm>
            <a:off x="5240338" y="1600200"/>
            <a:ext cx="3203575" cy="4648200"/>
          </a:xfrm>
          <a:noFill/>
        </p:spPr>
      </p:pic>
      <p:sp>
        <p:nvSpPr>
          <p:cNvPr id="33798" name="Text Box 8"/>
          <p:cNvSpPr txBox="1">
            <a:spLocks noChangeArrowheads="1"/>
          </p:cNvSpPr>
          <p:nvPr/>
        </p:nvSpPr>
        <p:spPr bwMode="auto">
          <a:xfrm rot="5400000">
            <a:off x="7405688" y="4965700"/>
            <a:ext cx="2320925" cy="244475"/>
          </a:xfrm>
          <a:prstGeom prst="rect">
            <a:avLst/>
          </a:prstGeom>
          <a:noFill/>
          <a:ln w="9525" algn="ctr">
            <a:noFill/>
            <a:miter lim="800000"/>
            <a:headEnd/>
            <a:tailEnd/>
          </a:ln>
          <a:effectLst/>
        </p:spPr>
        <p:txBody>
          <a:bodyPr wrap="none">
            <a:spAutoFit/>
          </a:bodyPr>
          <a:lstStyle/>
          <a:p>
            <a:r>
              <a:rPr lang="en-US" sz="1000" dirty="0"/>
              <a:t>Chris Steele-Perkins/ Magnum Photos</a:t>
            </a:r>
          </a:p>
        </p:txBody>
      </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228600"/>
          </a:xfrm>
        </p:spPr>
        <p:txBody>
          <a:bodyPr/>
          <a:lstStyle/>
          <a:p>
            <a:r>
              <a:rPr lang="en-US" dirty="0" smtClean="0"/>
              <a:t>Reaction to death </a:t>
            </a:r>
            <a:endParaRPr lang="en-US" dirty="0"/>
          </a:p>
        </p:txBody>
      </p:sp>
      <p:sp>
        <p:nvSpPr>
          <p:cNvPr id="3" name="Content Placeholder 2"/>
          <p:cNvSpPr>
            <a:spLocks noGrp="1"/>
          </p:cNvSpPr>
          <p:nvPr>
            <p:ph idx="1"/>
          </p:nvPr>
        </p:nvSpPr>
        <p:spPr>
          <a:xfrm>
            <a:off x="685800" y="457200"/>
            <a:ext cx="7772400" cy="6858000"/>
          </a:xfrm>
        </p:spPr>
        <p:txBody>
          <a:bodyPr/>
          <a:lstStyle/>
          <a:p>
            <a:r>
              <a:rPr lang="en-US" sz="3000" dirty="0" smtClean="0"/>
              <a:t>Before age 5, children ; they may tend to think of death in terms of sleep</a:t>
            </a:r>
          </a:p>
          <a:p>
            <a:r>
              <a:rPr lang="en-US" sz="3000" dirty="0" smtClean="0"/>
              <a:t>After age 5, it is not universal, but happens to some people.</a:t>
            </a:r>
          </a:p>
          <a:p>
            <a:r>
              <a:rPr lang="en-US" sz="3000" b="1" dirty="0" smtClean="0"/>
              <a:t>B</a:t>
            </a:r>
            <a:r>
              <a:rPr lang="en-US" sz="3000" dirty="0" smtClean="0"/>
              <a:t>ad things happen to other people(adolescents).</a:t>
            </a:r>
          </a:p>
          <a:p>
            <a:r>
              <a:rPr lang="en-US" sz="3000" dirty="0" smtClean="0"/>
              <a:t>young adults who face death may do so with anger and resentment at the unfairness of the world.</a:t>
            </a:r>
          </a:p>
          <a:p>
            <a:r>
              <a:rPr lang="en-US" sz="3000" dirty="0" smtClean="0"/>
              <a:t>more realistic understanding of death(Middle Adulthood)</a:t>
            </a:r>
          </a:p>
          <a:p>
            <a:r>
              <a:rPr lang="en-US" sz="3000" dirty="0" smtClean="0"/>
              <a:t>late adulthood people develop a level of certainty that they will someday die</a:t>
            </a:r>
          </a:p>
          <a:p>
            <a:endParaRPr lang="en-US" sz="3000" dirty="0" smtClean="0"/>
          </a:p>
          <a:p>
            <a:endParaRPr lang="en-US" sz="3000" dirty="0" smtClean="0"/>
          </a:p>
          <a:p>
            <a:endParaRPr lang="en-US" sz="3000" dirty="0" smtClean="0"/>
          </a:p>
        </p:txBody>
      </p:sp>
      <p:sp>
        <p:nvSpPr>
          <p:cNvPr id="4" name="Footer Placeholder 3"/>
          <p:cNvSpPr>
            <a:spLocks noGrp="1"/>
          </p:cNvSpPr>
          <p:nvPr>
            <p:ph type="ftr" sz="quarter" idx="11"/>
          </p:nvPr>
        </p:nvSpPr>
        <p:spPr>
          <a:xfrm flipH="1">
            <a:off x="0" y="6248400"/>
            <a:ext cx="1066800" cy="457200"/>
          </a:xfrm>
        </p:spPr>
        <p:txBody>
          <a:bodyPr/>
          <a:lstStyle/>
          <a:p>
            <a:r>
              <a:rPr lang="en-US" dirty="0" err="1" smtClean="0"/>
              <a:t>Dr.Kanwal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dirty="0" smtClean="0">
                <a:latin typeface="Palatino Linotype" pitchFamily="18" charset="0"/>
              </a:rPr>
              <a:t>Middle Adulthood</a:t>
            </a:r>
            <a:endParaRPr lang="en-US" dirty="0"/>
          </a:p>
        </p:txBody>
      </p:sp>
      <p:sp>
        <p:nvSpPr>
          <p:cNvPr id="3" name="Content Placeholder 2"/>
          <p:cNvSpPr>
            <a:spLocks noGrp="1"/>
          </p:cNvSpPr>
          <p:nvPr>
            <p:ph idx="1"/>
          </p:nvPr>
        </p:nvSpPr>
        <p:spPr>
          <a:xfrm>
            <a:off x="685800" y="1371600"/>
            <a:ext cx="7772400" cy="5486400"/>
          </a:xfrm>
        </p:spPr>
        <p:txBody>
          <a:bodyPr/>
          <a:lstStyle/>
          <a:p>
            <a:r>
              <a:rPr lang="en-US" dirty="0" smtClean="0"/>
              <a:t>Muscular </a:t>
            </a:r>
            <a:r>
              <a:rPr lang="en-US" dirty="0" smtClean="0"/>
              <a:t>strength, sensory </a:t>
            </a:r>
            <a:r>
              <a:rPr lang="en-US" dirty="0" smtClean="0"/>
              <a:t>abilities </a:t>
            </a:r>
            <a:r>
              <a:rPr lang="en-US" dirty="0" smtClean="0"/>
              <a:t>and cardiac </a:t>
            </a:r>
            <a:r>
              <a:rPr lang="en-US" dirty="0" smtClean="0"/>
              <a:t>output begin to decline after the mid-twenties</a:t>
            </a:r>
            <a:r>
              <a:rPr lang="en-US" dirty="0" smtClean="0"/>
              <a:t>. </a:t>
            </a:r>
          </a:p>
          <a:p>
            <a:r>
              <a:rPr lang="en-US" dirty="0" smtClean="0"/>
              <a:t>Reaction time increases slightly.</a:t>
            </a:r>
          </a:p>
          <a:p>
            <a:r>
              <a:rPr lang="en-US" dirty="0" smtClean="0"/>
              <a:t>Around </a:t>
            </a:r>
            <a:r>
              <a:rPr lang="en-US" dirty="0" smtClean="0"/>
              <a:t>age 50, women go through menopause, and men experience decreased levels of hormones and fertility</a:t>
            </a:r>
            <a:r>
              <a:rPr lang="en-US" dirty="0" smtClean="0"/>
              <a:t>.</a:t>
            </a:r>
          </a:p>
          <a:p>
            <a:r>
              <a:rPr lang="en-US" b="1" dirty="0" smtClean="0">
                <a:solidFill>
                  <a:srgbClr val="663300"/>
                </a:solidFill>
                <a:latin typeface="Arial Narrow" pitchFamily="34" charset="0"/>
                <a:cs typeface="Arial" charset="0"/>
              </a:rPr>
              <a:t>Declines also occur in depth perception, distance perception, the ability to view the world in three dimensions, and night vision.</a:t>
            </a:r>
            <a:r>
              <a:rPr lang="en-US" b="1" dirty="0" smtClean="0">
                <a:latin typeface="Arial Narrow" pitchFamily="34" charset="0"/>
                <a:cs typeface="Arial" charset="0"/>
              </a:rPr>
              <a:t>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descr="D:\ch15\Fig15–01.gif"/>
          <p:cNvPicPr>
            <a:picLocks noChangeAspect="1" noChangeArrowheads="1"/>
          </p:cNvPicPr>
          <p:nvPr/>
        </p:nvPicPr>
        <p:blipFill>
          <a:blip r:embed="rId3"/>
          <a:srcRect/>
          <a:stretch>
            <a:fillRect/>
          </a:stretch>
        </p:blipFill>
        <p:spPr bwMode="auto">
          <a:xfrm>
            <a:off x="3581400" y="762000"/>
            <a:ext cx="4316413" cy="4929188"/>
          </a:xfrm>
          <a:prstGeom prst="rect">
            <a:avLst/>
          </a:prstGeom>
          <a:noFill/>
        </p:spPr>
      </p:pic>
      <p:sp>
        <p:nvSpPr>
          <p:cNvPr id="59395" name="Text Box 1027"/>
          <p:cNvSpPr txBox="1">
            <a:spLocks noChangeArrowheads="1"/>
          </p:cNvSpPr>
          <p:nvPr/>
        </p:nvSpPr>
        <p:spPr bwMode="auto">
          <a:xfrm>
            <a:off x="990600" y="990600"/>
            <a:ext cx="2362200" cy="822325"/>
          </a:xfrm>
          <a:prstGeom prst="rect">
            <a:avLst/>
          </a:prstGeom>
          <a:noFill/>
          <a:ln w="9525">
            <a:noFill/>
            <a:miter lim="800000"/>
            <a:headEnd/>
            <a:tailEnd/>
          </a:ln>
          <a:effectLst/>
        </p:spPr>
        <p:txBody>
          <a:bodyPr>
            <a:spAutoFit/>
          </a:bodyPr>
          <a:lstStyle/>
          <a:p>
            <a:r>
              <a:rPr lang="en-US" b="1" u="sng">
                <a:latin typeface="Tahoma" pitchFamily="34" charset="0"/>
              </a:rPr>
              <a:t>The Decline of</a:t>
            </a:r>
            <a:r>
              <a:rPr lang="en-US" b="1">
                <a:latin typeface="Tahoma" pitchFamily="34" charset="0"/>
              </a:rPr>
              <a:t> </a:t>
            </a:r>
            <a:r>
              <a:rPr lang="en-US" b="1" u="sng">
                <a:latin typeface="Tahoma" pitchFamily="34" charset="0"/>
              </a:rPr>
              <a:t>Visual Acuity</a:t>
            </a:r>
          </a:p>
        </p:txBody>
      </p:sp>
      <p:sp>
        <p:nvSpPr>
          <p:cNvPr id="59396" name="Text Box 1028"/>
          <p:cNvSpPr txBox="1">
            <a:spLocks noChangeArrowheads="1"/>
          </p:cNvSpPr>
          <p:nvPr/>
        </p:nvSpPr>
        <p:spPr bwMode="auto">
          <a:xfrm>
            <a:off x="1143000" y="1981200"/>
            <a:ext cx="2454275" cy="4154984"/>
          </a:xfrm>
          <a:prstGeom prst="rect">
            <a:avLst/>
          </a:prstGeom>
          <a:noFill/>
          <a:ln w="9525">
            <a:noFill/>
            <a:miter lim="800000"/>
            <a:headEnd/>
            <a:tailEnd/>
          </a:ln>
          <a:effectLst/>
        </p:spPr>
        <p:txBody>
          <a:bodyPr wrap="square">
            <a:spAutoFit/>
          </a:bodyPr>
          <a:lstStyle/>
          <a:p>
            <a:r>
              <a:rPr lang="en-US" b="1" dirty="0">
                <a:solidFill>
                  <a:srgbClr val="663300"/>
                </a:solidFill>
                <a:latin typeface="Tahoma" pitchFamily="34" charset="0"/>
              </a:rPr>
              <a:t>Around age 40, the ability to discern fine detail begins to drop</a:t>
            </a:r>
            <a:r>
              <a:rPr lang="en-US" b="1" dirty="0" smtClean="0">
                <a:solidFill>
                  <a:srgbClr val="663300"/>
                </a:solidFill>
                <a:latin typeface="Tahoma" pitchFamily="34" charset="0"/>
              </a:rPr>
              <a:t>.</a:t>
            </a:r>
          </a:p>
          <a:p>
            <a:r>
              <a:rPr lang="en-US" b="1" i="1" dirty="0" smtClean="0">
                <a:latin typeface="Tahoma" pitchFamily="34" charset="0"/>
                <a:cs typeface="Arial" charset="0"/>
              </a:rPr>
              <a:t>(</a:t>
            </a:r>
            <a:r>
              <a:rPr lang="en-US" b="1" i="1" dirty="0" smtClean="0">
                <a:latin typeface="Arial Narrow" pitchFamily="34" charset="0"/>
                <a:cs typeface="Arial" charset="0"/>
              </a:rPr>
              <a:t>visual </a:t>
            </a:r>
            <a:r>
              <a:rPr lang="en-US" b="1" i="1" dirty="0" smtClean="0">
                <a:latin typeface="Arial Narrow" pitchFamily="34" charset="0"/>
                <a:cs typeface="Arial" charset="0"/>
              </a:rPr>
              <a:t>acuity</a:t>
            </a:r>
            <a:r>
              <a:rPr lang="en-US" b="1" dirty="0" smtClean="0">
                <a:latin typeface="Arial Narrow" pitchFamily="34" charset="0"/>
                <a:cs typeface="Arial" charset="0"/>
              </a:rPr>
              <a:t> - the ability to discern fine spatial detail in both close and distant objects - begins to decline. </a:t>
            </a:r>
            <a:r>
              <a:rPr lang="en-US" b="1" dirty="0" smtClean="0">
                <a:latin typeface="Arial Narrow" pitchFamily="34" charset="0"/>
                <a:cs typeface="Arial" charset="0"/>
              </a:rPr>
              <a:t>)</a:t>
            </a:r>
            <a:endParaRPr lang="en-US" b="1" dirty="0">
              <a:solidFill>
                <a:srgbClr val="663300"/>
              </a:solidFill>
              <a:latin typeface="Tahoma" pitchFamily="34" charset="0"/>
            </a:endParaRPr>
          </a:p>
        </p:txBody>
      </p:sp>
      <p:sp>
        <p:nvSpPr>
          <p:cNvPr id="5" name="Footer Placeholder 4"/>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Documents and Settings\Malach.XONOKUTU\Desktop\poo\FIG15–02adjusted.GIF"/>
          <p:cNvPicPr>
            <a:picLocks noChangeAspect="1" noChangeArrowheads="1"/>
          </p:cNvPicPr>
          <p:nvPr/>
        </p:nvPicPr>
        <p:blipFill>
          <a:blip r:embed="rId3"/>
          <a:srcRect/>
          <a:stretch>
            <a:fillRect/>
          </a:stretch>
        </p:blipFill>
        <p:spPr bwMode="auto">
          <a:xfrm>
            <a:off x="838200" y="814388"/>
            <a:ext cx="7239000" cy="5519737"/>
          </a:xfrm>
          <a:prstGeom prst="rect">
            <a:avLst/>
          </a:prstGeom>
          <a:noFill/>
        </p:spPr>
      </p:pic>
      <p:sp>
        <p:nvSpPr>
          <p:cNvPr id="60420" name="Text Box 4"/>
          <p:cNvSpPr txBox="1">
            <a:spLocks noChangeArrowheads="1"/>
          </p:cNvSpPr>
          <p:nvPr/>
        </p:nvSpPr>
        <p:spPr bwMode="auto">
          <a:xfrm>
            <a:off x="1676400" y="1371600"/>
            <a:ext cx="6403975" cy="915988"/>
          </a:xfrm>
          <a:prstGeom prst="rect">
            <a:avLst/>
          </a:prstGeom>
          <a:noFill/>
          <a:ln w="9525">
            <a:noFill/>
            <a:miter lim="800000"/>
            <a:headEnd/>
            <a:tailEnd/>
          </a:ln>
          <a:effectLst/>
        </p:spPr>
        <p:txBody>
          <a:bodyPr>
            <a:spAutoFit/>
          </a:bodyPr>
          <a:lstStyle/>
          <a:p>
            <a:r>
              <a:rPr lang="en-US" sz="1800" b="1">
                <a:latin typeface="Arial Narrow" pitchFamily="34" charset="0"/>
              </a:rPr>
              <a:t>--Slower decline in energy molecules, muscle mass, blood supply, speed of movement, stamina</a:t>
            </a:r>
          </a:p>
          <a:p>
            <a:r>
              <a:rPr lang="en-US" sz="1800" b="1">
                <a:latin typeface="Arial Narrow" pitchFamily="34" charset="0"/>
              </a:rPr>
              <a:t>--Slower increase in fat &amp; muscle soreness</a:t>
            </a:r>
          </a:p>
        </p:txBody>
      </p:sp>
      <p:sp>
        <p:nvSpPr>
          <p:cNvPr id="60421" name="Text Box 5"/>
          <p:cNvSpPr txBox="1">
            <a:spLocks noChangeArrowheads="1"/>
          </p:cNvSpPr>
          <p:nvPr/>
        </p:nvSpPr>
        <p:spPr bwMode="auto">
          <a:xfrm>
            <a:off x="1584325" y="2708275"/>
            <a:ext cx="7559675" cy="641350"/>
          </a:xfrm>
          <a:prstGeom prst="rect">
            <a:avLst/>
          </a:prstGeom>
          <a:noFill/>
          <a:ln w="9525">
            <a:noFill/>
            <a:miter lim="800000"/>
            <a:headEnd/>
            <a:tailEnd/>
          </a:ln>
          <a:effectLst/>
        </p:spPr>
        <p:txBody>
          <a:bodyPr>
            <a:spAutoFit/>
          </a:bodyPr>
          <a:lstStyle/>
          <a:p>
            <a:r>
              <a:rPr lang="en-US" sz="1800" b="1">
                <a:latin typeface="Arial Narrow" pitchFamily="34" charset="0"/>
              </a:rPr>
              <a:t>--Slower decline in processing central nervous system impulses</a:t>
            </a:r>
          </a:p>
          <a:p>
            <a:r>
              <a:rPr lang="en-US" sz="1800" b="1">
                <a:latin typeface="Arial Narrow" pitchFamily="34" charset="0"/>
              </a:rPr>
              <a:t>--Slower increase in variations in speed of motor neuron impulses</a:t>
            </a:r>
          </a:p>
        </p:txBody>
      </p:sp>
      <p:sp>
        <p:nvSpPr>
          <p:cNvPr id="60422" name="Text Box 6"/>
          <p:cNvSpPr txBox="1">
            <a:spLocks noChangeArrowheads="1"/>
          </p:cNvSpPr>
          <p:nvPr/>
        </p:nvSpPr>
        <p:spPr bwMode="auto">
          <a:xfrm>
            <a:off x="1600200" y="4038600"/>
            <a:ext cx="6477000" cy="915988"/>
          </a:xfrm>
          <a:prstGeom prst="rect">
            <a:avLst/>
          </a:prstGeom>
          <a:noFill/>
          <a:ln w="9525">
            <a:noFill/>
            <a:miter lim="800000"/>
            <a:headEnd/>
            <a:tailEnd/>
          </a:ln>
          <a:effectLst/>
        </p:spPr>
        <p:txBody>
          <a:bodyPr>
            <a:spAutoFit/>
          </a:bodyPr>
          <a:lstStyle/>
          <a:p>
            <a:r>
              <a:rPr lang="en-US" sz="1800" b="1">
                <a:latin typeface="Arial Narrow" pitchFamily="34" charset="0"/>
              </a:rPr>
              <a:t>--Maintenance of lower levels of harmful cholesterol</a:t>
            </a:r>
          </a:p>
          <a:p>
            <a:r>
              <a:rPr lang="en-US" sz="1800" b="1">
                <a:latin typeface="Arial Narrow" pitchFamily="34" charset="0"/>
              </a:rPr>
              <a:t>--Decreased risk of high blood pressure, atherosclerosis, heart attack, stroke</a:t>
            </a:r>
          </a:p>
        </p:txBody>
      </p:sp>
      <p:sp>
        <p:nvSpPr>
          <p:cNvPr id="60423" name="Text Box 7"/>
          <p:cNvSpPr txBox="1">
            <a:spLocks noChangeArrowheads="1"/>
          </p:cNvSpPr>
          <p:nvPr/>
        </p:nvSpPr>
        <p:spPr bwMode="auto">
          <a:xfrm>
            <a:off x="1905000" y="5486400"/>
            <a:ext cx="4148138" cy="641350"/>
          </a:xfrm>
          <a:prstGeom prst="rect">
            <a:avLst/>
          </a:prstGeom>
          <a:noFill/>
          <a:ln w="9525">
            <a:noFill/>
            <a:miter lim="800000"/>
            <a:headEnd/>
            <a:tailEnd/>
          </a:ln>
          <a:effectLst/>
        </p:spPr>
        <p:txBody>
          <a:bodyPr wrap="none">
            <a:spAutoFit/>
          </a:bodyPr>
          <a:lstStyle/>
          <a:p>
            <a:r>
              <a:rPr lang="en-US" sz="1800" b="1">
                <a:latin typeface="Arial Narrow" pitchFamily="34" charset="0"/>
              </a:rPr>
              <a:t>--Slower decline in bone minerals</a:t>
            </a:r>
          </a:p>
          <a:p>
            <a:r>
              <a:rPr lang="en-US" sz="1800" b="1">
                <a:latin typeface="Arial Narrow" pitchFamily="34" charset="0"/>
              </a:rPr>
              <a:t>--Decreased risk of fractures &amp; osteoporosis</a:t>
            </a:r>
          </a:p>
        </p:txBody>
      </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71513" y="276225"/>
            <a:ext cx="7772400" cy="1143000"/>
          </a:xfrm>
        </p:spPr>
        <p:txBody>
          <a:bodyPr/>
          <a:lstStyle/>
          <a:p>
            <a:pPr eaLnBrk="1" hangingPunct="1"/>
            <a:r>
              <a:rPr lang="en-US" sz="4000" dirty="0" smtClean="0">
                <a:latin typeface="Palatino Linotype" pitchFamily="18" charset="0"/>
              </a:rPr>
              <a:t>Late Adulthood</a:t>
            </a:r>
          </a:p>
        </p:txBody>
      </p:sp>
      <p:sp>
        <p:nvSpPr>
          <p:cNvPr id="27652" name="Rectangle 3"/>
          <p:cNvSpPr>
            <a:spLocks noChangeArrowheads="1"/>
          </p:cNvSpPr>
          <p:nvPr/>
        </p:nvSpPr>
        <p:spPr bwMode="auto">
          <a:xfrm>
            <a:off x="476250" y="1600200"/>
            <a:ext cx="8167688" cy="2286000"/>
          </a:xfrm>
          <a:prstGeom prst="rect">
            <a:avLst/>
          </a:prstGeom>
          <a:noFill/>
          <a:ln w="9525">
            <a:noFill/>
            <a:miter lim="800000"/>
            <a:headEnd/>
            <a:tailEnd/>
          </a:ln>
          <a:effectLst/>
        </p:spPr>
        <p:txBody>
          <a:bodyPr/>
          <a:lstStyle/>
          <a:p>
            <a:pPr>
              <a:spcBef>
                <a:spcPct val="20000"/>
              </a:spcBef>
              <a:buFont typeface="Wingdings" pitchFamily="2" charset="2"/>
              <a:buNone/>
            </a:pPr>
            <a:r>
              <a:rPr lang="en-US"/>
              <a:t>After age 70, hearing, distance perception, and the sense of smell diminish, as do muscle strength, reaction time, and stamina. After 80, neural processes slow down, especially for complex tasks.</a:t>
            </a:r>
          </a:p>
        </p:txBody>
      </p:sp>
      <p:pic>
        <p:nvPicPr>
          <p:cNvPr id="27653" name="Picture 6" descr="12673_Myers_Psy_8e_fig"/>
          <p:cNvPicPr>
            <a:picLocks noGrp="1" noChangeAspect="1" noChangeArrowheads="1"/>
          </p:cNvPicPr>
          <p:nvPr>
            <p:ph idx="1"/>
          </p:nvPr>
        </p:nvPicPr>
        <p:blipFill>
          <a:blip r:embed="rId3" cstate="print"/>
          <a:srcRect/>
          <a:stretch>
            <a:fillRect/>
          </a:stretch>
        </p:blipFill>
        <p:spPr>
          <a:xfrm>
            <a:off x="1038225" y="3908425"/>
            <a:ext cx="7024688" cy="2492375"/>
          </a:xfrm>
          <a:noFill/>
        </p:spPr>
      </p:pic>
      <p:sp>
        <p:nvSpPr>
          <p:cNvPr id="27654" name="Text Box 8"/>
          <p:cNvSpPr txBox="1">
            <a:spLocks noChangeArrowheads="1"/>
          </p:cNvSpPr>
          <p:nvPr/>
        </p:nvSpPr>
        <p:spPr bwMode="auto">
          <a:xfrm rot="5400000">
            <a:off x="7352507" y="5372894"/>
            <a:ext cx="1655762" cy="228600"/>
          </a:xfrm>
          <a:prstGeom prst="rect">
            <a:avLst/>
          </a:prstGeom>
          <a:noFill/>
          <a:ln w="9525" algn="ctr">
            <a:noFill/>
            <a:miter lim="800000"/>
            <a:headEnd/>
            <a:tailEnd/>
          </a:ln>
          <a:effectLst/>
        </p:spPr>
        <p:txBody>
          <a:bodyPr wrap="none">
            <a:spAutoFit/>
          </a:bodyPr>
          <a:lstStyle/>
          <a:p>
            <a:r>
              <a:rPr lang="en-US" sz="900"/>
              <a:t>Michael Newman/ PhotoEdit</a:t>
            </a:r>
          </a:p>
        </p:txBody>
      </p:sp>
      <p:sp>
        <p:nvSpPr>
          <p:cNvPr id="7" name="Footer Placeholder 6"/>
          <p:cNvSpPr>
            <a:spLocks noGrp="1"/>
          </p:cNvSpPr>
          <p:nvPr>
            <p:ph type="ftr" sz="quarter" idx="11"/>
          </p:nvPr>
        </p:nvSpPr>
        <p:spPr/>
        <p:txBody>
          <a:bodyPr/>
          <a:lstStyle/>
          <a:p>
            <a:r>
              <a:rPr lang="en-US" smtClean="0"/>
              <a:t>Dr.Kanwal</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800" b="0" i="1" u="sng" smtClean="0"/>
              <a:t>External</a:t>
            </a:r>
            <a:r>
              <a:rPr lang="en-US" sz="4800" smtClean="0"/>
              <a:t>:</a:t>
            </a:r>
          </a:p>
        </p:txBody>
      </p:sp>
      <p:sp>
        <p:nvSpPr>
          <p:cNvPr id="10243" name="Rectangle 3"/>
          <p:cNvSpPr>
            <a:spLocks noGrp="1" noChangeArrowheads="1"/>
          </p:cNvSpPr>
          <p:nvPr>
            <p:ph type="body" idx="1"/>
          </p:nvPr>
        </p:nvSpPr>
        <p:spPr/>
        <p:txBody>
          <a:bodyPr/>
          <a:lstStyle/>
          <a:p>
            <a:pPr marL="609600" indent="-609600" eaLnBrk="1" hangingPunct="1">
              <a:buFontTx/>
              <a:buChar char="•"/>
              <a:defRPr/>
            </a:pPr>
            <a:r>
              <a:rPr lang="en-US" sz="3600" smtClean="0"/>
              <a:t>Hair color turns gray to white and may thin out. Skin wrinkles as it loses elasticity and collagen. Height will shorten from one to four inches as posture changes and disk cartilage of the backbone thins. </a:t>
            </a:r>
          </a:p>
          <a:p>
            <a:pPr marL="609600" indent="-609600" eaLnBrk="1" hangingPunct="1">
              <a:buFontTx/>
              <a:buChar char="•"/>
              <a:defRPr/>
            </a:pPr>
            <a:endParaRPr lang="en-US" sz="3600" smtClean="0"/>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b="0" i="1" u="sng" smtClean="0"/>
              <a:t>Internal:</a:t>
            </a:r>
          </a:p>
        </p:txBody>
      </p:sp>
      <p:sp>
        <p:nvSpPr>
          <p:cNvPr id="21507" name="Rectangle 3"/>
          <p:cNvSpPr>
            <a:spLocks noGrp="1" noChangeArrowheads="1"/>
          </p:cNvSpPr>
          <p:nvPr>
            <p:ph type="body" idx="1"/>
          </p:nvPr>
        </p:nvSpPr>
        <p:spPr/>
        <p:txBody>
          <a:bodyPr/>
          <a:lstStyle/>
          <a:p>
            <a:pPr eaLnBrk="1" hangingPunct="1">
              <a:buFontTx/>
              <a:buChar char="•"/>
              <a:defRPr/>
            </a:pPr>
            <a:r>
              <a:rPr lang="en-US" sz="2800" smtClean="0"/>
              <a:t>The brain becomes smaller and lighter, but retains structure and function in the absence of disease. Blood flow to the brain decreases and neurons may decline in some parts of the brain. The heart’s capacity to pump blood declines; the blood vessels harden and shrink. The digestive and respiratory systems become less efficient. Muscle fibers decrease in size and amount, and become less efficient at utilizing oxygen, and some hormones are produced at lower levels.</a:t>
            </a:r>
          </a:p>
          <a:p>
            <a:pPr eaLnBrk="1" hangingPunct="1">
              <a:defRPr/>
            </a:pPr>
            <a:endParaRPr lang="en-US" sz="2800" smtClean="0"/>
          </a:p>
        </p:txBody>
      </p:sp>
      <p:sp>
        <p:nvSpPr>
          <p:cNvPr id="4" name="Footer Placeholder 3"/>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p:nvPr>
        </p:nvSpPr>
        <p:spPr>
          <a:xfrm>
            <a:off x="457200" y="277813"/>
            <a:ext cx="8229600" cy="5970587"/>
          </a:xfrm>
        </p:spPr>
        <p:txBody>
          <a:bodyPr/>
          <a:lstStyle/>
          <a:p>
            <a:pPr eaLnBrk="1" hangingPunct="1">
              <a:defRPr/>
            </a:pPr>
            <a:r>
              <a:rPr lang="en-US" sz="4000" smtClean="0"/>
              <a:t>Reaction time decreases. Peripheral slowing hypothesis suggests that overall processing declines in the peripheral nervous system. Generalized slowing hypothesis proposes that processing in all parts of the nervous system become less efficient.</a:t>
            </a:r>
            <a:br>
              <a:rPr lang="en-US" sz="4000" smtClean="0"/>
            </a:br>
            <a:endParaRPr lang="en-US" sz="4000" smtClean="0"/>
          </a:p>
        </p:txBody>
      </p:sp>
      <p:sp>
        <p:nvSpPr>
          <p:cNvPr id="3" name="Footer Placeholder 2"/>
          <p:cNvSpPr>
            <a:spLocks noGrp="1"/>
          </p:cNvSpPr>
          <p:nvPr>
            <p:ph type="ftr" sz="quarter" idx="11"/>
          </p:nvPr>
        </p:nvSpPr>
        <p:spPr/>
        <p:txBody>
          <a:bodyPr/>
          <a:lstStyle/>
          <a:p>
            <a:r>
              <a:rPr lang="en-US" smtClean="0"/>
              <a:t>Dr.Kanwal</a:t>
            </a:r>
            <a:endParaRPr lang="en-US" dirty="0"/>
          </a:p>
        </p:txBody>
      </p:sp>
    </p:spTree>
  </p:cSld>
  <p:clrMapOvr>
    <a:masterClrMapping/>
  </p:clrMapOvr>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612</TotalTime>
  <Words>1195</Words>
  <Application>Microsoft PowerPoint</Application>
  <PresentationFormat>On-screen Show (4:3)</PresentationFormat>
  <Paragraphs>124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SERENE</vt:lpstr>
      <vt:lpstr>             “Human Development” Middle  and Late Adulthood:  Physical, Cognitive and social Development  Dr.Kanwal Fatima</vt:lpstr>
      <vt:lpstr>Physical Development in Middle Adulthood  </vt:lpstr>
      <vt:lpstr>Middle Adulthood</vt:lpstr>
      <vt:lpstr>Slide 4</vt:lpstr>
      <vt:lpstr>Slide 5</vt:lpstr>
      <vt:lpstr>Late Adulthood</vt:lpstr>
      <vt:lpstr>External:</vt:lpstr>
      <vt:lpstr>Internal:</vt:lpstr>
      <vt:lpstr>Reaction time decreases. Peripheral slowing hypothesis suggests that overall processing declines in the peripheral nervous system. Generalized slowing hypothesis proposes that processing in all parts of the nervous system become less efficient. </vt:lpstr>
      <vt:lpstr>  Perception of time increases. -  Sensitivity of the senses         decrease.  -  Malnutrition becomes a threat perhaps in part because the taste of food is less appealing.  </vt:lpstr>
      <vt:lpstr>Aging and Memory</vt:lpstr>
      <vt:lpstr>Aging and Intelligence Crystallized &amp; Fluid Intelligence</vt:lpstr>
      <vt:lpstr>(Crystallized &amp; Fluid Intelligence, continued)</vt:lpstr>
      <vt:lpstr>Slide 14</vt:lpstr>
      <vt:lpstr>Slide 15</vt:lpstr>
      <vt:lpstr>Slide 16</vt:lpstr>
      <vt:lpstr>Social Development</vt:lpstr>
      <vt:lpstr>Adulthood’s Ages and Stages</vt:lpstr>
      <vt:lpstr>Adulthood’s Commitments</vt:lpstr>
      <vt:lpstr>Slide 20</vt:lpstr>
      <vt:lpstr>Health and aging  </vt:lpstr>
      <vt:lpstr>Reflections on Two Major Developmental Issues</vt:lpstr>
      <vt:lpstr>Developmental Issues</vt:lpstr>
      <vt:lpstr>Death and Dying</vt:lpstr>
      <vt:lpstr>Reaction to death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Middle  Adulthood: Physical and    Cognitive Development</dc:title>
  <dc:creator>DM</dc:creator>
  <cp:lastModifiedBy>Dell</cp:lastModifiedBy>
  <cp:revision>97</cp:revision>
  <dcterms:created xsi:type="dcterms:W3CDTF">2000-11-13T03:16:02Z</dcterms:created>
  <dcterms:modified xsi:type="dcterms:W3CDTF">2017-02-03T03:50:24Z</dcterms:modified>
</cp:coreProperties>
</file>