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82" r:id="rId26"/>
    <p:sldId id="284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7" r:id="rId39"/>
    <p:sldId id="295" r:id="rId40"/>
    <p:sldId id="298" r:id="rId41"/>
    <p:sldId id="296" r:id="rId42"/>
    <p:sldId id="299" r:id="rId43"/>
    <p:sldId id="300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0C6BF-4F95-47FD-AC37-E402F9465F92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21C1C-A270-4B8C-8FAA-6BC80321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4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u="sng" smtClean="0"/>
              <a:t>Introduction to ICT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286000"/>
            <a:ext cx="6400800" cy="3581400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Data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Information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Data processing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Electronic </a:t>
            </a:r>
            <a:r>
              <a:rPr lang="en-US" dirty="0">
                <a:solidFill>
                  <a:schemeClr val="tx1"/>
                </a:solidFill>
              </a:rPr>
              <a:t>Data </a:t>
            </a:r>
            <a:r>
              <a:rPr lang="en-US" dirty="0" smtClean="0">
                <a:solidFill>
                  <a:schemeClr val="tx1"/>
                </a:solidFill>
              </a:rPr>
              <a:t>processing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Metadata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Data base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Hierarchy of data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Keys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Relationships 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807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Electronic Data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Some advantages of electronic data processing are</a:t>
            </a:r>
          </a:p>
          <a:p>
            <a:pPr lvl="1" algn="just"/>
            <a:r>
              <a:rPr lang="en-US" dirty="0" smtClean="0"/>
              <a:t>It is more efficient.</a:t>
            </a:r>
          </a:p>
          <a:p>
            <a:pPr lvl="1" algn="just"/>
            <a:r>
              <a:rPr lang="en-US" dirty="0" smtClean="0"/>
              <a:t>It is less time consuming.</a:t>
            </a:r>
          </a:p>
          <a:p>
            <a:pPr lvl="1" algn="just"/>
            <a:r>
              <a:rPr lang="en-US" dirty="0" smtClean="0"/>
              <a:t>A large amount of data can be processed easily</a:t>
            </a:r>
          </a:p>
          <a:p>
            <a:pPr lvl="1" algn="just"/>
            <a:r>
              <a:rPr lang="en-US" dirty="0" smtClean="0"/>
              <a:t>It is more reliable.</a:t>
            </a:r>
          </a:p>
          <a:p>
            <a:pPr lvl="1" algn="just"/>
            <a:r>
              <a:rPr lang="en-US" dirty="0" smtClean="0"/>
              <a:t>It is more flexible and information can be presented in different styles.</a:t>
            </a:r>
          </a:p>
          <a:p>
            <a:pPr lvl="1" algn="just"/>
            <a:r>
              <a:rPr lang="en-US" dirty="0" smtClean="0"/>
              <a:t>There are less chances of errors.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88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Metadata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Metadata is data about data.</a:t>
            </a:r>
          </a:p>
          <a:p>
            <a:pPr algn="just"/>
            <a:r>
              <a:rPr lang="en-US" dirty="0" smtClean="0"/>
              <a:t>It is used to describe the properties and characteristics (size, format)of some other data.</a:t>
            </a:r>
          </a:p>
          <a:p>
            <a:pPr algn="just"/>
            <a:r>
              <a:rPr lang="en-US" dirty="0" smtClean="0"/>
              <a:t>It also includes the rules and constraints about data.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076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Metadata: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When you create a table, you specify the data type, size, format and other constraints for entering data in different fields of the table.</a:t>
            </a:r>
          </a:p>
          <a:p>
            <a:pPr algn="just"/>
            <a:r>
              <a:rPr lang="en-US" dirty="0" smtClean="0"/>
              <a:t>This is metadata of the table as it describe the properties of the data to be stored in the table.</a:t>
            </a:r>
          </a:p>
          <a:p>
            <a:pPr algn="just"/>
            <a:r>
              <a:rPr lang="en-US" dirty="0" smtClean="0"/>
              <a:t>Metadata is very important to ensure the integrity of the data.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93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Metadata: Example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826865"/>
              </p:ext>
            </p:extLst>
          </p:nvPr>
        </p:nvGraphicFramePr>
        <p:xfrm>
          <a:off x="457200" y="1831909"/>
          <a:ext cx="82296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  <a:gridCol w="1600200"/>
                <a:gridCol w="914400"/>
                <a:gridCol w="4343400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b="1" dirty="0" smtClean="0"/>
                        <a:t>Field Name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b="1" dirty="0" smtClean="0"/>
                        <a:t>Data Type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b="1" dirty="0" smtClean="0"/>
                        <a:t>Length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b="1" dirty="0" smtClean="0"/>
                        <a:t>Description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b="1" dirty="0" smtClean="0"/>
                        <a:t>Roll No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Integer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Roll</a:t>
                      </a:r>
                      <a:r>
                        <a:rPr lang="en-US" baseline="0" dirty="0" smtClean="0"/>
                        <a:t> No of the student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b="1" dirty="0" smtClean="0"/>
                        <a:t>Name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Alphabetic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Name of the student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b="1" dirty="0" smtClean="0"/>
                        <a:t>Address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Alphanumeric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Address of the student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8599769"/>
              </p:ext>
            </p:extLst>
          </p:nvPr>
        </p:nvGraphicFramePr>
        <p:xfrm>
          <a:off x="1447800" y="4343400"/>
          <a:ext cx="61722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Roll No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Name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Address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Ejaz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Faisalabad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Faisalabad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33700" y="3335172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Metadata for a database table</a:t>
            </a:r>
            <a:endParaRPr 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545006" y="54102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A Database Table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649714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Database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Database</a:t>
            </a:r>
            <a:r>
              <a:rPr lang="en-US" dirty="0" smtClean="0"/>
              <a:t> is an organized collection of related data.</a:t>
            </a:r>
          </a:p>
          <a:p>
            <a:pPr algn="just"/>
            <a:r>
              <a:rPr lang="en-US" b="1" dirty="0" smtClean="0"/>
              <a:t>Organized</a:t>
            </a:r>
            <a:r>
              <a:rPr lang="en-US" dirty="0" smtClean="0"/>
              <a:t> means that data is stored in such a way that user can store, manipulate and retrieve data easily.</a:t>
            </a:r>
          </a:p>
          <a:p>
            <a:pPr algn="just"/>
            <a:r>
              <a:rPr lang="en-US" b="1" dirty="0" smtClean="0"/>
              <a:t>Related</a:t>
            </a:r>
            <a:r>
              <a:rPr lang="en-US" dirty="0" smtClean="0"/>
              <a:t> data means that data is about a particular subject.</a:t>
            </a:r>
          </a:p>
          <a:p>
            <a:pPr algn="just"/>
            <a:r>
              <a:rPr lang="en-US" dirty="0" smtClean="0"/>
              <a:t>All data in database is arranged in </a:t>
            </a:r>
            <a:r>
              <a:rPr lang="en-US" b="1" dirty="0" smtClean="0"/>
              <a:t>tables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958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Table</a:t>
            </a:r>
            <a:r>
              <a:rPr lang="en-US" dirty="0" smtClean="0"/>
              <a:t> is the fundamental object of database structure and its basic purpose is to store data.</a:t>
            </a:r>
          </a:p>
          <a:p>
            <a:pPr algn="just"/>
            <a:r>
              <a:rPr lang="en-US" dirty="0" smtClean="0"/>
              <a:t>It is a very convenient way to store data and users can easily manipulate data in a table.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862" y="4648200"/>
            <a:ext cx="617537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682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 table consists of rows and columns.</a:t>
            </a:r>
          </a:p>
          <a:p>
            <a:pPr algn="just"/>
            <a:r>
              <a:rPr lang="en-US" b="1" dirty="0" smtClean="0"/>
              <a:t>Rows</a:t>
            </a:r>
            <a:r>
              <a:rPr lang="en-US" dirty="0" smtClean="0"/>
              <a:t> are the horizontal part of the table.</a:t>
            </a:r>
          </a:p>
          <a:p>
            <a:pPr algn="just"/>
            <a:r>
              <a:rPr lang="en-US" dirty="0" smtClean="0"/>
              <a:t>A row is a collection of related fields.</a:t>
            </a:r>
          </a:p>
          <a:p>
            <a:pPr algn="just"/>
            <a:r>
              <a:rPr lang="en-US" dirty="0" smtClean="0"/>
              <a:t>A single row / record:</a:t>
            </a:r>
          </a:p>
          <a:p>
            <a:pPr algn="just"/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58" b="35921"/>
          <a:stretch/>
        </p:blipFill>
        <p:spPr bwMode="auto">
          <a:xfrm>
            <a:off x="1219200" y="4080680"/>
            <a:ext cx="6400800" cy="64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527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Columns</a:t>
            </a:r>
            <a:r>
              <a:rPr lang="en-US" dirty="0" smtClean="0"/>
              <a:t> are the vertical part of the table.</a:t>
            </a:r>
          </a:p>
          <a:p>
            <a:r>
              <a:rPr lang="en-US" dirty="0" smtClean="0"/>
              <a:t>For example: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239092"/>
              </p:ext>
            </p:extLst>
          </p:nvPr>
        </p:nvGraphicFramePr>
        <p:xfrm>
          <a:off x="3276600" y="3276600"/>
          <a:ext cx="21336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3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Name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Ejaz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Usman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605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Database: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Four major components of database system are</a:t>
            </a:r>
          </a:p>
          <a:p>
            <a:pPr lvl="1" algn="just"/>
            <a:r>
              <a:rPr lang="en-US" dirty="0" smtClean="0"/>
              <a:t>Data</a:t>
            </a:r>
          </a:p>
          <a:p>
            <a:pPr lvl="1" algn="just"/>
            <a:r>
              <a:rPr lang="en-US" dirty="0" smtClean="0"/>
              <a:t>Hardware</a:t>
            </a:r>
          </a:p>
          <a:p>
            <a:pPr lvl="1" algn="just"/>
            <a:r>
              <a:rPr lang="en-US" dirty="0" smtClean="0"/>
              <a:t>Software</a:t>
            </a:r>
          </a:p>
          <a:p>
            <a:pPr lvl="1" algn="just"/>
            <a:r>
              <a:rPr lang="en-US" dirty="0" smtClean="0"/>
              <a:t>Personnel</a:t>
            </a:r>
          </a:p>
          <a:p>
            <a:pPr marL="457200" lvl="1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308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Database: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Data is the most important component of database system.</a:t>
            </a:r>
          </a:p>
          <a:p>
            <a:pPr algn="just"/>
            <a:r>
              <a:rPr lang="en-US" dirty="0" smtClean="0"/>
              <a:t>Data is a collection of facts stored in the database.</a:t>
            </a:r>
          </a:p>
          <a:p>
            <a:pPr algn="just"/>
            <a:r>
              <a:rPr lang="en-US" dirty="0" smtClean="0"/>
              <a:t>Basic purpose of a database system is to store, maintain and process data for user.</a:t>
            </a:r>
          </a:p>
        </p:txBody>
      </p:sp>
    </p:spTree>
    <p:extLst>
      <p:ext uri="{BB962C8B-B14F-4D97-AF65-F5344CB8AC3E}">
        <p14:creationId xmlns:p14="http://schemas.microsoft.com/office/powerpoint/2010/main" val="2219897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Data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 collection of raw facts and figures is called data.</a:t>
            </a:r>
          </a:p>
          <a:p>
            <a:pPr algn="just"/>
            <a:r>
              <a:rPr lang="en-US" dirty="0" smtClean="0"/>
              <a:t>Data is given to the computer for processing.</a:t>
            </a:r>
          </a:p>
          <a:p>
            <a:pPr algn="just"/>
            <a:r>
              <a:rPr lang="en-US" dirty="0" smtClean="0"/>
              <a:t>Data is collected from different resources and it may consists of numbers, characters, symbols or pictures.</a:t>
            </a:r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5544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Database: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Hardware is used to perform different tasks such as input, output, storage and processing.</a:t>
            </a:r>
          </a:p>
          <a:p>
            <a:pPr algn="just"/>
            <a:r>
              <a:rPr lang="en-US" dirty="0" smtClean="0"/>
              <a:t>Some important hardware components are as follows</a:t>
            </a:r>
          </a:p>
          <a:p>
            <a:pPr lvl="1" algn="just"/>
            <a:r>
              <a:rPr lang="en-US" dirty="0" smtClean="0"/>
              <a:t>Secondary storage</a:t>
            </a:r>
          </a:p>
          <a:p>
            <a:pPr lvl="1" algn="just"/>
            <a:r>
              <a:rPr lang="en-US" dirty="0" smtClean="0"/>
              <a:t>I/O devices</a:t>
            </a:r>
          </a:p>
          <a:p>
            <a:pPr lvl="1" algn="just"/>
            <a:r>
              <a:rPr lang="en-US" dirty="0" smtClean="0"/>
              <a:t>Processors</a:t>
            </a:r>
          </a:p>
          <a:p>
            <a:pPr lvl="1" algn="just"/>
            <a:r>
              <a:rPr lang="en-US" dirty="0" smtClean="0"/>
              <a:t>Main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80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Database: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Three types of </a:t>
            </a:r>
            <a:r>
              <a:rPr lang="en-US" b="1" dirty="0" smtClean="0"/>
              <a:t>software</a:t>
            </a:r>
            <a:r>
              <a:rPr lang="en-US" dirty="0" smtClean="0"/>
              <a:t> are required to enable the database system work properly. These are</a:t>
            </a:r>
          </a:p>
          <a:p>
            <a:pPr lvl="1" algn="just"/>
            <a:r>
              <a:rPr lang="en-US" b="1" dirty="0" smtClean="0"/>
              <a:t>Operating system: </a:t>
            </a:r>
            <a:r>
              <a:rPr lang="en-US" dirty="0" smtClean="0"/>
              <a:t>It manages all hardware components and enables all other software to run on computer.</a:t>
            </a:r>
          </a:p>
          <a:p>
            <a:pPr lvl="1" algn="just"/>
            <a:r>
              <a:rPr lang="en-US" b="1" dirty="0" smtClean="0"/>
              <a:t>DBMS Software:</a:t>
            </a:r>
            <a:r>
              <a:rPr lang="en-US" dirty="0" smtClean="0"/>
              <a:t> It manages the database in the database system.</a:t>
            </a:r>
          </a:p>
          <a:p>
            <a:pPr lvl="1" algn="just"/>
            <a:r>
              <a:rPr lang="en-US" b="1" dirty="0" smtClean="0"/>
              <a:t>Application programs and utilities:</a:t>
            </a:r>
            <a:r>
              <a:rPr lang="en-US" dirty="0" smtClean="0"/>
              <a:t> These are used to access and process the data stored in the database.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721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Database: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Personnel are the people related to the database system.</a:t>
            </a:r>
          </a:p>
          <a:p>
            <a:pPr algn="just"/>
            <a:r>
              <a:rPr lang="en-US" dirty="0" smtClean="0"/>
              <a:t>Different type of persons in a database system are</a:t>
            </a:r>
          </a:p>
          <a:p>
            <a:pPr lvl="1" algn="just"/>
            <a:r>
              <a:rPr lang="en-US" dirty="0" smtClean="0"/>
              <a:t>Database Administrators</a:t>
            </a:r>
          </a:p>
          <a:p>
            <a:pPr lvl="1" algn="just"/>
            <a:r>
              <a:rPr lang="en-US" dirty="0" smtClean="0"/>
              <a:t>Application Programmers</a:t>
            </a:r>
          </a:p>
          <a:p>
            <a:pPr lvl="1" algn="just"/>
            <a:r>
              <a:rPr lang="en-US" dirty="0" smtClean="0"/>
              <a:t>End 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912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Hierarchy of Data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Data in computer is classified in a hierarchy and different terms are used to describe data of different levels in the hierarchy.</a:t>
            </a:r>
          </a:p>
          <a:p>
            <a:pPr algn="just"/>
            <a:r>
              <a:rPr lang="en-US" dirty="0" smtClean="0"/>
              <a:t>A database contain files.</a:t>
            </a:r>
          </a:p>
          <a:p>
            <a:pPr lvl="1" algn="just"/>
            <a:r>
              <a:rPr lang="en-US" dirty="0" smtClean="0"/>
              <a:t>A file contains records</a:t>
            </a:r>
          </a:p>
          <a:p>
            <a:pPr lvl="2" algn="just"/>
            <a:r>
              <a:rPr lang="en-US" dirty="0" smtClean="0"/>
              <a:t>A record contains fields</a:t>
            </a:r>
          </a:p>
          <a:p>
            <a:pPr lvl="3" algn="just"/>
            <a:r>
              <a:rPr lang="en-US" dirty="0" smtClean="0"/>
              <a:t>A field consists of characters.</a:t>
            </a:r>
          </a:p>
        </p:txBody>
      </p:sp>
    </p:spTree>
    <p:extLst>
      <p:ext uri="{BB962C8B-B14F-4D97-AF65-F5344CB8AC3E}">
        <p14:creationId xmlns:p14="http://schemas.microsoft.com/office/powerpoint/2010/main" val="1617097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Hierarchy of Data: </a:t>
            </a:r>
            <a:r>
              <a:rPr lang="en-US" b="1" u="sng" dirty="0" smtClean="0"/>
              <a:t>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A combination of one or more characters is called a field.</a:t>
            </a:r>
          </a:p>
          <a:p>
            <a:pPr algn="just"/>
            <a:r>
              <a:rPr lang="en-US" dirty="0" smtClean="0"/>
              <a:t>It is the smallest unit of data that can be accessed by the user.</a:t>
            </a:r>
          </a:p>
          <a:p>
            <a:pPr algn="just"/>
            <a:r>
              <a:rPr lang="en-US" dirty="0" smtClean="0"/>
              <a:t>The name of each field in a record is unique and each field contains one specific piece of information.</a:t>
            </a:r>
          </a:p>
          <a:p>
            <a:pPr algn="just"/>
            <a:r>
              <a:rPr lang="en-US" b="1" dirty="0"/>
              <a:t>F</a:t>
            </a:r>
            <a:r>
              <a:rPr lang="en-US" b="1" dirty="0" smtClean="0"/>
              <a:t>ield size</a:t>
            </a:r>
            <a:r>
              <a:rPr lang="en-US" dirty="0" smtClean="0"/>
              <a:t> defines the maximum number of characters that can be stored in a field.’</a:t>
            </a:r>
          </a:p>
          <a:p>
            <a:pPr algn="just"/>
            <a:r>
              <a:rPr lang="en-US" b="1" dirty="0" smtClean="0"/>
              <a:t>Field type</a:t>
            </a:r>
            <a:r>
              <a:rPr lang="en-US" dirty="0" smtClean="0"/>
              <a:t> indicates the type of data that can be stored in the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353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Hierarchy of Data: Field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54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274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Hierarchy of Data: </a:t>
            </a:r>
            <a:r>
              <a:rPr lang="en-US" b="1" u="sng" dirty="0" smtClean="0"/>
              <a:t>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 collection of related fields treated as a single unit is called a record.</a:t>
            </a:r>
          </a:p>
          <a:p>
            <a:pPr algn="just"/>
            <a:r>
              <a:rPr lang="en-US" dirty="0" smtClean="0"/>
              <a:t>For example, an employee’s record includes a set of fields that contains employee number, employee name, grade and designation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957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Hierarchy of </a:t>
            </a:r>
            <a:r>
              <a:rPr lang="en-US" b="1" u="sng" dirty="0" smtClean="0"/>
              <a:t>Data: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File is a collection of related records treated as a single unit.</a:t>
            </a:r>
          </a:p>
          <a:p>
            <a:pPr algn="just"/>
            <a:r>
              <a:rPr lang="en-US" dirty="0" smtClean="0"/>
              <a:t>A database is a group of related data files.</a:t>
            </a:r>
          </a:p>
          <a:p>
            <a:pPr algn="just"/>
            <a:r>
              <a:rPr lang="en-US" dirty="0" smtClean="0"/>
              <a:t>For example a student database may have data files like students file, fee file, attendance file and exam file.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847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Keys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key is an attribute or set of attributes that uniquely identifies a tuple (row) in file.</a:t>
            </a:r>
          </a:p>
          <a:p>
            <a:r>
              <a:rPr lang="en-US" dirty="0" smtClean="0"/>
              <a:t>Keys are defined in the table to</a:t>
            </a:r>
          </a:p>
          <a:p>
            <a:pPr lvl="1"/>
            <a:r>
              <a:rPr lang="en-US" dirty="0" smtClean="0"/>
              <a:t>Access stored data quickly</a:t>
            </a:r>
          </a:p>
          <a:p>
            <a:pPr lvl="1"/>
            <a:r>
              <a:rPr lang="en-US" dirty="0" smtClean="0"/>
              <a:t>Arrange stored data quickly and smoothly</a:t>
            </a:r>
          </a:p>
          <a:p>
            <a:r>
              <a:rPr lang="en-US" dirty="0" smtClean="0"/>
              <a:t>Keys are also used to create relationship between different tables.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664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types of important keys in databases are</a:t>
            </a:r>
          </a:p>
          <a:p>
            <a:pPr lvl="1"/>
            <a:r>
              <a:rPr lang="en-US" dirty="0" smtClean="0"/>
              <a:t>Primary key</a:t>
            </a:r>
          </a:p>
          <a:p>
            <a:pPr lvl="1"/>
            <a:r>
              <a:rPr lang="en-US" dirty="0" smtClean="0"/>
              <a:t>Candidate key</a:t>
            </a:r>
          </a:p>
          <a:p>
            <a:pPr lvl="1"/>
            <a:r>
              <a:rPr lang="en-US" dirty="0" smtClean="0"/>
              <a:t>Alternate key</a:t>
            </a:r>
          </a:p>
          <a:p>
            <a:pPr lvl="1"/>
            <a:r>
              <a:rPr lang="en-US" dirty="0" smtClean="0"/>
              <a:t>Composite key</a:t>
            </a:r>
          </a:p>
          <a:p>
            <a:pPr lvl="1"/>
            <a:r>
              <a:rPr lang="en-US" dirty="0" smtClean="0"/>
              <a:t>Foreign 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207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Dada can be of following different types</a:t>
            </a:r>
          </a:p>
          <a:p>
            <a:pPr lvl="1" algn="just"/>
            <a:r>
              <a:rPr lang="en-US" dirty="0" smtClean="0"/>
              <a:t>Numeric data</a:t>
            </a:r>
          </a:p>
          <a:p>
            <a:pPr lvl="1" algn="just"/>
            <a:r>
              <a:rPr lang="en-US" dirty="0" smtClean="0"/>
              <a:t>Alphabetic data</a:t>
            </a:r>
          </a:p>
          <a:p>
            <a:pPr lvl="1" algn="just"/>
            <a:r>
              <a:rPr lang="en-US" dirty="0" smtClean="0"/>
              <a:t>Alphanumeric data</a:t>
            </a:r>
          </a:p>
          <a:p>
            <a:pPr lvl="1" algn="just"/>
            <a:r>
              <a:rPr lang="en-US" dirty="0" smtClean="0"/>
              <a:t>Image data</a:t>
            </a:r>
          </a:p>
          <a:p>
            <a:pPr lvl="1" algn="just"/>
            <a:r>
              <a:rPr lang="en-US" dirty="0" smtClean="0"/>
              <a:t>Audio data</a:t>
            </a:r>
          </a:p>
          <a:p>
            <a:pPr lvl="1" algn="just"/>
            <a:r>
              <a:rPr lang="en-US" dirty="0" smtClean="0"/>
              <a:t>Video data</a:t>
            </a:r>
          </a:p>
          <a:p>
            <a:pPr lvl="1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878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Keys: Primary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Primary key is an attribute that uniquely identifies a row or record in a relation.</a:t>
            </a:r>
          </a:p>
          <a:p>
            <a:r>
              <a:rPr lang="en-US" sz="2800" dirty="0" smtClean="0"/>
              <a:t>Some important points about a primary key are</a:t>
            </a:r>
          </a:p>
          <a:p>
            <a:pPr lvl="1"/>
            <a:r>
              <a:rPr lang="en-US" sz="2400" dirty="0" smtClean="0"/>
              <a:t>A relation can have only one primary key.</a:t>
            </a:r>
          </a:p>
          <a:p>
            <a:pPr lvl="1"/>
            <a:r>
              <a:rPr lang="en-US" sz="2400" dirty="0" smtClean="0"/>
              <a:t>Primary key attribute must have unique values</a:t>
            </a:r>
          </a:p>
          <a:p>
            <a:pPr lvl="1"/>
            <a:r>
              <a:rPr lang="en-US" sz="2400" dirty="0" smtClean="0"/>
              <a:t>Primary key can not contain null values.</a:t>
            </a:r>
            <a:endParaRPr lang="en-US" sz="2400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19600"/>
            <a:ext cx="7391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904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Keys: </a:t>
            </a:r>
            <a:r>
              <a:rPr lang="en-US" b="1" u="sng" dirty="0" smtClean="0"/>
              <a:t>Candidate and Alternate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smtClean="0"/>
              <a:t>A relation may contain many attributes that can be used as primary key.</a:t>
            </a:r>
          </a:p>
          <a:p>
            <a:pPr algn="just"/>
            <a:r>
              <a:rPr lang="en-US" sz="2800" dirty="0" smtClean="0"/>
              <a:t>Such an attribute is called candidate key and a relation can have many candidate keys. </a:t>
            </a:r>
          </a:p>
          <a:p>
            <a:pPr algn="just"/>
            <a:r>
              <a:rPr lang="en-US" sz="2800" dirty="0" smtClean="0"/>
              <a:t>The candidate keys that are not selected as primary key are known as alternate keys.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43400"/>
            <a:ext cx="7543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0402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Keys: </a:t>
            </a:r>
            <a:r>
              <a:rPr lang="en-US" b="1" u="sng" dirty="0" smtClean="0"/>
              <a:t>Composite </a:t>
            </a:r>
            <a:r>
              <a:rPr lang="en-US" b="1" u="sng" dirty="0"/>
              <a:t>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primary key that consists of two or more attributes is known as composite key.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819400"/>
            <a:ext cx="54292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3753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Keys: </a:t>
            </a:r>
            <a:r>
              <a:rPr lang="en-US" b="1" u="sng" dirty="0" smtClean="0"/>
              <a:t>Foreign </a:t>
            </a:r>
            <a:r>
              <a:rPr lang="en-US" b="1" u="sng" dirty="0"/>
              <a:t>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 foreign key is an attribute in a relation whose values match a primary key in another relation.</a:t>
            </a:r>
          </a:p>
          <a:p>
            <a:pPr algn="just"/>
            <a:r>
              <a:rPr lang="en-US" dirty="0" smtClean="0"/>
              <a:t>The relation in which foreign key is created is known as dependent or child table.</a:t>
            </a:r>
          </a:p>
          <a:p>
            <a:pPr algn="just"/>
            <a:r>
              <a:rPr lang="en-US" dirty="0" smtClean="0"/>
              <a:t>The relation to which the foreign key refers is known as parent 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799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Keys: Foreign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Some important points of a foreign key are as follows</a:t>
            </a:r>
          </a:p>
          <a:p>
            <a:pPr lvl="1"/>
            <a:r>
              <a:rPr lang="en-US" sz="2400" dirty="0" smtClean="0"/>
              <a:t>It has same name as the primary key from which it was referred.</a:t>
            </a:r>
          </a:p>
          <a:p>
            <a:pPr lvl="1"/>
            <a:r>
              <a:rPr lang="en-US" sz="2400" dirty="0" smtClean="0"/>
              <a:t>The field specifications of the primary key from which it was copied have to be the same for the foreign key too.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799"/>
            <a:ext cx="8591550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0204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Relationships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 relationship is a logical connection between different tables and is established on the basis of interaction among these tables.</a:t>
            </a:r>
          </a:p>
          <a:p>
            <a:pPr algn="just"/>
            <a:r>
              <a:rPr lang="en-US" dirty="0" smtClean="0"/>
              <a:t>The relationship is established by connecting one or more fields of two tables.</a:t>
            </a:r>
          </a:p>
          <a:p>
            <a:pPr algn="just"/>
            <a:r>
              <a:rPr lang="en-US" dirty="0" smtClean="0"/>
              <a:t>The fields used to connect two tables normally have same name, data type and size.</a:t>
            </a:r>
          </a:p>
        </p:txBody>
      </p:sp>
    </p:spTree>
    <p:extLst>
      <p:ext uri="{BB962C8B-B14F-4D97-AF65-F5344CB8AC3E}">
        <p14:creationId xmlns:p14="http://schemas.microsoft.com/office/powerpoint/2010/main" val="23033075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types of relationship are</a:t>
            </a:r>
          </a:p>
          <a:p>
            <a:pPr lvl="1"/>
            <a:r>
              <a:rPr lang="en-US" dirty="0" smtClean="0"/>
              <a:t>One-to-One Relationship</a:t>
            </a:r>
          </a:p>
          <a:p>
            <a:pPr lvl="1"/>
            <a:r>
              <a:rPr lang="en-US" dirty="0" smtClean="0"/>
              <a:t>One-to-Many Relationship</a:t>
            </a:r>
          </a:p>
          <a:p>
            <a:pPr lvl="1"/>
            <a:r>
              <a:rPr lang="en-US" dirty="0" smtClean="0"/>
              <a:t>Many-to-Many relationship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018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b="1" u="sng" dirty="0" smtClean="0"/>
              <a:t>One-to-One Relationship</a:t>
            </a:r>
            <a:endParaRPr lang="en-US" sz="4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One-to-One relationship exists between two tables when:</a:t>
            </a:r>
          </a:p>
          <a:p>
            <a:pPr lvl="1" algn="just"/>
            <a:r>
              <a:rPr lang="en-US" dirty="0" smtClean="0"/>
              <a:t>For each record in the first table, there is only one record in the second table.</a:t>
            </a:r>
          </a:p>
          <a:p>
            <a:pPr lvl="1" algn="just"/>
            <a:r>
              <a:rPr lang="en-US" dirty="0" smtClean="0"/>
              <a:t>For each record in the second table, there is only one record in the first 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271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One-to-One Relationship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78200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6111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b="1" u="sng" dirty="0" smtClean="0"/>
              <a:t>One-to-Many Relationship</a:t>
            </a:r>
            <a:endParaRPr lang="en-US" sz="4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One-to-Many </a:t>
            </a:r>
            <a:r>
              <a:rPr lang="en-US" dirty="0"/>
              <a:t>relationship exists between two tables when:</a:t>
            </a:r>
          </a:p>
          <a:p>
            <a:pPr lvl="1" algn="just"/>
            <a:r>
              <a:rPr lang="en-US" dirty="0"/>
              <a:t>For each record in the first table, there </a:t>
            </a:r>
            <a:r>
              <a:rPr lang="en-US" dirty="0" smtClean="0"/>
              <a:t>are one or more records </a:t>
            </a:r>
            <a:r>
              <a:rPr lang="en-US" dirty="0"/>
              <a:t>in the second table.</a:t>
            </a:r>
          </a:p>
          <a:p>
            <a:pPr lvl="1" algn="just"/>
            <a:r>
              <a:rPr lang="en-US" dirty="0"/>
              <a:t>For each record in the second table, there is only one record in the first table.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801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Information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processed data is called information.</a:t>
            </a:r>
          </a:p>
          <a:p>
            <a:r>
              <a:rPr lang="en-US" dirty="0" smtClean="0"/>
              <a:t>Information is more meaningful than data and is used for making decisions.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490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One-to-Many Relationship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3952"/>
            <a:ext cx="8229600" cy="403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7802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b="1" u="sng" dirty="0" smtClean="0"/>
              <a:t>Many-to-Many relationship</a:t>
            </a:r>
            <a:endParaRPr lang="en-US" sz="4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Many-to-Many </a:t>
            </a:r>
            <a:r>
              <a:rPr lang="en-US" dirty="0"/>
              <a:t>relationship exists between two tables when:</a:t>
            </a:r>
          </a:p>
          <a:p>
            <a:pPr lvl="1" algn="just"/>
            <a:r>
              <a:rPr lang="en-US" dirty="0"/>
              <a:t>For each record in the first table, there are one or more records in the second table.</a:t>
            </a:r>
          </a:p>
          <a:p>
            <a:pPr lvl="1" algn="just"/>
            <a:r>
              <a:rPr lang="en-US" dirty="0"/>
              <a:t>For each record in the second table, there are one or more records</a:t>
            </a:r>
            <a:r>
              <a:rPr lang="en-US" dirty="0" smtClean="0"/>
              <a:t> </a:t>
            </a:r>
            <a:r>
              <a:rPr lang="en-US" dirty="0"/>
              <a:t>in the first table.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9619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Many-to-Many relationship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7772400" cy="434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9536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Many-to-Many relationship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6324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26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Difference between </a:t>
            </a:r>
            <a:br>
              <a:rPr lang="en-US" b="1" u="sng" dirty="0" smtClean="0"/>
            </a:br>
            <a:r>
              <a:rPr lang="en-US" b="1" u="sng" dirty="0" smtClean="0"/>
              <a:t>Data and Information</a:t>
            </a:r>
            <a:endParaRPr lang="en-US" b="1" u="sn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t="20128" r="3864" b="35545"/>
          <a:stretch/>
        </p:blipFill>
        <p:spPr bwMode="auto">
          <a:xfrm>
            <a:off x="685800" y="1981200"/>
            <a:ext cx="7848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65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Data Processing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Data processing is the process of converting data into meaningful information.</a:t>
            </a:r>
          </a:p>
          <a:p>
            <a:pPr algn="just"/>
            <a:r>
              <a:rPr lang="en-US" dirty="0" smtClean="0"/>
              <a:t>Data is the input and information is the output of a data processing system.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14400" y="4267200"/>
            <a:ext cx="1828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943600" y="4244454"/>
            <a:ext cx="1905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61899" y="4495800"/>
            <a:ext cx="1828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Processing</a:t>
            </a:r>
            <a:endParaRPr lang="en-US" dirty="0"/>
          </a:p>
        </p:txBody>
      </p:sp>
      <p:cxnSp>
        <p:nvCxnSpPr>
          <p:cNvPr id="8" name="Straight Arrow Connector 7"/>
          <p:cNvCxnSpPr>
            <a:stCxn id="4" idx="6"/>
            <a:endCxn id="6" idx="1"/>
          </p:cNvCxnSpPr>
          <p:nvPr/>
        </p:nvCxnSpPr>
        <p:spPr>
          <a:xfrm>
            <a:off x="2743200" y="4648200"/>
            <a:ext cx="6186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  <a:endCxn id="5" idx="2"/>
          </p:cNvCxnSpPr>
          <p:nvPr/>
        </p:nvCxnSpPr>
        <p:spPr>
          <a:xfrm flipV="1">
            <a:off x="5190699" y="4625454"/>
            <a:ext cx="752901" cy="227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839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Data </a:t>
            </a:r>
            <a:r>
              <a:rPr lang="en-US" b="1" u="sng" dirty="0" smtClean="0"/>
              <a:t>Processing: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The marks of students in the examination are stored as data. Suppose a list of students is required who got A grade in the examination.</a:t>
            </a:r>
          </a:p>
          <a:p>
            <a:pPr algn="just"/>
            <a:r>
              <a:rPr lang="en-US" dirty="0" smtClean="0"/>
              <a:t>Some processing will be applied on marks of the students.</a:t>
            </a:r>
          </a:p>
          <a:p>
            <a:pPr algn="just"/>
            <a:r>
              <a:rPr lang="en-US" dirty="0" smtClean="0"/>
              <a:t>This process will give new information in the from of desired list.</a:t>
            </a:r>
          </a:p>
          <a:p>
            <a:pPr algn="just"/>
            <a:r>
              <a:rPr lang="en-US" dirty="0" smtClean="0"/>
              <a:t>In this data processing, marks of students is the data and list of students with A grades is the information.</a:t>
            </a:r>
          </a:p>
        </p:txBody>
      </p:sp>
    </p:spTree>
    <p:extLst>
      <p:ext uri="{BB962C8B-B14F-4D97-AF65-F5344CB8AC3E}">
        <p14:creationId xmlns:p14="http://schemas.microsoft.com/office/powerpoint/2010/main" val="3604680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Data Processing: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data of the citizens of Pakistan is collected and stored permanently.</a:t>
            </a:r>
          </a:p>
          <a:p>
            <a:pPr algn="just"/>
            <a:r>
              <a:rPr lang="en-US" dirty="0" smtClean="0"/>
              <a:t>This data can be processed for different purpose such as</a:t>
            </a:r>
          </a:p>
          <a:p>
            <a:pPr lvl="1" algn="just"/>
            <a:r>
              <a:rPr lang="en-US" dirty="0" smtClean="0"/>
              <a:t>To find out the literacy rate of the country</a:t>
            </a:r>
          </a:p>
          <a:p>
            <a:pPr lvl="1" algn="just"/>
            <a:r>
              <a:rPr lang="en-US" dirty="0" smtClean="0"/>
              <a:t>To find out total number of PhDs in the country</a:t>
            </a:r>
          </a:p>
          <a:p>
            <a:pPr lvl="1" algn="just"/>
            <a:r>
              <a:rPr lang="en-US" dirty="0" smtClean="0"/>
              <a:t>To find out the poverty level in different areas of the country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405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Electronic Data Processing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In electronic data processing, all calculations and processing is performed by computers.</a:t>
            </a:r>
          </a:p>
          <a:p>
            <a:pPr algn="just"/>
            <a:r>
              <a:rPr lang="en-US" dirty="0" smtClean="0"/>
              <a:t>Different software applications are used in computers for data processing.</a:t>
            </a:r>
          </a:p>
          <a:p>
            <a:pPr algn="just"/>
            <a:r>
              <a:rPr lang="en-US" dirty="0" smtClean="0"/>
              <a:t>It takes far less time than any other data processing technique.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52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2382</TotalTime>
  <Words>1569</Words>
  <Application>Microsoft Office PowerPoint</Application>
  <PresentationFormat>On-screen Show (4:3)</PresentationFormat>
  <Paragraphs>217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Introduction to ICT</vt:lpstr>
      <vt:lpstr>Data</vt:lpstr>
      <vt:lpstr>Data</vt:lpstr>
      <vt:lpstr>Information</vt:lpstr>
      <vt:lpstr>Difference between  Data and Information</vt:lpstr>
      <vt:lpstr>Data Processing</vt:lpstr>
      <vt:lpstr>Data Processing: Example</vt:lpstr>
      <vt:lpstr>Data Processing: Example</vt:lpstr>
      <vt:lpstr>Electronic Data Processing</vt:lpstr>
      <vt:lpstr>Electronic Data Processing</vt:lpstr>
      <vt:lpstr>Metadata</vt:lpstr>
      <vt:lpstr>Metadata: Example</vt:lpstr>
      <vt:lpstr>Metadata: Example</vt:lpstr>
      <vt:lpstr>Database</vt:lpstr>
      <vt:lpstr>Database</vt:lpstr>
      <vt:lpstr>Database</vt:lpstr>
      <vt:lpstr>Database</vt:lpstr>
      <vt:lpstr>Database: Components</vt:lpstr>
      <vt:lpstr>Database: Components</vt:lpstr>
      <vt:lpstr>Database: Components</vt:lpstr>
      <vt:lpstr>Database: Components</vt:lpstr>
      <vt:lpstr>Database: Components</vt:lpstr>
      <vt:lpstr>Hierarchy of Data</vt:lpstr>
      <vt:lpstr>Hierarchy of Data: Field</vt:lpstr>
      <vt:lpstr>Hierarchy of Data: Field</vt:lpstr>
      <vt:lpstr>Hierarchy of Data: Record</vt:lpstr>
      <vt:lpstr>Hierarchy of Data: File</vt:lpstr>
      <vt:lpstr>Keys</vt:lpstr>
      <vt:lpstr>Keys</vt:lpstr>
      <vt:lpstr>Keys: Primary Key</vt:lpstr>
      <vt:lpstr>Keys: Candidate and Alternate Keys</vt:lpstr>
      <vt:lpstr>Keys: Composite Key</vt:lpstr>
      <vt:lpstr>Keys: Foreign Key</vt:lpstr>
      <vt:lpstr>Keys: Foreign Key</vt:lpstr>
      <vt:lpstr>Relationships</vt:lpstr>
      <vt:lpstr>Relationships</vt:lpstr>
      <vt:lpstr>One-to-One Relationship</vt:lpstr>
      <vt:lpstr>One-to-One Relationship</vt:lpstr>
      <vt:lpstr>One-to-Many Relationship</vt:lpstr>
      <vt:lpstr>One-to-Many Relationship</vt:lpstr>
      <vt:lpstr>Many-to-Many relationship</vt:lpstr>
      <vt:lpstr>Many-to-Many relationship</vt:lpstr>
      <vt:lpstr>Many-to-Many relationship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AND COMMUNICATION TECHNOLOGIES (ICT)</dc:title>
  <dc:creator>IBRAHIM</dc:creator>
  <cp:lastModifiedBy>aisha</cp:lastModifiedBy>
  <cp:revision>349</cp:revision>
  <dcterms:created xsi:type="dcterms:W3CDTF">2006-08-16T00:00:00Z</dcterms:created>
  <dcterms:modified xsi:type="dcterms:W3CDTF">2020-09-26T11:52:02Z</dcterms:modified>
</cp:coreProperties>
</file>