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9144000" cy="6858000"/>
  <p:embeddedFontLst>
    <p:embeddedFont>
      <p:font typeface="Wingdings 2" pitchFamily="18" charset="2"/>
      <p:regular r:id="rId29"/>
    </p:embeddedFont>
    <p:embeddedFont>
      <p:font typeface="Comic Sans MS" pitchFamily="66" charset="0"/>
      <p:regular r:id="rId30"/>
      <p:bold r:id="rId31"/>
      <p:italic r:id="rId32"/>
      <p:boldItalic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Georgia" pitchFamily="18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82573" y="1906651"/>
            <a:ext cx="7178852" cy="1977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7A9799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54861" y="4591888"/>
            <a:ext cx="6034277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7A9799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7A9799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7A9799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400" y="1392936"/>
            <a:ext cx="8839200" cy="4996180"/>
          </a:xfrm>
          <a:custGeom>
            <a:avLst/>
            <a:gdLst/>
            <a:ahLst/>
            <a:cxnLst/>
            <a:rect l="l" t="t" r="r" b="b"/>
            <a:pathLst>
              <a:path w="8839200" h="4996180">
                <a:moveTo>
                  <a:pt x="0" y="4995672"/>
                </a:moveTo>
                <a:lnTo>
                  <a:pt x="8839200" y="4995672"/>
                </a:lnTo>
                <a:lnTo>
                  <a:pt x="8839200" y="0"/>
                </a:lnTo>
                <a:lnTo>
                  <a:pt x="0" y="0"/>
                </a:lnTo>
                <a:lnTo>
                  <a:pt x="0" y="4995672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400" y="6697980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19"/>
                </a:moveTo>
                <a:lnTo>
                  <a:pt x="8839200" y="7619"/>
                </a:lnTo>
                <a:lnTo>
                  <a:pt x="8839200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705599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4000" y="0"/>
                </a:moveTo>
                <a:lnTo>
                  <a:pt x="0" y="0"/>
                </a:lnTo>
                <a:lnTo>
                  <a:pt x="0" y="152400"/>
                </a:lnTo>
                <a:lnTo>
                  <a:pt x="9144000" y="152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144000" cy="1393190"/>
          </a:xfrm>
          <a:custGeom>
            <a:avLst/>
            <a:gdLst/>
            <a:ahLst/>
            <a:cxnLst/>
            <a:rect l="l" t="t" r="r" b="b"/>
            <a:pathLst>
              <a:path w="9144000" h="1393190">
                <a:moveTo>
                  <a:pt x="9144000" y="0"/>
                </a:moveTo>
                <a:lnTo>
                  <a:pt x="0" y="0"/>
                </a:lnTo>
                <a:lnTo>
                  <a:pt x="0" y="1392936"/>
                </a:lnTo>
                <a:lnTo>
                  <a:pt x="9144000" y="1392936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49352" y="6388608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8833104" y="0"/>
                </a:moveTo>
                <a:lnTo>
                  <a:pt x="0" y="0"/>
                </a:lnTo>
                <a:lnTo>
                  <a:pt x="0" y="309371"/>
                </a:lnTo>
                <a:lnTo>
                  <a:pt x="8833104" y="309371"/>
                </a:lnTo>
                <a:lnTo>
                  <a:pt x="8833104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52400" y="155447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9143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52400" y="1277111"/>
            <a:ext cx="8833485" cy="0"/>
          </a:xfrm>
          <a:custGeom>
            <a:avLst/>
            <a:gdLst/>
            <a:ahLst/>
            <a:cxnLst/>
            <a:rect l="l" t="t" r="r" b="b"/>
            <a:pathLst>
              <a:path w="8833485">
                <a:moveTo>
                  <a:pt x="0" y="0"/>
                </a:moveTo>
                <a:lnTo>
                  <a:pt x="8833104" y="0"/>
                </a:lnTo>
              </a:path>
            </a:pathLst>
          </a:custGeom>
          <a:ln w="9144">
            <a:solidFill>
              <a:srgbClr val="7A97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4267200" y="955547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3990" y="354225"/>
                </a:lnTo>
                <a:lnTo>
                  <a:pt x="15544" y="401116"/>
                </a:lnTo>
                <a:lnTo>
                  <a:pt x="34032" y="444846"/>
                </a:lnTo>
                <a:lnTo>
                  <a:pt x="58826" y="484784"/>
                </a:lnTo>
                <a:lnTo>
                  <a:pt x="89296" y="520303"/>
                </a:lnTo>
                <a:lnTo>
                  <a:pt x="124815" y="550773"/>
                </a:lnTo>
                <a:lnTo>
                  <a:pt x="164753" y="575567"/>
                </a:lnTo>
                <a:lnTo>
                  <a:pt x="208483" y="594055"/>
                </a:lnTo>
                <a:lnTo>
                  <a:pt x="255374" y="605609"/>
                </a:lnTo>
                <a:lnTo>
                  <a:pt x="304800" y="609600"/>
                </a:lnTo>
                <a:lnTo>
                  <a:pt x="354225" y="605609"/>
                </a:lnTo>
                <a:lnTo>
                  <a:pt x="401116" y="594055"/>
                </a:lnTo>
                <a:lnTo>
                  <a:pt x="444846" y="575567"/>
                </a:lnTo>
                <a:lnTo>
                  <a:pt x="484784" y="550773"/>
                </a:lnTo>
                <a:lnTo>
                  <a:pt x="520303" y="520303"/>
                </a:lnTo>
                <a:lnTo>
                  <a:pt x="550773" y="484784"/>
                </a:lnTo>
                <a:lnTo>
                  <a:pt x="575567" y="444846"/>
                </a:lnTo>
                <a:lnTo>
                  <a:pt x="594055" y="401116"/>
                </a:lnTo>
                <a:lnTo>
                  <a:pt x="605609" y="354225"/>
                </a:lnTo>
                <a:lnTo>
                  <a:pt x="609600" y="304800"/>
                </a:lnTo>
                <a:lnTo>
                  <a:pt x="605609" y="255374"/>
                </a:lnTo>
                <a:lnTo>
                  <a:pt x="594055" y="208483"/>
                </a:lnTo>
                <a:lnTo>
                  <a:pt x="575567" y="164753"/>
                </a:lnTo>
                <a:lnTo>
                  <a:pt x="550773" y="124815"/>
                </a:lnTo>
                <a:lnTo>
                  <a:pt x="520303" y="89296"/>
                </a:lnTo>
                <a:lnTo>
                  <a:pt x="484784" y="58826"/>
                </a:lnTo>
                <a:lnTo>
                  <a:pt x="444846" y="34032"/>
                </a:lnTo>
                <a:lnTo>
                  <a:pt x="401116" y="15544"/>
                </a:lnTo>
                <a:lnTo>
                  <a:pt x="354225" y="399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4362450" y="1050797"/>
            <a:ext cx="421005" cy="421005"/>
          </a:xfrm>
          <a:custGeom>
            <a:avLst/>
            <a:gdLst/>
            <a:ahLst/>
            <a:cxnLst/>
            <a:rect l="l" t="t" r="r" b="b"/>
            <a:pathLst>
              <a:path w="421004" h="421005">
                <a:moveTo>
                  <a:pt x="210312" y="0"/>
                </a:moveTo>
                <a:lnTo>
                  <a:pt x="162072" y="5551"/>
                </a:lnTo>
                <a:lnTo>
                  <a:pt x="117798" y="21367"/>
                </a:lnTo>
                <a:lnTo>
                  <a:pt x="78750" y="46186"/>
                </a:lnTo>
                <a:lnTo>
                  <a:pt x="46186" y="78750"/>
                </a:lnTo>
                <a:lnTo>
                  <a:pt x="21367" y="117798"/>
                </a:lnTo>
                <a:lnTo>
                  <a:pt x="5551" y="162072"/>
                </a:lnTo>
                <a:lnTo>
                  <a:pt x="0" y="210312"/>
                </a:lnTo>
                <a:lnTo>
                  <a:pt x="5551" y="258551"/>
                </a:lnTo>
                <a:lnTo>
                  <a:pt x="21367" y="302825"/>
                </a:lnTo>
                <a:lnTo>
                  <a:pt x="46186" y="341873"/>
                </a:lnTo>
                <a:lnTo>
                  <a:pt x="78750" y="374437"/>
                </a:lnTo>
                <a:lnTo>
                  <a:pt x="117798" y="399256"/>
                </a:lnTo>
                <a:lnTo>
                  <a:pt x="162072" y="415072"/>
                </a:lnTo>
                <a:lnTo>
                  <a:pt x="210312" y="420624"/>
                </a:lnTo>
                <a:lnTo>
                  <a:pt x="258551" y="415072"/>
                </a:lnTo>
                <a:lnTo>
                  <a:pt x="302825" y="399256"/>
                </a:lnTo>
                <a:lnTo>
                  <a:pt x="341873" y="374437"/>
                </a:lnTo>
                <a:lnTo>
                  <a:pt x="374437" y="341873"/>
                </a:lnTo>
                <a:lnTo>
                  <a:pt x="399256" y="302825"/>
                </a:lnTo>
                <a:lnTo>
                  <a:pt x="415072" y="258551"/>
                </a:lnTo>
                <a:lnTo>
                  <a:pt x="420624" y="210312"/>
                </a:lnTo>
                <a:lnTo>
                  <a:pt x="415072" y="162072"/>
                </a:lnTo>
                <a:lnTo>
                  <a:pt x="399256" y="117798"/>
                </a:lnTo>
                <a:lnTo>
                  <a:pt x="374437" y="78750"/>
                </a:lnTo>
                <a:lnTo>
                  <a:pt x="341873" y="46186"/>
                </a:lnTo>
                <a:lnTo>
                  <a:pt x="302825" y="21367"/>
                </a:lnTo>
                <a:lnTo>
                  <a:pt x="258551" y="5551"/>
                </a:lnTo>
                <a:lnTo>
                  <a:pt x="210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4337303" y="1026667"/>
            <a:ext cx="471170" cy="469900"/>
          </a:xfrm>
          <a:custGeom>
            <a:avLst/>
            <a:gdLst/>
            <a:ahLst/>
            <a:cxnLst/>
            <a:rect l="l" t="t" r="r" b="b"/>
            <a:pathLst>
              <a:path w="471170" h="469900">
                <a:moveTo>
                  <a:pt x="258191" y="0"/>
                </a:moveTo>
                <a:lnTo>
                  <a:pt x="234187" y="0"/>
                </a:lnTo>
                <a:lnTo>
                  <a:pt x="210058" y="1270"/>
                </a:lnTo>
                <a:lnTo>
                  <a:pt x="164211" y="10160"/>
                </a:lnTo>
                <a:lnTo>
                  <a:pt x="122300" y="29210"/>
                </a:lnTo>
                <a:lnTo>
                  <a:pt x="84836" y="54610"/>
                </a:lnTo>
                <a:lnTo>
                  <a:pt x="52959" y="86360"/>
                </a:lnTo>
                <a:lnTo>
                  <a:pt x="27940" y="124460"/>
                </a:lnTo>
                <a:lnTo>
                  <a:pt x="10160" y="166370"/>
                </a:lnTo>
                <a:lnTo>
                  <a:pt x="1016" y="212089"/>
                </a:lnTo>
                <a:lnTo>
                  <a:pt x="0" y="236220"/>
                </a:lnTo>
                <a:lnTo>
                  <a:pt x="1397" y="260350"/>
                </a:lnTo>
                <a:lnTo>
                  <a:pt x="11049" y="306070"/>
                </a:lnTo>
                <a:lnTo>
                  <a:pt x="29083" y="347979"/>
                </a:lnTo>
                <a:lnTo>
                  <a:pt x="54610" y="386079"/>
                </a:lnTo>
                <a:lnTo>
                  <a:pt x="86613" y="417829"/>
                </a:lnTo>
                <a:lnTo>
                  <a:pt x="124333" y="443229"/>
                </a:lnTo>
                <a:lnTo>
                  <a:pt x="166750" y="461010"/>
                </a:lnTo>
                <a:lnTo>
                  <a:pt x="212725" y="469900"/>
                </a:lnTo>
                <a:lnTo>
                  <a:pt x="236728" y="469900"/>
                </a:lnTo>
                <a:lnTo>
                  <a:pt x="260858" y="468629"/>
                </a:lnTo>
                <a:lnTo>
                  <a:pt x="284099" y="466089"/>
                </a:lnTo>
                <a:lnTo>
                  <a:pt x="306705" y="459739"/>
                </a:lnTo>
                <a:lnTo>
                  <a:pt x="324696" y="453389"/>
                </a:lnTo>
                <a:lnTo>
                  <a:pt x="213487" y="453389"/>
                </a:lnTo>
                <a:lnTo>
                  <a:pt x="191770" y="449579"/>
                </a:lnTo>
                <a:lnTo>
                  <a:pt x="150749" y="436879"/>
                </a:lnTo>
                <a:lnTo>
                  <a:pt x="113537" y="416560"/>
                </a:lnTo>
                <a:lnTo>
                  <a:pt x="81153" y="389889"/>
                </a:lnTo>
                <a:lnTo>
                  <a:pt x="54356" y="358139"/>
                </a:lnTo>
                <a:lnTo>
                  <a:pt x="34162" y="321310"/>
                </a:lnTo>
                <a:lnTo>
                  <a:pt x="21336" y="279400"/>
                </a:lnTo>
                <a:lnTo>
                  <a:pt x="16827" y="236220"/>
                </a:lnTo>
                <a:lnTo>
                  <a:pt x="16823" y="233679"/>
                </a:lnTo>
                <a:lnTo>
                  <a:pt x="17780" y="213360"/>
                </a:lnTo>
                <a:lnTo>
                  <a:pt x="26416" y="170179"/>
                </a:lnTo>
                <a:lnTo>
                  <a:pt x="43053" y="130810"/>
                </a:lnTo>
                <a:lnTo>
                  <a:pt x="66421" y="96520"/>
                </a:lnTo>
                <a:lnTo>
                  <a:pt x="96138" y="66039"/>
                </a:lnTo>
                <a:lnTo>
                  <a:pt x="130937" y="43179"/>
                </a:lnTo>
                <a:lnTo>
                  <a:pt x="170053" y="26670"/>
                </a:lnTo>
                <a:lnTo>
                  <a:pt x="212598" y="17779"/>
                </a:lnTo>
                <a:lnTo>
                  <a:pt x="235076" y="16510"/>
                </a:lnTo>
                <a:lnTo>
                  <a:pt x="322495" y="16510"/>
                </a:lnTo>
                <a:lnTo>
                  <a:pt x="304292" y="10160"/>
                </a:lnTo>
                <a:lnTo>
                  <a:pt x="281686" y="3810"/>
                </a:lnTo>
                <a:lnTo>
                  <a:pt x="258191" y="0"/>
                </a:lnTo>
                <a:close/>
              </a:path>
              <a:path w="471170" h="469900">
                <a:moveTo>
                  <a:pt x="322495" y="16510"/>
                </a:moveTo>
                <a:lnTo>
                  <a:pt x="235076" y="16510"/>
                </a:lnTo>
                <a:lnTo>
                  <a:pt x="257429" y="17779"/>
                </a:lnTo>
                <a:lnTo>
                  <a:pt x="279146" y="20320"/>
                </a:lnTo>
                <a:lnTo>
                  <a:pt x="320294" y="33020"/>
                </a:lnTo>
                <a:lnTo>
                  <a:pt x="357378" y="53339"/>
                </a:lnTo>
                <a:lnTo>
                  <a:pt x="389890" y="80010"/>
                </a:lnTo>
                <a:lnTo>
                  <a:pt x="416560" y="113029"/>
                </a:lnTo>
                <a:lnTo>
                  <a:pt x="436880" y="149860"/>
                </a:lnTo>
                <a:lnTo>
                  <a:pt x="449580" y="190500"/>
                </a:lnTo>
                <a:lnTo>
                  <a:pt x="454088" y="233679"/>
                </a:lnTo>
                <a:lnTo>
                  <a:pt x="454092" y="236220"/>
                </a:lnTo>
                <a:lnTo>
                  <a:pt x="453136" y="256539"/>
                </a:lnTo>
                <a:lnTo>
                  <a:pt x="444500" y="299720"/>
                </a:lnTo>
                <a:lnTo>
                  <a:pt x="427990" y="339089"/>
                </a:lnTo>
                <a:lnTo>
                  <a:pt x="404495" y="373379"/>
                </a:lnTo>
                <a:lnTo>
                  <a:pt x="374904" y="403860"/>
                </a:lnTo>
                <a:lnTo>
                  <a:pt x="340106" y="426720"/>
                </a:lnTo>
                <a:lnTo>
                  <a:pt x="300863" y="444500"/>
                </a:lnTo>
                <a:lnTo>
                  <a:pt x="258318" y="452120"/>
                </a:lnTo>
                <a:lnTo>
                  <a:pt x="235838" y="453389"/>
                </a:lnTo>
                <a:lnTo>
                  <a:pt x="324696" y="453389"/>
                </a:lnTo>
                <a:lnTo>
                  <a:pt x="368173" y="429260"/>
                </a:lnTo>
                <a:lnTo>
                  <a:pt x="402844" y="400050"/>
                </a:lnTo>
                <a:lnTo>
                  <a:pt x="431292" y="365760"/>
                </a:lnTo>
                <a:lnTo>
                  <a:pt x="452882" y="325120"/>
                </a:lnTo>
                <a:lnTo>
                  <a:pt x="466344" y="281939"/>
                </a:lnTo>
                <a:lnTo>
                  <a:pt x="470916" y="233679"/>
                </a:lnTo>
                <a:lnTo>
                  <a:pt x="469519" y="209550"/>
                </a:lnTo>
                <a:lnTo>
                  <a:pt x="459994" y="163829"/>
                </a:lnTo>
                <a:lnTo>
                  <a:pt x="441960" y="121920"/>
                </a:lnTo>
                <a:lnTo>
                  <a:pt x="416433" y="85089"/>
                </a:lnTo>
                <a:lnTo>
                  <a:pt x="384301" y="52070"/>
                </a:lnTo>
                <a:lnTo>
                  <a:pt x="346710" y="27939"/>
                </a:lnTo>
                <a:lnTo>
                  <a:pt x="326136" y="17779"/>
                </a:lnTo>
                <a:lnTo>
                  <a:pt x="322495" y="16510"/>
                </a:lnTo>
                <a:close/>
              </a:path>
              <a:path w="471170" h="469900">
                <a:moveTo>
                  <a:pt x="235838" y="33020"/>
                </a:moveTo>
                <a:lnTo>
                  <a:pt x="195199" y="36829"/>
                </a:lnTo>
                <a:lnTo>
                  <a:pt x="157225" y="49529"/>
                </a:lnTo>
                <a:lnTo>
                  <a:pt x="122936" y="67310"/>
                </a:lnTo>
                <a:lnTo>
                  <a:pt x="92963" y="92710"/>
                </a:lnTo>
                <a:lnTo>
                  <a:pt x="68199" y="121920"/>
                </a:lnTo>
                <a:lnTo>
                  <a:pt x="49530" y="156210"/>
                </a:lnTo>
                <a:lnTo>
                  <a:pt x="37719" y="194310"/>
                </a:lnTo>
                <a:lnTo>
                  <a:pt x="33591" y="233679"/>
                </a:lnTo>
                <a:lnTo>
                  <a:pt x="33583" y="236220"/>
                </a:lnTo>
                <a:lnTo>
                  <a:pt x="34417" y="255270"/>
                </a:lnTo>
                <a:lnTo>
                  <a:pt x="42418" y="294639"/>
                </a:lnTo>
                <a:lnTo>
                  <a:pt x="57785" y="331470"/>
                </a:lnTo>
                <a:lnTo>
                  <a:pt x="79375" y="363220"/>
                </a:lnTo>
                <a:lnTo>
                  <a:pt x="106680" y="391160"/>
                </a:lnTo>
                <a:lnTo>
                  <a:pt x="138937" y="412750"/>
                </a:lnTo>
                <a:lnTo>
                  <a:pt x="175006" y="427989"/>
                </a:lnTo>
                <a:lnTo>
                  <a:pt x="214375" y="435610"/>
                </a:lnTo>
                <a:lnTo>
                  <a:pt x="235076" y="436879"/>
                </a:lnTo>
                <a:lnTo>
                  <a:pt x="255650" y="435610"/>
                </a:lnTo>
                <a:lnTo>
                  <a:pt x="275717" y="433070"/>
                </a:lnTo>
                <a:lnTo>
                  <a:pt x="295148" y="427989"/>
                </a:lnTo>
                <a:lnTo>
                  <a:pt x="313690" y="421639"/>
                </a:lnTo>
                <a:lnTo>
                  <a:pt x="316211" y="420370"/>
                </a:lnTo>
                <a:lnTo>
                  <a:pt x="234187" y="420370"/>
                </a:lnTo>
                <a:lnTo>
                  <a:pt x="215137" y="419100"/>
                </a:lnTo>
                <a:lnTo>
                  <a:pt x="162306" y="405129"/>
                </a:lnTo>
                <a:lnTo>
                  <a:pt x="116712" y="377189"/>
                </a:lnTo>
                <a:lnTo>
                  <a:pt x="81153" y="337820"/>
                </a:lnTo>
                <a:lnTo>
                  <a:pt x="58166" y="289560"/>
                </a:lnTo>
                <a:lnTo>
                  <a:pt x="50292" y="233679"/>
                </a:lnTo>
                <a:lnTo>
                  <a:pt x="51308" y="214629"/>
                </a:lnTo>
                <a:lnTo>
                  <a:pt x="65278" y="162560"/>
                </a:lnTo>
                <a:lnTo>
                  <a:pt x="93345" y="116839"/>
                </a:lnTo>
                <a:lnTo>
                  <a:pt x="132969" y="81279"/>
                </a:lnTo>
                <a:lnTo>
                  <a:pt x="181737" y="57150"/>
                </a:lnTo>
                <a:lnTo>
                  <a:pt x="236728" y="49529"/>
                </a:lnTo>
                <a:lnTo>
                  <a:pt x="314451" y="49529"/>
                </a:lnTo>
                <a:lnTo>
                  <a:pt x="295910" y="41910"/>
                </a:lnTo>
                <a:lnTo>
                  <a:pt x="276606" y="36829"/>
                </a:lnTo>
                <a:lnTo>
                  <a:pt x="256540" y="34289"/>
                </a:lnTo>
                <a:lnTo>
                  <a:pt x="235838" y="33020"/>
                </a:lnTo>
                <a:close/>
              </a:path>
              <a:path w="471170" h="469900">
                <a:moveTo>
                  <a:pt x="314451" y="49529"/>
                </a:moveTo>
                <a:lnTo>
                  <a:pt x="236728" y="49529"/>
                </a:lnTo>
                <a:lnTo>
                  <a:pt x="255778" y="50800"/>
                </a:lnTo>
                <a:lnTo>
                  <a:pt x="273938" y="53339"/>
                </a:lnTo>
                <a:lnTo>
                  <a:pt x="324866" y="72389"/>
                </a:lnTo>
                <a:lnTo>
                  <a:pt x="367284" y="105410"/>
                </a:lnTo>
                <a:lnTo>
                  <a:pt x="398907" y="148589"/>
                </a:lnTo>
                <a:lnTo>
                  <a:pt x="417068" y="199389"/>
                </a:lnTo>
                <a:lnTo>
                  <a:pt x="420624" y="236220"/>
                </a:lnTo>
                <a:lnTo>
                  <a:pt x="419608" y="255270"/>
                </a:lnTo>
                <a:lnTo>
                  <a:pt x="405638" y="308610"/>
                </a:lnTo>
                <a:lnTo>
                  <a:pt x="377571" y="354329"/>
                </a:lnTo>
                <a:lnTo>
                  <a:pt x="338074" y="389889"/>
                </a:lnTo>
                <a:lnTo>
                  <a:pt x="289433" y="412750"/>
                </a:lnTo>
                <a:lnTo>
                  <a:pt x="234187" y="420370"/>
                </a:lnTo>
                <a:lnTo>
                  <a:pt x="316211" y="420370"/>
                </a:lnTo>
                <a:lnTo>
                  <a:pt x="363600" y="391160"/>
                </a:lnTo>
                <a:lnTo>
                  <a:pt x="391033" y="364489"/>
                </a:lnTo>
                <a:lnTo>
                  <a:pt x="412876" y="331470"/>
                </a:lnTo>
                <a:lnTo>
                  <a:pt x="428244" y="295910"/>
                </a:lnTo>
                <a:lnTo>
                  <a:pt x="436372" y="256539"/>
                </a:lnTo>
                <a:lnTo>
                  <a:pt x="437332" y="233679"/>
                </a:lnTo>
                <a:lnTo>
                  <a:pt x="436499" y="214629"/>
                </a:lnTo>
                <a:lnTo>
                  <a:pt x="428498" y="175260"/>
                </a:lnTo>
                <a:lnTo>
                  <a:pt x="413258" y="139700"/>
                </a:lnTo>
                <a:lnTo>
                  <a:pt x="391541" y="106679"/>
                </a:lnTo>
                <a:lnTo>
                  <a:pt x="364236" y="80010"/>
                </a:lnTo>
                <a:lnTo>
                  <a:pt x="332105" y="57150"/>
                </a:lnTo>
                <a:lnTo>
                  <a:pt x="314451" y="49529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72560" y="469772"/>
            <a:ext cx="2198878" cy="528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7A9799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39" y="1681937"/>
            <a:ext cx="8072120" cy="4306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3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1892" y="412750"/>
            <a:ext cx="475615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Effective</a:t>
            </a:r>
            <a:r>
              <a:rPr spc="-80" dirty="0"/>
              <a:t> </a:t>
            </a:r>
            <a:r>
              <a:rPr dirty="0"/>
              <a:t>Implementation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1" y="1541729"/>
            <a:ext cx="7951470" cy="3380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5"/>
              </a:spcBef>
              <a:buClr>
                <a:srgbClr val="D16248"/>
              </a:buClr>
              <a:buSzPct val="82954"/>
              <a:buFont typeface="Wingdings 2"/>
              <a:buChar char=""/>
              <a:tabLst>
                <a:tab pos="287020" algn="l"/>
              </a:tabLst>
            </a:pPr>
            <a:r>
              <a:rPr sz="4400" dirty="0">
                <a:latin typeface="Georgia"/>
                <a:cs typeface="Georgia"/>
              </a:rPr>
              <a:t>In </a:t>
            </a:r>
            <a:r>
              <a:rPr sz="4400" spc="-5" dirty="0">
                <a:latin typeface="Georgia"/>
                <a:cs typeface="Georgia"/>
              </a:rPr>
              <a:t>this regard </a:t>
            </a:r>
            <a:r>
              <a:rPr sz="4400" dirty="0">
                <a:latin typeface="Georgia"/>
                <a:cs typeface="Georgia"/>
              </a:rPr>
              <a:t>all </a:t>
            </a:r>
            <a:r>
              <a:rPr sz="4400" spc="-5" dirty="0">
                <a:latin typeface="Georgia"/>
                <a:cs typeface="Georgia"/>
              </a:rPr>
              <a:t>these changes  should be reflected </a:t>
            </a:r>
            <a:r>
              <a:rPr sz="4400" dirty="0">
                <a:latin typeface="Georgia"/>
                <a:cs typeface="Georgia"/>
              </a:rPr>
              <a:t>in </a:t>
            </a:r>
            <a:r>
              <a:rPr sz="4400" spc="-5" dirty="0">
                <a:latin typeface="Georgia"/>
                <a:cs typeface="Georgia"/>
              </a:rPr>
              <a:t>the  curriculum then </a:t>
            </a:r>
            <a:r>
              <a:rPr sz="4400" dirty="0">
                <a:latin typeface="Georgia"/>
                <a:cs typeface="Georgia"/>
              </a:rPr>
              <a:t>and </a:t>
            </a:r>
            <a:r>
              <a:rPr sz="4400" spc="-5" dirty="0">
                <a:latin typeface="Georgia"/>
                <a:cs typeface="Georgia"/>
              </a:rPr>
              <a:t>then only  </a:t>
            </a:r>
            <a:r>
              <a:rPr sz="4400" dirty="0">
                <a:latin typeface="Georgia"/>
                <a:cs typeface="Georgia"/>
              </a:rPr>
              <a:t>application </a:t>
            </a:r>
            <a:r>
              <a:rPr sz="4400" spc="-5" dirty="0">
                <a:latin typeface="Georgia"/>
                <a:cs typeface="Georgia"/>
              </a:rPr>
              <a:t>of earning </a:t>
            </a:r>
            <a:r>
              <a:rPr sz="4400" dirty="0">
                <a:latin typeface="Georgia"/>
                <a:cs typeface="Georgia"/>
              </a:rPr>
              <a:t>is  possible.</a:t>
            </a:r>
            <a:endParaRPr sz="4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1729" y="2235"/>
            <a:ext cx="585597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Georgia"/>
                <a:cs typeface="Georgia"/>
              </a:rPr>
              <a:t>Modern </a:t>
            </a:r>
            <a:r>
              <a:rPr sz="3000" b="1" spc="-10" dirty="0">
                <a:latin typeface="Georgia"/>
                <a:cs typeface="Georgia"/>
              </a:rPr>
              <a:t>trends </a:t>
            </a:r>
            <a:r>
              <a:rPr sz="3000" b="1" dirty="0">
                <a:latin typeface="Georgia"/>
                <a:cs typeface="Georgia"/>
              </a:rPr>
              <a:t>in</a:t>
            </a:r>
            <a:r>
              <a:rPr sz="3000" b="1" spc="-5" dirty="0">
                <a:latin typeface="Georgia"/>
                <a:cs typeface="Georgia"/>
              </a:rPr>
              <a:t> Curriculum</a:t>
            </a:r>
            <a:endParaRPr sz="30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491" y="459994"/>
            <a:ext cx="8247380" cy="5066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810" algn="ctr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7A9799"/>
                </a:solidFill>
                <a:latin typeface="Georgia"/>
                <a:cs typeface="Georgia"/>
              </a:rPr>
              <a:t>Development:</a:t>
            </a:r>
            <a:endParaRPr sz="3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35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b="1" dirty="0">
                <a:latin typeface="Georgia"/>
                <a:cs typeface="Georgia"/>
              </a:rPr>
              <a:t>1) Digital</a:t>
            </a:r>
            <a:r>
              <a:rPr sz="2700" b="1" spc="-2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Diversity</a:t>
            </a:r>
            <a:endParaRPr sz="2700">
              <a:latin typeface="Georgia"/>
              <a:cs typeface="Georgia"/>
            </a:endParaRPr>
          </a:p>
          <a:p>
            <a:pPr marL="287020" marR="5080" indent="-27432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  <a:tab pos="4964430" algn="l"/>
              </a:tabLst>
            </a:pPr>
            <a:r>
              <a:rPr sz="2700" dirty="0">
                <a:latin typeface="Georgia"/>
                <a:cs typeface="Georgia"/>
              </a:rPr>
              <a:t>Present age is an age </a:t>
            </a:r>
            <a:r>
              <a:rPr sz="2700" spc="-10" dirty="0">
                <a:latin typeface="Georgia"/>
                <a:cs typeface="Georgia"/>
              </a:rPr>
              <a:t>of </a:t>
            </a:r>
            <a:r>
              <a:rPr sz="2700" dirty="0">
                <a:latin typeface="Georgia"/>
                <a:cs typeface="Georgia"/>
              </a:rPr>
              <a:t>ICT </a:t>
            </a:r>
            <a:r>
              <a:rPr sz="2700" spc="-5" dirty="0">
                <a:latin typeface="Georgia"/>
                <a:cs typeface="Georgia"/>
              </a:rPr>
              <a:t>technology has touched  to all the wakes of</a:t>
            </a:r>
            <a:r>
              <a:rPr sz="2700" spc="3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human</a:t>
            </a:r>
            <a:r>
              <a:rPr sz="2700" spc="1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life.	Technology has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made  various tasks easy, convenient </a:t>
            </a:r>
            <a:r>
              <a:rPr sz="2700" dirty="0">
                <a:latin typeface="Georgia"/>
                <a:cs typeface="Georgia"/>
              </a:rPr>
              <a:t>and </a:t>
            </a:r>
            <a:r>
              <a:rPr sz="2700" spc="-5" dirty="0">
                <a:latin typeface="Georgia"/>
                <a:cs typeface="Georgia"/>
              </a:rPr>
              <a:t>of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quality.</a:t>
            </a:r>
            <a:endParaRPr sz="2700">
              <a:latin typeface="Georgia"/>
              <a:cs typeface="Georgia"/>
            </a:endParaRPr>
          </a:p>
          <a:p>
            <a:pPr marL="287020" marR="594360" indent="-27432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5" dirty="0">
                <a:latin typeface="Georgia"/>
                <a:cs typeface="Georgia"/>
              </a:rPr>
              <a:t>To survive </a:t>
            </a:r>
            <a:r>
              <a:rPr sz="2700" dirty="0">
                <a:latin typeface="Georgia"/>
                <a:cs typeface="Georgia"/>
              </a:rPr>
              <a:t>in </a:t>
            </a:r>
            <a:r>
              <a:rPr sz="2700" spc="-5" dirty="0">
                <a:latin typeface="Georgia"/>
                <a:cs typeface="Georgia"/>
              </a:rPr>
              <a:t>the concern field, </a:t>
            </a:r>
            <a:r>
              <a:rPr sz="2700" dirty="0">
                <a:latin typeface="Georgia"/>
                <a:cs typeface="Georgia"/>
              </a:rPr>
              <a:t>it is </a:t>
            </a:r>
            <a:r>
              <a:rPr sz="2700" spc="-5" dirty="0">
                <a:latin typeface="Georgia"/>
                <a:cs typeface="Georgia"/>
              </a:rPr>
              <a:t>necessary for  everyone to have </a:t>
            </a:r>
            <a:r>
              <a:rPr sz="2700" dirty="0">
                <a:latin typeface="Georgia"/>
                <a:cs typeface="Georgia"/>
              </a:rPr>
              <a:t>a knowledge and </a:t>
            </a:r>
            <a:r>
              <a:rPr sz="2700" spc="-5" dirty="0">
                <a:latin typeface="Georgia"/>
                <a:cs typeface="Georgia"/>
              </a:rPr>
              <a:t>skill of  technology.</a:t>
            </a:r>
            <a:endParaRPr sz="2700">
              <a:latin typeface="Georgia"/>
              <a:cs typeface="Georgia"/>
            </a:endParaRPr>
          </a:p>
          <a:p>
            <a:pPr marL="287020" marR="983615" indent="-27432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368935" algn="l"/>
                <a:tab pos="369570" algn="l"/>
              </a:tabLst>
            </a:pPr>
            <a:r>
              <a:rPr dirty="0"/>
              <a:t>	</a:t>
            </a:r>
            <a:r>
              <a:rPr sz="2700" spc="-5" dirty="0">
                <a:latin typeface="Georgia"/>
                <a:cs typeface="Georgia"/>
              </a:rPr>
              <a:t>Education makes man enable to contribute, </a:t>
            </a:r>
            <a:r>
              <a:rPr sz="2700" dirty="0">
                <a:latin typeface="Georgia"/>
                <a:cs typeface="Georgia"/>
              </a:rPr>
              <a:t>it  </a:t>
            </a:r>
            <a:r>
              <a:rPr sz="2700" spc="-5" dirty="0">
                <a:latin typeface="Georgia"/>
                <a:cs typeface="Georgia"/>
              </a:rPr>
              <a:t>strengthens the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capabilities.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0392" y="412750"/>
            <a:ext cx="589343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Georgia"/>
                <a:cs typeface="Georgia"/>
              </a:rPr>
              <a:t>2) Need </a:t>
            </a:r>
            <a:r>
              <a:rPr b="1" dirty="0">
                <a:latin typeface="Georgia"/>
                <a:cs typeface="Georgia"/>
              </a:rPr>
              <a:t>based</a:t>
            </a:r>
            <a:r>
              <a:rPr b="1" spc="-110" dirty="0">
                <a:latin typeface="Georgia"/>
                <a:cs typeface="Georgia"/>
              </a:rPr>
              <a:t> </a:t>
            </a:r>
            <a:r>
              <a:rPr b="1" spc="-5" dirty="0">
                <a:latin typeface="Georgia"/>
                <a:cs typeface="Georgia"/>
              </a:rPr>
              <a:t>Curriculums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1" y="1549349"/>
            <a:ext cx="8329930" cy="38944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1944370" indent="-27432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5" dirty="0">
                <a:latin typeface="Georgia"/>
                <a:cs typeface="Georgia"/>
              </a:rPr>
              <a:t>Researches </a:t>
            </a:r>
            <a:r>
              <a:rPr sz="2700" dirty="0">
                <a:latin typeface="Georgia"/>
                <a:cs typeface="Georgia"/>
              </a:rPr>
              <a:t>in </a:t>
            </a:r>
            <a:r>
              <a:rPr sz="2700" spc="-10" dirty="0">
                <a:latin typeface="Georgia"/>
                <a:cs typeface="Georgia"/>
              </a:rPr>
              <a:t>all </a:t>
            </a:r>
            <a:r>
              <a:rPr sz="2700" spc="-5" dirty="0">
                <a:latin typeface="Georgia"/>
                <a:cs typeface="Georgia"/>
              </a:rPr>
              <a:t>the fields resulted </a:t>
            </a:r>
            <a:r>
              <a:rPr sz="2700" dirty="0">
                <a:latin typeface="Georgia"/>
                <a:cs typeface="Georgia"/>
              </a:rPr>
              <a:t>in </a:t>
            </a:r>
            <a:r>
              <a:rPr sz="2700" spc="-5" dirty="0">
                <a:latin typeface="Georgia"/>
                <a:cs typeface="Georgia"/>
              </a:rPr>
              <a:t>to  specialization.</a:t>
            </a:r>
            <a:endParaRPr sz="2700">
              <a:latin typeface="Georgia"/>
              <a:cs typeface="Georgia"/>
            </a:endParaRPr>
          </a:p>
          <a:p>
            <a:pPr marL="287020" marR="227965" indent="-27432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5" dirty="0">
                <a:latin typeface="Georgia"/>
                <a:cs typeface="Georgia"/>
              </a:rPr>
              <a:t>Need based </a:t>
            </a:r>
            <a:r>
              <a:rPr sz="2700" spc="-10" dirty="0">
                <a:latin typeface="Georgia"/>
                <a:cs typeface="Georgia"/>
              </a:rPr>
              <a:t>curriculum </a:t>
            </a:r>
            <a:r>
              <a:rPr sz="2700" dirty="0">
                <a:latin typeface="Georgia"/>
                <a:cs typeface="Georgia"/>
              </a:rPr>
              <a:t>is </a:t>
            </a:r>
            <a:r>
              <a:rPr sz="2700" spc="-5" dirty="0">
                <a:latin typeface="Georgia"/>
                <a:cs typeface="Georgia"/>
              </a:rPr>
              <a:t>the </a:t>
            </a:r>
            <a:r>
              <a:rPr sz="2700" spc="-10" dirty="0">
                <a:latin typeface="Georgia"/>
                <a:cs typeface="Georgia"/>
              </a:rPr>
              <a:t>foremost </a:t>
            </a:r>
            <a:r>
              <a:rPr sz="2700" dirty="0">
                <a:latin typeface="Georgia"/>
                <a:cs typeface="Georgia"/>
              </a:rPr>
              <a:t>need </a:t>
            </a:r>
            <a:r>
              <a:rPr sz="2700" spc="-5" dirty="0">
                <a:latin typeface="Georgia"/>
                <a:cs typeface="Georgia"/>
              </a:rPr>
              <a:t>of the  present education system. Many universities </a:t>
            </a:r>
            <a:r>
              <a:rPr sz="2700" dirty="0">
                <a:latin typeface="Georgia"/>
                <a:cs typeface="Georgia"/>
              </a:rPr>
              <a:t>are  </a:t>
            </a:r>
            <a:r>
              <a:rPr sz="2700" spc="-5" dirty="0">
                <a:latin typeface="Georgia"/>
                <a:cs typeface="Georgia"/>
              </a:rPr>
              <a:t>developing </a:t>
            </a:r>
            <a:r>
              <a:rPr sz="2700" dirty="0">
                <a:latin typeface="Georgia"/>
                <a:cs typeface="Georgia"/>
              </a:rPr>
              <a:t>need </a:t>
            </a:r>
            <a:r>
              <a:rPr sz="2700" spc="-5" dirty="0">
                <a:latin typeface="Georgia"/>
                <a:cs typeface="Georgia"/>
              </a:rPr>
              <a:t>based short term programs for this  purpose.</a:t>
            </a:r>
            <a:endParaRPr sz="2700">
              <a:latin typeface="Georgia"/>
              <a:cs typeface="Georgia"/>
            </a:endParaRPr>
          </a:p>
          <a:p>
            <a:pPr marL="287020" marR="5080" indent="-27432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5" dirty="0">
                <a:latin typeface="Georgia"/>
                <a:cs typeface="Georgia"/>
              </a:rPr>
              <a:t>Mumbai University has introduced </a:t>
            </a:r>
            <a:r>
              <a:rPr sz="2700" spc="-10" dirty="0">
                <a:latin typeface="Georgia"/>
                <a:cs typeface="Georgia"/>
              </a:rPr>
              <a:t>courses </a:t>
            </a:r>
            <a:r>
              <a:rPr sz="2700" spc="-5" dirty="0">
                <a:latin typeface="Georgia"/>
                <a:cs typeface="Georgia"/>
              </a:rPr>
              <a:t>like </a:t>
            </a:r>
            <a:r>
              <a:rPr sz="2700" dirty="0">
                <a:latin typeface="Georgia"/>
                <a:cs typeface="Georgia"/>
              </a:rPr>
              <a:t>–  </a:t>
            </a:r>
            <a:r>
              <a:rPr sz="2700" spc="-5" dirty="0">
                <a:latin typeface="Georgia"/>
                <a:cs typeface="Georgia"/>
              </a:rPr>
              <a:t>certificate course </a:t>
            </a:r>
            <a:r>
              <a:rPr sz="2700" dirty="0">
                <a:latin typeface="Georgia"/>
                <a:cs typeface="Georgia"/>
              </a:rPr>
              <a:t>in Power Point, </a:t>
            </a:r>
            <a:r>
              <a:rPr sz="2700" spc="-5" dirty="0">
                <a:latin typeface="Georgia"/>
                <a:cs typeface="Georgia"/>
              </a:rPr>
              <a:t>certificate course </a:t>
            </a:r>
            <a:r>
              <a:rPr sz="2700" dirty="0">
                <a:latin typeface="Georgia"/>
                <a:cs typeface="Georgia"/>
              </a:rPr>
              <a:t>in  </a:t>
            </a:r>
            <a:r>
              <a:rPr sz="2700" spc="-5" dirty="0">
                <a:latin typeface="Georgia"/>
                <a:cs typeface="Georgia"/>
              </a:rPr>
              <a:t>tally, certificate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courses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491" y="2235"/>
            <a:ext cx="8154034" cy="5082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8375" marR="48260" indent="-322453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7A9799"/>
                </a:solidFill>
                <a:latin typeface="Georgia"/>
                <a:cs typeface="Georgia"/>
              </a:rPr>
              <a:t>3) </a:t>
            </a:r>
            <a:r>
              <a:rPr sz="3000" b="1" spc="-5" dirty="0">
                <a:solidFill>
                  <a:srgbClr val="7A9799"/>
                </a:solidFill>
                <a:latin typeface="Georgia"/>
                <a:cs typeface="Georgia"/>
              </a:rPr>
              <a:t>Modular </a:t>
            </a:r>
            <a:r>
              <a:rPr sz="3000" b="1" dirty="0">
                <a:solidFill>
                  <a:srgbClr val="7A9799"/>
                </a:solidFill>
                <a:latin typeface="Georgia"/>
                <a:cs typeface="Georgia"/>
              </a:rPr>
              <a:t>Curriculum </a:t>
            </a:r>
            <a:r>
              <a:rPr sz="3000" b="1" spc="-5" dirty="0">
                <a:solidFill>
                  <a:srgbClr val="7A9799"/>
                </a:solidFill>
                <a:latin typeface="Georgia"/>
                <a:cs typeface="Georgia"/>
              </a:rPr>
              <a:t>with credit </a:t>
            </a:r>
            <a:r>
              <a:rPr sz="3000" b="1" dirty="0">
                <a:solidFill>
                  <a:srgbClr val="7A9799"/>
                </a:solidFill>
                <a:latin typeface="Georgia"/>
                <a:cs typeface="Georgia"/>
              </a:rPr>
              <a:t>base  system</a:t>
            </a:r>
            <a:endParaRPr sz="3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350">
              <a:latin typeface="Georgia"/>
              <a:cs typeface="Georgia"/>
            </a:endParaRPr>
          </a:p>
          <a:p>
            <a:pPr marL="287020" marR="383540" indent="-274320">
              <a:lnSpc>
                <a:spcPct val="100000"/>
              </a:lnSpc>
              <a:buClr>
                <a:srgbClr val="D16248"/>
              </a:buClr>
              <a:buSzPct val="84375"/>
              <a:buFont typeface="Wingdings 2"/>
              <a:buChar char=""/>
              <a:tabLst>
                <a:tab pos="287020" algn="l"/>
              </a:tabLst>
            </a:pPr>
            <a:r>
              <a:rPr sz="3200" spc="-5" dirty="0">
                <a:latin typeface="Georgia"/>
                <a:cs typeface="Georgia"/>
              </a:rPr>
              <a:t>Modular </a:t>
            </a:r>
            <a:r>
              <a:rPr sz="3200" dirty="0">
                <a:latin typeface="Georgia"/>
                <a:cs typeface="Georgia"/>
              </a:rPr>
              <a:t>curriculum </a:t>
            </a:r>
            <a:r>
              <a:rPr sz="3200" spc="-5" dirty="0">
                <a:latin typeface="Georgia"/>
                <a:cs typeface="Georgia"/>
              </a:rPr>
              <a:t>gives </a:t>
            </a:r>
            <a:r>
              <a:rPr sz="3200" dirty="0">
                <a:latin typeface="Georgia"/>
                <a:cs typeface="Georgia"/>
              </a:rPr>
              <a:t>real </a:t>
            </a:r>
            <a:r>
              <a:rPr sz="3200" spc="-5" dirty="0">
                <a:latin typeface="Georgia"/>
                <a:cs typeface="Georgia"/>
              </a:rPr>
              <a:t>freedom of  learning especially </a:t>
            </a:r>
            <a:r>
              <a:rPr sz="3200" dirty="0">
                <a:latin typeface="Georgia"/>
                <a:cs typeface="Georgia"/>
              </a:rPr>
              <a:t>in </a:t>
            </a:r>
            <a:r>
              <a:rPr sz="3200" spc="-5" dirty="0">
                <a:latin typeface="Georgia"/>
                <a:cs typeface="Georgia"/>
              </a:rPr>
              <a:t>the</a:t>
            </a:r>
            <a:r>
              <a:rPr sz="3200" spc="-2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open</a:t>
            </a:r>
            <a:endParaRPr sz="3200">
              <a:latin typeface="Georgia"/>
              <a:cs typeface="Georgia"/>
            </a:endParaRPr>
          </a:p>
          <a:p>
            <a:pPr marL="287020" marR="841375">
              <a:lnSpc>
                <a:spcPct val="100000"/>
              </a:lnSpc>
              <a:spcBef>
                <a:spcPts val="5"/>
              </a:spcBef>
              <a:tabLst>
                <a:tab pos="1972310" algn="l"/>
              </a:tabLst>
            </a:pPr>
            <a:r>
              <a:rPr sz="3200" spc="-5" dirty="0">
                <a:latin typeface="Georgia"/>
                <a:cs typeface="Georgia"/>
              </a:rPr>
              <a:t>learning	system his </a:t>
            </a:r>
            <a:r>
              <a:rPr sz="3200" dirty="0">
                <a:latin typeface="Georgia"/>
                <a:cs typeface="Georgia"/>
              </a:rPr>
              <a:t>approach </a:t>
            </a:r>
            <a:r>
              <a:rPr sz="3200" spc="-5" dirty="0">
                <a:latin typeface="Georgia"/>
                <a:cs typeface="Georgia"/>
              </a:rPr>
              <a:t>has been  </a:t>
            </a:r>
            <a:r>
              <a:rPr sz="3200" dirty="0">
                <a:latin typeface="Georgia"/>
                <a:cs typeface="Georgia"/>
              </a:rPr>
              <a:t>adopted at</a:t>
            </a:r>
            <a:r>
              <a:rPr sz="3200" spc="-3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first</a:t>
            </a:r>
            <a:endParaRPr sz="3200">
              <a:latin typeface="Georgia"/>
              <a:cs typeface="Georgia"/>
            </a:endParaRPr>
          </a:p>
          <a:p>
            <a:pPr marL="287020" marR="5080" indent="-274320">
              <a:lnSpc>
                <a:spcPct val="100000"/>
              </a:lnSpc>
              <a:spcBef>
                <a:spcPts val="770"/>
              </a:spcBef>
              <a:buClr>
                <a:srgbClr val="D16248"/>
              </a:buClr>
              <a:buSzPct val="84375"/>
              <a:buFont typeface="Wingdings 2"/>
              <a:buChar char=""/>
              <a:tabLst>
                <a:tab pos="385445" algn="l"/>
                <a:tab pos="386080" algn="l"/>
                <a:tab pos="1199515" algn="l"/>
              </a:tabLst>
            </a:pPr>
            <a:r>
              <a:rPr dirty="0"/>
              <a:t>	</a:t>
            </a:r>
            <a:r>
              <a:rPr sz="3200" dirty="0">
                <a:latin typeface="Georgia"/>
                <a:cs typeface="Georgia"/>
              </a:rPr>
              <a:t>But now majority </a:t>
            </a:r>
            <a:r>
              <a:rPr sz="3200" spc="-5" dirty="0">
                <a:latin typeface="Georgia"/>
                <a:cs typeface="Georgia"/>
              </a:rPr>
              <a:t>of traditional  universities</a:t>
            </a:r>
            <a:r>
              <a:rPr sz="3200" spc="2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also	accepting </a:t>
            </a:r>
            <a:r>
              <a:rPr sz="3200" spc="-5" dirty="0">
                <a:latin typeface="Georgia"/>
                <a:cs typeface="Georgia"/>
              </a:rPr>
              <a:t>his system; this </a:t>
            </a:r>
            <a:r>
              <a:rPr sz="3200" dirty="0">
                <a:latin typeface="Georgia"/>
                <a:cs typeface="Georgia"/>
              </a:rPr>
              <a:t>is a </a:t>
            </a:r>
            <a:r>
              <a:rPr sz="3200" spc="-5" dirty="0">
                <a:latin typeface="Georgia"/>
                <a:cs typeface="Georgia"/>
              </a:rPr>
              <a:t>real  emerging trend </a:t>
            </a:r>
            <a:r>
              <a:rPr sz="3200" dirty="0">
                <a:latin typeface="Georgia"/>
                <a:cs typeface="Georgia"/>
              </a:rPr>
              <a:t>in </a:t>
            </a:r>
            <a:r>
              <a:rPr sz="3200" spc="-5" dirty="0">
                <a:latin typeface="Georgia"/>
                <a:cs typeface="Georgia"/>
              </a:rPr>
              <a:t>the </a:t>
            </a:r>
            <a:r>
              <a:rPr sz="3200" dirty="0">
                <a:latin typeface="Georgia"/>
                <a:cs typeface="Georgia"/>
              </a:rPr>
              <a:t>modern </a:t>
            </a:r>
            <a:r>
              <a:rPr sz="3200" spc="-5" dirty="0">
                <a:latin typeface="Georgia"/>
                <a:cs typeface="Georgia"/>
              </a:rPr>
              <a:t>curriculum.</a:t>
            </a:r>
            <a:endParaRPr sz="3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4708" y="412750"/>
            <a:ext cx="388937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Georgia"/>
                <a:cs typeface="Georgia"/>
              </a:rPr>
              <a:t>4) </a:t>
            </a:r>
            <a:r>
              <a:rPr b="1" dirty="0">
                <a:latin typeface="Georgia"/>
                <a:cs typeface="Georgia"/>
              </a:rPr>
              <a:t>Online</a:t>
            </a:r>
            <a:r>
              <a:rPr b="1" spc="-70" dirty="0">
                <a:latin typeface="Georgia"/>
                <a:cs typeface="Georgia"/>
              </a:rPr>
              <a:t> </a:t>
            </a:r>
            <a:r>
              <a:rPr b="1" spc="-5" dirty="0">
                <a:latin typeface="Georgia"/>
                <a:cs typeface="Georgia"/>
              </a:rPr>
              <a:t>Courses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1" y="1549349"/>
            <a:ext cx="8331834" cy="3524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673100" indent="-274320">
              <a:lnSpc>
                <a:spcPct val="100000"/>
              </a:lnSpc>
              <a:spcBef>
                <a:spcPts val="95"/>
              </a:spcBef>
              <a:buClr>
                <a:srgbClr val="D16248"/>
              </a:buClr>
              <a:buSzPct val="83928"/>
              <a:buFont typeface="Wingdings 2"/>
              <a:buChar char=""/>
              <a:tabLst>
                <a:tab pos="287020" algn="l"/>
                <a:tab pos="6969125" algn="l"/>
              </a:tabLst>
            </a:pPr>
            <a:r>
              <a:rPr sz="2800" spc="-5" dirty="0">
                <a:latin typeface="Georgia"/>
                <a:cs typeface="Georgia"/>
              </a:rPr>
              <a:t>Need </a:t>
            </a:r>
            <a:r>
              <a:rPr sz="2800" spc="-10" dirty="0">
                <a:latin typeface="Georgia"/>
                <a:cs typeface="Georgia"/>
              </a:rPr>
              <a:t>based </a:t>
            </a:r>
            <a:r>
              <a:rPr sz="2800" spc="-5" dirty="0">
                <a:latin typeface="Georgia"/>
                <a:cs typeface="Georgia"/>
              </a:rPr>
              <a:t>and choice based curriculums </a:t>
            </a:r>
            <a:r>
              <a:rPr sz="2800" spc="-10" dirty="0">
                <a:latin typeface="Georgia"/>
                <a:cs typeface="Georgia"/>
              </a:rPr>
              <a:t>are  available </a:t>
            </a:r>
            <a:r>
              <a:rPr sz="2800" spc="-5" dirty="0">
                <a:latin typeface="Georgia"/>
                <a:cs typeface="Georgia"/>
              </a:rPr>
              <a:t>online also. </a:t>
            </a:r>
            <a:r>
              <a:rPr sz="2800" spc="-10" dirty="0">
                <a:latin typeface="Georgia"/>
                <a:cs typeface="Georgia"/>
              </a:rPr>
              <a:t>E.g. course</a:t>
            </a:r>
            <a:r>
              <a:rPr sz="2800" spc="12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era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.com	</a:t>
            </a:r>
            <a:r>
              <a:rPr sz="2800" spc="-10" dirty="0">
                <a:latin typeface="Georgia"/>
                <a:cs typeface="Georgia"/>
              </a:rPr>
              <a:t>has  </a:t>
            </a:r>
            <a:r>
              <a:rPr sz="2800" spc="-5" dirty="0">
                <a:latin typeface="Georgia"/>
                <a:cs typeface="Georgia"/>
              </a:rPr>
              <a:t>introduced many useful need </a:t>
            </a:r>
            <a:r>
              <a:rPr sz="2800" spc="-10" dirty="0">
                <a:latin typeface="Georgia"/>
                <a:cs typeface="Georgia"/>
              </a:rPr>
              <a:t>based </a:t>
            </a:r>
            <a:r>
              <a:rPr sz="2800" spc="-5" dirty="0">
                <a:latin typeface="Georgia"/>
                <a:cs typeface="Georgia"/>
              </a:rPr>
              <a:t>courses </a:t>
            </a:r>
            <a:r>
              <a:rPr sz="2800" spc="-10" dirty="0">
                <a:latin typeface="Georgia"/>
                <a:cs typeface="Georgia"/>
              </a:rPr>
              <a:t>for  free </a:t>
            </a:r>
            <a:r>
              <a:rPr sz="2800" dirty="0">
                <a:latin typeface="Georgia"/>
                <a:cs typeface="Georgia"/>
              </a:rPr>
              <a:t>of</a:t>
            </a:r>
            <a:r>
              <a:rPr sz="2800" spc="-5" dirty="0">
                <a:latin typeface="Georgia"/>
                <a:cs typeface="Georgia"/>
              </a:rPr>
              <a:t> cost.</a:t>
            </a:r>
            <a:endParaRPr sz="2800">
              <a:latin typeface="Georgia"/>
              <a:cs typeface="Georgia"/>
            </a:endParaRPr>
          </a:p>
          <a:p>
            <a:pPr marL="287020" marR="5080" indent="-274320">
              <a:lnSpc>
                <a:spcPct val="100000"/>
              </a:lnSpc>
              <a:spcBef>
                <a:spcPts val="675"/>
              </a:spcBef>
              <a:buClr>
                <a:srgbClr val="D16248"/>
              </a:buClr>
              <a:buSzPct val="83928"/>
              <a:buFont typeface="Wingdings 2"/>
              <a:buChar char=""/>
              <a:tabLst>
                <a:tab pos="372110" algn="l"/>
                <a:tab pos="372745" algn="l"/>
                <a:tab pos="2640330" algn="l"/>
                <a:tab pos="4129404" algn="l"/>
              </a:tabLst>
            </a:pPr>
            <a:r>
              <a:rPr dirty="0"/>
              <a:t>	</a:t>
            </a:r>
            <a:r>
              <a:rPr sz="2800" spc="-5" dirty="0">
                <a:latin typeface="Georgia"/>
                <a:cs typeface="Georgia"/>
              </a:rPr>
              <a:t>Government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also</a:t>
            </a:r>
            <a:r>
              <a:rPr sz="2800" spc="2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takes	</a:t>
            </a:r>
            <a:r>
              <a:rPr sz="2800" spc="-10" dirty="0">
                <a:latin typeface="Georgia"/>
                <a:cs typeface="Georgia"/>
              </a:rPr>
              <a:t>initiative </a:t>
            </a:r>
            <a:r>
              <a:rPr sz="2800" spc="-5" dirty="0">
                <a:latin typeface="Georgia"/>
                <a:cs typeface="Georgia"/>
              </a:rPr>
              <a:t>for this </a:t>
            </a:r>
            <a:r>
              <a:rPr sz="2800" dirty="0">
                <a:latin typeface="Georgia"/>
                <a:cs typeface="Georgia"/>
              </a:rPr>
              <a:t>e.g. </a:t>
            </a:r>
            <a:r>
              <a:rPr sz="2800" spc="-5" dirty="0">
                <a:latin typeface="Georgia"/>
                <a:cs typeface="Georgia"/>
              </a:rPr>
              <a:t>Right  to Information </a:t>
            </a:r>
            <a:r>
              <a:rPr sz="2800" spc="-10" dirty="0">
                <a:latin typeface="Georgia"/>
                <a:cs typeface="Georgia"/>
              </a:rPr>
              <a:t>certificate course has been  </a:t>
            </a:r>
            <a:r>
              <a:rPr sz="2800" spc="-5" dirty="0">
                <a:latin typeface="Georgia"/>
                <a:cs typeface="Georgia"/>
              </a:rPr>
              <a:t>introduced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by	Government of India to </a:t>
            </a:r>
            <a:r>
              <a:rPr sz="2800" spc="-10" dirty="0">
                <a:latin typeface="Georgia"/>
                <a:cs typeface="Georgia"/>
              </a:rPr>
              <a:t>the </a:t>
            </a:r>
            <a:r>
              <a:rPr sz="2800" spc="-5" dirty="0">
                <a:latin typeface="Georgia"/>
                <a:cs typeface="Georgia"/>
              </a:rPr>
              <a:t>Indian  people. This </a:t>
            </a:r>
            <a:r>
              <a:rPr sz="2800" spc="-10" dirty="0">
                <a:latin typeface="Georgia"/>
                <a:cs typeface="Georgia"/>
              </a:rPr>
              <a:t>course </a:t>
            </a:r>
            <a:r>
              <a:rPr sz="2800" spc="-5" dirty="0">
                <a:latin typeface="Georgia"/>
                <a:cs typeface="Georgia"/>
              </a:rPr>
              <a:t>is </a:t>
            </a:r>
            <a:r>
              <a:rPr sz="2800" spc="-10" dirty="0">
                <a:latin typeface="Georgia"/>
                <a:cs typeface="Georgia"/>
              </a:rPr>
              <a:t>free </a:t>
            </a:r>
            <a:r>
              <a:rPr sz="2800" spc="-5" dirty="0">
                <a:latin typeface="Georgia"/>
                <a:cs typeface="Georgia"/>
              </a:rPr>
              <a:t>and</a:t>
            </a:r>
            <a:r>
              <a:rPr sz="2800" spc="6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online.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9532" y="412750"/>
            <a:ext cx="441452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Georgia"/>
                <a:cs typeface="Georgia"/>
              </a:rPr>
              <a:t>5) 21st century</a:t>
            </a:r>
            <a:r>
              <a:rPr b="1" spc="-105" dirty="0">
                <a:latin typeface="Georgia"/>
                <a:cs typeface="Georgia"/>
              </a:rPr>
              <a:t> </a:t>
            </a:r>
            <a:r>
              <a:rPr b="1" dirty="0">
                <a:latin typeface="Georgia"/>
                <a:cs typeface="Georgia"/>
              </a:rPr>
              <a:t>skills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1" y="1546301"/>
            <a:ext cx="8192770" cy="3977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293370" indent="-27432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84722"/>
              <a:buFont typeface="Wingdings 2"/>
              <a:buChar char=""/>
              <a:tabLst>
                <a:tab pos="287020" algn="l"/>
              </a:tabLst>
            </a:pPr>
            <a:r>
              <a:rPr sz="3600" dirty="0">
                <a:latin typeface="Georgia"/>
                <a:cs typeface="Georgia"/>
              </a:rPr>
              <a:t>All </a:t>
            </a:r>
            <a:r>
              <a:rPr sz="3600" spc="-5" dirty="0">
                <a:latin typeface="Georgia"/>
                <a:cs typeface="Georgia"/>
              </a:rPr>
              <a:t>the curriculums of various courses  should focus on </a:t>
            </a:r>
            <a:r>
              <a:rPr sz="3600" dirty="0">
                <a:latin typeface="Georgia"/>
                <a:cs typeface="Georgia"/>
              </a:rPr>
              <a:t>21st </a:t>
            </a:r>
            <a:r>
              <a:rPr sz="3600" spc="-5" dirty="0">
                <a:latin typeface="Georgia"/>
                <a:cs typeface="Georgia"/>
              </a:rPr>
              <a:t>century skills.  Skills</a:t>
            </a:r>
            <a:r>
              <a:rPr sz="3600" spc="-25" dirty="0">
                <a:latin typeface="Georgia"/>
                <a:cs typeface="Georgia"/>
              </a:rPr>
              <a:t> </a:t>
            </a:r>
            <a:r>
              <a:rPr sz="3600" spc="-5" dirty="0">
                <a:latin typeface="Georgia"/>
                <a:cs typeface="Georgia"/>
              </a:rPr>
              <a:t>like</a:t>
            </a:r>
            <a:endParaRPr sz="3600">
              <a:latin typeface="Georgia"/>
              <a:cs typeface="Georgia"/>
            </a:endParaRPr>
          </a:p>
          <a:p>
            <a:pPr marL="287020" marR="5080" indent="-274320">
              <a:lnSpc>
                <a:spcPct val="100000"/>
              </a:lnSpc>
              <a:spcBef>
                <a:spcPts val="870"/>
              </a:spcBef>
              <a:buClr>
                <a:srgbClr val="D16248"/>
              </a:buClr>
              <a:buSzPct val="84722"/>
              <a:buFont typeface="Wingdings 2"/>
              <a:buChar char=""/>
              <a:tabLst>
                <a:tab pos="287020" algn="l"/>
                <a:tab pos="4533265" algn="l"/>
              </a:tabLst>
            </a:pPr>
            <a:r>
              <a:rPr sz="3600" spc="-5" dirty="0">
                <a:latin typeface="Georgia"/>
                <a:cs typeface="Georgia"/>
              </a:rPr>
              <a:t>Collaboration, critical thinking,  effective communication, multitasking  stress</a:t>
            </a:r>
            <a:r>
              <a:rPr sz="3600" spc="-45" dirty="0">
                <a:latin typeface="Georgia"/>
                <a:cs typeface="Georgia"/>
              </a:rPr>
              <a:t> </a:t>
            </a:r>
            <a:r>
              <a:rPr sz="3600" dirty="0">
                <a:latin typeface="Georgia"/>
                <a:cs typeface="Georgia"/>
              </a:rPr>
              <a:t>management,	</a:t>
            </a:r>
            <a:r>
              <a:rPr sz="3600" spc="-5" dirty="0">
                <a:latin typeface="Georgia"/>
                <a:cs typeface="Georgia"/>
              </a:rPr>
              <a:t>empathy </a:t>
            </a:r>
            <a:r>
              <a:rPr sz="3600" dirty="0">
                <a:latin typeface="Georgia"/>
                <a:cs typeface="Georgia"/>
              </a:rPr>
              <a:t>are</a:t>
            </a:r>
            <a:r>
              <a:rPr sz="3600" spc="-75" dirty="0">
                <a:latin typeface="Georgia"/>
                <a:cs typeface="Georgia"/>
              </a:rPr>
              <a:t> </a:t>
            </a:r>
            <a:r>
              <a:rPr sz="3600" dirty="0">
                <a:latin typeface="Georgia"/>
                <a:cs typeface="Georgia"/>
              </a:rPr>
              <a:t>must  </a:t>
            </a:r>
            <a:r>
              <a:rPr sz="3600" spc="-5" dirty="0">
                <a:latin typeface="Georgia"/>
                <a:cs typeface="Georgia"/>
              </a:rPr>
              <a:t>for </a:t>
            </a:r>
            <a:r>
              <a:rPr sz="3600" dirty="0">
                <a:latin typeface="Georgia"/>
                <a:cs typeface="Georgia"/>
              </a:rPr>
              <a:t>all </a:t>
            </a:r>
            <a:r>
              <a:rPr sz="3600" spc="-5" dirty="0">
                <a:latin typeface="Georgia"/>
                <a:cs typeface="Georgia"/>
              </a:rPr>
              <a:t>the</a:t>
            </a:r>
            <a:r>
              <a:rPr sz="3600" spc="-40" dirty="0">
                <a:latin typeface="Georgia"/>
                <a:cs typeface="Georgia"/>
              </a:rPr>
              <a:t> </a:t>
            </a:r>
            <a:r>
              <a:rPr sz="3600" spc="-5" dirty="0">
                <a:latin typeface="Georgia"/>
                <a:cs typeface="Georgia"/>
              </a:rPr>
              <a:t>personals.</a:t>
            </a:r>
            <a:endParaRPr sz="3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406" y="412750"/>
            <a:ext cx="684847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Georgia"/>
                <a:cs typeface="Georgia"/>
              </a:rPr>
              <a:t>6) International</a:t>
            </a:r>
            <a:r>
              <a:rPr b="1" spc="-110" dirty="0">
                <a:latin typeface="Georgia"/>
                <a:cs typeface="Georgia"/>
              </a:rPr>
              <a:t> </a:t>
            </a:r>
            <a:r>
              <a:rPr b="1" spc="-5" dirty="0">
                <a:latin typeface="Georgia"/>
                <a:cs typeface="Georgia"/>
              </a:rPr>
              <a:t>Understanding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1" y="1546301"/>
            <a:ext cx="7887970" cy="3428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84722"/>
              <a:buFont typeface="Wingdings 2"/>
              <a:buChar char=""/>
              <a:tabLst>
                <a:tab pos="287020" algn="l"/>
              </a:tabLst>
            </a:pPr>
            <a:r>
              <a:rPr sz="3600" spc="-5" dirty="0">
                <a:latin typeface="Georgia"/>
                <a:cs typeface="Georgia"/>
              </a:rPr>
              <a:t>Globalization has </a:t>
            </a:r>
            <a:r>
              <a:rPr sz="3600" dirty="0">
                <a:latin typeface="Georgia"/>
                <a:cs typeface="Georgia"/>
              </a:rPr>
              <a:t>made </a:t>
            </a:r>
            <a:r>
              <a:rPr sz="3600" spc="-5" dirty="0">
                <a:latin typeface="Georgia"/>
                <a:cs typeface="Georgia"/>
              </a:rPr>
              <a:t>converted</a:t>
            </a:r>
            <a:r>
              <a:rPr sz="3600" spc="-160" dirty="0">
                <a:latin typeface="Georgia"/>
                <a:cs typeface="Georgia"/>
              </a:rPr>
              <a:t> </a:t>
            </a:r>
            <a:r>
              <a:rPr sz="3600" spc="-5" dirty="0">
                <a:latin typeface="Georgia"/>
                <a:cs typeface="Georgia"/>
              </a:rPr>
              <a:t>the  world </a:t>
            </a:r>
            <a:r>
              <a:rPr sz="3600" dirty="0">
                <a:latin typeface="Georgia"/>
                <a:cs typeface="Georgia"/>
              </a:rPr>
              <a:t>in </a:t>
            </a:r>
            <a:r>
              <a:rPr sz="3600" spc="-5" dirty="0">
                <a:latin typeface="Georgia"/>
                <a:cs typeface="Georgia"/>
              </a:rPr>
              <a:t>to global</a:t>
            </a:r>
            <a:r>
              <a:rPr sz="3600" spc="-90" dirty="0">
                <a:latin typeface="Georgia"/>
                <a:cs typeface="Georgia"/>
              </a:rPr>
              <a:t> </a:t>
            </a:r>
            <a:r>
              <a:rPr sz="3600" dirty="0">
                <a:latin typeface="Georgia"/>
                <a:cs typeface="Georgia"/>
              </a:rPr>
              <a:t>village.</a:t>
            </a:r>
            <a:endParaRPr sz="3600">
              <a:latin typeface="Georgia"/>
              <a:cs typeface="Georgia"/>
            </a:endParaRPr>
          </a:p>
          <a:p>
            <a:pPr marL="287020" marR="623570" indent="-274320">
              <a:lnSpc>
                <a:spcPct val="100000"/>
              </a:lnSpc>
              <a:spcBef>
                <a:spcPts val="870"/>
              </a:spcBef>
              <a:buClr>
                <a:srgbClr val="D16248"/>
              </a:buClr>
              <a:buSzPct val="84722"/>
              <a:buFont typeface="Wingdings 2"/>
              <a:buChar char=""/>
              <a:tabLst>
                <a:tab pos="287020" algn="l"/>
                <a:tab pos="2126615" algn="l"/>
              </a:tabLst>
            </a:pPr>
            <a:r>
              <a:rPr sz="3600" dirty="0">
                <a:latin typeface="Georgia"/>
                <a:cs typeface="Georgia"/>
              </a:rPr>
              <a:t>We </a:t>
            </a:r>
            <a:r>
              <a:rPr sz="3600" spc="-5" dirty="0">
                <a:latin typeface="Georgia"/>
                <a:cs typeface="Georgia"/>
              </a:rPr>
              <a:t>should consider world </a:t>
            </a:r>
            <a:r>
              <a:rPr sz="3600" dirty="0">
                <a:latin typeface="Georgia"/>
                <a:cs typeface="Georgia"/>
              </a:rPr>
              <a:t>as a</a:t>
            </a:r>
            <a:r>
              <a:rPr sz="3600" spc="-160" dirty="0">
                <a:latin typeface="Georgia"/>
                <a:cs typeface="Georgia"/>
              </a:rPr>
              <a:t> </a:t>
            </a:r>
            <a:r>
              <a:rPr sz="3600" spc="-5" dirty="0">
                <a:latin typeface="Georgia"/>
                <a:cs typeface="Georgia"/>
              </a:rPr>
              <a:t>one  family </a:t>
            </a:r>
            <a:r>
              <a:rPr sz="3600" dirty="0">
                <a:latin typeface="Georgia"/>
                <a:cs typeface="Georgia"/>
              </a:rPr>
              <a:t>and </a:t>
            </a:r>
            <a:r>
              <a:rPr sz="3600" spc="-5" dirty="0">
                <a:latin typeface="Georgia"/>
                <a:cs typeface="Georgia"/>
              </a:rPr>
              <a:t>for this </a:t>
            </a:r>
            <a:r>
              <a:rPr sz="3600" dirty="0">
                <a:latin typeface="Georgia"/>
                <a:cs typeface="Georgia"/>
              </a:rPr>
              <a:t>international  </a:t>
            </a:r>
            <a:r>
              <a:rPr sz="3600" spc="-5" dirty="0">
                <a:latin typeface="Georgia"/>
                <a:cs typeface="Georgia"/>
              </a:rPr>
              <a:t>understanding </a:t>
            </a:r>
            <a:r>
              <a:rPr sz="3600" dirty="0">
                <a:latin typeface="Georgia"/>
                <a:cs typeface="Georgia"/>
              </a:rPr>
              <a:t>must </a:t>
            </a:r>
            <a:r>
              <a:rPr sz="3600" spc="-5" dirty="0">
                <a:latin typeface="Georgia"/>
                <a:cs typeface="Georgia"/>
              </a:rPr>
              <a:t>be </a:t>
            </a:r>
            <a:r>
              <a:rPr sz="3600" dirty="0">
                <a:latin typeface="Georgia"/>
                <a:cs typeface="Georgia"/>
              </a:rPr>
              <a:t>inculcate  </a:t>
            </a:r>
            <a:r>
              <a:rPr sz="3600" spc="-5" dirty="0">
                <a:latin typeface="Georgia"/>
                <a:cs typeface="Georgia"/>
              </a:rPr>
              <a:t>through	curriculum.</a:t>
            </a:r>
            <a:endParaRPr sz="3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2997" y="412750"/>
            <a:ext cx="385191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Georgia"/>
                <a:cs typeface="Georgia"/>
              </a:rPr>
              <a:t>7)</a:t>
            </a:r>
            <a:r>
              <a:rPr b="1" spc="-80" dirty="0">
                <a:latin typeface="Georgia"/>
                <a:cs typeface="Georgia"/>
              </a:rPr>
              <a:t> </a:t>
            </a:r>
            <a:r>
              <a:rPr b="1" spc="-5" dirty="0">
                <a:latin typeface="Georgia"/>
                <a:cs typeface="Georgia"/>
              </a:rPr>
              <a:t>Constructivism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1" y="1549349"/>
            <a:ext cx="7606030" cy="3610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264160" indent="-274320" algn="just">
              <a:lnSpc>
                <a:spcPct val="100000"/>
              </a:lnSpc>
              <a:spcBef>
                <a:spcPts val="95"/>
              </a:spcBef>
              <a:buClr>
                <a:srgbClr val="D16248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Georgia"/>
                <a:cs typeface="Georgia"/>
              </a:rPr>
              <a:t>Constructivist </a:t>
            </a:r>
            <a:r>
              <a:rPr sz="2800" spc="-10" dirty="0">
                <a:latin typeface="Georgia"/>
                <a:cs typeface="Georgia"/>
              </a:rPr>
              <a:t>approach believes that </a:t>
            </a:r>
            <a:r>
              <a:rPr sz="2800" spc="-5" dirty="0">
                <a:latin typeface="Georgia"/>
                <a:cs typeface="Georgia"/>
              </a:rPr>
              <a:t>learner  should be given freedom to </a:t>
            </a:r>
            <a:r>
              <a:rPr sz="2800" spc="-10" dirty="0">
                <a:latin typeface="Georgia"/>
                <a:cs typeface="Georgia"/>
              </a:rPr>
              <a:t>construct </a:t>
            </a:r>
            <a:r>
              <a:rPr sz="2800" spc="-5" dirty="0">
                <a:latin typeface="Georgia"/>
                <a:cs typeface="Georgia"/>
              </a:rPr>
              <a:t>his/her  knowledge. Spoon feeding must be</a:t>
            </a:r>
            <a:r>
              <a:rPr sz="2800" spc="-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avoided.</a:t>
            </a:r>
            <a:endParaRPr sz="2800">
              <a:latin typeface="Georgia"/>
              <a:cs typeface="Georgia"/>
            </a:endParaRPr>
          </a:p>
          <a:p>
            <a:pPr marL="287020" marR="5080" indent="-274320">
              <a:lnSpc>
                <a:spcPct val="100000"/>
              </a:lnSpc>
              <a:spcBef>
                <a:spcPts val="675"/>
              </a:spcBef>
              <a:buClr>
                <a:srgbClr val="D16248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Georgia"/>
                <a:cs typeface="Georgia"/>
              </a:rPr>
              <a:t>If a learner is fully active in </a:t>
            </a:r>
            <a:r>
              <a:rPr sz="2800" spc="-10" dirty="0">
                <a:latin typeface="Georgia"/>
                <a:cs typeface="Georgia"/>
              </a:rPr>
              <a:t>construction of  </a:t>
            </a:r>
            <a:r>
              <a:rPr sz="2800" spc="-5" dirty="0">
                <a:latin typeface="Georgia"/>
                <a:cs typeface="Georgia"/>
              </a:rPr>
              <a:t>knowledge then </a:t>
            </a:r>
            <a:r>
              <a:rPr sz="2800" spc="-10" dirty="0">
                <a:latin typeface="Georgia"/>
                <a:cs typeface="Georgia"/>
              </a:rPr>
              <a:t>learning </a:t>
            </a:r>
            <a:r>
              <a:rPr sz="2800" spc="-5" dirty="0">
                <a:latin typeface="Georgia"/>
                <a:cs typeface="Georgia"/>
              </a:rPr>
              <a:t>process will be </a:t>
            </a:r>
            <a:r>
              <a:rPr sz="2800" spc="-10" dirty="0">
                <a:latin typeface="Georgia"/>
                <a:cs typeface="Georgia"/>
              </a:rPr>
              <a:t>highly  effective.</a:t>
            </a:r>
            <a:endParaRPr sz="2800">
              <a:latin typeface="Georgia"/>
              <a:cs typeface="Georgia"/>
            </a:endParaRPr>
          </a:p>
          <a:p>
            <a:pPr marL="287020" marR="109220" indent="-274320">
              <a:lnSpc>
                <a:spcPct val="100000"/>
              </a:lnSpc>
              <a:spcBef>
                <a:spcPts val="675"/>
              </a:spcBef>
              <a:buClr>
                <a:srgbClr val="D16248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Georgia"/>
                <a:cs typeface="Georgia"/>
              </a:rPr>
              <a:t>In all </a:t>
            </a:r>
            <a:r>
              <a:rPr sz="2800" spc="-10" dirty="0">
                <a:latin typeface="Georgia"/>
                <a:cs typeface="Georgia"/>
              </a:rPr>
              <a:t>the curriculums </a:t>
            </a:r>
            <a:r>
              <a:rPr sz="2800" spc="-5" dirty="0">
                <a:latin typeface="Georgia"/>
                <a:cs typeface="Georgia"/>
              </a:rPr>
              <a:t>constructivist </a:t>
            </a:r>
            <a:r>
              <a:rPr sz="2800" spc="-10" dirty="0">
                <a:latin typeface="Georgia"/>
                <a:cs typeface="Georgia"/>
              </a:rPr>
              <a:t>strategies  </a:t>
            </a:r>
            <a:r>
              <a:rPr sz="2800" spc="-5" dirty="0">
                <a:latin typeface="Georgia"/>
                <a:cs typeface="Georgia"/>
              </a:rPr>
              <a:t>must be given </a:t>
            </a:r>
            <a:r>
              <a:rPr sz="2800" spc="-10" dirty="0">
                <a:latin typeface="Georgia"/>
                <a:cs typeface="Georgia"/>
              </a:rPr>
              <a:t>important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place.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4346" y="412750"/>
            <a:ext cx="704532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Georgia"/>
                <a:cs typeface="Georgia"/>
              </a:rPr>
              <a:t>Curriculum </a:t>
            </a:r>
            <a:r>
              <a:rPr b="1" spc="-10" dirty="0">
                <a:latin typeface="Georgia"/>
                <a:cs typeface="Georgia"/>
              </a:rPr>
              <a:t>Reforms </a:t>
            </a:r>
            <a:r>
              <a:rPr b="1" dirty="0">
                <a:latin typeface="Georgia"/>
                <a:cs typeface="Georgia"/>
              </a:rPr>
              <a:t>in</a:t>
            </a:r>
            <a:r>
              <a:rPr b="1" spc="-60" dirty="0">
                <a:latin typeface="Georgia"/>
                <a:cs typeface="Georgia"/>
              </a:rPr>
              <a:t> </a:t>
            </a:r>
            <a:r>
              <a:rPr b="1" spc="-5" dirty="0">
                <a:latin typeface="Georgia"/>
                <a:cs typeface="Georgia"/>
              </a:rPr>
              <a:t>Pakistan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1" y="2031619"/>
            <a:ext cx="8287384" cy="3538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135255" indent="-274320">
              <a:lnSpc>
                <a:spcPct val="100000"/>
              </a:lnSpc>
              <a:spcBef>
                <a:spcPts val="105"/>
              </a:spcBef>
              <a:buClr>
                <a:srgbClr val="D16248"/>
              </a:buClr>
              <a:buSzPct val="84375"/>
              <a:buFont typeface="Wingdings 2"/>
              <a:buChar char=""/>
              <a:tabLst>
                <a:tab pos="287020" algn="l"/>
              </a:tabLst>
            </a:pPr>
            <a:r>
              <a:rPr sz="3200" spc="-5" dirty="0">
                <a:latin typeface="Georgia"/>
                <a:cs typeface="Georgia"/>
              </a:rPr>
              <a:t>Curriculum </a:t>
            </a:r>
            <a:r>
              <a:rPr sz="3200" dirty="0">
                <a:latin typeface="Georgia"/>
                <a:cs typeface="Georgia"/>
              </a:rPr>
              <a:t>Reforms </a:t>
            </a:r>
            <a:r>
              <a:rPr sz="3200" spc="-5" dirty="0">
                <a:latin typeface="Georgia"/>
                <a:cs typeface="Georgia"/>
              </a:rPr>
              <a:t>have been </a:t>
            </a:r>
            <a:r>
              <a:rPr sz="3200" dirty="0">
                <a:latin typeface="Georgia"/>
                <a:cs typeface="Georgia"/>
              </a:rPr>
              <a:t>underway  </a:t>
            </a:r>
            <a:r>
              <a:rPr sz="3200" spc="-5" dirty="0">
                <a:latin typeface="Georgia"/>
                <a:cs typeface="Georgia"/>
              </a:rPr>
              <a:t>since </a:t>
            </a:r>
            <a:r>
              <a:rPr sz="3200" dirty="0">
                <a:latin typeface="Georgia"/>
                <a:cs typeface="Georgia"/>
              </a:rPr>
              <a:t>2001 in Pakistan after a </a:t>
            </a:r>
            <a:r>
              <a:rPr sz="3200" spc="-5" dirty="0">
                <a:latin typeface="Georgia"/>
                <a:cs typeface="Georgia"/>
              </a:rPr>
              <a:t>long period of  </a:t>
            </a:r>
            <a:r>
              <a:rPr sz="3200" dirty="0">
                <a:latin typeface="Georgia"/>
                <a:cs typeface="Georgia"/>
              </a:rPr>
              <a:t>neglect and</a:t>
            </a:r>
            <a:r>
              <a:rPr sz="3200" spc="-2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stagnation.</a:t>
            </a:r>
            <a:endParaRPr sz="3200">
              <a:latin typeface="Georgia"/>
              <a:cs typeface="Georgia"/>
            </a:endParaRPr>
          </a:p>
          <a:p>
            <a:pPr marL="287020" marR="5080" indent="-274320">
              <a:lnSpc>
                <a:spcPct val="100000"/>
              </a:lnSpc>
              <a:spcBef>
                <a:spcPts val="765"/>
              </a:spcBef>
              <a:buClr>
                <a:srgbClr val="D16248"/>
              </a:buClr>
              <a:buSzPct val="84375"/>
              <a:buFont typeface="Wingdings 2"/>
              <a:buChar char=""/>
              <a:tabLst>
                <a:tab pos="385445" algn="l"/>
                <a:tab pos="386080" algn="l"/>
              </a:tabLst>
            </a:pPr>
            <a:r>
              <a:rPr dirty="0"/>
              <a:t>	</a:t>
            </a:r>
            <a:r>
              <a:rPr sz="3200" spc="-5" dirty="0">
                <a:latin typeface="Georgia"/>
                <a:cs typeface="Georgia"/>
              </a:rPr>
              <a:t>From </a:t>
            </a:r>
            <a:r>
              <a:rPr sz="3200" dirty="0">
                <a:latin typeface="Georgia"/>
                <a:cs typeface="Georgia"/>
              </a:rPr>
              <a:t>2001-2003 </a:t>
            </a:r>
            <a:r>
              <a:rPr sz="3200" spc="-5" dirty="0">
                <a:latin typeface="Georgia"/>
                <a:cs typeface="Georgia"/>
              </a:rPr>
              <a:t>curriculum </a:t>
            </a:r>
            <a:r>
              <a:rPr sz="3200" dirty="0">
                <a:latin typeface="Georgia"/>
                <a:cs typeface="Georgia"/>
              </a:rPr>
              <a:t>‘revision’ was  </a:t>
            </a:r>
            <a:r>
              <a:rPr sz="3200" spc="-5" dirty="0">
                <a:latin typeface="Georgia"/>
                <a:cs typeface="Georgia"/>
              </a:rPr>
              <a:t>undertaken </a:t>
            </a:r>
            <a:r>
              <a:rPr sz="3200" dirty="0">
                <a:latin typeface="Georgia"/>
                <a:cs typeface="Georgia"/>
              </a:rPr>
              <a:t>in measured and </a:t>
            </a:r>
            <a:r>
              <a:rPr sz="3200" spc="-5" dirty="0">
                <a:latin typeface="Georgia"/>
                <a:cs typeface="Georgia"/>
              </a:rPr>
              <a:t>tempered  phases to </a:t>
            </a:r>
            <a:r>
              <a:rPr sz="3200" dirty="0">
                <a:latin typeface="Georgia"/>
                <a:cs typeface="Georgia"/>
              </a:rPr>
              <a:t>keep </a:t>
            </a:r>
            <a:r>
              <a:rPr sz="3200" spc="-5" dirty="0">
                <a:latin typeface="Georgia"/>
                <a:cs typeface="Georgia"/>
              </a:rPr>
              <a:t>the influential religious lobby  </a:t>
            </a:r>
            <a:r>
              <a:rPr sz="3200" dirty="0">
                <a:latin typeface="Georgia"/>
                <a:cs typeface="Georgia"/>
              </a:rPr>
              <a:t>in </a:t>
            </a:r>
            <a:r>
              <a:rPr sz="3200" spc="-5" dirty="0">
                <a:latin typeface="Georgia"/>
                <a:cs typeface="Georgia"/>
              </a:rPr>
              <a:t>government </a:t>
            </a:r>
            <a:r>
              <a:rPr sz="3200" dirty="0">
                <a:latin typeface="Georgia"/>
                <a:cs typeface="Georgia"/>
              </a:rPr>
              <a:t>at</a:t>
            </a:r>
            <a:r>
              <a:rPr sz="3200" spc="-2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bay.</a:t>
            </a:r>
            <a:endParaRPr sz="3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Continue….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6385" marR="103505" indent="-274320">
              <a:lnSpc>
                <a:spcPct val="90000"/>
              </a:lnSpc>
              <a:spcBef>
                <a:spcPts val="42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dirty="0"/>
              <a:t>In 2005 </a:t>
            </a:r>
            <a:r>
              <a:rPr spc="-5" dirty="0"/>
              <a:t>-06, curriculum of all grades </a:t>
            </a:r>
            <a:r>
              <a:rPr dirty="0"/>
              <a:t>and </a:t>
            </a:r>
            <a:r>
              <a:rPr spc="-5" dirty="0"/>
              <a:t>subjects  </a:t>
            </a:r>
            <a:r>
              <a:rPr dirty="0"/>
              <a:t>(grades </a:t>
            </a:r>
            <a:r>
              <a:rPr spc="-5" dirty="0"/>
              <a:t>I-XII </a:t>
            </a:r>
            <a:r>
              <a:rPr dirty="0"/>
              <a:t>) </a:t>
            </a:r>
            <a:r>
              <a:rPr spc="-5" dirty="0"/>
              <a:t>underwent </a:t>
            </a:r>
            <a:r>
              <a:rPr dirty="0"/>
              <a:t>a </a:t>
            </a:r>
            <a:r>
              <a:rPr spc="-5" dirty="0"/>
              <a:t>comprehensive</a:t>
            </a:r>
            <a:r>
              <a:rPr spc="-125" dirty="0"/>
              <a:t> </a:t>
            </a:r>
            <a:r>
              <a:rPr dirty="0"/>
              <a:t>reform  in response </a:t>
            </a:r>
            <a:r>
              <a:rPr spc="-5" dirty="0"/>
              <a:t>to</a:t>
            </a:r>
            <a:r>
              <a:rPr spc="-50" dirty="0"/>
              <a:t> </a:t>
            </a:r>
            <a:r>
              <a:rPr spc="-5" dirty="0"/>
              <a:t>critiques</a:t>
            </a:r>
          </a:p>
          <a:p>
            <a:pPr marL="286385" marR="172720" indent="-274320">
              <a:lnSpc>
                <a:spcPct val="9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dirty="0"/>
              <a:t>The </a:t>
            </a:r>
            <a:r>
              <a:rPr spc="-5" dirty="0"/>
              <a:t>persistent charges </a:t>
            </a:r>
            <a:r>
              <a:rPr dirty="0"/>
              <a:t>against </a:t>
            </a:r>
            <a:r>
              <a:rPr spc="-5" dirty="0"/>
              <a:t>the curriculum </a:t>
            </a:r>
            <a:r>
              <a:rPr dirty="0"/>
              <a:t>in  </a:t>
            </a:r>
            <a:r>
              <a:rPr spc="-5" dirty="0"/>
              <a:t>use have been that </a:t>
            </a:r>
            <a:r>
              <a:rPr dirty="0"/>
              <a:t>it is: </a:t>
            </a:r>
            <a:r>
              <a:rPr spc="-5" dirty="0"/>
              <a:t>exclusionary, ideologically  driven, bigoted, </a:t>
            </a:r>
            <a:r>
              <a:rPr dirty="0"/>
              <a:t>generating negative </a:t>
            </a:r>
            <a:r>
              <a:rPr spc="-5" dirty="0"/>
              <a:t>stereotypes  with outmoded content </a:t>
            </a:r>
            <a:r>
              <a:rPr dirty="0"/>
              <a:t>and resistance </a:t>
            </a:r>
            <a:r>
              <a:rPr spc="-5" dirty="0"/>
              <a:t>to</a:t>
            </a:r>
            <a:r>
              <a:rPr spc="-45" dirty="0"/>
              <a:t> </a:t>
            </a:r>
            <a:r>
              <a:rPr spc="-10" dirty="0"/>
              <a:t>change;</a:t>
            </a:r>
          </a:p>
          <a:p>
            <a:pPr marL="286385" marR="5080" indent="-274320">
              <a:lnSpc>
                <a:spcPct val="90000"/>
              </a:lnSpc>
              <a:spcBef>
                <a:spcPts val="64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368935" algn="l"/>
                <a:tab pos="369570" algn="l"/>
              </a:tabLst>
            </a:pPr>
            <a:r>
              <a:rPr dirty="0"/>
              <a:t>	All </a:t>
            </a:r>
            <a:r>
              <a:rPr spc="-5" dirty="0"/>
              <a:t>of which, leads to </a:t>
            </a:r>
            <a:r>
              <a:rPr dirty="0"/>
              <a:t>irrelevance and </a:t>
            </a:r>
            <a:r>
              <a:rPr spc="-5" dirty="0"/>
              <a:t>poor learning  levels </a:t>
            </a:r>
            <a:r>
              <a:rPr dirty="0"/>
              <a:t>as </a:t>
            </a:r>
            <a:r>
              <a:rPr spc="-5" dirty="0"/>
              <a:t>corroborated by the latest National  Education </a:t>
            </a:r>
            <a:r>
              <a:rPr dirty="0"/>
              <a:t>Assessment </a:t>
            </a:r>
            <a:r>
              <a:rPr spc="-5" dirty="0"/>
              <a:t>System reports </a:t>
            </a:r>
            <a:r>
              <a:rPr dirty="0"/>
              <a:t>(NEAS</a:t>
            </a:r>
            <a:r>
              <a:rPr spc="-110" dirty="0"/>
              <a:t> </a:t>
            </a:r>
            <a:r>
              <a:rPr dirty="0"/>
              <a:t>2006  and</a:t>
            </a:r>
            <a:r>
              <a:rPr spc="-5" dirty="0"/>
              <a:t> </a:t>
            </a:r>
            <a:r>
              <a:rPr dirty="0"/>
              <a:t>2008)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4150" y="405129"/>
            <a:ext cx="368871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  <a:latin typeface="Comic Sans MS"/>
                <a:cs typeface="Comic Sans MS"/>
              </a:rPr>
              <a:t>Essential</a:t>
            </a:r>
            <a:r>
              <a:rPr spc="-8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rgbClr val="FF0000"/>
                </a:solidFill>
                <a:latin typeface="Comic Sans MS"/>
                <a:cs typeface="Comic Sans MS"/>
              </a:rPr>
              <a:t>Question</a:t>
            </a:r>
          </a:p>
        </p:txBody>
      </p:sp>
      <p:sp>
        <p:nvSpPr>
          <p:cNvPr id="3" name="object 3"/>
          <p:cNvSpPr/>
          <p:nvPr/>
        </p:nvSpPr>
        <p:spPr>
          <a:xfrm>
            <a:off x="695451" y="4226052"/>
            <a:ext cx="2510155" cy="66040"/>
          </a:xfrm>
          <a:custGeom>
            <a:avLst/>
            <a:gdLst/>
            <a:ahLst/>
            <a:cxnLst/>
            <a:rect l="l" t="t" r="r" b="b"/>
            <a:pathLst>
              <a:path w="2510155" h="66039">
                <a:moveTo>
                  <a:pt x="2510028" y="0"/>
                </a:moveTo>
                <a:lnTo>
                  <a:pt x="0" y="0"/>
                </a:lnTo>
                <a:lnTo>
                  <a:pt x="0" y="65531"/>
                </a:lnTo>
                <a:lnTo>
                  <a:pt x="2510028" y="65531"/>
                </a:lnTo>
                <a:lnTo>
                  <a:pt x="25100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95596" y="4226052"/>
            <a:ext cx="3789045" cy="66040"/>
          </a:xfrm>
          <a:custGeom>
            <a:avLst/>
            <a:gdLst/>
            <a:ahLst/>
            <a:cxnLst/>
            <a:rect l="l" t="t" r="r" b="b"/>
            <a:pathLst>
              <a:path w="3789045" h="66039">
                <a:moveTo>
                  <a:pt x="3788663" y="0"/>
                </a:moveTo>
                <a:lnTo>
                  <a:pt x="0" y="0"/>
                </a:lnTo>
                <a:lnTo>
                  <a:pt x="0" y="65531"/>
                </a:lnTo>
                <a:lnTo>
                  <a:pt x="3788663" y="65531"/>
                </a:lnTo>
                <a:lnTo>
                  <a:pt x="37886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2853" y="1522603"/>
            <a:ext cx="8018780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74320" algn="ctr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latin typeface="Comic Sans MS"/>
                <a:cs typeface="Comic Sans MS"/>
              </a:rPr>
              <a:t>What are </a:t>
            </a:r>
            <a:r>
              <a:rPr sz="6000" spc="-5" dirty="0">
                <a:latin typeface="Comic Sans MS"/>
                <a:cs typeface="Comic Sans MS"/>
              </a:rPr>
              <a:t>the things  that </a:t>
            </a:r>
            <a:r>
              <a:rPr sz="6000" spc="-10" dirty="0">
                <a:latin typeface="Comic Sans MS"/>
                <a:cs typeface="Comic Sans MS"/>
              </a:rPr>
              <a:t>you </a:t>
            </a:r>
            <a:r>
              <a:rPr sz="6000" spc="-5" dirty="0">
                <a:latin typeface="Comic Sans MS"/>
                <a:cs typeface="Comic Sans MS"/>
              </a:rPr>
              <a:t>would </a:t>
            </a:r>
            <a:r>
              <a:rPr sz="6000" dirty="0">
                <a:latin typeface="Comic Sans MS"/>
                <a:cs typeface="Comic Sans MS"/>
              </a:rPr>
              <a:t>like </a:t>
            </a:r>
            <a:r>
              <a:rPr sz="6000" spc="-5" dirty="0">
                <a:latin typeface="Comic Sans MS"/>
                <a:cs typeface="Comic Sans MS"/>
              </a:rPr>
              <a:t>to  </a:t>
            </a:r>
            <a:r>
              <a:rPr sz="6000" dirty="0">
                <a:latin typeface="Comic Sans MS"/>
                <a:cs typeface="Comic Sans MS"/>
              </a:rPr>
              <a:t>Change and</a:t>
            </a:r>
            <a:r>
              <a:rPr sz="6000" spc="-130" dirty="0">
                <a:latin typeface="Comic Sans MS"/>
                <a:cs typeface="Comic Sans MS"/>
              </a:rPr>
              <a:t> </a:t>
            </a:r>
            <a:r>
              <a:rPr sz="6000" dirty="0">
                <a:latin typeface="Comic Sans MS"/>
                <a:cs typeface="Comic Sans MS"/>
              </a:rPr>
              <a:t>Transform  </a:t>
            </a:r>
            <a:r>
              <a:rPr sz="6000" spc="-5" dirty="0">
                <a:latin typeface="Comic Sans MS"/>
                <a:cs typeface="Comic Sans MS"/>
              </a:rPr>
              <a:t>in </a:t>
            </a:r>
            <a:r>
              <a:rPr sz="6000" spc="5" dirty="0">
                <a:latin typeface="Comic Sans MS"/>
                <a:cs typeface="Comic Sans MS"/>
              </a:rPr>
              <a:t>your</a:t>
            </a:r>
            <a:r>
              <a:rPr sz="6000" spc="-15" dirty="0">
                <a:latin typeface="Comic Sans MS"/>
                <a:cs typeface="Comic Sans MS"/>
              </a:rPr>
              <a:t> </a:t>
            </a:r>
            <a:r>
              <a:rPr sz="6000" dirty="0">
                <a:latin typeface="Comic Sans MS"/>
                <a:cs typeface="Comic Sans MS"/>
              </a:rPr>
              <a:t>life?</a:t>
            </a:r>
            <a:endParaRPr sz="6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3665" y="412750"/>
            <a:ext cx="229108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Continue…..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1" y="1549349"/>
            <a:ext cx="8032750" cy="38944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The </a:t>
            </a:r>
            <a:r>
              <a:rPr sz="2700" spc="-5" dirty="0">
                <a:latin typeface="Georgia"/>
                <a:cs typeface="Georgia"/>
              </a:rPr>
              <a:t>comprehensive national curriculum reforms  began </a:t>
            </a:r>
            <a:r>
              <a:rPr sz="2700" dirty="0">
                <a:latin typeface="Georgia"/>
                <a:cs typeface="Georgia"/>
              </a:rPr>
              <a:t>in 2005 </a:t>
            </a:r>
            <a:r>
              <a:rPr sz="2700" spc="-5" dirty="0">
                <a:latin typeface="Georgia"/>
                <a:cs typeface="Georgia"/>
              </a:rPr>
              <a:t>embedded </a:t>
            </a:r>
            <a:r>
              <a:rPr sz="2700" dirty="0">
                <a:latin typeface="Georgia"/>
                <a:cs typeface="Georgia"/>
              </a:rPr>
              <a:t>in </a:t>
            </a:r>
            <a:r>
              <a:rPr sz="2700" spc="-5" dirty="0">
                <a:latin typeface="Georgia"/>
                <a:cs typeface="Georgia"/>
              </a:rPr>
              <a:t>three </a:t>
            </a:r>
            <a:r>
              <a:rPr sz="2700" dirty="0">
                <a:latin typeface="Georgia"/>
                <a:cs typeface="Georgia"/>
              </a:rPr>
              <a:t>mega </a:t>
            </a:r>
            <a:r>
              <a:rPr sz="2700" spc="-5" dirty="0">
                <a:latin typeface="Georgia"/>
                <a:cs typeface="Georgia"/>
              </a:rPr>
              <a:t>concurrent  </a:t>
            </a:r>
            <a:r>
              <a:rPr sz="2700" dirty="0">
                <a:latin typeface="Georgia"/>
                <a:cs typeface="Georgia"/>
              </a:rPr>
              <a:t>initiatives </a:t>
            </a:r>
            <a:r>
              <a:rPr sz="2700" spc="-5" dirty="0">
                <a:latin typeface="Georgia"/>
                <a:cs typeface="Georgia"/>
              </a:rPr>
              <a:t>of the Ministry of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Education</a:t>
            </a:r>
            <a:endParaRPr sz="2700">
              <a:latin typeface="Georgia"/>
              <a:cs typeface="Georgia"/>
            </a:endParaRPr>
          </a:p>
          <a:p>
            <a:pPr marL="287020" marR="356235" indent="-27432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i) </a:t>
            </a:r>
            <a:r>
              <a:rPr sz="2700" spc="-5" dirty="0">
                <a:latin typeface="Georgia"/>
                <a:cs typeface="Georgia"/>
              </a:rPr>
              <a:t>The National Education Policy Reform Process  (NEPR)</a:t>
            </a:r>
            <a:endParaRPr sz="2700">
              <a:latin typeface="Georgia"/>
              <a:cs typeface="Georgia"/>
            </a:endParaRPr>
          </a:p>
          <a:p>
            <a:pPr marL="287020" marR="481965" indent="-27432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ii) </a:t>
            </a:r>
            <a:r>
              <a:rPr sz="2700" spc="-5" dirty="0">
                <a:latin typeface="Georgia"/>
                <a:cs typeface="Georgia"/>
              </a:rPr>
              <a:t>the National </a:t>
            </a:r>
            <a:r>
              <a:rPr sz="2700" spc="-10" dirty="0">
                <a:latin typeface="Georgia"/>
                <a:cs typeface="Georgia"/>
              </a:rPr>
              <a:t>Curriculum </a:t>
            </a:r>
            <a:r>
              <a:rPr sz="2700" spc="-5" dirty="0">
                <a:latin typeface="Georgia"/>
                <a:cs typeface="Georgia"/>
              </a:rPr>
              <a:t>Reforms, </a:t>
            </a:r>
            <a:r>
              <a:rPr sz="2700" dirty="0">
                <a:latin typeface="Georgia"/>
                <a:cs typeface="Georgia"/>
              </a:rPr>
              <a:t>and </a:t>
            </a:r>
            <a:r>
              <a:rPr sz="2700" spc="-5" dirty="0">
                <a:latin typeface="Georgia"/>
                <a:cs typeface="Georgia"/>
              </a:rPr>
              <a:t>the  undertaking of the first ever National Education  Census </a:t>
            </a:r>
            <a:r>
              <a:rPr sz="2700" dirty="0">
                <a:latin typeface="Georgia"/>
                <a:cs typeface="Georgia"/>
              </a:rPr>
              <a:t>(NEC) </a:t>
            </a:r>
            <a:r>
              <a:rPr sz="2700" spc="-5" dirty="0">
                <a:latin typeface="Georgia"/>
                <a:cs typeface="Georgia"/>
              </a:rPr>
              <a:t>of </a:t>
            </a:r>
            <a:r>
              <a:rPr sz="2700" spc="-10" dirty="0">
                <a:latin typeface="Georgia"/>
                <a:cs typeface="Georgia"/>
              </a:rPr>
              <a:t>all </a:t>
            </a:r>
            <a:r>
              <a:rPr sz="2700" spc="-5" dirty="0">
                <a:latin typeface="Georgia"/>
                <a:cs typeface="Georgia"/>
              </a:rPr>
              <a:t>service delivery units </a:t>
            </a:r>
            <a:r>
              <a:rPr sz="2700" dirty="0">
                <a:latin typeface="Georgia"/>
                <a:cs typeface="Georgia"/>
              </a:rPr>
              <a:t>in  </a:t>
            </a:r>
            <a:r>
              <a:rPr sz="2700" spc="-5" dirty="0">
                <a:latin typeface="Georgia"/>
                <a:cs typeface="Georgia"/>
              </a:rPr>
              <a:t>Education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(www.moe.gov.pk)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 marR="5080" indent="1905" algn="ctr">
              <a:lnSpc>
                <a:spcPct val="100000"/>
              </a:lnSpc>
              <a:spcBef>
                <a:spcPts val="105"/>
              </a:spcBef>
            </a:pPr>
            <a:r>
              <a:rPr dirty="0"/>
              <a:t>HOW THE INFORMATION AGE,  </a:t>
            </a:r>
            <a:r>
              <a:rPr spc="-5" dirty="0"/>
              <a:t>WORKPLACE, </a:t>
            </a:r>
            <a:r>
              <a:rPr dirty="0"/>
              <a:t>MEDIA AND</a:t>
            </a:r>
            <a:r>
              <a:rPr spc="-60" dirty="0"/>
              <a:t> </a:t>
            </a:r>
            <a:r>
              <a:rPr spc="-5" dirty="0"/>
              <a:t>GREATER  DEMOCRACY </a:t>
            </a:r>
            <a:r>
              <a:rPr dirty="0"/>
              <a:t>IMPACT </a:t>
            </a:r>
            <a:r>
              <a:rPr spc="-5" dirty="0"/>
              <a:t>CURRICULUM  </a:t>
            </a:r>
            <a:r>
              <a:rPr b="1" dirty="0">
                <a:latin typeface="Georgia"/>
                <a:cs typeface="Georgia"/>
              </a:rPr>
              <a:t>DEVELOPEMENT</a:t>
            </a:r>
          </a:p>
        </p:txBody>
      </p:sp>
      <p:sp>
        <p:nvSpPr>
          <p:cNvPr id="3" name="object 3"/>
          <p:cNvSpPr/>
          <p:nvPr/>
        </p:nvSpPr>
        <p:spPr>
          <a:xfrm>
            <a:off x="1283208" y="4472940"/>
            <a:ext cx="6716268" cy="101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73095" y="5021579"/>
            <a:ext cx="4104131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2715" marR="5080" indent="-139065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Four main challenges face the  education</a:t>
            </a:r>
            <a:r>
              <a:rPr spc="-40" dirty="0"/>
              <a:t> </a:t>
            </a:r>
            <a:r>
              <a:rPr spc="-5" dirty="0"/>
              <a:t>system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76418" y="2118105"/>
            <a:ext cx="4227195" cy="4100829"/>
          </a:xfrm>
          <a:custGeom>
            <a:avLst/>
            <a:gdLst/>
            <a:ahLst/>
            <a:cxnLst/>
            <a:rect l="l" t="t" r="r" b="b"/>
            <a:pathLst>
              <a:path w="4227195" h="4100829">
                <a:moveTo>
                  <a:pt x="2832664" y="0"/>
                </a:moveTo>
                <a:lnTo>
                  <a:pt x="2747828" y="234315"/>
                </a:lnTo>
                <a:lnTo>
                  <a:pt x="2794677" y="251975"/>
                </a:lnTo>
                <a:lnTo>
                  <a:pt x="2840962" y="270858"/>
                </a:lnTo>
                <a:lnTo>
                  <a:pt x="2886660" y="290947"/>
                </a:lnTo>
                <a:lnTo>
                  <a:pt x="2931750" y="312228"/>
                </a:lnTo>
                <a:lnTo>
                  <a:pt x="2976210" y="334685"/>
                </a:lnTo>
                <a:lnTo>
                  <a:pt x="3020018" y="358304"/>
                </a:lnTo>
                <a:lnTo>
                  <a:pt x="3063152" y="383069"/>
                </a:lnTo>
                <a:lnTo>
                  <a:pt x="3105591" y="408965"/>
                </a:lnTo>
                <a:lnTo>
                  <a:pt x="3147312" y="435977"/>
                </a:lnTo>
                <a:lnTo>
                  <a:pt x="3188294" y="464090"/>
                </a:lnTo>
                <a:lnTo>
                  <a:pt x="3228514" y="493289"/>
                </a:lnTo>
                <a:lnTo>
                  <a:pt x="3267951" y="523559"/>
                </a:lnTo>
                <a:lnTo>
                  <a:pt x="3306583" y="554884"/>
                </a:lnTo>
                <a:lnTo>
                  <a:pt x="3344388" y="587250"/>
                </a:lnTo>
                <a:lnTo>
                  <a:pt x="3381344" y="620642"/>
                </a:lnTo>
                <a:lnTo>
                  <a:pt x="3417430" y="655043"/>
                </a:lnTo>
                <a:lnTo>
                  <a:pt x="3452623" y="690440"/>
                </a:lnTo>
                <a:lnTo>
                  <a:pt x="3486901" y="726817"/>
                </a:lnTo>
                <a:lnTo>
                  <a:pt x="3520242" y="764159"/>
                </a:lnTo>
                <a:lnTo>
                  <a:pt x="3551340" y="800869"/>
                </a:lnTo>
                <a:lnTo>
                  <a:pt x="3581330" y="838146"/>
                </a:lnTo>
                <a:lnTo>
                  <a:pt x="3610212" y="875968"/>
                </a:lnTo>
                <a:lnTo>
                  <a:pt x="3637988" y="914314"/>
                </a:lnTo>
                <a:lnTo>
                  <a:pt x="3664661" y="953164"/>
                </a:lnTo>
                <a:lnTo>
                  <a:pt x="3690230" y="992497"/>
                </a:lnTo>
                <a:lnTo>
                  <a:pt x="3714698" y="1032293"/>
                </a:lnTo>
                <a:lnTo>
                  <a:pt x="3738066" y="1072530"/>
                </a:lnTo>
                <a:lnTo>
                  <a:pt x="3760336" y="1113188"/>
                </a:lnTo>
                <a:lnTo>
                  <a:pt x="3781509" y="1154247"/>
                </a:lnTo>
                <a:lnTo>
                  <a:pt x="3801586" y="1195686"/>
                </a:lnTo>
                <a:lnTo>
                  <a:pt x="3820569" y="1237484"/>
                </a:lnTo>
                <a:lnTo>
                  <a:pt x="3838460" y="1279620"/>
                </a:lnTo>
                <a:lnTo>
                  <a:pt x="3855259" y="1322075"/>
                </a:lnTo>
                <a:lnTo>
                  <a:pt x="3870968" y="1364826"/>
                </a:lnTo>
                <a:lnTo>
                  <a:pt x="3885590" y="1407854"/>
                </a:lnTo>
                <a:lnTo>
                  <a:pt x="3899124" y="1451138"/>
                </a:lnTo>
                <a:lnTo>
                  <a:pt x="3911573" y="1494657"/>
                </a:lnTo>
                <a:lnTo>
                  <a:pt x="3922939" y="1538391"/>
                </a:lnTo>
                <a:lnTo>
                  <a:pt x="3933221" y="1582318"/>
                </a:lnTo>
                <a:lnTo>
                  <a:pt x="3942423" y="1626419"/>
                </a:lnTo>
                <a:lnTo>
                  <a:pt x="3950545" y="1670673"/>
                </a:lnTo>
                <a:lnTo>
                  <a:pt x="3957589" y="1715058"/>
                </a:lnTo>
                <a:lnTo>
                  <a:pt x="3963557" y="1759555"/>
                </a:lnTo>
                <a:lnTo>
                  <a:pt x="3968449" y="1804143"/>
                </a:lnTo>
                <a:lnTo>
                  <a:pt x="3972268" y="1848800"/>
                </a:lnTo>
                <a:lnTo>
                  <a:pt x="3975014" y="1893507"/>
                </a:lnTo>
                <a:lnTo>
                  <a:pt x="3976689" y="1938242"/>
                </a:lnTo>
                <a:lnTo>
                  <a:pt x="3977295" y="1982986"/>
                </a:lnTo>
                <a:lnTo>
                  <a:pt x="3976833" y="2027717"/>
                </a:lnTo>
                <a:lnTo>
                  <a:pt x="3975305" y="2072414"/>
                </a:lnTo>
                <a:lnTo>
                  <a:pt x="3972712" y="2117058"/>
                </a:lnTo>
                <a:lnTo>
                  <a:pt x="3969055" y="2161627"/>
                </a:lnTo>
                <a:lnTo>
                  <a:pt x="3964336" y="2206100"/>
                </a:lnTo>
                <a:lnTo>
                  <a:pt x="3958556" y="2250458"/>
                </a:lnTo>
                <a:lnTo>
                  <a:pt x="3951717" y="2294680"/>
                </a:lnTo>
                <a:lnTo>
                  <a:pt x="3943821" y="2338744"/>
                </a:lnTo>
                <a:lnTo>
                  <a:pt x="3934868" y="2382630"/>
                </a:lnTo>
                <a:lnTo>
                  <a:pt x="3924860" y="2426317"/>
                </a:lnTo>
                <a:lnTo>
                  <a:pt x="3913799" y="2469786"/>
                </a:lnTo>
                <a:lnTo>
                  <a:pt x="3901685" y="2513014"/>
                </a:lnTo>
                <a:lnTo>
                  <a:pt x="3888522" y="2555983"/>
                </a:lnTo>
                <a:lnTo>
                  <a:pt x="3874309" y="2598669"/>
                </a:lnTo>
                <a:lnTo>
                  <a:pt x="3859049" y="2641055"/>
                </a:lnTo>
                <a:lnTo>
                  <a:pt x="3842743" y="2683117"/>
                </a:lnTo>
                <a:lnTo>
                  <a:pt x="3825392" y="2724837"/>
                </a:lnTo>
                <a:lnTo>
                  <a:pt x="3806998" y="2766193"/>
                </a:lnTo>
                <a:lnTo>
                  <a:pt x="3787562" y="2807164"/>
                </a:lnTo>
                <a:lnTo>
                  <a:pt x="3767085" y="2847730"/>
                </a:lnTo>
                <a:lnTo>
                  <a:pt x="3745570" y="2887871"/>
                </a:lnTo>
                <a:lnTo>
                  <a:pt x="3723018" y="2927565"/>
                </a:lnTo>
                <a:lnTo>
                  <a:pt x="3699429" y="2966792"/>
                </a:lnTo>
                <a:lnTo>
                  <a:pt x="3674806" y="3005531"/>
                </a:lnTo>
                <a:lnTo>
                  <a:pt x="3649150" y="3043762"/>
                </a:lnTo>
                <a:lnTo>
                  <a:pt x="3622463" y="3081464"/>
                </a:lnTo>
                <a:lnTo>
                  <a:pt x="3594745" y="3118616"/>
                </a:lnTo>
                <a:lnTo>
                  <a:pt x="3565998" y="3155198"/>
                </a:lnTo>
                <a:lnTo>
                  <a:pt x="3536225" y="3191189"/>
                </a:lnTo>
                <a:lnTo>
                  <a:pt x="3505425" y="3226568"/>
                </a:lnTo>
                <a:lnTo>
                  <a:pt x="3473602" y="3261315"/>
                </a:lnTo>
                <a:lnTo>
                  <a:pt x="3440755" y="3295409"/>
                </a:lnTo>
                <a:lnTo>
                  <a:pt x="3406887" y="3328829"/>
                </a:lnTo>
                <a:lnTo>
                  <a:pt x="3371999" y="3361555"/>
                </a:lnTo>
                <a:lnTo>
                  <a:pt x="3336092" y="3393567"/>
                </a:lnTo>
                <a:lnTo>
                  <a:pt x="3299381" y="3424664"/>
                </a:lnTo>
                <a:lnTo>
                  <a:pt x="3262105" y="3454653"/>
                </a:lnTo>
                <a:lnTo>
                  <a:pt x="3224283" y="3483535"/>
                </a:lnTo>
                <a:lnTo>
                  <a:pt x="3185937" y="3511311"/>
                </a:lnTo>
                <a:lnTo>
                  <a:pt x="3147087" y="3537983"/>
                </a:lnTo>
                <a:lnTo>
                  <a:pt x="3107754" y="3563552"/>
                </a:lnTo>
                <a:lnTo>
                  <a:pt x="3067958" y="3588021"/>
                </a:lnTo>
                <a:lnTo>
                  <a:pt x="3027721" y="3611389"/>
                </a:lnTo>
                <a:lnTo>
                  <a:pt x="2987063" y="3633659"/>
                </a:lnTo>
                <a:lnTo>
                  <a:pt x="2946004" y="3654832"/>
                </a:lnTo>
                <a:lnTo>
                  <a:pt x="2904565" y="3674909"/>
                </a:lnTo>
                <a:lnTo>
                  <a:pt x="2862767" y="3693893"/>
                </a:lnTo>
                <a:lnTo>
                  <a:pt x="2820631" y="3711784"/>
                </a:lnTo>
                <a:lnTo>
                  <a:pt x="2778176" y="3728583"/>
                </a:lnTo>
                <a:lnTo>
                  <a:pt x="2735425" y="3744294"/>
                </a:lnTo>
                <a:lnTo>
                  <a:pt x="2692397" y="3758916"/>
                </a:lnTo>
                <a:lnTo>
                  <a:pt x="2649113" y="3772451"/>
                </a:lnTo>
                <a:lnTo>
                  <a:pt x="2605594" y="3784900"/>
                </a:lnTo>
                <a:lnTo>
                  <a:pt x="2561860" y="3796266"/>
                </a:lnTo>
                <a:lnTo>
                  <a:pt x="2517932" y="3806550"/>
                </a:lnTo>
                <a:lnTo>
                  <a:pt x="2473832" y="3815752"/>
                </a:lnTo>
                <a:lnTo>
                  <a:pt x="2429578" y="3823875"/>
                </a:lnTo>
                <a:lnTo>
                  <a:pt x="2385193" y="3830920"/>
                </a:lnTo>
                <a:lnTo>
                  <a:pt x="2340696" y="3836889"/>
                </a:lnTo>
                <a:lnTo>
                  <a:pt x="2296108" y="3841782"/>
                </a:lnTo>
                <a:lnTo>
                  <a:pt x="2251451" y="3845601"/>
                </a:lnTo>
                <a:lnTo>
                  <a:pt x="2206744" y="3848348"/>
                </a:lnTo>
                <a:lnTo>
                  <a:pt x="2162009" y="3850024"/>
                </a:lnTo>
                <a:lnTo>
                  <a:pt x="2117265" y="3850631"/>
                </a:lnTo>
                <a:lnTo>
                  <a:pt x="2072534" y="3850170"/>
                </a:lnTo>
                <a:lnTo>
                  <a:pt x="2027837" y="3848643"/>
                </a:lnTo>
                <a:lnTo>
                  <a:pt x="1983193" y="3846050"/>
                </a:lnTo>
                <a:lnTo>
                  <a:pt x="1938624" y="3842394"/>
                </a:lnTo>
                <a:lnTo>
                  <a:pt x="1894150" y="3837675"/>
                </a:lnTo>
                <a:lnTo>
                  <a:pt x="1849793" y="3831896"/>
                </a:lnTo>
                <a:lnTo>
                  <a:pt x="1805571" y="3825058"/>
                </a:lnTo>
                <a:lnTo>
                  <a:pt x="1761507" y="3817162"/>
                </a:lnTo>
                <a:lnTo>
                  <a:pt x="1717621" y="3808210"/>
                </a:lnTo>
                <a:lnTo>
                  <a:pt x="1673934" y="3798202"/>
                </a:lnTo>
                <a:lnTo>
                  <a:pt x="1630465" y="3787142"/>
                </a:lnTo>
                <a:lnTo>
                  <a:pt x="1587237" y="3775029"/>
                </a:lnTo>
                <a:lnTo>
                  <a:pt x="1544268" y="3761866"/>
                </a:lnTo>
                <a:lnTo>
                  <a:pt x="1501581" y="3747653"/>
                </a:lnTo>
                <a:lnTo>
                  <a:pt x="1459196" y="3732393"/>
                </a:lnTo>
                <a:lnTo>
                  <a:pt x="1417134" y="3716087"/>
                </a:lnTo>
                <a:lnTo>
                  <a:pt x="1375414" y="3698736"/>
                </a:lnTo>
                <a:lnTo>
                  <a:pt x="1334058" y="3680341"/>
                </a:lnTo>
                <a:lnTo>
                  <a:pt x="1293087" y="3660905"/>
                </a:lnTo>
                <a:lnTo>
                  <a:pt x="1252521" y="3640429"/>
                </a:lnTo>
                <a:lnTo>
                  <a:pt x="1212380" y="3618913"/>
                </a:lnTo>
                <a:lnTo>
                  <a:pt x="1172686" y="3596360"/>
                </a:lnTo>
                <a:lnTo>
                  <a:pt x="1133459" y="3572771"/>
                </a:lnTo>
                <a:lnTo>
                  <a:pt x="1094720" y="3548147"/>
                </a:lnTo>
                <a:lnTo>
                  <a:pt x="1056489" y="3522490"/>
                </a:lnTo>
                <a:lnTo>
                  <a:pt x="1018787" y="3495802"/>
                </a:lnTo>
                <a:lnTo>
                  <a:pt x="981635" y="3468083"/>
                </a:lnTo>
                <a:lnTo>
                  <a:pt x="945053" y="3439335"/>
                </a:lnTo>
                <a:lnTo>
                  <a:pt x="909062" y="3409560"/>
                </a:lnTo>
                <a:lnTo>
                  <a:pt x="873683" y="3378759"/>
                </a:lnTo>
                <a:lnTo>
                  <a:pt x="838936" y="3346934"/>
                </a:lnTo>
                <a:lnTo>
                  <a:pt x="804842" y="3314085"/>
                </a:lnTo>
                <a:lnTo>
                  <a:pt x="771422" y="3280215"/>
                </a:lnTo>
                <a:lnTo>
                  <a:pt x="738696" y="3245325"/>
                </a:lnTo>
                <a:lnTo>
                  <a:pt x="706684" y="3209417"/>
                </a:lnTo>
                <a:lnTo>
                  <a:pt x="675586" y="3172706"/>
                </a:lnTo>
                <a:lnTo>
                  <a:pt x="645597" y="3135429"/>
                </a:lnTo>
                <a:lnTo>
                  <a:pt x="616715" y="3097607"/>
                </a:lnTo>
                <a:lnTo>
                  <a:pt x="588938" y="3059261"/>
                </a:lnTo>
                <a:lnTo>
                  <a:pt x="562266" y="3020411"/>
                </a:lnTo>
                <a:lnTo>
                  <a:pt x="536697" y="2981078"/>
                </a:lnTo>
                <a:lnTo>
                  <a:pt x="512229" y="2941282"/>
                </a:lnTo>
                <a:lnTo>
                  <a:pt x="488861" y="2901045"/>
                </a:lnTo>
                <a:lnTo>
                  <a:pt x="466591" y="2860387"/>
                </a:lnTo>
                <a:lnTo>
                  <a:pt x="445418" y="2819328"/>
                </a:lnTo>
                <a:lnTo>
                  <a:pt x="425341" y="2777889"/>
                </a:lnTo>
                <a:lnTo>
                  <a:pt x="406358" y="2736091"/>
                </a:lnTo>
                <a:lnTo>
                  <a:pt x="388467" y="2693955"/>
                </a:lnTo>
                <a:lnTo>
                  <a:pt x="371668" y="2651500"/>
                </a:lnTo>
                <a:lnTo>
                  <a:pt x="355959" y="2608749"/>
                </a:lnTo>
                <a:lnTo>
                  <a:pt x="341337" y="2565721"/>
                </a:lnTo>
                <a:lnTo>
                  <a:pt x="327803" y="2522437"/>
                </a:lnTo>
                <a:lnTo>
                  <a:pt x="315354" y="2478918"/>
                </a:lnTo>
                <a:lnTo>
                  <a:pt x="303988" y="2435184"/>
                </a:lnTo>
                <a:lnTo>
                  <a:pt x="293706" y="2391257"/>
                </a:lnTo>
                <a:lnTo>
                  <a:pt x="284504" y="2347156"/>
                </a:lnTo>
                <a:lnTo>
                  <a:pt x="276382" y="2302902"/>
                </a:lnTo>
                <a:lnTo>
                  <a:pt x="269338" y="2258517"/>
                </a:lnTo>
                <a:lnTo>
                  <a:pt x="263370" y="2214020"/>
                </a:lnTo>
                <a:lnTo>
                  <a:pt x="258478" y="2169432"/>
                </a:lnTo>
                <a:lnTo>
                  <a:pt x="254659" y="2124775"/>
                </a:lnTo>
                <a:lnTo>
                  <a:pt x="251913" y="2080068"/>
                </a:lnTo>
                <a:lnTo>
                  <a:pt x="250238" y="2035333"/>
                </a:lnTo>
                <a:lnTo>
                  <a:pt x="249632" y="1990589"/>
                </a:lnTo>
                <a:lnTo>
                  <a:pt x="250093" y="1945858"/>
                </a:lnTo>
                <a:lnTo>
                  <a:pt x="251622" y="1901161"/>
                </a:lnTo>
                <a:lnTo>
                  <a:pt x="254215" y="1856517"/>
                </a:lnTo>
                <a:lnTo>
                  <a:pt x="257872" y="1811948"/>
                </a:lnTo>
                <a:lnTo>
                  <a:pt x="262591" y="1767475"/>
                </a:lnTo>
                <a:lnTo>
                  <a:pt x="268371" y="1723117"/>
                </a:lnTo>
                <a:lnTo>
                  <a:pt x="275210" y="1678895"/>
                </a:lnTo>
                <a:lnTo>
                  <a:pt x="283106" y="1634831"/>
                </a:lnTo>
                <a:lnTo>
                  <a:pt x="292059" y="1590945"/>
                </a:lnTo>
                <a:lnTo>
                  <a:pt x="302067" y="1547258"/>
                </a:lnTo>
                <a:lnTo>
                  <a:pt x="313128" y="1503789"/>
                </a:lnTo>
                <a:lnTo>
                  <a:pt x="325241" y="1460561"/>
                </a:lnTo>
                <a:lnTo>
                  <a:pt x="338405" y="1417592"/>
                </a:lnTo>
                <a:lnTo>
                  <a:pt x="352618" y="1374906"/>
                </a:lnTo>
                <a:lnTo>
                  <a:pt x="367878" y="1332520"/>
                </a:lnTo>
                <a:lnTo>
                  <a:pt x="384184" y="1290458"/>
                </a:lnTo>
                <a:lnTo>
                  <a:pt x="401535" y="1248738"/>
                </a:lnTo>
                <a:lnTo>
                  <a:pt x="419929" y="1207382"/>
                </a:lnTo>
                <a:lnTo>
                  <a:pt x="439365" y="1166411"/>
                </a:lnTo>
                <a:lnTo>
                  <a:pt x="459842" y="1125845"/>
                </a:lnTo>
                <a:lnTo>
                  <a:pt x="481357" y="1085704"/>
                </a:lnTo>
                <a:lnTo>
                  <a:pt x="503909" y="1046010"/>
                </a:lnTo>
                <a:lnTo>
                  <a:pt x="527498" y="1006783"/>
                </a:lnTo>
                <a:lnTo>
                  <a:pt x="552121" y="968044"/>
                </a:lnTo>
                <a:lnTo>
                  <a:pt x="577777" y="929813"/>
                </a:lnTo>
                <a:lnTo>
                  <a:pt x="604464" y="892111"/>
                </a:lnTo>
                <a:lnTo>
                  <a:pt x="632182" y="854959"/>
                </a:lnTo>
                <a:lnTo>
                  <a:pt x="660929" y="818377"/>
                </a:lnTo>
                <a:lnTo>
                  <a:pt x="690702" y="782386"/>
                </a:lnTo>
                <a:lnTo>
                  <a:pt x="721502" y="747007"/>
                </a:lnTo>
                <a:lnTo>
                  <a:pt x="753325" y="712260"/>
                </a:lnTo>
                <a:lnTo>
                  <a:pt x="786172" y="678166"/>
                </a:lnTo>
                <a:lnTo>
                  <a:pt x="820040" y="644746"/>
                </a:lnTo>
                <a:lnTo>
                  <a:pt x="854928" y="612020"/>
                </a:lnTo>
                <a:lnTo>
                  <a:pt x="890834" y="580009"/>
                </a:lnTo>
                <a:lnTo>
                  <a:pt x="967669" y="689229"/>
                </a:lnTo>
                <a:lnTo>
                  <a:pt x="969828" y="360172"/>
                </a:lnTo>
                <a:lnTo>
                  <a:pt x="670108" y="265938"/>
                </a:lnTo>
                <a:lnTo>
                  <a:pt x="746943" y="375158"/>
                </a:lnTo>
                <a:lnTo>
                  <a:pt x="709037" y="408090"/>
                </a:lnTo>
                <a:lnTo>
                  <a:pt x="671975" y="441863"/>
                </a:lnTo>
                <a:lnTo>
                  <a:pt x="635770" y="476460"/>
                </a:lnTo>
                <a:lnTo>
                  <a:pt x="600434" y="511864"/>
                </a:lnTo>
                <a:lnTo>
                  <a:pt x="565979" y="548058"/>
                </a:lnTo>
                <a:lnTo>
                  <a:pt x="532417" y="585024"/>
                </a:lnTo>
                <a:lnTo>
                  <a:pt x="499760" y="622745"/>
                </a:lnTo>
                <a:lnTo>
                  <a:pt x="468019" y="661205"/>
                </a:lnTo>
                <a:lnTo>
                  <a:pt x="437208" y="700386"/>
                </a:lnTo>
                <a:lnTo>
                  <a:pt x="407338" y="740271"/>
                </a:lnTo>
                <a:lnTo>
                  <a:pt x="378421" y="780843"/>
                </a:lnTo>
                <a:lnTo>
                  <a:pt x="350469" y="822085"/>
                </a:lnTo>
                <a:lnTo>
                  <a:pt x="323495" y="863980"/>
                </a:lnTo>
                <a:lnTo>
                  <a:pt x="297509" y="906510"/>
                </a:lnTo>
                <a:lnTo>
                  <a:pt x="272524" y="949659"/>
                </a:lnTo>
                <a:lnTo>
                  <a:pt x="248553" y="993410"/>
                </a:lnTo>
                <a:lnTo>
                  <a:pt x="225607" y="1037745"/>
                </a:lnTo>
                <a:lnTo>
                  <a:pt x="203698" y="1082647"/>
                </a:lnTo>
                <a:lnTo>
                  <a:pt x="182839" y="1128099"/>
                </a:lnTo>
                <a:lnTo>
                  <a:pt x="163040" y="1174085"/>
                </a:lnTo>
                <a:lnTo>
                  <a:pt x="144315" y="1220586"/>
                </a:lnTo>
                <a:lnTo>
                  <a:pt x="126675" y="1267587"/>
                </a:lnTo>
                <a:lnTo>
                  <a:pt x="110680" y="1313370"/>
                </a:lnTo>
                <a:lnTo>
                  <a:pt x="95795" y="1359271"/>
                </a:lnTo>
                <a:lnTo>
                  <a:pt x="82012" y="1405274"/>
                </a:lnTo>
                <a:lnTo>
                  <a:pt x="69325" y="1451365"/>
                </a:lnTo>
                <a:lnTo>
                  <a:pt x="57727" y="1497528"/>
                </a:lnTo>
                <a:lnTo>
                  <a:pt x="47210" y="1543749"/>
                </a:lnTo>
                <a:lnTo>
                  <a:pt x="37768" y="1590012"/>
                </a:lnTo>
                <a:lnTo>
                  <a:pt x="29394" y="1636303"/>
                </a:lnTo>
                <a:lnTo>
                  <a:pt x="22081" y="1682607"/>
                </a:lnTo>
                <a:lnTo>
                  <a:pt x="15821" y="1728909"/>
                </a:lnTo>
                <a:lnTo>
                  <a:pt x="10608" y="1775194"/>
                </a:lnTo>
                <a:lnTo>
                  <a:pt x="6435" y="1821446"/>
                </a:lnTo>
                <a:lnTo>
                  <a:pt x="3294" y="1867652"/>
                </a:lnTo>
                <a:lnTo>
                  <a:pt x="1180" y="1913796"/>
                </a:lnTo>
                <a:lnTo>
                  <a:pt x="84" y="1959864"/>
                </a:lnTo>
                <a:lnTo>
                  <a:pt x="0" y="2005839"/>
                </a:lnTo>
                <a:lnTo>
                  <a:pt x="920" y="2051708"/>
                </a:lnTo>
                <a:lnTo>
                  <a:pt x="2839" y="2097455"/>
                </a:lnTo>
                <a:lnTo>
                  <a:pt x="5748" y="2143066"/>
                </a:lnTo>
                <a:lnTo>
                  <a:pt x="9641" y="2188526"/>
                </a:lnTo>
                <a:lnTo>
                  <a:pt x="14511" y="2233819"/>
                </a:lnTo>
                <a:lnTo>
                  <a:pt x="20350" y="2278931"/>
                </a:lnTo>
                <a:lnTo>
                  <a:pt x="27153" y="2323847"/>
                </a:lnTo>
                <a:lnTo>
                  <a:pt x="34911" y="2368552"/>
                </a:lnTo>
                <a:lnTo>
                  <a:pt x="43618" y="2413031"/>
                </a:lnTo>
                <a:lnTo>
                  <a:pt x="53267" y="2457268"/>
                </a:lnTo>
                <a:lnTo>
                  <a:pt x="63851" y="2501250"/>
                </a:lnTo>
                <a:lnTo>
                  <a:pt x="75362" y="2544961"/>
                </a:lnTo>
                <a:lnTo>
                  <a:pt x="87795" y="2588387"/>
                </a:lnTo>
                <a:lnTo>
                  <a:pt x="101141" y="2631512"/>
                </a:lnTo>
                <a:lnTo>
                  <a:pt x="115394" y="2674321"/>
                </a:lnTo>
                <a:lnTo>
                  <a:pt x="130547" y="2716799"/>
                </a:lnTo>
                <a:lnTo>
                  <a:pt x="146593" y="2758933"/>
                </a:lnTo>
                <a:lnTo>
                  <a:pt x="163525" y="2800706"/>
                </a:lnTo>
                <a:lnTo>
                  <a:pt x="181335" y="2842103"/>
                </a:lnTo>
                <a:lnTo>
                  <a:pt x="200018" y="2883111"/>
                </a:lnTo>
                <a:lnTo>
                  <a:pt x="219565" y="2923713"/>
                </a:lnTo>
                <a:lnTo>
                  <a:pt x="239971" y="2963895"/>
                </a:lnTo>
                <a:lnTo>
                  <a:pt x="261227" y="3003642"/>
                </a:lnTo>
                <a:lnTo>
                  <a:pt x="283327" y="3042940"/>
                </a:lnTo>
                <a:lnTo>
                  <a:pt x="306264" y="3081772"/>
                </a:lnTo>
                <a:lnTo>
                  <a:pt x="330031" y="3120125"/>
                </a:lnTo>
                <a:lnTo>
                  <a:pt x="354621" y="3157983"/>
                </a:lnTo>
                <a:lnTo>
                  <a:pt x="380027" y="3195332"/>
                </a:lnTo>
                <a:lnTo>
                  <a:pt x="406242" y="3232156"/>
                </a:lnTo>
                <a:lnTo>
                  <a:pt x="433258" y="3268440"/>
                </a:lnTo>
                <a:lnTo>
                  <a:pt x="461070" y="3304170"/>
                </a:lnTo>
                <a:lnTo>
                  <a:pt x="489670" y="3339331"/>
                </a:lnTo>
                <a:lnTo>
                  <a:pt x="519050" y="3373907"/>
                </a:lnTo>
                <a:lnTo>
                  <a:pt x="549205" y="3407885"/>
                </a:lnTo>
                <a:lnTo>
                  <a:pt x="580126" y="3441248"/>
                </a:lnTo>
                <a:lnTo>
                  <a:pt x="611808" y="3473982"/>
                </a:lnTo>
                <a:lnTo>
                  <a:pt x="644242" y="3506073"/>
                </a:lnTo>
                <a:lnTo>
                  <a:pt x="677423" y="3537504"/>
                </a:lnTo>
                <a:lnTo>
                  <a:pt x="711342" y="3568262"/>
                </a:lnTo>
                <a:lnTo>
                  <a:pt x="745994" y="3598331"/>
                </a:lnTo>
                <a:lnTo>
                  <a:pt x="781370" y="3627696"/>
                </a:lnTo>
                <a:lnTo>
                  <a:pt x="817465" y="3656343"/>
                </a:lnTo>
                <a:lnTo>
                  <a:pt x="854270" y="3684256"/>
                </a:lnTo>
                <a:lnTo>
                  <a:pt x="891780" y="3711421"/>
                </a:lnTo>
                <a:lnTo>
                  <a:pt x="929986" y="3737822"/>
                </a:lnTo>
                <a:lnTo>
                  <a:pt x="968883" y="3763445"/>
                </a:lnTo>
                <a:lnTo>
                  <a:pt x="1008463" y="3788275"/>
                </a:lnTo>
                <a:lnTo>
                  <a:pt x="1048718" y="3812297"/>
                </a:lnTo>
                <a:lnTo>
                  <a:pt x="1089643" y="3835496"/>
                </a:lnTo>
                <a:lnTo>
                  <a:pt x="1131230" y="3857857"/>
                </a:lnTo>
                <a:lnTo>
                  <a:pt x="1173472" y="3879365"/>
                </a:lnTo>
                <a:lnTo>
                  <a:pt x="1216362" y="3900005"/>
                </a:lnTo>
                <a:lnTo>
                  <a:pt x="1259893" y="3919762"/>
                </a:lnTo>
                <a:lnTo>
                  <a:pt x="1304058" y="3938622"/>
                </a:lnTo>
                <a:lnTo>
                  <a:pt x="1348850" y="3956569"/>
                </a:lnTo>
                <a:lnTo>
                  <a:pt x="1394262" y="3973588"/>
                </a:lnTo>
                <a:lnTo>
                  <a:pt x="1440046" y="3989582"/>
                </a:lnTo>
                <a:lnTo>
                  <a:pt x="1485947" y="4004466"/>
                </a:lnTo>
                <a:lnTo>
                  <a:pt x="1531950" y="4018247"/>
                </a:lnTo>
                <a:lnTo>
                  <a:pt x="1578040" y="4030933"/>
                </a:lnTo>
                <a:lnTo>
                  <a:pt x="1624203" y="4042530"/>
                </a:lnTo>
                <a:lnTo>
                  <a:pt x="1670424" y="4053046"/>
                </a:lnTo>
                <a:lnTo>
                  <a:pt x="1716687" y="4062487"/>
                </a:lnTo>
                <a:lnTo>
                  <a:pt x="1762978" y="4070860"/>
                </a:lnTo>
                <a:lnTo>
                  <a:pt x="1809281" y="4078173"/>
                </a:lnTo>
                <a:lnTo>
                  <a:pt x="1855582" y="4084432"/>
                </a:lnTo>
                <a:lnTo>
                  <a:pt x="1901867" y="4089644"/>
                </a:lnTo>
                <a:lnTo>
                  <a:pt x="1948119" y="4093817"/>
                </a:lnTo>
                <a:lnTo>
                  <a:pt x="1994324" y="4096957"/>
                </a:lnTo>
                <a:lnTo>
                  <a:pt x="2040468" y="4099071"/>
                </a:lnTo>
                <a:lnTo>
                  <a:pt x="2086534" y="4100166"/>
                </a:lnTo>
                <a:lnTo>
                  <a:pt x="2132509" y="4100250"/>
                </a:lnTo>
                <a:lnTo>
                  <a:pt x="2178377" y="4099329"/>
                </a:lnTo>
                <a:lnTo>
                  <a:pt x="2224124" y="4097411"/>
                </a:lnTo>
                <a:lnTo>
                  <a:pt x="2269734" y="4094501"/>
                </a:lnTo>
                <a:lnTo>
                  <a:pt x="2315193" y="4090608"/>
                </a:lnTo>
                <a:lnTo>
                  <a:pt x="2360486" y="4085738"/>
                </a:lnTo>
                <a:lnTo>
                  <a:pt x="2405597" y="4079899"/>
                </a:lnTo>
                <a:lnTo>
                  <a:pt x="2450512" y="4073096"/>
                </a:lnTo>
                <a:lnTo>
                  <a:pt x="2495216" y="4065338"/>
                </a:lnTo>
                <a:lnTo>
                  <a:pt x="2539694" y="4056631"/>
                </a:lnTo>
                <a:lnTo>
                  <a:pt x="2583931" y="4046982"/>
                </a:lnTo>
                <a:lnTo>
                  <a:pt x="2627912" y="4036399"/>
                </a:lnTo>
                <a:lnTo>
                  <a:pt x="2671623" y="4024888"/>
                </a:lnTo>
                <a:lnTo>
                  <a:pt x="2715047" y="4012455"/>
                </a:lnTo>
                <a:lnTo>
                  <a:pt x="2758171" y="3999109"/>
                </a:lnTo>
                <a:lnTo>
                  <a:pt x="2800980" y="3984857"/>
                </a:lnTo>
                <a:lnTo>
                  <a:pt x="2843458" y="3969704"/>
                </a:lnTo>
                <a:lnTo>
                  <a:pt x="2885590" y="3953658"/>
                </a:lnTo>
                <a:lnTo>
                  <a:pt x="2927362" y="3936727"/>
                </a:lnTo>
                <a:lnTo>
                  <a:pt x="2968759" y="3918917"/>
                </a:lnTo>
                <a:lnTo>
                  <a:pt x="3009766" y="3900235"/>
                </a:lnTo>
                <a:lnTo>
                  <a:pt x="3050368" y="3880688"/>
                </a:lnTo>
                <a:lnTo>
                  <a:pt x="3090549" y="3860283"/>
                </a:lnTo>
                <a:lnTo>
                  <a:pt x="3130296" y="3839027"/>
                </a:lnTo>
                <a:lnTo>
                  <a:pt x="3169593" y="3816927"/>
                </a:lnTo>
                <a:lnTo>
                  <a:pt x="3208425" y="3793990"/>
                </a:lnTo>
                <a:lnTo>
                  <a:pt x="3246777" y="3770224"/>
                </a:lnTo>
                <a:lnTo>
                  <a:pt x="3284635" y="3745634"/>
                </a:lnTo>
                <a:lnTo>
                  <a:pt x="3321983" y="3720229"/>
                </a:lnTo>
                <a:lnTo>
                  <a:pt x="3358806" y="3694014"/>
                </a:lnTo>
                <a:lnTo>
                  <a:pt x="3395090" y="3666998"/>
                </a:lnTo>
                <a:lnTo>
                  <a:pt x="3430820" y="3639187"/>
                </a:lnTo>
                <a:lnTo>
                  <a:pt x="3465981" y="3610587"/>
                </a:lnTo>
                <a:lnTo>
                  <a:pt x="3500557" y="3581207"/>
                </a:lnTo>
                <a:lnTo>
                  <a:pt x="3534534" y="3551053"/>
                </a:lnTo>
                <a:lnTo>
                  <a:pt x="3567897" y="3520131"/>
                </a:lnTo>
                <a:lnTo>
                  <a:pt x="3600631" y="3488450"/>
                </a:lnTo>
                <a:lnTo>
                  <a:pt x="3632722" y="3456016"/>
                </a:lnTo>
                <a:lnTo>
                  <a:pt x="3664153" y="3422835"/>
                </a:lnTo>
                <a:lnTo>
                  <a:pt x="3694911" y="3388916"/>
                </a:lnTo>
                <a:lnTo>
                  <a:pt x="3724980" y="3354265"/>
                </a:lnTo>
                <a:lnTo>
                  <a:pt x="3754346" y="3318888"/>
                </a:lnTo>
                <a:lnTo>
                  <a:pt x="3782993" y="3282794"/>
                </a:lnTo>
                <a:lnTo>
                  <a:pt x="3810906" y="3245988"/>
                </a:lnTo>
                <a:lnTo>
                  <a:pt x="3838072" y="3208478"/>
                </a:lnTo>
                <a:lnTo>
                  <a:pt x="3864474" y="3170271"/>
                </a:lnTo>
                <a:lnTo>
                  <a:pt x="3890098" y="3131374"/>
                </a:lnTo>
                <a:lnTo>
                  <a:pt x="3914928" y="3091794"/>
                </a:lnTo>
                <a:lnTo>
                  <a:pt x="3938951" y="3051538"/>
                </a:lnTo>
                <a:lnTo>
                  <a:pt x="3962151" y="3010613"/>
                </a:lnTo>
                <a:lnTo>
                  <a:pt x="3984512" y="2969026"/>
                </a:lnTo>
                <a:lnTo>
                  <a:pt x="4006021" y="2926783"/>
                </a:lnTo>
                <a:lnTo>
                  <a:pt x="4026662" y="2883893"/>
                </a:lnTo>
                <a:lnTo>
                  <a:pt x="4046421" y="2840361"/>
                </a:lnTo>
                <a:lnTo>
                  <a:pt x="4065282" y="2796195"/>
                </a:lnTo>
                <a:lnTo>
                  <a:pt x="4083230" y="2751402"/>
                </a:lnTo>
                <a:lnTo>
                  <a:pt x="4100251" y="2705989"/>
                </a:lnTo>
                <a:lnTo>
                  <a:pt x="4116247" y="2660205"/>
                </a:lnTo>
                <a:lnTo>
                  <a:pt x="4131132" y="2614304"/>
                </a:lnTo>
                <a:lnTo>
                  <a:pt x="4144915" y="2568301"/>
                </a:lnTo>
                <a:lnTo>
                  <a:pt x="4157602" y="2522211"/>
                </a:lnTo>
                <a:lnTo>
                  <a:pt x="4169200" y="2476048"/>
                </a:lnTo>
                <a:lnTo>
                  <a:pt x="4179717" y="2429827"/>
                </a:lnTo>
                <a:lnTo>
                  <a:pt x="4189159" y="2383564"/>
                </a:lnTo>
                <a:lnTo>
                  <a:pt x="4197533" y="2337273"/>
                </a:lnTo>
                <a:lnTo>
                  <a:pt x="4204846" y="2290970"/>
                </a:lnTo>
                <a:lnTo>
                  <a:pt x="4211106" y="2244669"/>
                </a:lnTo>
                <a:lnTo>
                  <a:pt x="4216319" y="2198384"/>
                </a:lnTo>
                <a:lnTo>
                  <a:pt x="4220492" y="2152132"/>
                </a:lnTo>
                <a:lnTo>
                  <a:pt x="4223633" y="2105927"/>
                </a:lnTo>
                <a:lnTo>
                  <a:pt x="4225747" y="2059783"/>
                </a:lnTo>
                <a:lnTo>
                  <a:pt x="4226843" y="2013717"/>
                </a:lnTo>
                <a:lnTo>
                  <a:pt x="4226927" y="1967742"/>
                </a:lnTo>
                <a:lnTo>
                  <a:pt x="4226007" y="1921874"/>
                </a:lnTo>
                <a:lnTo>
                  <a:pt x="4224088" y="1876127"/>
                </a:lnTo>
                <a:lnTo>
                  <a:pt x="4221179" y="1830517"/>
                </a:lnTo>
                <a:lnTo>
                  <a:pt x="4217286" y="1785058"/>
                </a:lnTo>
                <a:lnTo>
                  <a:pt x="4212416" y="1739765"/>
                </a:lnTo>
                <a:lnTo>
                  <a:pt x="4206577" y="1694654"/>
                </a:lnTo>
                <a:lnTo>
                  <a:pt x="4199774" y="1649739"/>
                </a:lnTo>
                <a:lnTo>
                  <a:pt x="4192016" y="1605035"/>
                </a:lnTo>
                <a:lnTo>
                  <a:pt x="4183309" y="1560557"/>
                </a:lnTo>
                <a:lnTo>
                  <a:pt x="4173660" y="1516320"/>
                </a:lnTo>
                <a:lnTo>
                  <a:pt x="4163076" y="1472339"/>
                </a:lnTo>
                <a:lnTo>
                  <a:pt x="4151565" y="1428628"/>
                </a:lnTo>
                <a:lnTo>
                  <a:pt x="4139132" y="1385204"/>
                </a:lnTo>
                <a:lnTo>
                  <a:pt x="4125786" y="1342080"/>
                </a:lnTo>
                <a:lnTo>
                  <a:pt x="4111533" y="1299271"/>
                </a:lnTo>
                <a:lnTo>
                  <a:pt x="4096380" y="1256793"/>
                </a:lnTo>
                <a:lnTo>
                  <a:pt x="4080334" y="1214661"/>
                </a:lnTo>
                <a:lnTo>
                  <a:pt x="4063402" y="1172889"/>
                </a:lnTo>
                <a:lnTo>
                  <a:pt x="4045592" y="1131492"/>
                </a:lnTo>
                <a:lnTo>
                  <a:pt x="4026909" y="1090485"/>
                </a:lnTo>
                <a:lnTo>
                  <a:pt x="4007362" y="1049883"/>
                </a:lnTo>
                <a:lnTo>
                  <a:pt x="3986956" y="1009702"/>
                </a:lnTo>
                <a:lnTo>
                  <a:pt x="3965700" y="969955"/>
                </a:lnTo>
                <a:lnTo>
                  <a:pt x="3943600" y="930658"/>
                </a:lnTo>
                <a:lnTo>
                  <a:pt x="3920663" y="891826"/>
                </a:lnTo>
                <a:lnTo>
                  <a:pt x="3896896" y="853474"/>
                </a:lnTo>
                <a:lnTo>
                  <a:pt x="3872306" y="815616"/>
                </a:lnTo>
                <a:lnTo>
                  <a:pt x="3846900" y="778268"/>
                </a:lnTo>
                <a:lnTo>
                  <a:pt x="3820685" y="741445"/>
                </a:lnTo>
                <a:lnTo>
                  <a:pt x="3793669" y="705161"/>
                </a:lnTo>
                <a:lnTo>
                  <a:pt x="3765857" y="669431"/>
                </a:lnTo>
                <a:lnTo>
                  <a:pt x="3737257" y="634270"/>
                </a:lnTo>
                <a:lnTo>
                  <a:pt x="3707877" y="599694"/>
                </a:lnTo>
                <a:lnTo>
                  <a:pt x="3677722" y="565717"/>
                </a:lnTo>
                <a:lnTo>
                  <a:pt x="3646801" y="532354"/>
                </a:lnTo>
                <a:lnTo>
                  <a:pt x="3615119" y="499620"/>
                </a:lnTo>
                <a:lnTo>
                  <a:pt x="3582685" y="467529"/>
                </a:lnTo>
                <a:lnTo>
                  <a:pt x="3549504" y="436098"/>
                </a:lnTo>
                <a:lnTo>
                  <a:pt x="3515585" y="405340"/>
                </a:lnTo>
                <a:lnTo>
                  <a:pt x="3480933" y="375271"/>
                </a:lnTo>
                <a:lnTo>
                  <a:pt x="3445557" y="345905"/>
                </a:lnTo>
                <a:lnTo>
                  <a:pt x="3409462" y="317258"/>
                </a:lnTo>
                <a:lnTo>
                  <a:pt x="3372657" y="289345"/>
                </a:lnTo>
                <a:lnTo>
                  <a:pt x="3335147" y="262179"/>
                </a:lnTo>
                <a:lnTo>
                  <a:pt x="3296940" y="235777"/>
                </a:lnTo>
                <a:lnTo>
                  <a:pt x="3258044" y="210153"/>
                </a:lnTo>
                <a:lnTo>
                  <a:pt x="3218464" y="185323"/>
                </a:lnTo>
                <a:lnTo>
                  <a:pt x="3178208" y="161300"/>
                </a:lnTo>
                <a:lnTo>
                  <a:pt x="3137284" y="138100"/>
                </a:lnTo>
                <a:lnTo>
                  <a:pt x="3095697" y="115739"/>
                </a:lnTo>
                <a:lnTo>
                  <a:pt x="3053455" y="94230"/>
                </a:lnTo>
                <a:lnTo>
                  <a:pt x="3010565" y="73589"/>
                </a:lnTo>
                <a:lnTo>
                  <a:pt x="2967034" y="53830"/>
                </a:lnTo>
                <a:lnTo>
                  <a:pt x="2922869" y="34969"/>
                </a:lnTo>
                <a:lnTo>
                  <a:pt x="2878077" y="17021"/>
                </a:lnTo>
                <a:lnTo>
                  <a:pt x="2832664" y="0"/>
                </a:lnTo>
                <a:close/>
              </a:path>
            </a:pathLst>
          </a:custGeom>
          <a:solidFill>
            <a:srgbClr val="EDD2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0221" y="3214877"/>
            <a:ext cx="2117090" cy="1057910"/>
          </a:xfrm>
          <a:custGeom>
            <a:avLst/>
            <a:gdLst/>
            <a:ahLst/>
            <a:cxnLst/>
            <a:rect l="l" t="t" r="r" b="b"/>
            <a:pathLst>
              <a:path w="2117090" h="1057910">
                <a:moveTo>
                  <a:pt x="1940560" y="0"/>
                </a:moveTo>
                <a:lnTo>
                  <a:pt x="176275" y="0"/>
                </a:lnTo>
                <a:lnTo>
                  <a:pt x="129395" y="6292"/>
                </a:lnTo>
                <a:lnTo>
                  <a:pt x="87281" y="24054"/>
                </a:lnTo>
                <a:lnTo>
                  <a:pt x="51609" y="51609"/>
                </a:lnTo>
                <a:lnTo>
                  <a:pt x="24054" y="87281"/>
                </a:lnTo>
                <a:lnTo>
                  <a:pt x="6292" y="129395"/>
                </a:lnTo>
                <a:lnTo>
                  <a:pt x="0" y="176275"/>
                </a:lnTo>
                <a:lnTo>
                  <a:pt x="0" y="881380"/>
                </a:lnTo>
                <a:lnTo>
                  <a:pt x="6292" y="928260"/>
                </a:lnTo>
                <a:lnTo>
                  <a:pt x="24054" y="970374"/>
                </a:lnTo>
                <a:lnTo>
                  <a:pt x="51609" y="1006046"/>
                </a:lnTo>
                <a:lnTo>
                  <a:pt x="87281" y="1033601"/>
                </a:lnTo>
                <a:lnTo>
                  <a:pt x="129395" y="1051363"/>
                </a:lnTo>
                <a:lnTo>
                  <a:pt x="176275" y="1057656"/>
                </a:lnTo>
                <a:lnTo>
                  <a:pt x="1940560" y="1057656"/>
                </a:lnTo>
                <a:lnTo>
                  <a:pt x="1987440" y="1051363"/>
                </a:lnTo>
                <a:lnTo>
                  <a:pt x="2029554" y="1033601"/>
                </a:lnTo>
                <a:lnTo>
                  <a:pt x="2065226" y="1006046"/>
                </a:lnTo>
                <a:lnTo>
                  <a:pt x="2092781" y="970374"/>
                </a:lnTo>
                <a:lnTo>
                  <a:pt x="2110543" y="928260"/>
                </a:lnTo>
                <a:lnTo>
                  <a:pt x="2116836" y="881380"/>
                </a:lnTo>
                <a:lnTo>
                  <a:pt x="2116836" y="176275"/>
                </a:lnTo>
                <a:lnTo>
                  <a:pt x="2110543" y="129395"/>
                </a:lnTo>
                <a:lnTo>
                  <a:pt x="2092781" y="87281"/>
                </a:lnTo>
                <a:lnTo>
                  <a:pt x="2065226" y="51609"/>
                </a:lnTo>
                <a:lnTo>
                  <a:pt x="2029554" y="24054"/>
                </a:lnTo>
                <a:lnTo>
                  <a:pt x="1987440" y="6292"/>
                </a:lnTo>
                <a:lnTo>
                  <a:pt x="1940560" y="0"/>
                </a:lnTo>
                <a:close/>
              </a:path>
            </a:pathLst>
          </a:custGeom>
          <a:solidFill>
            <a:srgbClr val="D162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00221" y="3214877"/>
            <a:ext cx="2117090" cy="1057910"/>
          </a:xfrm>
          <a:custGeom>
            <a:avLst/>
            <a:gdLst/>
            <a:ahLst/>
            <a:cxnLst/>
            <a:rect l="l" t="t" r="r" b="b"/>
            <a:pathLst>
              <a:path w="2117090" h="1057910">
                <a:moveTo>
                  <a:pt x="0" y="176275"/>
                </a:moveTo>
                <a:lnTo>
                  <a:pt x="6292" y="129395"/>
                </a:lnTo>
                <a:lnTo>
                  <a:pt x="24054" y="87281"/>
                </a:lnTo>
                <a:lnTo>
                  <a:pt x="51609" y="51609"/>
                </a:lnTo>
                <a:lnTo>
                  <a:pt x="87281" y="24054"/>
                </a:lnTo>
                <a:lnTo>
                  <a:pt x="129395" y="6292"/>
                </a:lnTo>
                <a:lnTo>
                  <a:pt x="176275" y="0"/>
                </a:lnTo>
                <a:lnTo>
                  <a:pt x="1940560" y="0"/>
                </a:lnTo>
                <a:lnTo>
                  <a:pt x="1987440" y="6292"/>
                </a:lnTo>
                <a:lnTo>
                  <a:pt x="2029554" y="24054"/>
                </a:lnTo>
                <a:lnTo>
                  <a:pt x="2065226" y="51609"/>
                </a:lnTo>
                <a:lnTo>
                  <a:pt x="2092781" y="87281"/>
                </a:lnTo>
                <a:lnTo>
                  <a:pt x="2110543" y="129395"/>
                </a:lnTo>
                <a:lnTo>
                  <a:pt x="2116836" y="176275"/>
                </a:lnTo>
                <a:lnTo>
                  <a:pt x="2116836" y="881380"/>
                </a:lnTo>
                <a:lnTo>
                  <a:pt x="2110543" y="928260"/>
                </a:lnTo>
                <a:lnTo>
                  <a:pt x="2092781" y="970374"/>
                </a:lnTo>
                <a:lnTo>
                  <a:pt x="2065226" y="1006046"/>
                </a:lnTo>
                <a:lnTo>
                  <a:pt x="2029554" y="1033601"/>
                </a:lnTo>
                <a:lnTo>
                  <a:pt x="1987440" y="1051363"/>
                </a:lnTo>
                <a:lnTo>
                  <a:pt x="1940560" y="1057656"/>
                </a:lnTo>
                <a:lnTo>
                  <a:pt x="176275" y="1057656"/>
                </a:lnTo>
                <a:lnTo>
                  <a:pt x="129395" y="1051363"/>
                </a:lnTo>
                <a:lnTo>
                  <a:pt x="87281" y="1033601"/>
                </a:lnTo>
                <a:lnTo>
                  <a:pt x="51609" y="1006046"/>
                </a:lnTo>
                <a:lnTo>
                  <a:pt x="24054" y="970374"/>
                </a:lnTo>
                <a:lnTo>
                  <a:pt x="6292" y="928260"/>
                </a:lnTo>
                <a:lnTo>
                  <a:pt x="0" y="881380"/>
                </a:lnTo>
                <a:lnTo>
                  <a:pt x="0" y="176275"/>
                </a:lnTo>
                <a:close/>
              </a:path>
            </a:pathLst>
          </a:custGeom>
          <a:ln w="10668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63517" y="3290696"/>
            <a:ext cx="1191260" cy="857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>
              <a:lnSpc>
                <a:spcPts val="2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Challenges</a:t>
            </a:r>
            <a:endParaRPr sz="1800">
              <a:latin typeface="Georgia"/>
              <a:cs typeface="Georgia"/>
            </a:endParaRPr>
          </a:p>
          <a:p>
            <a:pPr marL="74930">
              <a:lnSpc>
                <a:spcPts val="2000"/>
              </a:lnSpc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Impacting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Curriculum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87646" y="1715261"/>
            <a:ext cx="2117090" cy="1057910"/>
          </a:xfrm>
          <a:custGeom>
            <a:avLst/>
            <a:gdLst/>
            <a:ahLst/>
            <a:cxnLst/>
            <a:rect l="l" t="t" r="r" b="b"/>
            <a:pathLst>
              <a:path w="2117090" h="1057910">
                <a:moveTo>
                  <a:pt x="1940559" y="0"/>
                </a:moveTo>
                <a:lnTo>
                  <a:pt x="176275" y="0"/>
                </a:lnTo>
                <a:lnTo>
                  <a:pt x="129395" y="6292"/>
                </a:lnTo>
                <a:lnTo>
                  <a:pt x="87281" y="24054"/>
                </a:lnTo>
                <a:lnTo>
                  <a:pt x="51609" y="51609"/>
                </a:lnTo>
                <a:lnTo>
                  <a:pt x="24054" y="87281"/>
                </a:lnTo>
                <a:lnTo>
                  <a:pt x="6292" y="129395"/>
                </a:lnTo>
                <a:lnTo>
                  <a:pt x="0" y="176275"/>
                </a:lnTo>
                <a:lnTo>
                  <a:pt x="0" y="881379"/>
                </a:lnTo>
                <a:lnTo>
                  <a:pt x="6292" y="928260"/>
                </a:lnTo>
                <a:lnTo>
                  <a:pt x="24054" y="970374"/>
                </a:lnTo>
                <a:lnTo>
                  <a:pt x="51609" y="1006046"/>
                </a:lnTo>
                <a:lnTo>
                  <a:pt x="87281" y="1033601"/>
                </a:lnTo>
                <a:lnTo>
                  <a:pt x="129395" y="1051363"/>
                </a:lnTo>
                <a:lnTo>
                  <a:pt x="176275" y="1057655"/>
                </a:lnTo>
                <a:lnTo>
                  <a:pt x="1940559" y="1057655"/>
                </a:lnTo>
                <a:lnTo>
                  <a:pt x="1987440" y="1051363"/>
                </a:lnTo>
                <a:lnTo>
                  <a:pt x="2029554" y="1033601"/>
                </a:lnTo>
                <a:lnTo>
                  <a:pt x="2065226" y="1006046"/>
                </a:lnTo>
                <a:lnTo>
                  <a:pt x="2092781" y="970374"/>
                </a:lnTo>
                <a:lnTo>
                  <a:pt x="2110543" y="928260"/>
                </a:lnTo>
                <a:lnTo>
                  <a:pt x="2116835" y="881379"/>
                </a:lnTo>
                <a:lnTo>
                  <a:pt x="2116835" y="176275"/>
                </a:lnTo>
                <a:lnTo>
                  <a:pt x="2110543" y="129395"/>
                </a:lnTo>
                <a:lnTo>
                  <a:pt x="2092781" y="87281"/>
                </a:lnTo>
                <a:lnTo>
                  <a:pt x="2065226" y="51609"/>
                </a:lnTo>
                <a:lnTo>
                  <a:pt x="2029554" y="24054"/>
                </a:lnTo>
                <a:lnTo>
                  <a:pt x="1987440" y="6292"/>
                </a:lnTo>
                <a:lnTo>
                  <a:pt x="1940559" y="0"/>
                </a:lnTo>
                <a:close/>
              </a:path>
            </a:pathLst>
          </a:custGeom>
          <a:solidFill>
            <a:srgbClr val="D162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87646" y="1715261"/>
            <a:ext cx="2117090" cy="1057910"/>
          </a:xfrm>
          <a:custGeom>
            <a:avLst/>
            <a:gdLst/>
            <a:ahLst/>
            <a:cxnLst/>
            <a:rect l="l" t="t" r="r" b="b"/>
            <a:pathLst>
              <a:path w="2117090" h="1057910">
                <a:moveTo>
                  <a:pt x="0" y="176275"/>
                </a:moveTo>
                <a:lnTo>
                  <a:pt x="6292" y="129395"/>
                </a:lnTo>
                <a:lnTo>
                  <a:pt x="24054" y="87281"/>
                </a:lnTo>
                <a:lnTo>
                  <a:pt x="51609" y="51609"/>
                </a:lnTo>
                <a:lnTo>
                  <a:pt x="87281" y="24054"/>
                </a:lnTo>
                <a:lnTo>
                  <a:pt x="129395" y="6292"/>
                </a:lnTo>
                <a:lnTo>
                  <a:pt x="176275" y="0"/>
                </a:lnTo>
                <a:lnTo>
                  <a:pt x="1940559" y="0"/>
                </a:lnTo>
                <a:lnTo>
                  <a:pt x="1987440" y="6292"/>
                </a:lnTo>
                <a:lnTo>
                  <a:pt x="2029554" y="24054"/>
                </a:lnTo>
                <a:lnTo>
                  <a:pt x="2065226" y="51609"/>
                </a:lnTo>
                <a:lnTo>
                  <a:pt x="2092781" y="87281"/>
                </a:lnTo>
                <a:lnTo>
                  <a:pt x="2110543" y="129395"/>
                </a:lnTo>
                <a:lnTo>
                  <a:pt x="2116835" y="176275"/>
                </a:lnTo>
                <a:lnTo>
                  <a:pt x="2116835" y="881379"/>
                </a:lnTo>
                <a:lnTo>
                  <a:pt x="2110543" y="928260"/>
                </a:lnTo>
                <a:lnTo>
                  <a:pt x="2092781" y="970374"/>
                </a:lnTo>
                <a:lnTo>
                  <a:pt x="2065226" y="1006046"/>
                </a:lnTo>
                <a:lnTo>
                  <a:pt x="2029554" y="1033601"/>
                </a:lnTo>
                <a:lnTo>
                  <a:pt x="1987440" y="1051363"/>
                </a:lnTo>
                <a:lnTo>
                  <a:pt x="1940559" y="1057655"/>
                </a:lnTo>
                <a:lnTo>
                  <a:pt x="176275" y="1057655"/>
                </a:lnTo>
                <a:lnTo>
                  <a:pt x="129395" y="1051363"/>
                </a:lnTo>
                <a:lnTo>
                  <a:pt x="87281" y="1033601"/>
                </a:lnTo>
                <a:lnTo>
                  <a:pt x="51609" y="1006046"/>
                </a:lnTo>
                <a:lnTo>
                  <a:pt x="24054" y="970374"/>
                </a:lnTo>
                <a:lnTo>
                  <a:pt x="6292" y="928260"/>
                </a:lnTo>
                <a:lnTo>
                  <a:pt x="0" y="881379"/>
                </a:lnTo>
                <a:lnTo>
                  <a:pt x="0" y="176275"/>
                </a:lnTo>
                <a:close/>
              </a:path>
            </a:pathLst>
          </a:custGeom>
          <a:ln w="10668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287771" y="1953514"/>
            <a:ext cx="1113155" cy="5334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62230">
              <a:lnSpc>
                <a:spcPts val="1839"/>
              </a:lnSpc>
              <a:spcBef>
                <a:spcPts val="425"/>
              </a:spcBef>
            </a:pPr>
            <a:r>
              <a:rPr sz="1800" spc="-5" dirty="0">
                <a:solidFill>
                  <a:srgbClr val="FFFFFF"/>
                </a:solidFill>
              </a:rPr>
              <a:t>Changing  </a:t>
            </a:r>
            <a:r>
              <a:rPr sz="1800" dirty="0">
                <a:solidFill>
                  <a:srgbClr val="FFFFFF"/>
                </a:solidFill>
              </a:rPr>
              <a:t>Wo</a:t>
            </a:r>
            <a:r>
              <a:rPr sz="1800" spc="-10" dirty="0">
                <a:solidFill>
                  <a:srgbClr val="FFFFFF"/>
                </a:solidFill>
              </a:rPr>
              <a:t>r</a:t>
            </a:r>
            <a:r>
              <a:rPr sz="1800" dirty="0">
                <a:solidFill>
                  <a:srgbClr val="FFFFFF"/>
                </a:solidFill>
              </a:rPr>
              <a:t>kplace</a:t>
            </a:r>
            <a:endParaRPr sz="1800"/>
          </a:p>
        </p:txBody>
      </p:sp>
      <p:sp>
        <p:nvSpPr>
          <p:cNvPr id="9" name="object 9"/>
          <p:cNvSpPr/>
          <p:nvPr/>
        </p:nvSpPr>
        <p:spPr>
          <a:xfrm>
            <a:off x="5086350" y="4929378"/>
            <a:ext cx="2117090" cy="1057910"/>
          </a:xfrm>
          <a:custGeom>
            <a:avLst/>
            <a:gdLst/>
            <a:ahLst/>
            <a:cxnLst/>
            <a:rect l="l" t="t" r="r" b="b"/>
            <a:pathLst>
              <a:path w="2117090" h="1057910">
                <a:moveTo>
                  <a:pt x="1940559" y="0"/>
                </a:moveTo>
                <a:lnTo>
                  <a:pt x="176275" y="0"/>
                </a:lnTo>
                <a:lnTo>
                  <a:pt x="129395" y="6292"/>
                </a:lnTo>
                <a:lnTo>
                  <a:pt x="87281" y="24054"/>
                </a:lnTo>
                <a:lnTo>
                  <a:pt x="51609" y="51609"/>
                </a:lnTo>
                <a:lnTo>
                  <a:pt x="24054" y="87281"/>
                </a:lnTo>
                <a:lnTo>
                  <a:pt x="6292" y="129395"/>
                </a:lnTo>
                <a:lnTo>
                  <a:pt x="0" y="176276"/>
                </a:lnTo>
                <a:lnTo>
                  <a:pt x="0" y="881380"/>
                </a:lnTo>
                <a:lnTo>
                  <a:pt x="6292" y="928242"/>
                </a:lnTo>
                <a:lnTo>
                  <a:pt x="24054" y="970351"/>
                </a:lnTo>
                <a:lnTo>
                  <a:pt x="51609" y="1006027"/>
                </a:lnTo>
                <a:lnTo>
                  <a:pt x="87281" y="1033589"/>
                </a:lnTo>
                <a:lnTo>
                  <a:pt x="129395" y="1051359"/>
                </a:lnTo>
                <a:lnTo>
                  <a:pt x="176275" y="1057656"/>
                </a:lnTo>
                <a:lnTo>
                  <a:pt x="1940559" y="1057656"/>
                </a:lnTo>
                <a:lnTo>
                  <a:pt x="1987440" y="1051359"/>
                </a:lnTo>
                <a:lnTo>
                  <a:pt x="2029554" y="1033589"/>
                </a:lnTo>
                <a:lnTo>
                  <a:pt x="2065226" y="1006027"/>
                </a:lnTo>
                <a:lnTo>
                  <a:pt x="2092781" y="970351"/>
                </a:lnTo>
                <a:lnTo>
                  <a:pt x="2110543" y="928242"/>
                </a:lnTo>
                <a:lnTo>
                  <a:pt x="2116835" y="881380"/>
                </a:lnTo>
                <a:lnTo>
                  <a:pt x="2116835" y="176276"/>
                </a:lnTo>
                <a:lnTo>
                  <a:pt x="2110543" y="129395"/>
                </a:lnTo>
                <a:lnTo>
                  <a:pt x="2092781" y="87281"/>
                </a:lnTo>
                <a:lnTo>
                  <a:pt x="2065226" y="51609"/>
                </a:lnTo>
                <a:lnTo>
                  <a:pt x="2029554" y="24054"/>
                </a:lnTo>
                <a:lnTo>
                  <a:pt x="1987440" y="6292"/>
                </a:lnTo>
                <a:lnTo>
                  <a:pt x="1940559" y="0"/>
                </a:lnTo>
                <a:close/>
              </a:path>
            </a:pathLst>
          </a:custGeom>
          <a:solidFill>
            <a:srgbClr val="D162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86350" y="4929378"/>
            <a:ext cx="2117090" cy="1057910"/>
          </a:xfrm>
          <a:custGeom>
            <a:avLst/>
            <a:gdLst/>
            <a:ahLst/>
            <a:cxnLst/>
            <a:rect l="l" t="t" r="r" b="b"/>
            <a:pathLst>
              <a:path w="2117090" h="1057910">
                <a:moveTo>
                  <a:pt x="0" y="176276"/>
                </a:moveTo>
                <a:lnTo>
                  <a:pt x="6292" y="129395"/>
                </a:lnTo>
                <a:lnTo>
                  <a:pt x="24054" y="87281"/>
                </a:lnTo>
                <a:lnTo>
                  <a:pt x="51609" y="51609"/>
                </a:lnTo>
                <a:lnTo>
                  <a:pt x="87281" y="24054"/>
                </a:lnTo>
                <a:lnTo>
                  <a:pt x="129395" y="6292"/>
                </a:lnTo>
                <a:lnTo>
                  <a:pt x="176275" y="0"/>
                </a:lnTo>
                <a:lnTo>
                  <a:pt x="1940559" y="0"/>
                </a:lnTo>
                <a:lnTo>
                  <a:pt x="1987440" y="6292"/>
                </a:lnTo>
                <a:lnTo>
                  <a:pt x="2029554" y="24054"/>
                </a:lnTo>
                <a:lnTo>
                  <a:pt x="2065226" y="51609"/>
                </a:lnTo>
                <a:lnTo>
                  <a:pt x="2092781" y="87281"/>
                </a:lnTo>
                <a:lnTo>
                  <a:pt x="2110543" y="129395"/>
                </a:lnTo>
                <a:lnTo>
                  <a:pt x="2116835" y="176276"/>
                </a:lnTo>
                <a:lnTo>
                  <a:pt x="2116835" y="881380"/>
                </a:lnTo>
                <a:lnTo>
                  <a:pt x="2110543" y="928242"/>
                </a:lnTo>
                <a:lnTo>
                  <a:pt x="2092781" y="970351"/>
                </a:lnTo>
                <a:lnTo>
                  <a:pt x="2065226" y="1006027"/>
                </a:lnTo>
                <a:lnTo>
                  <a:pt x="2029554" y="1033589"/>
                </a:lnTo>
                <a:lnTo>
                  <a:pt x="1987440" y="1051359"/>
                </a:lnTo>
                <a:lnTo>
                  <a:pt x="1940559" y="1057656"/>
                </a:lnTo>
                <a:lnTo>
                  <a:pt x="176275" y="1057656"/>
                </a:lnTo>
                <a:lnTo>
                  <a:pt x="129395" y="1051359"/>
                </a:lnTo>
                <a:lnTo>
                  <a:pt x="87281" y="1033589"/>
                </a:lnTo>
                <a:lnTo>
                  <a:pt x="51609" y="1006027"/>
                </a:lnTo>
                <a:lnTo>
                  <a:pt x="24054" y="970351"/>
                </a:lnTo>
                <a:lnTo>
                  <a:pt x="6292" y="928242"/>
                </a:lnTo>
                <a:lnTo>
                  <a:pt x="0" y="881380"/>
                </a:lnTo>
                <a:lnTo>
                  <a:pt x="0" y="176276"/>
                </a:lnTo>
                <a:close/>
              </a:path>
            </a:pathLst>
          </a:custGeom>
          <a:ln w="10668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63870" y="5168265"/>
            <a:ext cx="1160780" cy="5334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182880">
              <a:lnSpc>
                <a:spcPts val="1839"/>
              </a:lnSpc>
              <a:spcBef>
                <a:spcPts val="425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Greater 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Democracy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27454" y="4857750"/>
            <a:ext cx="2117090" cy="1059180"/>
          </a:xfrm>
          <a:custGeom>
            <a:avLst/>
            <a:gdLst/>
            <a:ahLst/>
            <a:cxnLst/>
            <a:rect l="l" t="t" r="r" b="b"/>
            <a:pathLst>
              <a:path w="2117090" h="1059179">
                <a:moveTo>
                  <a:pt x="1940306" y="0"/>
                </a:moveTo>
                <a:lnTo>
                  <a:pt x="176529" y="0"/>
                </a:lnTo>
                <a:lnTo>
                  <a:pt x="129587" y="6302"/>
                </a:lnTo>
                <a:lnTo>
                  <a:pt x="87413" y="24092"/>
                </a:lnTo>
                <a:lnTo>
                  <a:pt x="51688" y="51688"/>
                </a:lnTo>
                <a:lnTo>
                  <a:pt x="24092" y="87413"/>
                </a:lnTo>
                <a:lnTo>
                  <a:pt x="6302" y="129587"/>
                </a:lnTo>
                <a:lnTo>
                  <a:pt x="0" y="176530"/>
                </a:lnTo>
                <a:lnTo>
                  <a:pt x="0" y="882650"/>
                </a:lnTo>
                <a:lnTo>
                  <a:pt x="6302" y="929579"/>
                </a:lnTo>
                <a:lnTo>
                  <a:pt x="24092" y="971749"/>
                </a:lnTo>
                <a:lnTo>
                  <a:pt x="51688" y="1007476"/>
                </a:lnTo>
                <a:lnTo>
                  <a:pt x="87413" y="1035079"/>
                </a:lnTo>
                <a:lnTo>
                  <a:pt x="129587" y="1052874"/>
                </a:lnTo>
                <a:lnTo>
                  <a:pt x="176529" y="1059180"/>
                </a:lnTo>
                <a:lnTo>
                  <a:pt x="1940306" y="1059180"/>
                </a:lnTo>
                <a:lnTo>
                  <a:pt x="1987248" y="1052874"/>
                </a:lnTo>
                <a:lnTo>
                  <a:pt x="2029422" y="1035079"/>
                </a:lnTo>
                <a:lnTo>
                  <a:pt x="2065146" y="1007476"/>
                </a:lnTo>
                <a:lnTo>
                  <a:pt x="2092743" y="971749"/>
                </a:lnTo>
                <a:lnTo>
                  <a:pt x="2110533" y="929579"/>
                </a:lnTo>
                <a:lnTo>
                  <a:pt x="2116835" y="882650"/>
                </a:lnTo>
                <a:lnTo>
                  <a:pt x="2116835" y="176530"/>
                </a:lnTo>
                <a:lnTo>
                  <a:pt x="2110533" y="129587"/>
                </a:lnTo>
                <a:lnTo>
                  <a:pt x="2092743" y="87413"/>
                </a:lnTo>
                <a:lnTo>
                  <a:pt x="2065146" y="51688"/>
                </a:lnTo>
                <a:lnTo>
                  <a:pt x="2029422" y="24092"/>
                </a:lnTo>
                <a:lnTo>
                  <a:pt x="1987248" y="6302"/>
                </a:lnTo>
                <a:lnTo>
                  <a:pt x="1940306" y="0"/>
                </a:lnTo>
                <a:close/>
              </a:path>
            </a:pathLst>
          </a:custGeom>
          <a:solidFill>
            <a:srgbClr val="D162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7454" y="4857750"/>
            <a:ext cx="2117090" cy="1059180"/>
          </a:xfrm>
          <a:custGeom>
            <a:avLst/>
            <a:gdLst/>
            <a:ahLst/>
            <a:cxnLst/>
            <a:rect l="l" t="t" r="r" b="b"/>
            <a:pathLst>
              <a:path w="2117090" h="1059179">
                <a:moveTo>
                  <a:pt x="0" y="176530"/>
                </a:moveTo>
                <a:lnTo>
                  <a:pt x="6302" y="129587"/>
                </a:lnTo>
                <a:lnTo>
                  <a:pt x="24092" y="87413"/>
                </a:lnTo>
                <a:lnTo>
                  <a:pt x="51688" y="51688"/>
                </a:lnTo>
                <a:lnTo>
                  <a:pt x="87413" y="24092"/>
                </a:lnTo>
                <a:lnTo>
                  <a:pt x="129587" y="6302"/>
                </a:lnTo>
                <a:lnTo>
                  <a:pt x="176529" y="0"/>
                </a:lnTo>
                <a:lnTo>
                  <a:pt x="1940306" y="0"/>
                </a:lnTo>
                <a:lnTo>
                  <a:pt x="1987248" y="6302"/>
                </a:lnTo>
                <a:lnTo>
                  <a:pt x="2029422" y="24092"/>
                </a:lnTo>
                <a:lnTo>
                  <a:pt x="2065146" y="51688"/>
                </a:lnTo>
                <a:lnTo>
                  <a:pt x="2092743" y="87413"/>
                </a:lnTo>
                <a:lnTo>
                  <a:pt x="2110533" y="129587"/>
                </a:lnTo>
                <a:lnTo>
                  <a:pt x="2116835" y="176530"/>
                </a:lnTo>
                <a:lnTo>
                  <a:pt x="2116835" y="882650"/>
                </a:lnTo>
                <a:lnTo>
                  <a:pt x="2110533" y="929579"/>
                </a:lnTo>
                <a:lnTo>
                  <a:pt x="2092743" y="971749"/>
                </a:lnTo>
                <a:lnTo>
                  <a:pt x="2065146" y="1007476"/>
                </a:lnTo>
                <a:lnTo>
                  <a:pt x="2029422" y="1035079"/>
                </a:lnTo>
                <a:lnTo>
                  <a:pt x="1987248" y="1052874"/>
                </a:lnTo>
                <a:lnTo>
                  <a:pt x="1940306" y="1059180"/>
                </a:lnTo>
                <a:lnTo>
                  <a:pt x="176529" y="1059180"/>
                </a:lnTo>
                <a:lnTo>
                  <a:pt x="129587" y="1052874"/>
                </a:lnTo>
                <a:lnTo>
                  <a:pt x="87413" y="1035079"/>
                </a:lnTo>
                <a:lnTo>
                  <a:pt x="51688" y="1007476"/>
                </a:lnTo>
                <a:lnTo>
                  <a:pt x="24092" y="971749"/>
                </a:lnTo>
                <a:lnTo>
                  <a:pt x="6302" y="929579"/>
                </a:lnTo>
                <a:lnTo>
                  <a:pt x="0" y="882650"/>
                </a:lnTo>
                <a:lnTo>
                  <a:pt x="0" y="176530"/>
                </a:lnTo>
                <a:close/>
              </a:path>
            </a:pathLst>
          </a:custGeom>
          <a:ln w="10668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164207" y="5213730"/>
            <a:ext cx="1240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Mass</a:t>
            </a:r>
            <a:r>
              <a:rPr sz="1800" spc="-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Media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99082" y="1713738"/>
            <a:ext cx="2117090" cy="1059180"/>
          </a:xfrm>
          <a:custGeom>
            <a:avLst/>
            <a:gdLst/>
            <a:ahLst/>
            <a:cxnLst/>
            <a:rect l="l" t="t" r="r" b="b"/>
            <a:pathLst>
              <a:path w="2117090" h="1059180">
                <a:moveTo>
                  <a:pt x="1940306" y="0"/>
                </a:moveTo>
                <a:lnTo>
                  <a:pt x="176530" y="0"/>
                </a:lnTo>
                <a:lnTo>
                  <a:pt x="129587" y="6302"/>
                </a:lnTo>
                <a:lnTo>
                  <a:pt x="87413" y="24092"/>
                </a:lnTo>
                <a:lnTo>
                  <a:pt x="51688" y="51688"/>
                </a:lnTo>
                <a:lnTo>
                  <a:pt x="24092" y="87413"/>
                </a:lnTo>
                <a:lnTo>
                  <a:pt x="6302" y="129587"/>
                </a:lnTo>
                <a:lnTo>
                  <a:pt x="0" y="176529"/>
                </a:lnTo>
                <a:lnTo>
                  <a:pt x="0" y="882650"/>
                </a:lnTo>
                <a:lnTo>
                  <a:pt x="6302" y="929592"/>
                </a:lnTo>
                <a:lnTo>
                  <a:pt x="24092" y="971766"/>
                </a:lnTo>
                <a:lnTo>
                  <a:pt x="51688" y="1007490"/>
                </a:lnTo>
                <a:lnTo>
                  <a:pt x="87413" y="1035087"/>
                </a:lnTo>
                <a:lnTo>
                  <a:pt x="129587" y="1052877"/>
                </a:lnTo>
                <a:lnTo>
                  <a:pt x="176530" y="1059179"/>
                </a:lnTo>
                <a:lnTo>
                  <a:pt x="1940306" y="1059179"/>
                </a:lnTo>
                <a:lnTo>
                  <a:pt x="1987248" y="1052877"/>
                </a:lnTo>
                <a:lnTo>
                  <a:pt x="2029422" y="1035087"/>
                </a:lnTo>
                <a:lnTo>
                  <a:pt x="2065146" y="1007490"/>
                </a:lnTo>
                <a:lnTo>
                  <a:pt x="2092743" y="971766"/>
                </a:lnTo>
                <a:lnTo>
                  <a:pt x="2110533" y="929592"/>
                </a:lnTo>
                <a:lnTo>
                  <a:pt x="2116835" y="882650"/>
                </a:lnTo>
                <a:lnTo>
                  <a:pt x="2116835" y="176529"/>
                </a:lnTo>
                <a:lnTo>
                  <a:pt x="2110533" y="129587"/>
                </a:lnTo>
                <a:lnTo>
                  <a:pt x="2092743" y="87413"/>
                </a:lnTo>
                <a:lnTo>
                  <a:pt x="2065146" y="51688"/>
                </a:lnTo>
                <a:lnTo>
                  <a:pt x="2029422" y="24092"/>
                </a:lnTo>
                <a:lnTo>
                  <a:pt x="1987248" y="6302"/>
                </a:lnTo>
                <a:lnTo>
                  <a:pt x="1940306" y="0"/>
                </a:lnTo>
                <a:close/>
              </a:path>
            </a:pathLst>
          </a:custGeom>
          <a:solidFill>
            <a:srgbClr val="D162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99082" y="1713738"/>
            <a:ext cx="2117090" cy="1059180"/>
          </a:xfrm>
          <a:custGeom>
            <a:avLst/>
            <a:gdLst/>
            <a:ahLst/>
            <a:cxnLst/>
            <a:rect l="l" t="t" r="r" b="b"/>
            <a:pathLst>
              <a:path w="2117090" h="1059180">
                <a:moveTo>
                  <a:pt x="0" y="176529"/>
                </a:moveTo>
                <a:lnTo>
                  <a:pt x="6302" y="129587"/>
                </a:lnTo>
                <a:lnTo>
                  <a:pt x="24092" y="87413"/>
                </a:lnTo>
                <a:lnTo>
                  <a:pt x="51688" y="51688"/>
                </a:lnTo>
                <a:lnTo>
                  <a:pt x="87413" y="24092"/>
                </a:lnTo>
                <a:lnTo>
                  <a:pt x="129587" y="6302"/>
                </a:lnTo>
                <a:lnTo>
                  <a:pt x="176530" y="0"/>
                </a:lnTo>
                <a:lnTo>
                  <a:pt x="1940306" y="0"/>
                </a:lnTo>
                <a:lnTo>
                  <a:pt x="1987248" y="6302"/>
                </a:lnTo>
                <a:lnTo>
                  <a:pt x="2029422" y="24092"/>
                </a:lnTo>
                <a:lnTo>
                  <a:pt x="2065146" y="51688"/>
                </a:lnTo>
                <a:lnTo>
                  <a:pt x="2092743" y="87413"/>
                </a:lnTo>
                <a:lnTo>
                  <a:pt x="2110533" y="129587"/>
                </a:lnTo>
                <a:lnTo>
                  <a:pt x="2116835" y="176529"/>
                </a:lnTo>
                <a:lnTo>
                  <a:pt x="2116835" y="882650"/>
                </a:lnTo>
                <a:lnTo>
                  <a:pt x="2110533" y="929592"/>
                </a:lnTo>
                <a:lnTo>
                  <a:pt x="2092743" y="971766"/>
                </a:lnTo>
                <a:lnTo>
                  <a:pt x="2065146" y="1007490"/>
                </a:lnTo>
                <a:lnTo>
                  <a:pt x="2029422" y="1035087"/>
                </a:lnTo>
                <a:lnTo>
                  <a:pt x="1987248" y="1052877"/>
                </a:lnTo>
                <a:lnTo>
                  <a:pt x="1940306" y="1059179"/>
                </a:lnTo>
                <a:lnTo>
                  <a:pt x="176530" y="1059179"/>
                </a:lnTo>
                <a:lnTo>
                  <a:pt x="129587" y="1052877"/>
                </a:lnTo>
                <a:lnTo>
                  <a:pt x="87413" y="1035087"/>
                </a:lnTo>
                <a:lnTo>
                  <a:pt x="51688" y="1007490"/>
                </a:lnTo>
                <a:lnTo>
                  <a:pt x="24092" y="971766"/>
                </a:lnTo>
                <a:lnTo>
                  <a:pt x="6302" y="929592"/>
                </a:lnTo>
                <a:lnTo>
                  <a:pt x="0" y="882650"/>
                </a:lnTo>
                <a:lnTo>
                  <a:pt x="0" y="176529"/>
                </a:lnTo>
                <a:close/>
              </a:path>
            </a:pathLst>
          </a:custGeom>
          <a:ln w="10668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008377" y="2069338"/>
            <a:ext cx="1696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Information</a:t>
            </a:r>
            <a:r>
              <a:rPr sz="18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Age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08883" y="2682875"/>
            <a:ext cx="447040" cy="615950"/>
          </a:xfrm>
          <a:custGeom>
            <a:avLst/>
            <a:gdLst/>
            <a:ahLst/>
            <a:cxnLst/>
            <a:rect l="l" t="t" r="r" b="b"/>
            <a:pathLst>
              <a:path w="447039" h="615950">
                <a:moveTo>
                  <a:pt x="160020" y="0"/>
                </a:moveTo>
                <a:lnTo>
                  <a:pt x="0" y="79501"/>
                </a:lnTo>
                <a:lnTo>
                  <a:pt x="206502" y="495300"/>
                </a:lnTo>
                <a:lnTo>
                  <a:pt x="126618" y="535051"/>
                </a:lnTo>
                <a:lnTo>
                  <a:pt x="366014" y="615569"/>
                </a:lnTo>
                <a:lnTo>
                  <a:pt x="446531" y="376174"/>
                </a:lnTo>
                <a:lnTo>
                  <a:pt x="366521" y="415925"/>
                </a:lnTo>
                <a:lnTo>
                  <a:pt x="160020" y="0"/>
                </a:lnTo>
                <a:close/>
              </a:path>
            </a:pathLst>
          </a:custGeom>
          <a:solidFill>
            <a:srgbClr val="D162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08883" y="2682875"/>
            <a:ext cx="447040" cy="615950"/>
          </a:xfrm>
          <a:custGeom>
            <a:avLst/>
            <a:gdLst/>
            <a:ahLst/>
            <a:cxnLst/>
            <a:rect l="l" t="t" r="r" b="b"/>
            <a:pathLst>
              <a:path w="447039" h="615950">
                <a:moveTo>
                  <a:pt x="160020" y="0"/>
                </a:moveTo>
                <a:lnTo>
                  <a:pt x="366521" y="415925"/>
                </a:lnTo>
                <a:lnTo>
                  <a:pt x="446531" y="376174"/>
                </a:lnTo>
                <a:lnTo>
                  <a:pt x="366014" y="615569"/>
                </a:lnTo>
                <a:lnTo>
                  <a:pt x="126618" y="535051"/>
                </a:lnTo>
                <a:lnTo>
                  <a:pt x="206502" y="495300"/>
                </a:lnTo>
                <a:lnTo>
                  <a:pt x="0" y="79501"/>
                </a:lnTo>
                <a:lnTo>
                  <a:pt x="160020" y="0"/>
                </a:lnTo>
                <a:close/>
              </a:path>
            </a:pathLst>
          </a:custGeom>
          <a:ln w="11428">
            <a:solidFill>
              <a:srgbClr val="9946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40325" y="2748788"/>
            <a:ext cx="425450" cy="628650"/>
          </a:xfrm>
          <a:custGeom>
            <a:avLst/>
            <a:gdLst/>
            <a:ahLst/>
            <a:cxnLst/>
            <a:rect l="l" t="t" r="r" b="b"/>
            <a:pathLst>
              <a:path w="425450" h="628650">
                <a:moveTo>
                  <a:pt x="259969" y="0"/>
                </a:moveTo>
                <a:lnTo>
                  <a:pt x="82550" y="429133"/>
                </a:lnTo>
                <a:lnTo>
                  <a:pt x="0" y="394970"/>
                </a:lnTo>
                <a:lnTo>
                  <a:pt x="96774" y="628269"/>
                </a:lnTo>
                <a:lnTo>
                  <a:pt x="330073" y="531367"/>
                </a:lnTo>
                <a:lnTo>
                  <a:pt x="247523" y="497332"/>
                </a:lnTo>
                <a:lnTo>
                  <a:pt x="424941" y="68199"/>
                </a:lnTo>
                <a:lnTo>
                  <a:pt x="259969" y="0"/>
                </a:lnTo>
                <a:close/>
              </a:path>
            </a:pathLst>
          </a:custGeom>
          <a:solidFill>
            <a:srgbClr val="D162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40325" y="2748788"/>
            <a:ext cx="425450" cy="628650"/>
          </a:xfrm>
          <a:custGeom>
            <a:avLst/>
            <a:gdLst/>
            <a:ahLst/>
            <a:cxnLst/>
            <a:rect l="l" t="t" r="r" b="b"/>
            <a:pathLst>
              <a:path w="425450" h="628650">
                <a:moveTo>
                  <a:pt x="96774" y="628269"/>
                </a:moveTo>
                <a:lnTo>
                  <a:pt x="0" y="394970"/>
                </a:lnTo>
                <a:lnTo>
                  <a:pt x="82550" y="429133"/>
                </a:lnTo>
                <a:lnTo>
                  <a:pt x="259969" y="0"/>
                </a:lnTo>
                <a:lnTo>
                  <a:pt x="424941" y="68199"/>
                </a:lnTo>
                <a:lnTo>
                  <a:pt x="247523" y="497332"/>
                </a:lnTo>
                <a:lnTo>
                  <a:pt x="330073" y="531367"/>
                </a:lnTo>
                <a:lnTo>
                  <a:pt x="96774" y="628269"/>
                </a:lnTo>
                <a:close/>
              </a:path>
            </a:pathLst>
          </a:custGeom>
          <a:ln w="11428">
            <a:solidFill>
              <a:srgbClr val="9946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02305" y="4261739"/>
            <a:ext cx="611505" cy="607060"/>
          </a:xfrm>
          <a:custGeom>
            <a:avLst/>
            <a:gdLst/>
            <a:ahLst/>
            <a:cxnLst/>
            <a:rect l="l" t="t" r="r" b="b"/>
            <a:pathLst>
              <a:path w="611504" h="607060">
                <a:moveTo>
                  <a:pt x="372999" y="0"/>
                </a:moveTo>
                <a:lnTo>
                  <a:pt x="432181" y="59817"/>
                </a:lnTo>
                <a:lnTo>
                  <a:pt x="0" y="487172"/>
                </a:lnTo>
                <a:lnTo>
                  <a:pt x="118363" y="606806"/>
                </a:lnTo>
                <a:lnTo>
                  <a:pt x="550544" y="179450"/>
                </a:lnTo>
                <a:lnTo>
                  <a:pt x="609727" y="239268"/>
                </a:lnTo>
                <a:lnTo>
                  <a:pt x="610996" y="1269"/>
                </a:lnTo>
                <a:lnTo>
                  <a:pt x="372999" y="0"/>
                </a:lnTo>
                <a:close/>
              </a:path>
            </a:pathLst>
          </a:custGeom>
          <a:solidFill>
            <a:srgbClr val="D162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02305" y="4261739"/>
            <a:ext cx="611505" cy="607060"/>
          </a:xfrm>
          <a:custGeom>
            <a:avLst/>
            <a:gdLst/>
            <a:ahLst/>
            <a:cxnLst/>
            <a:rect l="l" t="t" r="r" b="b"/>
            <a:pathLst>
              <a:path w="611504" h="607060">
                <a:moveTo>
                  <a:pt x="372999" y="0"/>
                </a:moveTo>
                <a:lnTo>
                  <a:pt x="610996" y="1269"/>
                </a:lnTo>
                <a:lnTo>
                  <a:pt x="609727" y="239268"/>
                </a:lnTo>
                <a:lnTo>
                  <a:pt x="550544" y="179450"/>
                </a:lnTo>
                <a:lnTo>
                  <a:pt x="118363" y="606806"/>
                </a:lnTo>
                <a:lnTo>
                  <a:pt x="0" y="487172"/>
                </a:lnTo>
                <a:lnTo>
                  <a:pt x="432181" y="59817"/>
                </a:lnTo>
                <a:lnTo>
                  <a:pt x="372999" y="0"/>
                </a:lnTo>
              </a:path>
            </a:pathLst>
          </a:custGeom>
          <a:ln w="11428">
            <a:solidFill>
              <a:srgbClr val="9946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85028" y="4184903"/>
            <a:ext cx="591820" cy="665480"/>
          </a:xfrm>
          <a:custGeom>
            <a:avLst/>
            <a:gdLst/>
            <a:ahLst/>
            <a:cxnLst/>
            <a:rect l="l" t="t" r="r" b="b"/>
            <a:pathLst>
              <a:path w="591820" h="665479">
                <a:moveTo>
                  <a:pt x="25400" y="0"/>
                </a:moveTo>
                <a:lnTo>
                  <a:pt x="0" y="251333"/>
                </a:lnTo>
                <a:lnTo>
                  <a:pt x="69215" y="194818"/>
                </a:lnTo>
                <a:lnTo>
                  <a:pt x="453390" y="665099"/>
                </a:lnTo>
                <a:lnTo>
                  <a:pt x="591693" y="552069"/>
                </a:lnTo>
                <a:lnTo>
                  <a:pt x="207518" y="81788"/>
                </a:lnTo>
                <a:lnTo>
                  <a:pt x="276606" y="25400"/>
                </a:lnTo>
                <a:lnTo>
                  <a:pt x="25400" y="0"/>
                </a:lnTo>
                <a:close/>
              </a:path>
            </a:pathLst>
          </a:custGeom>
          <a:solidFill>
            <a:srgbClr val="D162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85028" y="4184903"/>
            <a:ext cx="591820" cy="665480"/>
          </a:xfrm>
          <a:custGeom>
            <a:avLst/>
            <a:gdLst/>
            <a:ahLst/>
            <a:cxnLst/>
            <a:rect l="l" t="t" r="r" b="b"/>
            <a:pathLst>
              <a:path w="591820" h="665479">
                <a:moveTo>
                  <a:pt x="25400" y="0"/>
                </a:moveTo>
                <a:lnTo>
                  <a:pt x="276606" y="25400"/>
                </a:lnTo>
                <a:lnTo>
                  <a:pt x="207518" y="81788"/>
                </a:lnTo>
                <a:lnTo>
                  <a:pt x="591693" y="552069"/>
                </a:lnTo>
                <a:lnTo>
                  <a:pt x="453390" y="665099"/>
                </a:lnTo>
                <a:lnTo>
                  <a:pt x="69215" y="194818"/>
                </a:lnTo>
                <a:lnTo>
                  <a:pt x="0" y="251333"/>
                </a:lnTo>
                <a:lnTo>
                  <a:pt x="25400" y="0"/>
                </a:lnTo>
                <a:close/>
              </a:path>
            </a:pathLst>
          </a:custGeom>
          <a:ln w="11428">
            <a:solidFill>
              <a:srgbClr val="9946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4377" y="412750"/>
            <a:ext cx="308864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Information</a:t>
            </a:r>
            <a:r>
              <a:rPr spc="-90" dirty="0"/>
              <a:t> </a:t>
            </a:r>
            <a:r>
              <a:rPr dirty="0"/>
              <a:t>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1" y="2391282"/>
            <a:ext cx="6904990" cy="27419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87020" indent="-274320" algn="just">
              <a:lnSpc>
                <a:spcPct val="100000"/>
              </a:lnSpc>
              <a:spcBef>
                <a:spcPts val="74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5" dirty="0">
                <a:latin typeface="Georgia"/>
                <a:cs typeface="Georgia"/>
              </a:rPr>
              <a:t>More information has been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produced</a:t>
            </a:r>
            <a:endParaRPr sz="2700">
              <a:latin typeface="Georgia"/>
              <a:cs typeface="Georgia"/>
            </a:endParaRPr>
          </a:p>
          <a:p>
            <a:pPr marL="287020" marR="5080" indent="-274320" algn="just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5" dirty="0">
                <a:latin typeface="Georgia"/>
                <a:cs typeface="Georgia"/>
              </a:rPr>
              <a:t>Information are made available to </a:t>
            </a:r>
            <a:r>
              <a:rPr sz="2700" dirty="0">
                <a:latin typeface="Georgia"/>
                <a:cs typeface="Georgia"/>
              </a:rPr>
              <a:t>anybody,  anywhere and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anytime.</a:t>
            </a:r>
            <a:endParaRPr sz="2700">
              <a:latin typeface="Georgia"/>
              <a:cs typeface="Georgia"/>
            </a:endParaRPr>
          </a:p>
          <a:p>
            <a:pPr marL="287020" marR="220345" indent="-274320" algn="just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5" dirty="0">
                <a:latin typeface="Georgia"/>
                <a:cs typeface="Georgia"/>
              </a:rPr>
              <a:t>Has </a:t>
            </a:r>
            <a:r>
              <a:rPr sz="2700" dirty="0">
                <a:latin typeface="Georgia"/>
                <a:cs typeface="Georgia"/>
              </a:rPr>
              <a:t>the </a:t>
            </a:r>
            <a:r>
              <a:rPr sz="2700" spc="-5" dirty="0">
                <a:latin typeface="Georgia"/>
                <a:cs typeface="Georgia"/>
              </a:rPr>
              <a:t>present curriculum </a:t>
            </a:r>
            <a:r>
              <a:rPr sz="2700" dirty="0">
                <a:latin typeface="Georgia"/>
                <a:cs typeface="Georgia"/>
              </a:rPr>
              <a:t>in </a:t>
            </a:r>
            <a:r>
              <a:rPr sz="2700" spc="-10" dirty="0">
                <a:latin typeface="Georgia"/>
                <a:cs typeface="Georgia"/>
              </a:rPr>
              <a:t>educational  </a:t>
            </a:r>
            <a:r>
              <a:rPr sz="2700" spc="-5" dirty="0">
                <a:latin typeface="Georgia"/>
                <a:cs typeface="Georgia"/>
              </a:rPr>
              <a:t>institutions taken </a:t>
            </a:r>
            <a:r>
              <a:rPr sz="2700" dirty="0">
                <a:latin typeface="Georgia"/>
                <a:cs typeface="Georgia"/>
              </a:rPr>
              <a:t>into </a:t>
            </a:r>
            <a:r>
              <a:rPr sz="2700" spc="-5" dirty="0">
                <a:latin typeface="Georgia"/>
                <a:cs typeface="Georgia"/>
              </a:rPr>
              <a:t>consideration these  developments?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3566" y="412750"/>
            <a:ext cx="389001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Changing</a:t>
            </a:r>
            <a:r>
              <a:rPr spc="-60" dirty="0"/>
              <a:t> </a:t>
            </a:r>
            <a:r>
              <a:rPr spc="-5" dirty="0"/>
              <a:t>Workplace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1" y="2062098"/>
            <a:ext cx="8324850" cy="3482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226060" indent="-27432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  <a:tab pos="1024255" algn="l"/>
              </a:tabLst>
            </a:pPr>
            <a:r>
              <a:rPr sz="2700" spc="-5" dirty="0">
                <a:latin typeface="Georgia"/>
                <a:cs typeface="Georgia"/>
              </a:rPr>
              <a:t>Automation </a:t>
            </a:r>
            <a:r>
              <a:rPr sz="2700" dirty="0">
                <a:latin typeface="Georgia"/>
                <a:cs typeface="Georgia"/>
              </a:rPr>
              <a:t>and </a:t>
            </a:r>
            <a:r>
              <a:rPr sz="2700" spc="-5" dirty="0">
                <a:latin typeface="Georgia"/>
                <a:cs typeface="Georgia"/>
              </a:rPr>
              <a:t>computerization </a:t>
            </a:r>
            <a:r>
              <a:rPr sz="2700" dirty="0">
                <a:latin typeface="Georgia"/>
                <a:cs typeface="Georgia"/>
              </a:rPr>
              <a:t>is </a:t>
            </a:r>
            <a:r>
              <a:rPr sz="2700" spc="-5" dirty="0">
                <a:latin typeface="Georgia"/>
                <a:cs typeface="Georgia"/>
              </a:rPr>
              <a:t>another  development that </a:t>
            </a:r>
            <a:r>
              <a:rPr sz="2700" dirty="0">
                <a:latin typeface="Georgia"/>
                <a:cs typeface="Georgia"/>
              </a:rPr>
              <a:t>is </a:t>
            </a:r>
            <a:r>
              <a:rPr sz="2700" spc="-5" dirty="0">
                <a:latin typeface="Georgia"/>
                <a:cs typeface="Georgia"/>
              </a:rPr>
              <a:t>rapidly changing the workplace  </a:t>
            </a:r>
            <a:r>
              <a:rPr sz="2700" dirty="0">
                <a:latin typeface="Georgia"/>
                <a:cs typeface="Georgia"/>
              </a:rPr>
              <a:t>and	</a:t>
            </a:r>
            <a:r>
              <a:rPr sz="2700" spc="-5" dirty="0">
                <a:latin typeface="Georgia"/>
                <a:cs typeface="Georgia"/>
              </a:rPr>
              <a:t>type of </a:t>
            </a:r>
            <a:r>
              <a:rPr sz="2700" dirty="0">
                <a:latin typeface="Georgia"/>
                <a:cs typeface="Georgia"/>
              </a:rPr>
              <a:t>job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performed.</a:t>
            </a:r>
            <a:endParaRPr sz="27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D16248"/>
              </a:buClr>
              <a:buFont typeface="Wingdings 2"/>
              <a:buChar char=""/>
            </a:pPr>
            <a:endParaRPr sz="3950">
              <a:latin typeface="Georgia"/>
              <a:cs typeface="Georgia"/>
            </a:endParaRPr>
          </a:p>
          <a:p>
            <a:pPr marL="287020" marR="5080" indent="-274320">
              <a:lnSpc>
                <a:spcPct val="100000"/>
              </a:lnSpc>
              <a:spcBef>
                <a:spcPts val="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  <a:tab pos="4289425" algn="l"/>
              </a:tabLst>
            </a:pPr>
            <a:r>
              <a:rPr sz="2700" dirty="0">
                <a:latin typeface="Georgia"/>
                <a:cs typeface="Georgia"/>
              </a:rPr>
              <a:t>The </a:t>
            </a:r>
            <a:r>
              <a:rPr sz="2700" spc="-5" dirty="0">
                <a:latin typeface="Georgia"/>
                <a:cs typeface="Georgia"/>
              </a:rPr>
              <a:t>workforce of the </a:t>
            </a:r>
            <a:r>
              <a:rPr sz="2700" spc="-10" dirty="0">
                <a:latin typeface="Georgia"/>
                <a:cs typeface="Georgia"/>
              </a:rPr>
              <a:t>future </a:t>
            </a:r>
            <a:r>
              <a:rPr sz="2700" spc="-5" dirty="0">
                <a:latin typeface="Georgia"/>
                <a:cs typeface="Georgia"/>
              </a:rPr>
              <a:t>will </a:t>
            </a:r>
            <a:r>
              <a:rPr sz="2700" dirty="0">
                <a:latin typeface="Georgia"/>
                <a:cs typeface="Georgia"/>
              </a:rPr>
              <a:t>need </a:t>
            </a:r>
            <a:r>
              <a:rPr sz="2700" spc="-5" dirty="0">
                <a:latin typeface="Georgia"/>
                <a:cs typeface="Georgia"/>
              </a:rPr>
              <a:t>to </a:t>
            </a:r>
            <a:r>
              <a:rPr sz="2700" spc="-10" dirty="0">
                <a:latin typeface="Georgia"/>
                <a:cs typeface="Georgia"/>
              </a:rPr>
              <a:t>acquire </a:t>
            </a:r>
            <a:r>
              <a:rPr sz="2700" spc="-5" dirty="0">
                <a:latin typeface="Georgia"/>
                <a:cs typeface="Georgia"/>
              </a:rPr>
              <a:t>skills  </a:t>
            </a:r>
            <a:r>
              <a:rPr sz="2700" dirty="0">
                <a:latin typeface="Georgia"/>
                <a:cs typeface="Georgia"/>
              </a:rPr>
              <a:t>in </a:t>
            </a:r>
            <a:r>
              <a:rPr sz="2700" spc="-5" dirty="0">
                <a:latin typeface="Georgia"/>
                <a:cs typeface="Georgia"/>
              </a:rPr>
              <a:t>shorter </a:t>
            </a:r>
            <a:r>
              <a:rPr sz="2700" dirty="0">
                <a:latin typeface="Georgia"/>
                <a:cs typeface="Georgia"/>
              </a:rPr>
              <a:t>periods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of</a:t>
            </a:r>
            <a:r>
              <a:rPr sz="270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time	</a:t>
            </a:r>
            <a:r>
              <a:rPr sz="2700" dirty="0">
                <a:latin typeface="Georgia"/>
                <a:cs typeface="Georgia"/>
              </a:rPr>
              <a:t>and at </a:t>
            </a:r>
            <a:r>
              <a:rPr sz="2700" spc="-5" dirty="0">
                <a:latin typeface="Georgia"/>
                <a:cs typeface="Georgia"/>
              </a:rPr>
              <a:t>faster rate to keep  pace with </a:t>
            </a:r>
            <a:r>
              <a:rPr sz="2700" dirty="0">
                <a:latin typeface="Georgia"/>
                <a:cs typeface="Georgia"/>
              </a:rPr>
              <a:t>knowledge </a:t>
            </a:r>
            <a:r>
              <a:rPr sz="2700" spc="-5" dirty="0">
                <a:latin typeface="Georgia"/>
                <a:cs typeface="Georgia"/>
              </a:rPr>
              <a:t>that </a:t>
            </a:r>
            <a:r>
              <a:rPr sz="2700" dirty="0">
                <a:latin typeface="Georgia"/>
                <a:cs typeface="Georgia"/>
              </a:rPr>
              <a:t>is </a:t>
            </a:r>
            <a:r>
              <a:rPr sz="2700" spc="-5" dirty="0">
                <a:latin typeface="Georgia"/>
                <a:cs typeface="Georgia"/>
              </a:rPr>
              <a:t>fast competitive </a:t>
            </a:r>
            <a:r>
              <a:rPr sz="2700" dirty="0">
                <a:latin typeface="Georgia"/>
                <a:cs typeface="Georgia"/>
              </a:rPr>
              <a:t>and  relevant.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8301" y="412750"/>
            <a:ext cx="431927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Influence of The</a:t>
            </a:r>
            <a:r>
              <a:rPr spc="-10" dirty="0"/>
              <a:t> </a:t>
            </a:r>
            <a:r>
              <a:rPr spc="-5" dirty="0"/>
              <a:t>Media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1" y="1549349"/>
            <a:ext cx="8044815" cy="40595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131445" indent="-27432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The </a:t>
            </a:r>
            <a:r>
              <a:rPr sz="2700" spc="-5" dirty="0">
                <a:latin typeface="Georgia"/>
                <a:cs typeface="Georgia"/>
              </a:rPr>
              <a:t>onslaught of the </a:t>
            </a:r>
            <a:r>
              <a:rPr sz="2700" dirty="0">
                <a:latin typeface="Georgia"/>
                <a:cs typeface="Georgia"/>
              </a:rPr>
              <a:t>media 24 </a:t>
            </a:r>
            <a:r>
              <a:rPr sz="2700" spc="-5" dirty="0">
                <a:latin typeface="Georgia"/>
                <a:cs typeface="Georgia"/>
              </a:rPr>
              <a:t>hours </a:t>
            </a:r>
            <a:r>
              <a:rPr sz="2700" dirty="0">
                <a:latin typeface="Georgia"/>
                <a:cs typeface="Georgia"/>
              </a:rPr>
              <a:t>a </a:t>
            </a:r>
            <a:r>
              <a:rPr sz="2700" spc="-10" dirty="0">
                <a:latin typeface="Georgia"/>
                <a:cs typeface="Georgia"/>
              </a:rPr>
              <a:t>day </a:t>
            </a:r>
            <a:r>
              <a:rPr sz="2700" dirty="0">
                <a:latin typeface="Georgia"/>
                <a:cs typeface="Georgia"/>
              </a:rPr>
              <a:t>and 7  </a:t>
            </a:r>
            <a:r>
              <a:rPr sz="2700" spc="-5" dirty="0">
                <a:latin typeface="Georgia"/>
                <a:cs typeface="Georgia"/>
              </a:rPr>
              <a:t>days </a:t>
            </a:r>
            <a:r>
              <a:rPr sz="2700" dirty="0">
                <a:latin typeface="Georgia"/>
                <a:cs typeface="Georgia"/>
              </a:rPr>
              <a:t>a </a:t>
            </a:r>
            <a:r>
              <a:rPr sz="2700" spc="-5" dirty="0">
                <a:latin typeface="Georgia"/>
                <a:cs typeface="Georgia"/>
              </a:rPr>
              <a:t>week have </a:t>
            </a:r>
            <a:r>
              <a:rPr sz="2700" spc="-10" dirty="0">
                <a:latin typeface="Georgia"/>
                <a:cs typeface="Georgia"/>
              </a:rPr>
              <a:t>brought </a:t>
            </a:r>
            <a:r>
              <a:rPr sz="2700" spc="-5" dirty="0">
                <a:latin typeface="Georgia"/>
                <a:cs typeface="Georgia"/>
              </a:rPr>
              <a:t>with </a:t>
            </a:r>
            <a:r>
              <a:rPr sz="2700" dirty="0">
                <a:latin typeface="Georgia"/>
                <a:cs typeface="Georgia"/>
              </a:rPr>
              <a:t>it </a:t>
            </a:r>
            <a:r>
              <a:rPr sz="2700" spc="-5" dirty="0">
                <a:latin typeface="Georgia"/>
                <a:cs typeface="Georgia"/>
              </a:rPr>
              <a:t>both positive </a:t>
            </a:r>
            <a:r>
              <a:rPr sz="2700" dirty="0">
                <a:latin typeface="Georgia"/>
                <a:cs typeface="Georgia"/>
              </a:rPr>
              <a:t>and  negative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content.</a:t>
            </a:r>
            <a:endParaRPr sz="27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D16248"/>
              </a:buClr>
              <a:buFont typeface="Wingdings 2"/>
              <a:buChar char=""/>
            </a:pPr>
            <a:endParaRPr sz="3950">
              <a:latin typeface="Georgia"/>
              <a:cs typeface="Georgia"/>
            </a:endParaRPr>
          </a:p>
          <a:p>
            <a:pPr marL="287020" marR="5080" indent="-274320">
              <a:lnSpc>
                <a:spcPct val="100000"/>
              </a:lnSpc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A </a:t>
            </a:r>
            <a:r>
              <a:rPr sz="2700" spc="-5" dirty="0">
                <a:latin typeface="Georgia"/>
                <a:cs typeface="Georgia"/>
              </a:rPr>
              <a:t>plethora of forces are competing for the </a:t>
            </a:r>
            <a:r>
              <a:rPr sz="2700" dirty="0">
                <a:latin typeface="Georgia"/>
                <a:cs typeface="Georgia"/>
              </a:rPr>
              <a:t>attention  </a:t>
            </a:r>
            <a:r>
              <a:rPr sz="2700" spc="-5" dirty="0">
                <a:latin typeface="Georgia"/>
                <a:cs typeface="Georgia"/>
              </a:rPr>
              <a:t>of children, adolescents and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adults.</a:t>
            </a:r>
            <a:endParaRPr sz="27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D16248"/>
              </a:buClr>
              <a:buFont typeface="Wingdings 2"/>
              <a:buChar char=""/>
            </a:pPr>
            <a:endParaRPr sz="3950">
              <a:latin typeface="Georgia"/>
              <a:cs typeface="Georgia"/>
            </a:endParaRPr>
          </a:p>
          <a:p>
            <a:pPr marL="287020" marR="56515" indent="-274320">
              <a:lnSpc>
                <a:spcPct val="100000"/>
              </a:lnSpc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Are </a:t>
            </a:r>
            <a:r>
              <a:rPr sz="2700" spc="-10" dirty="0">
                <a:latin typeface="Georgia"/>
                <a:cs typeface="Georgia"/>
              </a:rPr>
              <a:t>schools </a:t>
            </a:r>
            <a:r>
              <a:rPr sz="2700" dirty="0">
                <a:latin typeface="Georgia"/>
                <a:cs typeface="Georgia"/>
              </a:rPr>
              <a:t>adequately </a:t>
            </a:r>
            <a:r>
              <a:rPr sz="2700" spc="-5" dirty="0">
                <a:latin typeface="Georgia"/>
                <a:cs typeface="Georgia"/>
              </a:rPr>
              <a:t>preparing children with the  skills </a:t>
            </a:r>
            <a:r>
              <a:rPr sz="2700" dirty="0">
                <a:latin typeface="Georgia"/>
                <a:cs typeface="Georgia"/>
              </a:rPr>
              <a:t>and knowledge </a:t>
            </a:r>
            <a:r>
              <a:rPr sz="2700" spc="-5" dirty="0">
                <a:latin typeface="Georgia"/>
                <a:cs typeface="Georgia"/>
              </a:rPr>
              <a:t>to make wise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dicision?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1122" y="412750"/>
            <a:ext cx="337629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Georgia"/>
                <a:cs typeface="Georgia"/>
              </a:rPr>
              <a:t>Modern</a:t>
            </a:r>
            <a:r>
              <a:rPr b="1" spc="-65" dirty="0">
                <a:latin typeface="Georgia"/>
                <a:cs typeface="Georgia"/>
              </a:rPr>
              <a:t> </a:t>
            </a:r>
            <a:r>
              <a:rPr b="1" spc="-5" dirty="0">
                <a:latin typeface="Georgia"/>
                <a:cs typeface="Georgia"/>
              </a:rPr>
              <a:t>Trends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1" y="1541729"/>
            <a:ext cx="8326120" cy="3380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5"/>
              </a:spcBef>
              <a:buClr>
                <a:srgbClr val="D16248"/>
              </a:buClr>
              <a:buSzPct val="82954"/>
              <a:buFont typeface="Wingdings 2"/>
              <a:buChar char=""/>
              <a:tabLst>
                <a:tab pos="287020" algn="l"/>
              </a:tabLst>
            </a:pPr>
            <a:r>
              <a:rPr sz="4400" dirty="0">
                <a:latin typeface="Georgia"/>
                <a:cs typeface="Georgia"/>
              </a:rPr>
              <a:t>Constructivism, modular  </a:t>
            </a:r>
            <a:r>
              <a:rPr sz="4400" spc="-5" dirty="0">
                <a:latin typeface="Georgia"/>
                <a:cs typeface="Georgia"/>
              </a:rPr>
              <a:t>curriculum, credit system,  </a:t>
            </a:r>
            <a:r>
              <a:rPr sz="4400" dirty="0">
                <a:latin typeface="Georgia"/>
                <a:cs typeface="Georgia"/>
              </a:rPr>
              <a:t>Information </a:t>
            </a:r>
            <a:r>
              <a:rPr sz="4400" spc="-5" dirty="0">
                <a:latin typeface="Georgia"/>
                <a:cs typeface="Georgia"/>
              </a:rPr>
              <a:t>technology these </a:t>
            </a:r>
            <a:r>
              <a:rPr sz="4400" dirty="0">
                <a:latin typeface="Georgia"/>
                <a:cs typeface="Georgia"/>
              </a:rPr>
              <a:t>all  are </a:t>
            </a:r>
            <a:r>
              <a:rPr sz="4400" spc="-5" dirty="0">
                <a:latin typeface="Georgia"/>
                <a:cs typeface="Georgia"/>
              </a:rPr>
              <a:t>the emerging trends </a:t>
            </a:r>
            <a:r>
              <a:rPr sz="4400" dirty="0">
                <a:latin typeface="Georgia"/>
                <a:cs typeface="Georgia"/>
              </a:rPr>
              <a:t>in  </a:t>
            </a:r>
            <a:r>
              <a:rPr sz="4400" spc="-5" dirty="0">
                <a:latin typeface="Georgia"/>
                <a:cs typeface="Georgia"/>
              </a:rPr>
              <a:t>curriculum</a:t>
            </a:r>
            <a:r>
              <a:rPr sz="4400" spc="-30" dirty="0">
                <a:latin typeface="Georgia"/>
                <a:cs typeface="Georgia"/>
              </a:rPr>
              <a:t> </a:t>
            </a:r>
            <a:r>
              <a:rPr sz="4400" spc="-5" dirty="0">
                <a:latin typeface="Georgia"/>
                <a:cs typeface="Georgia"/>
              </a:rPr>
              <a:t>development.</a:t>
            </a:r>
            <a:endParaRPr sz="4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2894" y="412750"/>
            <a:ext cx="245110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Georgia"/>
                <a:cs typeface="Georgia"/>
              </a:rPr>
              <a:t>Conclusion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1" y="1549349"/>
            <a:ext cx="8228965" cy="4037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399415" indent="-274320">
              <a:lnSpc>
                <a:spcPct val="100000"/>
              </a:lnSpc>
              <a:spcBef>
                <a:spcPts val="95"/>
              </a:spcBef>
              <a:buClr>
                <a:srgbClr val="D16248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Georgia"/>
                <a:cs typeface="Georgia"/>
              </a:rPr>
              <a:t>Constructivism, modular curriculum, </a:t>
            </a:r>
            <a:r>
              <a:rPr sz="2800" spc="-10" dirty="0">
                <a:latin typeface="Georgia"/>
                <a:cs typeface="Georgia"/>
              </a:rPr>
              <a:t>credit  </a:t>
            </a:r>
            <a:r>
              <a:rPr sz="2800" spc="-5" dirty="0">
                <a:latin typeface="Georgia"/>
                <a:cs typeface="Georgia"/>
              </a:rPr>
              <a:t>system, </a:t>
            </a:r>
            <a:r>
              <a:rPr sz="2800" spc="-10" dirty="0">
                <a:latin typeface="Georgia"/>
                <a:cs typeface="Georgia"/>
              </a:rPr>
              <a:t>Information </a:t>
            </a:r>
            <a:r>
              <a:rPr sz="2800" spc="-5" dirty="0">
                <a:latin typeface="Georgia"/>
                <a:cs typeface="Georgia"/>
              </a:rPr>
              <a:t>technology these </a:t>
            </a:r>
            <a:r>
              <a:rPr sz="2800" spc="-10" dirty="0">
                <a:latin typeface="Georgia"/>
                <a:cs typeface="Georgia"/>
              </a:rPr>
              <a:t>all are the  emerging trends </a:t>
            </a:r>
            <a:r>
              <a:rPr sz="2800" spc="-5" dirty="0">
                <a:latin typeface="Georgia"/>
                <a:cs typeface="Georgia"/>
              </a:rPr>
              <a:t>in curriculum</a:t>
            </a:r>
            <a:r>
              <a:rPr sz="2800" spc="6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development.</a:t>
            </a:r>
            <a:endParaRPr sz="2800">
              <a:latin typeface="Georgia"/>
              <a:cs typeface="Georgia"/>
            </a:endParaRPr>
          </a:p>
          <a:p>
            <a:pPr marL="287020" marR="198755" indent="-274320">
              <a:lnSpc>
                <a:spcPct val="100000"/>
              </a:lnSpc>
              <a:spcBef>
                <a:spcPts val="675"/>
              </a:spcBef>
              <a:buClr>
                <a:srgbClr val="D16248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Georgia"/>
                <a:cs typeface="Georgia"/>
              </a:rPr>
              <a:t>These </a:t>
            </a:r>
            <a:r>
              <a:rPr sz="2800" spc="-10" dirty="0">
                <a:latin typeface="Georgia"/>
                <a:cs typeface="Georgia"/>
              </a:rPr>
              <a:t>trends </a:t>
            </a:r>
            <a:r>
              <a:rPr sz="2800" spc="-5" dirty="0">
                <a:latin typeface="Georgia"/>
                <a:cs typeface="Georgia"/>
              </a:rPr>
              <a:t>should be given </a:t>
            </a:r>
            <a:r>
              <a:rPr sz="2800" spc="-10" dirty="0">
                <a:latin typeface="Georgia"/>
                <a:cs typeface="Georgia"/>
              </a:rPr>
              <a:t>proper </a:t>
            </a:r>
            <a:r>
              <a:rPr sz="2800" spc="-5" dirty="0">
                <a:latin typeface="Georgia"/>
                <a:cs typeface="Georgia"/>
              </a:rPr>
              <a:t>justice while  developing</a:t>
            </a:r>
            <a:r>
              <a:rPr sz="2800" spc="-10" dirty="0">
                <a:latin typeface="Georgia"/>
                <a:cs typeface="Georgia"/>
              </a:rPr>
              <a:t> curriculum.</a:t>
            </a:r>
            <a:endParaRPr sz="2800">
              <a:latin typeface="Georgia"/>
              <a:cs typeface="Georgia"/>
            </a:endParaRPr>
          </a:p>
          <a:p>
            <a:pPr marL="287020" marR="5080" indent="-274320">
              <a:lnSpc>
                <a:spcPct val="100000"/>
              </a:lnSpc>
              <a:spcBef>
                <a:spcPts val="675"/>
              </a:spcBef>
              <a:buClr>
                <a:srgbClr val="D16248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spc="-10" dirty="0">
                <a:latin typeface="Georgia"/>
                <a:cs typeface="Georgia"/>
              </a:rPr>
              <a:t>Educators </a:t>
            </a:r>
            <a:r>
              <a:rPr sz="2800" spc="-5" dirty="0">
                <a:latin typeface="Georgia"/>
                <a:cs typeface="Georgia"/>
              </a:rPr>
              <a:t>should learn to </a:t>
            </a:r>
            <a:r>
              <a:rPr sz="2800" spc="-10" dirty="0">
                <a:latin typeface="Georgia"/>
                <a:cs typeface="Georgia"/>
              </a:rPr>
              <a:t>work </a:t>
            </a:r>
            <a:r>
              <a:rPr sz="2800" spc="-5" dirty="0">
                <a:latin typeface="Georgia"/>
                <a:cs typeface="Georgia"/>
              </a:rPr>
              <a:t>together </a:t>
            </a:r>
            <a:r>
              <a:rPr sz="2800" spc="-10" dirty="0">
                <a:latin typeface="Georgia"/>
                <a:cs typeface="Georgia"/>
              </a:rPr>
              <a:t>with </a:t>
            </a:r>
            <a:r>
              <a:rPr sz="2800" spc="-5" dirty="0">
                <a:latin typeface="Georgia"/>
                <a:cs typeface="Georgia"/>
              </a:rPr>
              <a:t>their  students, and </a:t>
            </a:r>
            <a:r>
              <a:rPr sz="2800" spc="-10" dirty="0">
                <a:latin typeface="Georgia"/>
                <a:cs typeface="Georgia"/>
              </a:rPr>
              <a:t>with </a:t>
            </a:r>
            <a:r>
              <a:rPr sz="2800" spc="-5" dirty="0">
                <a:latin typeface="Georgia"/>
                <a:cs typeface="Georgia"/>
              </a:rPr>
              <a:t>other experts in </a:t>
            </a:r>
            <a:r>
              <a:rPr sz="2800" spc="-10" dirty="0">
                <a:latin typeface="Georgia"/>
                <a:cs typeface="Georgia"/>
              </a:rPr>
              <a:t>creating  </a:t>
            </a:r>
            <a:r>
              <a:rPr sz="2800" spc="-5" dirty="0">
                <a:latin typeface="Georgia"/>
                <a:cs typeface="Georgia"/>
              </a:rPr>
              <a:t>content, and are able to </a:t>
            </a:r>
            <a:r>
              <a:rPr sz="2800" spc="-10" dirty="0">
                <a:latin typeface="Georgia"/>
                <a:cs typeface="Georgia"/>
              </a:rPr>
              <a:t>tailor </a:t>
            </a:r>
            <a:r>
              <a:rPr sz="2800" spc="-5" dirty="0">
                <a:latin typeface="Georgia"/>
                <a:cs typeface="Georgia"/>
              </a:rPr>
              <a:t>it to exactly </a:t>
            </a:r>
            <a:r>
              <a:rPr sz="2800" spc="-10" dirty="0">
                <a:latin typeface="Georgia"/>
                <a:cs typeface="Georgia"/>
              </a:rPr>
              <a:t>what  they</a:t>
            </a:r>
            <a:r>
              <a:rPr sz="2800" spc="-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need.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1279" y="1466659"/>
            <a:ext cx="2864485" cy="2002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635" algn="ctr">
              <a:lnSpc>
                <a:spcPct val="120000"/>
              </a:lnSpc>
              <a:spcBef>
                <a:spcPts val="105"/>
              </a:spcBef>
            </a:pPr>
            <a:r>
              <a:rPr sz="2700" b="1" dirty="0">
                <a:solidFill>
                  <a:srgbClr val="000000"/>
                </a:solidFill>
                <a:latin typeface="Georgia"/>
                <a:cs typeface="Georgia"/>
              </a:rPr>
              <a:t>I </a:t>
            </a:r>
            <a:r>
              <a:rPr sz="2700" spc="-5" dirty="0">
                <a:solidFill>
                  <a:srgbClr val="000000"/>
                </a:solidFill>
              </a:rPr>
              <a:t>seek changes  </a:t>
            </a:r>
            <a:r>
              <a:rPr sz="2700" b="1" dirty="0">
                <a:solidFill>
                  <a:srgbClr val="000000"/>
                </a:solidFill>
                <a:latin typeface="Georgia"/>
                <a:cs typeface="Georgia"/>
              </a:rPr>
              <a:t>You </a:t>
            </a:r>
            <a:r>
              <a:rPr sz="2700" spc="-5" dirty="0">
                <a:solidFill>
                  <a:srgbClr val="000000"/>
                </a:solidFill>
              </a:rPr>
              <a:t>seek changes  </a:t>
            </a:r>
            <a:r>
              <a:rPr sz="2700" b="1" spc="-5" dirty="0">
                <a:solidFill>
                  <a:srgbClr val="000000"/>
                </a:solidFill>
                <a:latin typeface="Georgia"/>
                <a:cs typeface="Georgia"/>
              </a:rPr>
              <a:t>We </a:t>
            </a:r>
            <a:r>
              <a:rPr sz="2700" spc="-5" dirty="0">
                <a:solidFill>
                  <a:srgbClr val="000000"/>
                </a:solidFill>
              </a:rPr>
              <a:t>seek changes  </a:t>
            </a:r>
            <a:r>
              <a:rPr sz="2700" b="1" spc="-5" dirty="0">
                <a:solidFill>
                  <a:srgbClr val="000000"/>
                </a:solidFill>
                <a:latin typeface="Georgia"/>
                <a:cs typeface="Georgia"/>
              </a:rPr>
              <a:t>Man </a:t>
            </a:r>
            <a:r>
              <a:rPr sz="2700" spc="-5" dirty="0">
                <a:solidFill>
                  <a:srgbClr val="000000"/>
                </a:solidFill>
              </a:rPr>
              <a:t>seek</a:t>
            </a:r>
            <a:r>
              <a:rPr sz="2700" spc="-125" dirty="0">
                <a:solidFill>
                  <a:srgbClr val="000000"/>
                </a:solidFill>
              </a:rPr>
              <a:t> </a:t>
            </a:r>
            <a:r>
              <a:rPr sz="2700" spc="-5" dirty="0">
                <a:solidFill>
                  <a:srgbClr val="000000"/>
                </a:solidFill>
              </a:rPr>
              <a:t>changes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2532" y="3930268"/>
            <a:ext cx="6183630" cy="1184275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90"/>
              </a:spcBef>
            </a:pPr>
            <a:r>
              <a:rPr sz="3600" b="1" dirty="0">
                <a:solidFill>
                  <a:srgbClr val="FF0000"/>
                </a:solidFill>
                <a:latin typeface="Georgia"/>
                <a:cs typeface="Georgia"/>
              </a:rPr>
              <a:t>DEVELOPMENT</a:t>
            </a:r>
            <a:endParaRPr sz="36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z="2700" u="heavy" spc="-6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b="1" u="heavy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“INNOVATIONS </a:t>
            </a:r>
            <a:r>
              <a:rPr sz="2700" b="1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are</a:t>
            </a:r>
            <a:r>
              <a:rPr sz="2700" b="1" u="heavy" spc="-4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2700" b="1" u="heavy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INEVITABLE”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8076" y="3782567"/>
            <a:ext cx="306324" cy="894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9514" y="412750"/>
            <a:ext cx="319976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Changing</a:t>
            </a:r>
            <a:r>
              <a:rPr spc="-85" dirty="0"/>
              <a:t> </a:t>
            </a:r>
            <a:r>
              <a:rPr dirty="0"/>
              <a:t>Trends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4812" y="1549349"/>
            <a:ext cx="8073390" cy="38944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indent="640080" algn="just">
              <a:lnSpc>
                <a:spcPct val="100000"/>
              </a:lnSpc>
              <a:spcBef>
                <a:spcPts val="100"/>
              </a:spcBef>
            </a:pPr>
            <a:r>
              <a:rPr sz="2700" b="1" spc="-5" dirty="0">
                <a:latin typeface="Georgia"/>
                <a:cs typeface="Georgia"/>
              </a:rPr>
              <a:t>With the demand brought </a:t>
            </a:r>
            <a:r>
              <a:rPr sz="2700" b="1" dirty="0">
                <a:latin typeface="Georgia"/>
                <a:cs typeface="Georgia"/>
              </a:rPr>
              <a:t>about </a:t>
            </a:r>
            <a:r>
              <a:rPr sz="2700" b="1" spc="-5" dirty="0">
                <a:latin typeface="Georgia"/>
                <a:cs typeface="Georgia"/>
              </a:rPr>
              <a:t>by the  fast </a:t>
            </a:r>
            <a:r>
              <a:rPr sz="2700" b="1" dirty="0">
                <a:latin typeface="Georgia"/>
                <a:cs typeface="Georgia"/>
              </a:rPr>
              <a:t>changing society, </a:t>
            </a:r>
            <a:r>
              <a:rPr sz="2700" b="1" spc="-5" dirty="0">
                <a:latin typeface="Georgia"/>
                <a:cs typeface="Georgia"/>
              </a:rPr>
              <a:t>it </a:t>
            </a:r>
            <a:r>
              <a:rPr sz="2700" b="1" dirty="0">
                <a:latin typeface="Georgia"/>
                <a:cs typeface="Georgia"/>
              </a:rPr>
              <a:t>is most </a:t>
            </a:r>
            <a:r>
              <a:rPr sz="2700" b="1" spc="-5" dirty="0">
                <a:latin typeface="Georgia"/>
                <a:cs typeface="Georgia"/>
              </a:rPr>
              <a:t>likely that  changes will</a:t>
            </a:r>
            <a:r>
              <a:rPr sz="2700" b="1" spc="10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occur.</a:t>
            </a:r>
            <a:endParaRPr sz="2700">
              <a:latin typeface="Georgia"/>
              <a:cs typeface="Georgia"/>
            </a:endParaRPr>
          </a:p>
          <a:p>
            <a:pPr marL="12700" marR="5080" indent="640080" algn="just">
              <a:lnSpc>
                <a:spcPct val="100000"/>
              </a:lnSpc>
              <a:spcBef>
                <a:spcPts val="650"/>
              </a:spcBef>
            </a:pPr>
            <a:r>
              <a:rPr sz="2700" b="1" spc="-5" dirty="0">
                <a:latin typeface="Georgia"/>
                <a:cs typeface="Georgia"/>
              </a:rPr>
              <a:t>In curriculum, changes </a:t>
            </a:r>
            <a:r>
              <a:rPr sz="2700" b="1" dirty="0">
                <a:latin typeface="Georgia"/>
                <a:cs typeface="Georgia"/>
              </a:rPr>
              <a:t>and </a:t>
            </a:r>
            <a:r>
              <a:rPr sz="2700" b="1" spc="-5" dirty="0">
                <a:latin typeface="Georgia"/>
                <a:cs typeface="Georgia"/>
              </a:rPr>
              <a:t>modifications  </a:t>
            </a:r>
            <a:r>
              <a:rPr sz="2700" b="1" dirty="0">
                <a:latin typeface="Georgia"/>
                <a:cs typeface="Georgia"/>
              </a:rPr>
              <a:t>are being </a:t>
            </a:r>
            <a:r>
              <a:rPr sz="2700" b="1" spc="-5" dirty="0">
                <a:latin typeface="Georgia"/>
                <a:cs typeface="Georgia"/>
              </a:rPr>
              <a:t>introduced to </a:t>
            </a:r>
            <a:r>
              <a:rPr sz="2700" b="1" dirty="0">
                <a:latin typeface="Georgia"/>
                <a:cs typeface="Georgia"/>
              </a:rPr>
              <a:t>keep pace </a:t>
            </a:r>
            <a:r>
              <a:rPr sz="2700" b="1" spc="-5" dirty="0">
                <a:latin typeface="Georgia"/>
                <a:cs typeface="Georgia"/>
              </a:rPr>
              <a:t>with the  changing</a:t>
            </a:r>
            <a:r>
              <a:rPr sz="2700" b="1" spc="15" dirty="0">
                <a:latin typeface="Georgia"/>
                <a:cs typeface="Georgia"/>
              </a:rPr>
              <a:t> </a:t>
            </a:r>
            <a:r>
              <a:rPr sz="2700" b="1" spc="-5" dirty="0">
                <a:latin typeface="Georgia"/>
                <a:cs typeface="Georgia"/>
              </a:rPr>
              <a:t>world.</a:t>
            </a:r>
            <a:endParaRPr sz="2700">
              <a:latin typeface="Georgia"/>
              <a:cs typeface="Georgia"/>
            </a:endParaRPr>
          </a:p>
          <a:p>
            <a:pPr marL="12700" marR="6350" indent="640080" algn="just">
              <a:lnSpc>
                <a:spcPct val="100000"/>
              </a:lnSpc>
              <a:spcBef>
                <a:spcPts val="650"/>
              </a:spcBef>
            </a:pPr>
            <a:r>
              <a:rPr sz="2700" b="1" spc="-5" dirty="0">
                <a:latin typeface="Georgia"/>
                <a:cs typeface="Georgia"/>
              </a:rPr>
              <a:t>There </a:t>
            </a:r>
            <a:r>
              <a:rPr sz="2700" b="1" dirty="0">
                <a:latin typeface="Georgia"/>
                <a:cs typeface="Georgia"/>
              </a:rPr>
              <a:t>is </a:t>
            </a:r>
            <a:r>
              <a:rPr sz="2700" b="1" spc="-5" dirty="0">
                <a:latin typeface="Georgia"/>
                <a:cs typeface="Georgia"/>
              </a:rPr>
              <a:t>no stopping to innovations. In  local or </a:t>
            </a:r>
            <a:r>
              <a:rPr sz="2700" b="1" dirty="0">
                <a:latin typeface="Georgia"/>
                <a:cs typeface="Georgia"/>
              </a:rPr>
              <a:t>national </a:t>
            </a:r>
            <a:r>
              <a:rPr sz="2700" b="1" spc="-5" dirty="0">
                <a:latin typeface="Georgia"/>
                <a:cs typeface="Georgia"/>
              </a:rPr>
              <a:t>setting, there </a:t>
            </a:r>
            <a:r>
              <a:rPr sz="2700" b="1" dirty="0">
                <a:latin typeface="Georgia"/>
                <a:cs typeface="Georgia"/>
              </a:rPr>
              <a:t>are  innovations </a:t>
            </a:r>
            <a:r>
              <a:rPr sz="2700" b="1" spc="-5" dirty="0">
                <a:latin typeface="Georgia"/>
                <a:cs typeface="Georgia"/>
              </a:rPr>
              <a:t>that </a:t>
            </a:r>
            <a:r>
              <a:rPr sz="2700" b="1" dirty="0">
                <a:latin typeface="Georgia"/>
                <a:cs typeface="Georgia"/>
              </a:rPr>
              <a:t>have been</a:t>
            </a:r>
            <a:r>
              <a:rPr sz="2700" b="1" spc="-20" dirty="0">
                <a:latin typeface="Georgia"/>
                <a:cs typeface="Georgia"/>
              </a:rPr>
              <a:t> </a:t>
            </a:r>
            <a:r>
              <a:rPr sz="2700" b="1" spc="-5" dirty="0">
                <a:latin typeface="Georgia"/>
                <a:cs typeface="Georgia"/>
              </a:rPr>
              <a:t>introduced.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514600"/>
            <a:ext cx="8839200" cy="3877310"/>
          </a:xfrm>
          <a:custGeom>
            <a:avLst/>
            <a:gdLst/>
            <a:ahLst/>
            <a:cxnLst/>
            <a:rect l="l" t="t" r="r" b="b"/>
            <a:pathLst>
              <a:path w="8839200" h="3877310">
                <a:moveTo>
                  <a:pt x="0" y="3877055"/>
                </a:moveTo>
                <a:lnTo>
                  <a:pt x="8839200" y="3877055"/>
                </a:lnTo>
                <a:lnTo>
                  <a:pt x="8839200" y="0"/>
                </a:lnTo>
                <a:lnTo>
                  <a:pt x="0" y="0"/>
                </a:lnTo>
                <a:lnTo>
                  <a:pt x="0" y="3877055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1028"/>
            <a:ext cx="8839200" cy="5080"/>
          </a:xfrm>
          <a:custGeom>
            <a:avLst/>
            <a:gdLst/>
            <a:ahLst/>
            <a:cxnLst/>
            <a:rect l="l" t="t" r="r" b="b"/>
            <a:pathLst>
              <a:path w="8839200" h="5079">
                <a:moveTo>
                  <a:pt x="0" y="4571"/>
                </a:moveTo>
                <a:lnTo>
                  <a:pt x="8839200" y="4571"/>
                </a:lnTo>
                <a:lnTo>
                  <a:pt x="8839200" y="0"/>
                </a:lnTo>
                <a:lnTo>
                  <a:pt x="0" y="0"/>
                </a:lnTo>
                <a:lnTo>
                  <a:pt x="0" y="4571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705599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4000" y="0"/>
                </a:moveTo>
                <a:lnTo>
                  <a:pt x="0" y="0"/>
                </a:lnTo>
                <a:lnTo>
                  <a:pt x="0" y="152400"/>
                </a:lnTo>
                <a:lnTo>
                  <a:pt x="9144000" y="152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91600" y="3047"/>
            <a:ext cx="152400" cy="6855459"/>
          </a:xfrm>
          <a:custGeom>
            <a:avLst/>
            <a:gdLst/>
            <a:ahLst/>
            <a:cxnLst/>
            <a:rect l="l" t="t" r="r" b="b"/>
            <a:pathLst>
              <a:path w="152400" h="6855459">
                <a:moveTo>
                  <a:pt x="152399" y="0"/>
                </a:moveTo>
                <a:lnTo>
                  <a:pt x="0" y="0"/>
                </a:lnTo>
                <a:lnTo>
                  <a:pt x="0" y="6854950"/>
                </a:lnTo>
                <a:lnTo>
                  <a:pt x="152399" y="6854950"/>
                </a:lnTo>
                <a:lnTo>
                  <a:pt x="1523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2514600"/>
          </a:xfrm>
          <a:custGeom>
            <a:avLst/>
            <a:gdLst/>
            <a:ahLst/>
            <a:cxnLst/>
            <a:rect l="l" t="t" r="r" b="b"/>
            <a:pathLst>
              <a:path w="9144000" h="2514600">
                <a:moveTo>
                  <a:pt x="9144000" y="0"/>
                </a:moveTo>
                <a:lnTo>
                  <a:pt x="0" y="0"/>
                </a:lnTo>
                <a:lnTo>
                  <a:pt x="0" y="2514600"/>
                </a:lnTo>
                <a:lnTo>
                  <a:pt x="9144000" y="25146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6304" y="6391655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8833104" y="0"/>
                </a:moveTo>
                <a:lnTo>
                  <a:pt x="0" y="0"/>
                </a:lnTo>
                <a:lnTo>
                  <a:pt x="0" y="309372"/>
                </a:lnTo>
                <a:lnTo>
                  <a:pt x="8833104" y="309372"/>
                </a:lnTo>
                <a:lnTo>
                  <a:pt x="8833104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447" y="2420111"/>
            <a:ext cx="8833485" cy="0"/>
          </a:xfrm>
          <a:custGeom>
            <a:avLst/>
            <a:gdLst/>
            <a:ahLst/>
            <a:cxnLst/>
            <a:rect l="l" t="t" r="r" b="b"/>
            <a:pathLst>
              <a:path w="8833485">
                <a:moveTo>
                  <a:pt x="0" y="0"/>
                </a:moveTo>
                <a:lnTo>
                  <a:pt x="8833104" y="0"/>
                </a:lnTo>
              </a:path>
            </a:pathLst>
          </a:custGeom>
          <a:ln w="12192">
            <a:solidFill>
              <a:srgbClr val="7A97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" y="152400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9143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67200" y="211531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3990" y="354225"/>
                </a:lnTo>
                <a:lnTo>
                  <a:pt x="15544" y="401116"/>
                </a:lnTo>
                <a:lnTo>
                  <a:pt x="34032" y="444846"/>
                </a:lnTo>
                <a:lnTo>
                  <a:pt x="58826" y="484784"/>
                </a:lnTo>
                <a:lnTo>
                  <a:pt x="89296" y="520303"/>
                </a:lnTo>
                <a:lnTo>
                  <a:pt x="124815" y="550773"/>
                </a:lnTo>
                <a:lnTo>
                  <a:pt x="164753" y="575567"/>
                </a:lnTo>
                <a:lnTo>
                  <a:pt x="208483" y="594055"/>
                </a:lnTo>
                <a:lnTo>
                  <a:pt x="255374" y="605609"/>
                </a:lnTo>
                <a:lnTo>
                  <a:pt x="304800" y="609600"/>
                </a:lnTo>
                <a:lnTo>
                  <a:pt x="354225" y="605609"/>
                </a:lnTo>
                <a:lnTo>
                  <a:pt x="401116" y="594055"/>
                </a:lnTo>
                <a:lnTo>
                  <a:pt x="444846" y="575567"/>
                </a:lnTo>
                <a:lnTo>
                  <a:pt x="484784" y="550773"/>
                </a:lnTo>
                <a:lnTo>
                  <a:pt x="520303" y="520303"/>
                </a:lnTo>
                <a:lnTo>
                  <a:pt x="550773" y="484784"/>
                </a:lnTo>
                <a:lnTo>
                  <a:pt x="575567" y="444846"/>
                </a:lnTo>
                <a:lnTo>
                  <a:pt x="594055" y="401116"/>
                </a:lnTo>
                <a:lnTo>
                  <a:pt x="605609" y="354225"/>
                </a:lnTo>
                <a:lnTo>
                  <a:pt x="609600" y="304800"/>
                </a:lnTo>
                <a:lnTo>
                  <a:pt x="605609" y="255374"/>
                </a:lnTo>
                <a:lnTo>
                  <a:pt x="594055" y="208483"/>
                </a:lnTo>
                <a:lnTo>
                  <a:pt x="575567" y="164753"/>
                </a:lnTo>
                <a:lnTo>
                  <a:pt x="550773" y="124815"/>
                </a:lnTo>
                <a:lnTo>
                  <a:pt x="520303" y="89296"/>
                </a:lnTo>
                <a:lnTo>
                  <a:pt x="484784" y="58826"/>
                </a:lnTo>
                <a:lnTo>
                  <a:pt x="444846" y="34032"/>
                </a:lnTo>
                <a:lnTo>
                  <a:pt x="401116" y="15544"/>
                </a:lnTo>
                <a:lnTo>
                  <a:pt x="354225" y="399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2450" y="2210561"/>
            <a:ext cx="421005" cy="421005"/>
          </a:xfrm>
          <a:custGeom>
            <a:avLst/>
            <a:gdLst/>
            <a:ahLst/>
            <a:cxnLst/>
            <a:rect l="l" t="t" r="r" b="b"/>
            <a:pathLst>
              <a:path w="421004" h="421005">
                <a:moveTo>
                  <a:pt x="210312" y="0"/>
                </a:moveTo>
                <a:lnTo>
                  <a:pt x="162072" y="5551"/>
                </a:lnTo>
                <a:lnTo>
                  <a:pt x="117798" y="21367"/>
                </a:lnTo>
                <a:lnTo>
                  <a:pt x="78750" y="46186"/>
                </a:lnTo>
                <a:lnTo>
                  <a:pt x="46186" y="78750"/>
                </a:lnTo>
                <a:lnTo>
                  <a:pt x="21367" y="117798"/>
                </a:lnTo>
                <a:lnTo>
                  <a:pt x="5551" y="162072"/>
                </a:lnTo>
                <a:lnTo>
                  <a:pt x="0" y="210312"/>
                </a:lnTo>
                <a:lnTo>
                  <a:pt x="5551" y="258551"/>
                </a:lnTo>
                <a:lnTo>
                  <a:pt x="21367" y="302825"/>
                </a:lnTo>
                <a:lnTo>
                  <a:pt x="46186" y="341873"/>
                </a:lnTo>
                <a:lnTo>
                  <a:pt x="78750" y="374437"/>
                </a:lnTo>
                <a:lnTo>
                  <a:pt x="117798" y="399256"/>
                </a:lnTo>
                <a:lnTo>
                  <a:pt x="162072" y="415072"/>
                </a:lnTo>
                <a:lnTo>
                  <a:pt x="210312" y="420624"/>
                </a:lnTo>
                <a:lnTo>
                  <a:pt x="258551" y="415072"/>
                </a:lnTo>
                <a:lnTo>
                  <a:pt x="302825" y="399256"/>
                </a:lnTo>
                <a:lnTo>
                  <a:pt x="341873" y="374437"/>
                </a:lnTo>
                <a:lnTo>
                  <a:pt x="374437" y="341873"/>
                </a:lnTo>
                <a:lnTo>
                  <a:pt x="399256" y="302825"/>
                </a:lnTo>
                <a:lnTo>
                  <a:pt x="415072" y="258551"/>
                </a:lnTo>
                <a:lnTo>
                  <a:pt x="420624" y="210312"/>
                </a:lnTo>
                <a:lnTo>
                  <a:pt x="415072" y="162072"/>
                </a:lnTo>
                <a:lnTo>
                  <a:pt x="399256" y="117798"/>
                </a:lnTo>
                <a:lnTo>
                  <a:pt x="374437" y="78750"/>
                </a:lnTo>
                <a:lnTo>
                  <a:pt x="341873" y="46186"/>
                </a:lnTo>
                <a:lnTo>
                  <a:pt x="302825" y="21367"/>
                </a:lnTo>
                <a:lnTo>
                  <a:pt x="258551" y="5551"/>
                </a:lnTo>
                <a:lnTo>
                  <a:pt x="210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37303" y="2186432"/>
            <a:ext cx="471170" cy="469900"/>
          </a:xfrm>
          <a:custGeom>
            <a:avLst/>
            <a:gdLst/>
            <a:ahLst/>
            <a:cxnLst/>
            <a:rect l="l" t="t" r="r" b="b"/>
            <a:pathLst>
              <a:path w="471170" h="469900">
                <a:moveTo>
                  <a:pt x="258191" y="0"/>
                </a:moveTo>
                <a:lnTo>
                  <a:pt x="234187" y="0"/>
                </a:lnTo>
                <a:lnTo>
                  <a:pt x="210058" y="1270"/>
                </a:lnTo>
                <a:lnTo>
                  <a:pt x="164211" y="10160"/>
                </a:lnTo>
                <a:lnTo>
                  <a:pt x="122300" y="29210"/>
                </a:lnTo>
                <a:lnTo>
                  <a:pt x="84836" y="54610"/>
                </a:lnTo>
                <a:lnTo>
                  <a:pt x="52959" y="86360"/>
                </a:lnTo>
                <a:lnTo>
                  <a:pt x="27940" y="124460"/>
                </a:lnTo>
                <a:lnTo>
                  <a:pt x="10160" y="166370"/>
                </a:lnTo>
                <a:lnTo>
                  <a:pt x="1016" y="212089"/>
                </a:lnTo>
                <a:lnTo>
                  <a:pt x="0" y="236220"/>
                </a:lnTo>
                <a:lnTo>
                  <a:pt x="1397" y="260350"/>
                </a:lnTo>
                <a:lnTo>
                  <a:pt x="11049" y="306070"/>
                </a:lnTo>
                <a:lnTo>
                  <a:pt x="29083" y="347979"/>
                </a:lnTo>
                <a:lnTo>
                  <a:pt x="54610" y="386079"/>
                </a:lnTo>
                <a:lnTo>
                  <a:pt x="86613" y="417829"/>
                </a:lnTo>
                <a:lnTo>
                  <a:pt x="124333" y="443229"/>
                </a:lnTo>
                <a:lnTo>
                  <a:pt x="166750" y="459739"/>
                </a:lnTo>
                <a:lnTo>
                  <a:pt x="212725" y="469900"/>
                </a:lnTo>
                <a:lnTo>
                  <a:pt x="236728" y="469900"/>
                </a:lnTo>
                <a:lnTo>
                  <a:pt x="260858" y="468629"/>
                </a:lnTo>
                <a:lnTo>
                  <a:pt x="284099" y="464820"/>
                </a:lnTo>
                <a:lnTo>
                  <a:pt x="306705" y="459739"/>
                </a:lnTo>
                <a:lnTo>
                  <a:pt x="324696" y="453389"/>
                </a:lnTo>
                <a:lnTo>
                  <a:pt x="235838" y="453389"/>
                </a:lnTo>
                <a:lnTo>
                  <a:pt x="213487" y="452120"/>
                </a:lnTo>
                <a:lnTo>
                  <a:pt x="170942" y="444500"/>
                </a:lnTo>
                <a:lnTo>
                  <a:pt x="131572" y="427989"/>
                </a:lnTo>
                <a:lnTo>
                  <a:pt x="96647" y="403860"/>
                </a:lnTo>
                <a:lnTo>
                  <a:pt x="66929" y="374650"/>
                </a:lnTo>
                <a:lnTo>
                  <a:pt x="43434" y="339089"/>
                </a:lnTo>
                <a:lnTo>
                  <a:pt x="26670" y="300989"/>
                </a:lnTo>
                <a:lnTo>
                  <a:pt x="17907" y="257810"/>
                </a:lnTo>
                <a:lnTo>
                  <a:pt x="16823" y="233679"/>
                </a:lnTo>
                <a:lnTo>
                  <a:pt x="17780" y="213360"/>
                </a:lnTo>
                <a:lnTo>
                  <a:pt x="26416" y="170179"/>
                </a:lnTo>
                <a:lnTo>
                  <a:pt x="43053" y="130810"/>
                </a:lnTo>
                <a:lnTo>
                  <a:pt x="66421" y="96520"/>
                </a:lnTo>
                <a:lnTo>
                  <a:pt x="96138" y="66039"/>
                </a:lnTo>
                <a:lnTo>
                  <a:pt x="130937" y="43179"/>
                </a:lnTo>
                <a:lnTo>
                  <a:pt x="170053" y="26670"/>
                </a:lnTo>
                <a:lnTo>
                  <a:pt x="212598" y="17779"/>
                </a:lnTo>
                <a:lnTo>
                  <a:pt x="235076" y="16510"/>
                </a:lnTo>
                <a:lnTo>
                  <a:pt x="322495" y="16510"/>
                </a:lnTo>
                <a:lnTo>
                  <a:pt x="304292" y="10160"/>
                </a:lnTo>
                <a:lnTo>
                  <a:pt x="281686" y="3810"/>
                </a:lnTo>
                <a:lnTo>
                  <a:pt x="258191" y="0"/>
                </a:lnTo>
                <a:close/>
              </a:path>
              <a:path w="471170" h="469900">
                <a:moveTo>
                  <a:pt x="322495" y="16510"/>
                </a:moveTo>
                <a:lnTo>
                  <a:pt x="235076" y="16510"/>
                </a:lnTo>
                <a:lnTo>
                  <a:pt x="257429" y="17779"/>
                </a:lnTo>
                <a:lnTo>
                  <a:pt x="279146" y="20320"/>
                </a:lnTo>
                <a:lnTo>
                  <a:pt x="320294" y="33020"/>
                </a:lnTo>
                <a:lnTo>
                  <a:pt x="357378" y="53339"/>
                </a:lnTo>
                <a:lnTo>
                  <a:pt x="389890" y="80010"/>
                </a:lnTo>
                <a:lnTo>
                  <a:pt x="416560" y="113029"/>
                </a:lnTo>
                <a:lnTo>
                  <a:pt x="436880" y="149860"/>
                </a:lnTo>
                <a:lnTo>
                  <a:pt x="449580" y="190500"/>
                </a:lnTo>
                <a:lnTo>
                  <a:pt x="454088" y="233679"/>
                </a:lnTo>
                <a:lnTo>
                  <a:pt x="454092" y="236220"/>
                </a:lnTo>
                <a:lnTo>
                  <a:pt x="453136" y="256539"/>
                </a:lnTo>
                <a:lnTo>
                  <a:pt x="444500" y="299720"/>
                </a:lnTo>
                <a:lnTo>
                  <a:pt x="427990" y="339089"/>
                </a:lnTo>
                <a:lnTo>
                  <a:pt x="404495" y="373379"/>
                </a:lnTo>
                <a:lnTo>
                  <a:pt x="374904" y="403860"/>
                </a:lnTo>
                <a:lnTo>
                  <a:pt x="340106" y="426720"/>
                </a:lnTo>
                <a:lnTo>
                  <a:pt x="300863" y="443229"/>
                </a:lnTo>
                <a:lnTo>
                  <a:pt x="258318" y="452120"/>
                </a:lnTo>
                <a:lnTo>
                  <a:pt x="235838" y="453389"/>
                </a:lnTo>
                <a:lnTo>
                  <a:pt x="324696" y="453389"/>
                </a:lnTo>
                <a:lnTo>
                  <a:pt x="368173" y="429260"/>
                </a:lnTo>
                <a:lnTo>
                  <a:pt x="402844" y="400050"/>
                </a:lnTo>
                <a:lnTo>
                  <a:pt x="431292" y="365760"/>
                </a:lnTo>
                <a:lnTo>
                  <a:pt x="452882" y="325120"/>
                </a:lnTo>
                <a:lnTo>
                  <a:pt x="466344" y="280670"/>
                </a:lnTo>
                <a:lnTo>
                  <a:pt x="470916" y="233679"/>
                </a:lnTo>
                <a:lnTo>
                  <a:pt x="469519" y="209550"/>
                </a:lnTo>
                <a:lnTo>
                  <a:pt x="459994" y="163829"/>
                </a:lnTo>
                <a:lnTo>
                  <a:pt x="441960" y="121920"/>
                </a:lnTo>
                <a:lnTo>
                  <a:pt x="416433" y="83820"/>
                </a:lnTo>
                <a:lnTo>
                  <a:pt x="384301" y="52070"/>
                </a:lnTo>
                <a:lnTo>
                  <a:pt x="346710" y="27939"/>
                </a:lnTo>
                <a:lnTo>
                  <a:pt x="326136" y="17779"/>
                </a:lnTo>
                <a:lnTo>
                  <a:pt x="322495" y="16510"/>
                </a:lnTo>
                <a:close/>
              </a:path>
              <a:path w="471170" h="469900">
                <a:moveTo>
                  <a:pt x="235838" y="33020"/>
                </a:moveTo>
                <a:lnTo>
                  <a:pt x="195199" y="36829"/>
                </a:lnTo>
                <a:lnTo>
                  <a:pt x="157225" y="48260"/>
                </a:lnTo>
                <a:lnTo>
                  <a:pt x="122936" y="67310"/>
                </a:lnTo>
                <a:lnTo>
                  <a:pt x="92963" y="91439"/>
                </a:lnTo>
                <a:lnTo>
                  <a:pt x="68199" y="121920"/>
                </a:lnTo>
                <a:lnTo>
                  <a:pt x="49530" y="156210"/>
                </a:lnTo>
                <a:lnTo>
                  <a:pt x="37719" y="194310"/>
                </a:lnTo>
                <a:lnTo>
                  <a:pt x="33587" y="233679"/>
                </a:lnTo>
                <a:lnTo>
                  <a:pt x="33583" y="236220"/>
                </a:lnTo>
                <a:lnTo>
                  <a:pt x="34417" y="255270"/>
                </a:lnTo>
                <a:lnTo>
                  <a:pt x="42418" y="294639"/>
                </a:lnTo>
                <a:lnTo>
                  <a:pt x="57785" y="331470"/>
                </a:lnTo>
                <a:lnTo>
                  <a:pt x="79375" y="363220"/>
                </a:lnTo>
                <a:lnTo>
                  <a:pt x="106680" y="391160"/>
                </a:lnTo>
                <a:lnTo>
                  <a:pt x="138937" y="412750"/>
                </a:lnTo>
                <a:lnTo>
                  <a:pt x="175006" y="427989"/>
                </a:lnTo>
                <a:lnTo>
                  <a:pt x="214375" y="435610"/>
                </a:lnTo>
                <a:lnTo>
                  <a:pt x="235076" y="436879"/>
                </a:lnTo>
                <a:lnTo>
                  <a:pt x="255650" y="435610"/>
                </a:lnTo>
                <a:lnTo>
                  <a:pt x="275717" y="433070"/>
                </a:lnTo>
                <a:lnTo>
                  <a:pt x="295148" y="427989"/>
                </a:lnTo>
                <a:lnTo>
                  <a:pt x="313690" y="421639"/>
                </a:lnTo>
                <a:lnTo>
                  <a:pt x="316211" y="420370"/>
                </a:lnTo>
                <a:lnTo>
                  <a:pt x="234187" y="420370"/>
                </a:lnTo>
                <a:lnTo>
                  <a:pt x="215137" y="419100"/>
                </a:lnTo>
                <a:lnTo>
                  <a:pt x="162306" y="405129"/>
                </a:lnTo>
                <a:lnTo>
                  <a:pt x="116712" y="377189"/>
                </a:lnTo>
                <a:lnTo>
                  <a:pt x="81153" y="337820"/>
                </a:lnTo>
                <a:lnTo>
                  <a:pt x="58166" y="288289"/>
                </a:lnTo>
                <a:lnTo>
                  <a:pt x="50292" y="233679"/>
                </a:lnTo>
                <a:lnTo>
                  <a:pt x="51308" y="214629"/>
                </a:lnTo>
                <a:lnTo>
                  <a:pt x="65278" y="161289"/>
                </a:lnTo>
                <a:lnTo>
                  <a:pt x="93345" y="116839"/>
                </a:lnTo>
                <a:lnTo>
                  <a:pt x="132969" y="81279"/>
                </a:lnTo>
                <a:lnTo>
                  <a:pt x="181737" y="57150"/>
                </a:lnTo>
                <a:lnTo>
                  <a:pt x="236728" y="49529"/>
                </a:lnTo>
                <a:lnTo>
                  <a:pt x="314451" y="49529"/>
                </a:lnTo>
                <a:lnTo>
                  <a:pt x="295910" y="41910"/>
                </a:lnTo>
                <a:lnTo>
                  <a:pt x="276606" y="36829"/>
                </a:lnTo>
                <a:lnTo>
                  <a:pt x="256540" y="34289"/>
                </a:lnTo>
                <a:lnTo>
                  <a:pt x="235838" y="33020"/>
                </a:lnTo>
                <a:close/>
              </a:path>
              <a:path w="471170" h="469900">
                <a:moveTo>
                  <a:pt x="314451" y="49529"/>
                </a:moveTo>
                <a:lnTo>
                  <a:pt x="236728" y="49529"/>
                </a:lnTo>
                <a:lnTo>
                  <a:pt x="255778" y="50800"/>
                </a:lnTo>
                <a:lnTo>
                  <a:pt x="273938" y="53339"/>
                </a:lnTo>
                <a:lnTo>
                  <a:pt x="324866" y="72389"/>
                </a:lnTo>
                <a:lnTo>
                  <a:pt x="367284" y="105410"/>
                </a:lnTo>
                <a:lnTo>
                  <a:pt x="398907" y="147320"/>
                </a:lnTo>
                <a:lnTo>
                  <a:pt x="417068" y="199389"/>
                </a:lnTo>
                <a:lnTo>
                  <a:pt x="420624" y="236220"/>
                </a:lnTo>
                <a:lnTo>
                  <a:pt x="419608" y="255270"/>
                </a:lnTo>
                <a:lnTo>
                  <a:pt x="405638" y="308610"/>
                </a:lnTo>
                <a:lnTo>
                  <a:pt x="377571" y="354329"/>
                </a:lnTo>
                <a:lnTo>
                  <a:pt x="338074" y="389889"/>
                </a:lnTo>
                <a:lnTo>
                  <a:pt x="289433" y="412750"/>
                </a:lnTo>
                <a:lnTo>
                  <a:pt x="234187" y="420370"/>
                </a:lnTo>
                <a:lnTo>
                  <a:pt x="316211" y="420370"/>
                </a:lnTo>
                <a:lnTo>
                  <a:pt x="363600" y="391160"/>
                </a:lnTo>
                <a:lnTo>
                  <a:pt x="391033" y="363220"/>
                </a:lnTo>
                <a:lnTo>
                  <a:pt x="412876" y="331470"/>
                </a:lnTo>
                <a:lnTo>
                  <a:pt x="428244" y="295910"/>
                </a:lnTo>
                <a:lnTo>
                  <a:pt x="436372" y="256539"/>
                </a:lnTo>
                <a:lnTo>
                  <a:pt x="437332" y="233679"/>
                </a:lnTo>
                <a:lnTo>
                  <a:pt x="436499" y="214629"/>
                </a:lnTo>
                <a:lnTo>
                  <a:pt x="428498" y="175260"/>
                </a:lnTo>
                <a:lnTo>
                  <a:pt x="413258" y="139700"/>
                </a:lnTo>
                <a:lnTo>
                  <a:pt x="391541" y="106679"/>
                </a:lnTo>
                <a:lnTo>
                  <a:pt x="364236" y="80010"/>
                </a:lnTo>
                <a:lnTo>
                  <a:pt x="332105" y="57150"/>
                </a:lnTo>
                <a:lnTo>
                  <a:pt x="314451" y="49529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719577" y="3087141"/>
            <a:ext cx="3776979" cy="61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 marR="5080" indent="-13970">
              <a:lnSpc>
                <a:spcPct val="120000"/>
              </a:lnSpc>
              <a:spcBef>
                <a:spcPts val="100"/>
              </a:spcBef>
              <a:tabLst>
                <a:tab pos="966469" algn="l"/>
                <a:tab pos="1642745" algn="l"/>
                <a:tab pos="1810385" algn="l"/>
                <a:tab pos="2755265" algn="l"/>
              </a:tabLst>
            </a:pP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C</a:t>
            </a:r>
            <a:r>
              <a:rPr sz="1600" b="1" spc="-45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U</a:t>
            </a:r>
            <a:r>
              <a:rPr sz="1600" b="1" spc="-44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sz="1600" b="1" spc="-4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sz="1600" b="1" spc="-44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sz="1600" b="1" spc="-44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C</a:t>
            </a:r>
            <a:r>
              <a:rPr sz="1600" b="1" spc="-4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U</a:t>
            </a:r>
            <a:r>
              <a:rPr sz="1600" b="1" spc="-4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r>
              <a:rPr sz="1600" b="1" spc="-4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U</a:t>
            </a:r>
            <a:r>
              <a:rPr sz="1600" b="1" spc="-4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M	D</a:t>
            </a:r>
            <a:r>
              <a:rPr sz="1600" b="1" spc="-45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sz="1600" b="1" spc="-45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V</a:t>
            </a:r>
            <a:r>
              <a:rPr sz="1600" b="1" spc="-4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sz="1600" b="1" spc="-45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r>
              <a:rPr sz="1600" b="1" spc="-45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O</a:t>
            </a:r>
            <a:r>
              <a:rPr sz="1600" b="1" spc="-459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sz="1600" b="1" spc="-45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sz="1600" b="1" spc="-45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sz="1600" b="1" spc="-45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  <a:r>
              <a:rPr sz="1600" b="1" spc="-45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T  L</a:t>
            </a:r>
            <a:r>
              <a:rPr sz="1600" b="1" spc="-45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O</a:t>
            </a:r>
            <a:r>
              <a:rPr sz="1600" b="1" spc="-45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C</a:t>
            </a:r>
            <a:r>
              <a:rPr sz="1600" b="1" spc="-45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sz="1600" b="1" spc="-4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L	A</a:t>
            </a:r>
            <a:r>
              <a:rPr sz="1600" b="1" spc="-45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  <a:r>
              <a:rPr sz="1600" b="1" spc="-4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D	G</a:t>
            </a:r>
            <a:r>
              <a:rPr sz="1600" b="1" spc="-4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r>
              <a:rPr sz="1600" b="1" spc="-45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O</a:t>
            </a:r>
            <a:r>
              <a:rPr sz="1600" b="1" spc="-4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B</a:t>
            </a:r>
            <a:r>
              <a:rPr sz="1600" b="1" spc="-4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sz="1600" b="1" spc="-4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L	T</a:t>
            </a:r>
            <a:r>
              <a:rPr sz="1600" b="1" spc="-459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sz="1600" b="1" spc="-459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sz="1600" b="1" spc="-459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  <a:r>
              <a:rPr sz="1600" b="1" spc="-46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D</a:t>
            </a:r>
            <a:r>
              <a:rPr sz="1600" b="1" spc="-459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28722" y="0"/>
            <a:ext cx="4142740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D16248"/>
                </a:solidFill>
                <a:latin typeface="Comic Sans MS"/>
                <a:cs typeface="Comic Sans MS"/>
              </a:rPr>
              <a:t>Future:  </a:t>
            </a:r>
            <a:r>
              <a:rPr sz="6000" spc="5" dirty="0">
                <a:solidFill>
                  <a:srgbClr val="D16248"/>
                </a:solidFill>
                <a:latin typeface="Comic Sans MS"/>
                <a:cs typeface="Comic Sans MS"/>
              </a:rPr>
              <a:t>Curriculum  </a:t>
            </a:r>
            <a:r>
              <a:rPr sz="6000" spc="-5" dirty="0">
                <a:solidFill>
                  <a:srgbClr val="D16248"/>
                </a:solidFill>
                <a:latin typeface="Comic Sans MS"/>
                <a:cs typeface="Comic Sans MS"/>
              </a:rPr>
              <a:t>Innova</a:t>
            </a:r>
            <a:r>
              <a:rPr sz="6000" spc="5" dirty="0">
                <a:solidFill>
                  <a:srgbClr val="D16248"/>
                </a:solidFill>
                <a:latin typeface="Comic Sans MS"/>
                <a:cs typeface="Comic Sans MS"/>
              </a:rPr>
              <a:t>t</a:t>
            </a:r>
            <a:r>
              <a:rPr sz="6000" spc="-5" dirty="0">
                <a:solidFill>
                  <a:srgbClr val="D16248"/>
                </a:solidFill>
                <a:latin typeface="Comic Sans MS"/>
                <a:cs typeface="Comic Sans MS"/>
              </a:rPr>
              <a:t>ions</a:t>
            </a:r>
            <a:endParaRPr sz="6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8969" y="405129"/>
            <a:ext cx="430022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7A9799"/>
                </a:solidFill>
                <a:latin typeface="Comic Sans MS"/>
                <a:cs typeface="Comic Sans MS"/>
              </a:rPr>
              <a:t>What </a:t>
            </a:r>
            <a:r>
              <a:rPr sz="3300" spc="-5" dirty="0">
                <a:solidFill>
                  <a:srgbClr val="7A9799"/>
                </a:solidFill>
                <a:latin typeface="Comic Sans MS"/>
                <a:cs typeface="Comic Sans MS"/>
              </a:rPr>
              <a:t>is</a:t>
            </a:r>
            <a:r>
              <a:rPr sz="3300" spc="-55" dirty="0">
                <a:solidFill>
                  <a:srgbClr val="7A9799"/>
                </a:solidFill>
                <a:latin typeface="Comic Sans MS"/>
                <a:cs typeface="Comic Sans MS"/>
              </a:rPr>
              <a:t> </a:t>
            </a:r>
            <a:r>
              <a:rPr sz="3300" spc="-5" dirty="0">
                <a:solidFill>
                  <a:srgbClr val="FF0000"/>
                </a:solidFill>
                <a:latin typeface="Comic Sans MS"/>
                <a:cs typeface="Comic Sans MS"/>
              </a:rPr>
              <a:t>“Innovation”?</a:t>
            </a:r>
            <a:endParaRPr sz="33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491" y="1549349"/>
            <a:ext cx="6308090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</a:pPr>
            <a:r>
              <a:rPr sz="2700" b="1" spc="-5" dirty="0">
                <a:latin typeface="Georgia"/>
                <a:cs typeface="Georgia"/>
              </a:rPr>
              <a:t>According to The Merriam-Webster  Thesaurus: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" y="4741164"/>
            <a:ext cx="5478780" cy="1275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89" y="2491739"/>
            <a:ext cx="8910828" cy="2918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0264" y="412750"/>
            <a:ext cx="489966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Importance </a:t>
            </a:r>
            <a:r>
              <a:rPr spc="-5" dirty="0"/>
              <a:t>of</a:t>
            </a:r>
            <a:r>
              <a:rPr spc="-45" dirty="0"/>
              <a:t> </a:t>
            </a:r>
            <a:r>
              <a:rPr spc="-5" dirty="0"/>
              <a:t>Curriculum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1" y="1483817"/>
            <a:ext cx="7795259" cy="447675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287020" marR="5080" indent="-274320">
              <a:lnSpc>
                <a:spcPct val="90000"/>
              </a:lnSpc>
              <a:spcBef>
                <a:spcPts val="575"/>
              </a:spcBef>
              <a:buClr>
                <a:srgbClr val="D16248"/>
              </a:buClr>
              <a:buSzPct val="85000"/>
              <a:buFont typeface="Wingdings 2"/>
              <a:buChar char=""/>
              <a:tabLst>
                <a:tab pos="408940" algn="l"/>
              </a:tabLst>
            </a:pPr>
            <a:r>
              <a:rPr dirty="0"/>
              <a:t>	</a:t>
            </a:r>
            <a:r>
              <a:rPr sz="4000" spc="-5" dirty="0">
                <a:latin typeface="Georgia"/>
                <a:cs typeface="Georgia"/>
              </a:rPr>
              <a:t>Curriculum plays very important  role in </a:t>
            </a:r>
            <a:r>
              <a:rPr sz="4000" spc="-10" dirty="0">
                <a:latin typeface="Georgia"/>
                <a:cs typeface="Georgia"/>
              </a:rPr>
              <a:t>the field </a:t>
            </a:r>
            <a:r>
              <a:rPr sz="4000" spc="-5" dirty="0">
                <a:latin typeface="Georgia"/>
                <a:cs typeface="Georgia"/>
              </a:rPr>
              <a:t>of </a:t>
            </a:r>
            <a:r>
              <a:rPr sz="4000" spc="-10" dirty="0">
                <a:latin typeface="Georgia"/>
                <a:cs typeface="Georgia"/>
              </a:rPr>
              <a:t>education. </a:t>
            </a:r>
            <a:r>
              <a:rPr sz="4000" spc="-5" dirty="0">
                <a:latin typeface="Georgia"/>
                <a:cs typeface="Georgia"/>
              </a:rPr>
              <a:t>For  </a:t>
            </a:r>
            <a:r>
              <a:rPr sz="4000" spc="-10" dirty="0">
                <a:latin typeface="Georgia"/>
                <a:cs typeface="Georgia"/>
              </a:rPr>
              <a:t>every course curriculum </a:t>
            </a:r>
            <a:r>
              <a:rPr sz="4000" dirty="0">
                <a:latin typeface="Georgia"/>
                <a:cs typeface="Georgia"/>
              </a:rPr>
              <a:t>is </a:t>
            </a:r>
            <a:r>
              <a:rPr sz="4000" spc="-5" dirty="0">
                <a:latin typeface="Georgia"/>
                <a:cs typeface="Georgia"/>
              </a:rPr>
              <a:t>a  </a:t>
            </a:r>
            <a:r>
              <a:rPr sz="4000" spc="-10" dirty="0">
                <a:latin typeface="Georgia"/>
                <a:cs typeface="Georgia"/>
              </a:rPr>
              <a:t>backbone </a:t>
            </a:r>
            <a:r>
              <a:rPr sz="4000" spc="-5" dirty="0">
                <a:latin typeface="Georgia"/>
                <a:cs typeface="Georgia"/>
              </a:rPr>
              <a:t>which reflects </a:t>
            </a:r>
            <a:r>
              <a:rPr sz="4000" spc="-10" dirty="0">
                <a:latin typeface="Georgia"/>
                <a:cs typeface="Georgia"/>
              </a:rPr>
              <a:t>the  structure </a:t>
            </a:r>
            <a:r>
              <a:rPr sz="4000" spc="-5" dirty="0">
                <a:latin typeface="Georgia"/>
                <a:cs typeface="Georgia"/>
              </a:rPr>
              <a:t>of </a:t>
            </a:r>
            <a:r>
              <a:rPr sz="4000" spc="-10" dirty="0">
                <a:latin typeface="Georgia"/>
                <a:cs typeface="Georgia"/>
              </a:rPr>
              <a:t>the </a:t>
            </a:r>
            <a:r>
              <a:rPr sz="4000" spc="-5" dirty="0">
                <a:latin typeface="Georgia"/>
                <a:cs typeface="Georgia"/>
              </a:rPr>
              <a:t>course and </a:t>
            </a:r>
            <a:r>
              <a:rPr sz="4000" spc="-10" dirty="0">
                <a:latin typeface="Georgia"/>
                <a:cs typeface="Georgia"/>
              </a:rPr>
              <a:t>clears  </a:t>
            </a:r>
            <a:r>
              <a:rPr sz="4000" spc="-5" dirty="0">
                <a:latin typeface="Georgia"/>
                <a:cs typeface="Georgia"/>
              </a:rPr>
              <a:t>all </a:t>
            </a:r>
            <a:r>
              <a:rPr sz="4000" spc="-10" dirty="0">
                <a:latin typeface="Georgia"/>
                <a:cs typeface="Georgia"/>
              </a:rPr>
              <a:t>the dimensions, </a:t>
            </a:r>
            <a:r>
              <a:rPr sz="4000" spc="-5" dirty="0">
                <a:latin typeface="Georgia"/>
                <a:cs typeface="Georgia"/>
              </a:rPr>
              <a:t>aims and  </a:t>
            </a:r>
            <a:r>
              <a:rPr sz="4000" spc="-10" dirty="0">
                <a:latin typeface="Georgia"/>
                <a:cs typeface="Georgia"/>
              </a:rPr>
              <a:t>objectives </a:t>
            </a:r>
            <a:r>
              <a:rPr sz="4000" dirty="0">
                <a:latin typeface="Georgia"/>
                <a:cs typeface="Georgia"/>
              </a:rPr>
              <a:t>instructional </a:t>
            </a:r>
            <a:r>
              <a:rPr sz="4000" spc="-5" dirty="0">
                <a:latin typeface="Georgia"/>
                <a:cs typeface="Georgia"/>
              </a:rPr>
              <a:t>strategies  and so</a:t>
            </a:r>
            <a:r>
              <a:rPr sz="4000" dirty="0">
                <a:latin typeface="Georgia"/>
                <a:cs typeface="Georgia"/>
              </a:rPr>
              <a:t> </a:t>
            </a:r>
            <a:r>
              <a:rPr sz="4000" spc="-10" dirty="0">
                <a:latin typeface="Georgia"/>
                <a:cs typeface="Georgia"/>
              </a:rPr>
              <a:t>on.</a:t>
            </a:r>
            <a:endParaRPr sz="4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2061" y="412750"/>
            <a:ext cx="357314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Role </a:t>
            </a:r>
            <a:r>
              <a:rPr spc="-5" dirty="0"/>
              <a:t>of</a:t>
            </a:r>
            <a:r>
              <a:rPr spc="-50" dirty="0"/>
              <a:t> </a:t>
            </a:r>
            <a:r>
              <a:rPr spc="-5" dirty="0"/>
              <a:t>Curriculum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1" y="2415666"/>
            <a:ext cx="812165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84722"/>
              <a:buFont typeface="Wingdings 2"/>
              <a:buChar char=""/>
              <a:tabLst>
                <a:tab pos="287020" algn="l"/>
              </a:tabLst>
            </a:pPr>
            <a:r>
              <a:rPr sz="3600" dirty="0">
                <a:latin typeface="Georgia"/>
                <a:cs typeface="Georgia"/>
              </a:rPr>
              <a:t>Curriculum </a:t>
            </a:r>
            <a:r>
              <a:rPr sz="3600" spc="-5" dirty="0">
                <a:latin typeface="Georgia"/>
                <a:cs typeface="Georgia"/>
              </a:rPr>
              <a:t>should be </a:t>
            </a:r>
            <a:r>
              <a:rPr sz="3600" dirty="0">
                <a:latin typeface="Georgia"/>
                <a:cs typeface="Georgia"/>
              </a:rPr>
              <a:t>relevant </a:t>
            </a:r>
            <a:r>
              <a:rPr sz="3600" spc="-5" dirty="0">
                <a:latin typeface="Georgia"/>
                <a:cs typeface="Georgia"/>
              </a:rPr>
              <a:t>to the  changing time, </a:t>
            </a:r>
            <a:r>
              <a:rPr sz="3600" dirty="0">
                <a:latin typeface="Georgia"/>
                <a:cs typeface="Georgia"/>
              </a:rPr>
              <a:t>if </a:t>
            </a:r>
            <a:r>
              <a:rPr sz="3600" spc="-5" dirty="0">
                <a:latin typeface="Georgia"/>
                <a:cs typeface="Georgia"/>
              </a:rPr>
              <a:t>there </a:t>
            </a:r>
            <a:r>
              <a:rPr sz="3600" dirty="0">
                <a:latin typeface="Georgia"/>
                <a:cs typeface="Georgia"/>
              </a:rPr>
              <a:t>is a </a:t>
            </a:r>
            <a:r>
              <a:rPr sz="3600" spc="-5" dirty="0">
                <a:latin typeface="Georgia"/>
                <a:cs typeface="Georgia"/>
              </a:rPr>
              <a:t>lag</a:t>
            </a:r>
            <a:r>
              <a:rPr sz="3600" spc="-130" dirty="0">
                <a:latin typeface="Georgia"/>
                <a:cs typeface="Georgia"/>
              </a:rPr>
              <a:t> </a:t>
            </a:r>
            <a:r>
              <a:rPr sz="3600" spc="-5" dirty="0">
                <a:latin typeface="Georgia"/>
                <a:cs typeface="Georgia"/>
              </a:rPr>
              <a:t>between  the </a:t>
            </a:r>
            <a:r>
              <a:rPr sz="3600" dirty="0">
                <a:latin typeface="Georgia"/>
                <a:cs typeface="Georgia"/>
              </a:rPr>
              <a:t>requirements and </a:t>
            </a:r>
            <a:r>
              <a:rPr sz="3600" spc="-5" dirty="0">
                <a:latin typeface="Georgia"/>
                <a:cs typeface="Georgia"/>
              </a:rPr>
              <a:t>components </a:t>
            </a:r>
            <a:r>
              <a:rPr sz="3600" dirty="0">
                <a:latin typeface="Georgia"/>
                <a:cs typeface="Georgia"/>
              </a:rPr>
              <a:t>in  </a:t>
            </a:r>
            <a:r>
              <a:rPr sz="3600" spc="-5" dirty="0">
                <a:latin typeface="Georgia"/>
                <a:cs typeface="Georgia"/>
              </a:rPr>
              <a:t>the curriculum then </a:t>
            </a:r>
            <a:r>
              <a:rPr sz="3600" dirty="0">
                <a:latin typeface="Georgia"/>
                <a:cs typeface="Georgia"/>
              </a:rPr>
              <a:t>all </a:t>
            </a:r>
            <a:r>
              <a:rPr sz="3600" spc="-5" dirty="0">
                <a:latin typeface="Georgia"/>
                <a:cs typeface="Georgia"/>
              </a:rPr>
              <a:t>task of  teaching-learning becomes</a:t>
            </a:r>
            <a:r>
              <a:rPr sz="3600" spc="-60" dirty="0">
                <a:latin typeface="Georgia"/>
                <a:cs typeface="Georgia"/>
              </a:rPr>
              <a:t> </a:t>
            </a:r>
            <a:r>
              <a:rPr sz="3600" dirty="0">
                <a:latin typeface="Georgia"/>
                <a:cs typeface="Georgia"/>
              </a:rPr>
              <a:t>futile.</a:t>
            </a:r>
            <a:endParaRPr sz="3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4208" y="412750"/>
            <a:ext cx="426720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Up </a:t>
            </a:r>
            <a:r>
              <a:rPr dirty="0"/>
              <a:t>to </a:t>
            </a:r>
            <a:r>
              <a:rPr spc="-5" dirty="0"/>
              <a:t>Date</a:t>
            </a:r>
            <a:r>
              <a:rPr spc="-45" dirty="0"/>
              <a:t> </a:t>
            </a:r>
            <a:r>
              <a:rPr spc="-5" dirty="0"/>
              <a:t>Curriculum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1" y="2360803"/>
            <a:ext cx="7651115" cy="2879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20955" indent="-27432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84722"/>
              <a:buFont typeface="Wingdings 2"/>
              <a:buChar char=""/>
              <a:tabLst>
                <a:tab pos="287020" algn="l"/>
              </a:tabLst>
            </a:pPr>
            <a:r>
              <a:rPr sz="3600" dirty="0">
                <a:latin typeface="Georgia"/>
                <a:cs typeface="Georgia"/>
              </a:rPr>
              <a:t>Curriculum </a:t>
            </a:r>
            <a:r>
              <a:rPr sz="3600" spc="-5" dirty="0">
                <a:latin typeface="Georgia"/>
                <a:cs typeface="Georgia"/>
              </a:rPr>
              <a:t>should be update. </a:t>
            </a:r>
            <a:r>
              <a:rPr sz="3600" dirty="0">
                <a:latin typeface="Georgia"/>
                <a:cs typeface="Georgia"/>
              </a:rPr>
              <a:t>In</a:t>
            </a:r>
            <a:r>
              <a:rPr sz="3600" spc="-114" dirty="0">
                <a:latin typeface="Georgia"/>
                <a:cs typeface="Georgia"/>
              </a:rPr>
              <a:t> </a:t>
            </a:r>
            <a:r>
              <a:rPr sz="3600" spc="-5" dirty="0">
                <a:latin typeface="Georgia"/>
                <a:cs typeface="Georgia"/>
              </a:rPr>
              <a:t>the  </a:t>
            </a:r>
            <a:r>
              <a:rPr sz="3600" dirty="0">
                <a:latin typeface="Georgia"/>
                <a:cs typeface="Georgia"/>
              </a:rPr>
              <a:t>modern </a:t>
            </a:r>
            <a:r>
              <a:rPr sz="3600" spc="-5" dirty="0">
                <a:latin typeface="Georgia"/>
                <a:cs typeface="Georgia"/>
              </a:rPr>
              <a:t>scenario many changes are  taken every</a:t>
            </a:r>
            <a:r>
              <a:rPr sz="3600" spc="-35" dirty="0">
                <a:latin typeface="Georgia"/>
                <a:cs typeface="Georgia"/>
              </a:rPr>
              <a:t> </a:t>
            </a:r>
            <a:r>
              <a:rPr sz="3600" spc="-5" dirty="0">
                <a:latin typeface="Georgia"/>
                <a:cs typeface="Georgia"/>
              </a:rPr>
              <a:t>day.</a:t>
            </a:r>
            <a:endParaRPr sz="3600">
              <a:latin typeface="Georgia"/>
              <a:cs typeface="Georgia"/>
            </a:endParaRPr>
          </a:p>
          <a:p>
            <a:pPr marL="287020" marR="5080" indent="-274320">
              <a:lnSpc>
                <a:spcPct val="100000"/>
              </a:lnSpc>
              <a:spcBef>
                <a:spcPts val="865"/>
              </a:spcBef>
              <a:buClr>
                <a:srgbClr val="D16248"/>
              </a:buClr>
              <a:buSzPct val="84722"/>
              <a:buFont typeface="Wingdings 2"/>
              <a:buChar char=""/>
              <a:tabLst>
                <a:tab pos="287020" algn="l"/>
              </a:tabLst>
            </a:pPr>
            <a:r>
              <a:rPr sz="3600" spc="-5" dirty="0">
                <a:latin typeface="Georgia"/>
                <a:cs typeface="Georgia"/>
              </a:rPr>
              <a:t>Not only </a:t>
            </a:r>
            <a:r>
              <a:rPr sz="3600" dirty="0">
                <a:latin typeface="Georgia"/>
                <a:cs typeface="Georgia"/>
              </a:rPr>
              <a:t>information </a:t>
            </a:r>
            <a:r>
              <a:rPr sz="3600" spc="-5" dirty="0">
                <a:latin typeface="Georgia"/>
                <a:cs typeface="Georgia"/>
              </a:rPr>
              <a:t>but building</a:t>
            </a:r>
            <a:r>
              <a:rPr sz="3600" spc="-155" dirty="0">
                <a:latin typeface="Georgia"/>
                <a:cs typeface="Georgia"/>
              </a:rPr>
              <a:t> </a:t>
            </a:r>
            <a:r>
              <a:rPr sz="3600" spc="-5" dirty="0">
                <a:latin typeface="Georgia"/>
                <a:cs typeface="Georgia"/>
              </a:rPr>
              <a:t>of  </a:t>
            </a:r>
            <a:r>
              <a:rPr sz="3600" dirty="0">
                <a:latin typeface="Georgia"/>
                <a:cs typeface="Georgia"/>
              </a:rPr>
              <a:t>knowledge is </a:t>
            </a:r>
            <a:r>
              <a:rPr sz="3600" spc="-5" dirty="0">
                <a:latin typeface="Georgia"/>
                <a:cs typeface="Georgia"/>
              </a:rPr>
              <a:t>equally </a:t>
            </a:r>
            <a:r>
              <a:rPr sz="3600" dirty="0">
                <a:latin typeface="Georgia"/>
                <a:cs typeface="Georgia"/>
              </a:rPr>
              <a:t>important</a:t>
            </a:r>
            <a:r>
              <a:rPr sz="3600" spc="-130" dirty="0">
                <a:latin typeface="Georgia"/>
                <a:cs typeface="Georgia"/>
              </a:rPr>
              <a:t> </a:t>
            </a:r>
            <a:r>
              <a:rPr sz="3600" dirty="0">
                <a:latin typeface="Georgia"/>
                <a:cs typeface="Georgia"/>
              </a:rPr>
              <a:t>.</a:t>
            </a:r>
            <a:endParaRPr sz="3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822</Words>
  <Application>Microsoft Office PowerPoint</Application>
  <PresentationFormat>On-screen Show (4:3)</PresentationFormat>
  <Paragraphs>91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Times New Roman</vt:lpstr>
      <vt:lpstr>Wingdings 2</vt:lpstr>
      <vt:lpstr>Comic Sans MS</vt:lpstr>
      <vt:lpstr>Calibri</vt:lpstr>
      <vt:lpstr>Georgia</vt:lpstr>
      <vt:lpstr>Office Theme</vt:lpstr>
      <vt:lpstr>PowerPoint Presentation</vt:lpstr>
      <vt:lpstr>Essential Question</vt:lpstr>
      <vt:lpstr>I seek changes  You seek changes  We seek changes  Man seek changes</vt:lpstr>
      <vt:lpstr>Changing Trends</vt:lpstr>
      <vt:lpstr>PowerPoint Presentation</vt:lpstr>
      <vt:lpstr>PowerPoint Presentation</vt:lpstr>
      <vt:lpstr>Importance of Curriculum</vt:lpstr>
      <vt:lpstr>Role of Curriculum</vt:lpstr>
      <vt:lpstr>Up to Date Curriculum</vt:lpstr>
      <vt:lpstr>Effective Implementation</vt:lpstr>
      <vt:lpstr>Modern trends in Curriculum</vt:lpstr>
      <vt:lpstr>2) Need based Curriculums</vt:lpstr>
      <vt:lpstr>PowerPoint Presentation</vt:lpstr>
      <vt:lpstr>4) Online Courses</vt:lpstr>
      <vt:lpstr>5) 21st century skills</vt:lpstr>
      <vt:lpstr>6) International Understanding</vt:lpstr>
      <vt:lpstr>7) Constructivism</vt:lpstr>
      <vt:lpstr>Curriculum Reforms in Pakistan</vt:lpstr>
      <vt:lpstr>Continue….</vt:lpstr>
      <vt:lpstr>Continue…..</vt:lpstr>
      <vt:lpstr>HOW THE INFORMATION AGE,  WORKPLACE, MEDIA AND GREATER  DEMOCRACY IMPACT CURRICULUM  DEVELOPEMENT</vt:lpstr>
      <vt:lpstr>Changing  Workplace</vt:lpstr>
      <vt:lpstr>Information Age</vt:lpstr>
      <vt:lpstr>Changing Workplace</vt:lpstr>
      <vt:lpstr>Influence of The Media</vt:lpstr>
      <vt:lpstr>Modern Trends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DR NADEEM</cp:lastModifiedBy>
  <cp:revision>1</cp:revision>
  <dcterms:created xsi:type="dcterms:W3CDTF">2020-04-16T01:28:50Z</dcterms:created>
  <dcterms:modified xsi:type="dcterms:W3CDTF">2020-05-02T18:46:09Z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2016-01-23T00:00:00Z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2020-04-16T00:00:00Z</vt:filetime>
  </property>
</Properties>
</file>