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4" r:id="rId3"/>
    <p:sldMasterId id="2147483694" r:id="rId4"/>
  </p:sldMasterIdLst>
  <p:notesMasterIdLst>
    <p:notesMasterId r:id="rId93"/>
  </p:notesMasterIdLst>
  <p:handoutMasterIdLst>
    <p:handoutMasterId r:id="rId94"/>
  </p:handoutMasterIdLst>
  <p:sldIdLst>
    <p:sldId id="375" r:id="rId5"/>
    <p:sldId id="376" r:id="rId6"/>
    <p:sldId id="490" r:id="rId7"/>
    <p:sldId id="472" r:id="rId8"/>
    <p:sldId id="473" r:id="rId9"/>
    <p:sldId id="491" r:id="rId10"/>
    <p:sldId id="496" r:id="rId11"/>
    <p:sldId id="495" r:id="rId12"/>
    <p:sldId id="498" r:id="rId13"/>
    <p:sldId id="477" r:id="rId14"/>
    <p:sldId id="492" r:id="rId15"/>
    <p:sldId id="402" r:id="rId16"/>
    <p:sldId id="494" r:id="rId17"/>
    <p:sldId id="400" r:id="rId18"/>
    <p:sldId id="377" r:id="rId19"/>
    <p:sldId id="371" r:id="rId20"/>
    <p:sldId id="372" r:id="rId21"/>
    <p:sldId id="497" r:id="rId22"/>
    <p:sldId id="374" r:id="rId23"/>
    <p:sldId id="468" r:id="rId24"/>
    <p:sldId id="404" r:id="rId25"/>
    <p:sldId id="405" r:id="rId26"/>
    <p:sldId id="406" r:id="rId27"/>
    <p:sldId id="407" r:id="rId28"/>
    <p:sldId id="408" r:id="rId29"/>
    <p:sldId id="409" r:id="rId30"/>
    <p:sldId id="411" r:id="rId31"/>
    <p:sldId id="412" r:id="rId32"/>
    <p:sldId id="413" r:id="rId33"/>
    <p:sldId id="469" r:id="rId34"/>
    <p:sldId id="499" r:id="rId35"/>
    <p:sldId id="475" r:id="rId36"/>
    <p:sldId id="500" r:id="rId37"/>
    <p:sldId id="286" r:id="rId38"/>
    <p:sldId id="287" r:id="rId39"/>
    <p:sldId id="367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61" r:id="rId73"/>
    <p:sldId id="470" r:id="rId74"/>
    <p:sldId id="438" r:id="rId75"/>
    <p:sldId id="453" r:id="rId76"/>
    <p:sldId id="454" r:id="rId77"/>
    <p:sldId id="455" r:id="rId78"/>
    <p:sldId id="456" r:id="rId79"/>
    <p:sldId id="457" r:id="rId80"/>
    <p:sldId id="458" r:id="rId81"/>
    <p:sldId id="459" r:id="rId82"/>
    <p:sldId id="460" r:id="rId83"/>
    <p:sldId id="461" r:id="rId84"/>
    <p:sldId id="462" r:id="rId85"/>
    <p:sldId id="463" r:id="rId86"/>
    <p:sldId id="464" r:id="rId87"/>
    <p:sldId id="465" r:id="rId88"/>
    <p:sldId id="466" r:id="rId89"/>
    <p:sldId id="479" r:id="rId90"/>
    <p:sldId id="489" r:id="rId91"/>
    <p:sldId id="501" r:id="rId9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00000"/>
    <a:srgbClr val="D2AD24"/>
    <a:srgbClr val="008000"/>
    <a:srgbClr val="FF8F8F"/>
    <a:srgbClr val="FF9F9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674" autoAdjust="0"/>
  </p:normalViewPr>
  <p:slideViewPr>
    <p:cSldViewPr>
      <p:cViewPr>
        <p:scale>
          <a:sx n="80" d="100"/>
          <a:sy n="80" d="100"/>
        </p:scale>
        <p:origin x="-10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97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67.xml"/><Relationship Id="rId1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768665-03DD-409D-9235-7124937446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3017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324C1C-EC32-4FC3-A2A8-A46C3EB2B3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5463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 dirty="0"/>
              <a:t>Facebook missed a single security check in their mobile-facing app that allowed a man to delete anybody’s photo album.</a:t>
            </a:r>
          </a:p>
          <a:p>
            <a:pPr lvl="0">
              <a:defRPr sz="1800"/>
            </a:pPr>
            <a:endParaRPr sz="2200" dirty="0"/>
          </a:p>
          <a:p>
            <a:pPr lvl="0">
              <a:defRPr sz="1800"/>
            </a:pPr>
            <a:r>
              <a:rPr sz="2200" dirty="0"/>
              <a:t>Unfortunately this is just the tip of the iceberg.</a:t>
            </a:r>
          </a:p>
          <a:p>
            <a:pPr lvl="0">
              <a:defRPr sz="1800"/>
            </a:pPr>
            <a:endParaRPr sz="2200" dirty="0"/>
          </a:p>
          <a:p>
            <a:pPr lvl="0">
              <a:defRPr sz="1800"/>
            </a:pPr>
            <a:r>
              <a:rPr sz="2200" dirty="0"/>
              <a:t>This particular bug made the news, but many more don’t. And </a:t>
            </a:r>
            <a:r>
              <a:rPr sz="2200" dirty="0" err="1"/>
              <a:t>facebook</a:t>
            </a:r>
            <a:r>
              <a:rPr sz="2200" dirty="0"/>
              <a:t> is not the only one having these kinds of problems.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Run the signs analysis, show false alarm reported</a:t>
            </a:r>
          </a:p>
          <a:p>
            <a:pPr defTabSz="912813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D736D40-7B89-4919-B0C0-7DB4B2CF79CD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finite height condition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E848D2B-A11B-4EA1-A607-42D08FCFF9D9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Run the signs analysis, show false alarm reported</a:t>
            </a:r>
          </a:p>
          <a:p>
            <a:pPr defTabSz="912813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2990195-8138-446A-BB56-3562338C93AD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EA18702-0BC7-4037-AF2A-A8F8EFA261B7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BB621-6CD3-43C9-A1F4-B2904FC9070B}" type="slidenum">
              <a:rPr lang="en-US"/>
              <a:pPr/>
              <a:t>65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76275"/>
            <a:ext cx="4603750" cy="3452813"/>
          </a:xfrm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80" y="4354665"/>
            <a:ext cx="5010273" cy="4127808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7B6CF2-7141-4ABF-9CA8-15795326D9D7}" type="slidenum">
              <a:rPr lang="en-US"/>
              <a:pPr/>
              <a:t>66</a:t>
            </a:fld>
            <a:endParaRPr lang="en-US"/>
          </a:p>
        </p:txBody>
      </p:sp>
      <p:sp>
        <p:nvSpPr>
          <p:cNvPr id="97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76275"/>
            <a:ext cx="4603750" cy="3452813"/>
          </a:xfrm>
          <a:ln/>
        </p:spPr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80" y="4354665"/>
            <a:ext cx="5010273" cy="4127808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33C90-C1C9-4C47-87FD-D05DF495D16F}" type="slidenum">
              <a:rPr lang="en-US"/>
              <a:pPr/>
              <a:t>67</a:t>
            </a:fld>
            <a:endParaRPr lang="en-US"/>
          </a:p>
        </p:txBody>
      </p:sp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76275"/>
            <a:ext cx="4603750" cy="3452813"/>
          </a:xfrm>
          <a:ln/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80" y="4354665"/>
            <a:ext cx="5010273" cy="4127808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A903C7-5815-48E5-BA28-7C57C528959D}" type="slidenum">
              <a:rPr lang="en-US"/>
              <a:pPr/>
              <a:t>68</a:t>
            </a:fld>
            <a:endParaRPr lang="en-US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76275"/>
            <a:ext cx="4603750" cy="3452813"/>
          </a:xfrm>
          <a:ln/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80" y="4354665"/>
            <a:ext cx="5010273" cy="4127808"/>
          </a:xfrm>
          <a:noFill/>
          <a:ln/>
        </p:spPr>
        <p:txBody>
          <a:bodyPr/>
          <a:lstStyle/>
          <a:p>
            <a:r>
              <a:rPr lang="en-US"/>
              <a:t>Ran over exokernel code that I was involved with for my thesis.  Fortunately caught this after I got my day job.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C054AE-C406-4642-BA2F-92B206E784FA}" type="slidenum">
              <a:rPr lang="en-US"/>
              <a:pPr/>
              <a:t>69</a:t>
            </a:fld>
            <a:endParaRPr lang="en-US"/>
          </a:p>
        </p:txBody>
      </p:sp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76275"/>
            <a:ext cx="4603750" cy="3452813"/>
          </a:xfrm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80" y="4354665"/>
            <a:ext cx="5010273" cy="4127808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EA18702-0BC7-4037-AF2A-A8F8EFA261B7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86636FC-94B0-400F-9A84-5DC00CD6A569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9691374-0507-4F2C-B9D1-2FFCF7B4DF32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EA18702-0BC7-4037-AF2A-A8F8EFA261B7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C253D46-6F1F-412D-9ABC-0E08D5BB4288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B2B3CAA-628B-44B4-9173-1A8BAA7D70C5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585EA73-77DC-4937-8731-1E9FBE9CA760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Show non-termination of symbolic execution 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A7E8890-3777-4A8C-AFD5-C96C26012B63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048000"/>
            <a:ext cx="7772400" cy="1143000"/>
          </a:xfrm>
        </p:spPr>
        <p:txBody>
          <a:bodyPr/>
          <a:lstStyle>
            <a:lvl1pPr algn="r">
              <a:defRPr sz="3600"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495800"/>
            <a:ext cx="6400800" cy="685800"/>
          </a:xfrm>
        </p:spPr>
        <p:txBody>
          <a:bodyPr/>
          <a:lstStyle>
            <a:lvl1pPr algn="r">
              <a:defRPr sz="2000"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3" name="Line 11"/>
          <p:cNvSpPr>
            <a:spLocks noChangeShapeType="1"/>
          </p:cNvSpPr>
          <p:nvPr userDrawn="1"/>
        </p:nvSpPr>
        <p:spPr bwMode="auto">
          <a:xfrm>
            <a:off x="0" y="2286000"/>
            <a:ext cx="4800600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84" name="Picture 12" descr="SCPD_AnnGuideFlyer_Lockup_0306-hr"/>
          <p:cNvPicPr>
            <a:picLocks noChangeAspect="1" noChangeArrowheads="1"/>
          </p:cNvPicPr>
          <p:nvPr userDrawn="1"/>
        </p:nvPicPr>
        <p:blipFill>
          <a:blip r:embed="rId2" cstate="print"/>
          <a:srcRect b="61255"/>
          <a:stretch>
            <a:fillRect/>
          </a:stretch>
        </p:blipFill>
        <p:spPr bwMode="auto">
          <a:xfrm>
            <a:off x="3778250" y="5984875"/>
            <a:ext cx="4800600" cy="76676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/>
        </p:nvSpPr>
        <p:spPr bwMode="auto">
          <a:xfrm>
            <a:off x="0" y="609600"/>
            <a:ext cx="1143000" cy="1676400"/>
          </a:xfrm>
          <a:prstGeom prst="rect">
            <a:avLst/>
          </a:prstGeom>
          <a:solidFill>
            <a:srgbClr val="C0000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1219200" y="609600"/>
            <a:ext cx="1143000" cy="1676400"/>
          </a:xfrm>
          <a:prstGeom prst="rect">
            <a:avLst/>
          </a:prstGeom>
          <a:solidFill>
            <a:srgbClr val="C0000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2438400" y="609600"/>
            <a:ext cx="1143000" cy="1676400"/>
          </a:xfrm>
          <a:prstGeom prst="rect">
            <a:avLst/>
          </a:prstGeom>
          <a:solidFill>
            <a:srgbClr val="C0000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3657600" y="609600"/>
            <a:ext cx="1143000" cy="1676400"/>
          </a:xfrm>
          <a:prstGeom prst="rect">
            <a:avLst/>
          </a:prstGeom>
          <a:solidFill>
            <a:srgbClr val="C0000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2FD56F-BD3C-47BD-BB94-65A1506110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6252A0-54EA-4D78-9F77-2341239125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4545A-5327-42B8-9E89-C37CA948CE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A0C3-8E30-493A-A86C-35950EED0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089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BA04D-A73C-4C12-942E-72CC16D80D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86B28-20A1-4C18-8239-7AC329BCB6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925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3F45E-A536-48FC-BCDB-B152677A0A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B501F-385A-4824-BDF8-27EC2D15D9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211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3BDDE-8E63-4E1E-A182-4E143F42E8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D98C8-2B04-4EC1-94B8-5ECD648AF4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391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E58A9-0707-457E-97CB-97D153AD57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14225-985A-4024-8236-BE360565F3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258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14985-86B5-45EB-8718-F904E099B1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F0E28-E81D-43AB-BC29-91524EA52B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190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9EA27-6E01-4ECB-8D45-5E972B03D0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6173A-7CE4-4696-8AA8-ABBAE77C13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638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228600">
              <a:buFont typeface="Arial" pitchFamily="34" charset="0"/>
              <a:buChar char="•"/>
              <a:defRPr sz="2400"/>
            </a:lvl1pPr>
            <a:lvl2pPr marL="457200" indent="-228600">
              <a:buFont typeface="Arial" pitchFamily="34" charset="0"/>
              <a:buChar char="−"/>
              <a:tabLst>
                <a:tab pos="514350" algn="l"/>
              </a:tabLst>
              <a:defRPr sz="2000"/>
            </a:lvl2pPr>
            <a:lvl3pPr marL="571500" indent="171450">
              <a:buFont typeface="Arial" pitchFamily="34" charset="0"/>
              <a:buChar char="•"/>
              <a:defRPr b="0"/>
            </a:lvl3pPr>
            <a:lvl4pPr marL="971550" indent="-171450">
              <a:defRPr sz="1800"/>
            </a:lvl4pPr>
            <a:lvl5pPr marL="1200150" indent="-171450">
              <a:buFont typeface="Arial" pitchFamily="34" charset="0"/>
              <a:buChar char="•"/>
              <a:defRPr sz="1600" u="none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10600" y="6616700"/>
            <a:ext cx="482600" cy="241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BCC069-793F-4236-A998-33457D870D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2CA1C-220C-4093-B287-48EE2818FD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463D9-D8E4-4121-984C-6E94A64681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607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FD559-7C97-4D09-940E-E1CAA36E0C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B7F9E-247E-4D63-B4BD-08A7B3C21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18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B37A5-FD91-4788-82E4-EC134D0A28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34FCD-0A9F-4FCF-8604-C008FEE529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92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19ECA-9DF7-4C43-AEA3-740AEEC07E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16A95-6B69-461A-B77D-76967DAD17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842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3600"/>
            </a:lvl1pPr>
            <a:lvl2pPr rtl="0">
              <a:defRPr sz="3600"/>
            </a:lvl2pPr>
            <a:lvl3pPr rtl="0">
              <a:defRPr sz="3600"/>
            </a:lvl3pPr>
            <a:lvl4pPr rtl="0">
              <a:defRPr sz="3600"/>
            </a:lvl4pPr>
            <a:lvl5pPr rtl="0">
              <a:defRPr sz="3600"/>
            </a:lvl5pPr>
            <a:lvl6pPr rtl="0">
              <a:defRPr sz="3600"/>
            </a:lvl6pPr>
            <a:lvl7pPr rtl="0">
              <a:defRPr sz="3600"/>
            </a:lvl7pPr>
            <a:lvl8pPr rtl="0">
              <a:defRPr sz="3600"/>
            </a:lvl8pPr>
            <a:lvl9pPr rtl="0">
              <a:defRPr sz="3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43626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0BDE9-580B-4FEE-914B-2CD02835A0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97C71-2D45-40FB-8F52-4F1D185126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7143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2779C-FD15-4EDE-998D-D8318AE815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C0933-D78F-4F2A-AA91-A5B5B3DC0A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19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A150A-A5F7-40EC-B0D3-AC76DC07E3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9242C-351F-4443-941D-988E0A01F7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090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F4F77-D3CE-4BFA-B7DD-8294D5A2CB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E2319-E502-41BF-827B-5A79C44CEB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05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73E57-FDAD-44BB-9F67-70FD78B783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D4686-5626-47D6-9787-E744BF4D67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46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B901F3-BCCC-4475-9801-0C32DABF4B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F1A12-0F7F-4423-BA3E-7724A61C23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FE724-ACC1-4B54-B93B-E1B36A1D7E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876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10E0-FD6B-4436-9860-7CF4EAC41E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B3C2E-901B-43BD-8285-EEE99A06D6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358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7E0A0-BA73-4EEC-9997-447A6DC1E3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E8410-69BD-4664-83F8-9C4499A845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2808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12DCE-B8A6-440A-985F-BD45C5B54D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D45F9-B73B-476A-A964-B51702804D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20973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6FA39-7988-491E-9F40-20729B947F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B9EE7-E992-4B9C-AFA9-CFBA354A44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87201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0BB3F-E612-41DD-8404-12198C420E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91F5B-F6FF-47DB-8FDF-0308892065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3895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0"/>
            <a:ext cx="9144000" cy="4691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" name="Shape 9"/>
          <p:cNvCxnSpPr/>
          <p:nvPr/>
        </p:nvCxnSpPr>
        <p:spPr>
          <a:xfrm>
            <a:off x="0" y="4662139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066712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4" name="Shape 14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3600"/>
            </a:lvl1pPr>
            <a:lvl2pPr rtl="0">
              <a:defRPr sz="3600"/>
            </a:lvl2pPr>
            <a:lvl3pPr rtl="0">
              <a:defRPr sz="3600"/>
            </a:lvl3pPr>
            <a:lvl4pPr rtl="0">
              <a:defRPr sz="3600"/>
            </a:lvl4pPr>
            <a:lvl5pPr rtl="0">
              <a:defRPr sz="3600"/>
            </a:lvl5pPr>
            <a:lvl6pPr rtl="0">
              <a:defRPr sz="3600"/>
            </a:lvl6pPr>
            <a:lvl7pPr rtl="0">
              <a:defRPr sz="3600"/>
            </a:lvl7pPr>
            <a:lvl8pPr rtl="0">
              <a:defRPr sz="3600"/>
            </a:lvl8pPr>
            <a:lvl9pPr rtl="0">
              <a:defRPr sz="3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929320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9" name="Shape 19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99588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5" name="Shape 25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3908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599115-3161-41E5-81E4-4B7D8C0395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1pPr>
            <a:lvl2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2pPr>
            <a:lvl3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3pPr>
            <a:lvl4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4pPr>
            <a:lvl5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5pPr>
            <a:lvl6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6pPr>
            <a:lvl7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7pPr>
            <a:lvl8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8pPr>
            <a:lvl9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>
            <a:off x="4274" y="0"/>
            <a:ext cx="9144000" cy="58752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0" name="Shape 30"/>
          <p:cNvCxnSpPr/>
          <p:nvPr/>
        </p:nvCxnSpPr>
        <p:spPr>
          <a:xfrm>
            <a:off x="0" y="5845828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xmlns="" val="3684217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989740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BA04D-A73C-4C12-942E-72CC16D80D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86B28-20A1-4C18-8239-7AC329BCB6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6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902674-A3C7-47E9-9CAE-27A17D00FE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4E3045-2726-406F-9C42-C2BFD0A84E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B9EAB2-52E1-4314-B8E0-B703039D3D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66638B-9AE6-43E9-A509-9F33D9D656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C63A2E-C2EC-4D2A-8D99-65BB2E210B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16700"/>
            <a:ext cx="48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94A0957B-4F8E-4416-ADF8-20C31A5FC7D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3246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 Narrow" pitchFamily="34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429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2pPr>
      <a:lvl3pPr marL="571500" algn="l" rtl="0" fontAlgn="base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</a:defRPr>
      </a:lvl3pPr>
      <a:lvl4pPr marL="1028700" indent="-3429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4pPr>
      <a:lvl5pPr marL="1143000" algn="l" rtl="0" fontAlgn="base">
        <a:spcBef>
          <a:spcPct val="20000"/>
        </a:spcBef>
        <a:spcAft>
          <a:spcPct val="0"/>
        </a:spcAft>
        <a:defRPr sz="1600" b="1" u="sng">
          <a:solidFill>
            <a:schemeClr val="tx1"/>
          </a:solidFill>
          <a:latin typeface="+mn-lt"/>
        </a:defRPr>
      </a:lvl5pPr>
      <a:lvl6pPr marL="1600200" algn="l" rtl="0" fontAlgn="base">
        <a:spcBef>
          <a:spcPct val="20000"/>
        </a:spcBef>
        <a:spcAft>
          <a:spcPct val="0"/>
        </a:spcAft>
        <a:defRPr sz="1600" b="1" u="sng">
          <a:solidFill>
            <a:schemeClr val="tx1"/>
          </a:solidFill>
          <a:latin typeface="+mn-lt"/>
        </a:defRPr>
      </a:lvl6pPr>
      <a:lvl7pPr marL="2057400" algn="l" rtl="0" fontAlgn="base">
        <a:spcBef>
          <a:spcPct val="20000"/>
        </a:spcBef>
        <a:spcAft>
          <a:spcPct val="0"/>
        </a:spcAft>
        <a:defRPr sz="1600" b="1" u="sng">
          <a:solidFill>
            <a:schemeClr val="tx1"/>
          </a:solidFill>
          <a:latin typeface="+mn-lt"/>
        </a:defRPr>
      </a:lvl7pPr>
      <a:lvl8pPr marL="2514600" algn="l" rtl="0" fontAlgn="base">
        <a:spcBef>
          <a:spcPct val="20000"/>
        </a:spcBef>
        <a:spcAft>
          <a:spcPct val="0"/>
        </a:spcAft>
        <a:defRPr sz="1600" b="1" u="sng">
          <a:solidFill>
            <a:schemeClr val="tx1"/>
          </a:solidFill>
          <a:latin typeface="+mn-lt"/>
        </a:defRPr>
      </a:lvl8pPr>
      <a:lvl9pPr marL="2971800" algn="l" rtl="0" fontAlgn="base">
        <a:spcBef>
          <a:spcPct val="20000"/>
        </a:spcBef>
        <a:spcAft>
          <a:spcPct val="0"/>
        </a:spcAft>
        <a:defRPr sz="1600" b="1" u="sng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6B2779B6-DD27-4232-85EF-637AD3CBBC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0C172585-D48A-48A6-AC3F-F9BC6131CF90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22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9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477B1E0F-AC54-4DE9-BCFE-70F6D830C3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D1F8C8C6-109C-4221-8AD5-360316AD06E7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06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133859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_Vt4niZfNeA" TargetMode="Externa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143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4000" dirty="0" smtClean="0">
                <a:solidFill>
                  <a:srgbClr val="002060"/>
                </a:solidFill>
              </a:rPr>
              <a:t>Program </a:t>
            </a:r>
            <a:r>
              <a:rPr lang="en-US" sz="4000" dirty="0" smtClean="0">
                <a:solidFill>
                  <a:srgbClr val="002060"/>
                </a:solidFill>
              </a:rPr>
              <a:t>Analysis:</a:t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Security</a:t>
            </a:r>
            <a:endParaRPr lang="en-US" sz="4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4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Cost of Fixing a Defect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558800" y="1905000"/>
          <a:ext cx="7442200" cy="4114800"/>
        </p:xfrm>
        <a:graphic>
          <a:graphicData uri="http://schemas.openxmlformats.org/presentationml/2006/ole">
            <p:oleObj spid="_x0000_s1221" name="Chart" r:id="rId3" imgW="8286885" imgH="4581435" progId="MSGraph.Chart.8">
              <p:embed followColorScheme="full"/>
            </p:oleObj>
          </a:graphicData>
        </a:graphic>
      </p:graphicFrame>
      <p:sp>
        <p:nvSpPr>
          <p:cNvPr id="1028" name="Text Box 11"/>
          <p:cNvSpPr txBox="1">
            <a:spLocks noChangeArrowheads="1"/>
          </p:cNvSpPr>
          <p:nvPr/>
        </p:nvSpPr>
        <p:spPr bwMode="auto">
          <a:xfrm>
            <a:off x="5870575" y="6411913"/>
            <a:ext cx="304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dirty="0">
                <a:latin typeface="Arial Unicode MS" pitchFamily="34" charset="-128"/>
                <a:cs typeface="Arial" charset="0"/>
              </a:rPr>
              <a:t>Credit: Andy Chou, </a:t>
            </a:r>
            <a:r>
              <a:rPr lang="en-US" altLang="en-US" sz="1800" dirty="0" err="1">
                <a:latin typeface="Arial Unicode MS" pitchFamily="34" charset="-128"/>
                <a:cs typeface="Arial" charset="0"/>
              </a:rPr>
              <a:t>Coverity</a:t>
            </a:r>
            <a:endParaRPr lang="en-US" altLang="en-US" sz="1800" dirty="0">
              <a:latin typeface="Arial Unicode MS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Cost of security or data privacy vulnerability?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88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analysis</a:t>
            </a:r>
            <a:endParaRPr lang="en-US" dirty="0"/>
          </a:p>
        </p:txBody>
      </p:sp>
      <p:sp>
        <p:nvSpPr>
          <p:cNvPr id="917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Instrument code for testing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Heap </a:t>
            </a:r>
            <a:r>
              <a:rPr lang="en-US" dirty="0"/>
              <a:t>memory: </a:t>
            </a:r>
            <a:r>
              <a:rPr lang="en-US" dirty="0" smtClean="0"/>
              <a:t>Purify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Perl tainting   </a:t>
            </a:r>
            <a:r>
              <a:rPr lang="en-US" dirty="0" smtClean="0"/>
              <a:t>(information flow)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Java race condition </a:t>
            </a:r>
            <a:r>
              <a:rPr lang="en-US" dirty="0" smtClean="0"/>
              <a:t>checking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Black-box testing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Fuzzing and penetration testing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Black-box web application security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044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research history</a:t>
            </a:r>
          </a:p>
          <a:p>
            <a:r>
              <a:rPr lang="en-US" dirty="0" smtClean="0"/>
              <a:t>Decade of commercial products</a:t>
            </a:r>
          </a:p>
          <a:p>
            <a:pPr lvl="1"/>
            <a:r>
              <a:rPr lang="en-US" dirty="0" err="1" smtClean="0"/>
              <a:t>FindBugs</a:t>
            </a:r>
            <a:r>
              <a:rPr lang="en-US" dirty="0" smtClean="0"/>
              <a:t>, Fortify, </a:t>
            </a:r>
            <a:r>
              <a:rPr lang="en-US" dirty="0" err="1" smtClean="0"/>
              <a:t>Coverity</a:t>
            </a:r>
            <a:r>
              <a:rPr lang="en-US" dirty="0" smtClean="0"/>
              <a:t>, MS tools,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84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Analysis: 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discussion of static analysis tools</a:t>
            </a:r>
          </a:p>
          <a:p>
            <a:pPr lvl="1"/>
            <a:r>
              <a:rPr lang="en-US" dirty="0" smtClean="0"/>
              <a:t>Goals and limitations</a:t>
            </a:r>
          </a:p>
          <a:p>
            <a:pPr lvl="1"/>
            <a:r>
              <a:rPr lang="en-US" dirty="0"/>
              <a:t>Approach </a:t>
            </a:r>
            <a:r>
              <a:rPr lang="en-US" dirty="0" smtClean="0"/>
              <a:t>based on abstract states</a:t>
            </a:r>
          </a:p>
          <a:p>
            <a:r>
              <a:rPr lang="en-US" dirty="0" smtClean="0"/>
              <a:t>More about one specific approach</a:t>
            </a:r>
          </a:p>
          <a:p>
            <a:pPr lvl="1"/>
            <a:r>
              <a:rPr lang="en-US" dirty="0" smtClean="0"/>
              <a:t>Property checkers from Engler et al., </a:t>
            </a:r>
            <a:r>
              <a:rPr lang="en-US" dirty="0" err="1" smtClean="0"/>
              <a:t>Coverity</a:t>
            </a:r>
            <a:endParaRPr lang="en-US" dirty="0" smtClean="0"/>
          </a:p>
          <a:p>
            <a:pPr lvl="1"/>
            <a:r>
              <a:rPr lang="en-US" dirty="0" smtClean="0"/>
              <a:t>Sample security checkers results</a:t>
            </a:r>
          </a:p>
          <a:p>
            <a:r>
              <a:rPr lang="en-US" dirty="0" smtClean="0"/>
              <a:t>Static analysis for of Android apps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243935"/>
            <a:ext cx="8032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Slides from: S. </a:t>
            </a:r>
            <a:r>
              <a:rPr lang="en-US" sz="2000" dirty="0" err="1" smtClean="0">
                <a:latin typeface="+mn-lt"/>
              </a:rPr>
              <a:t>Bugrahe</a:t>
            </a:r>
            <a:r>
              <a:rPr lang="en-US" sz="2000" dirty="0" smtClean="0">
                <a:latin typeface="+mn-lt"/>
              </a:rPr>
              <a:t>, A. Chou, I&amp;T </a:t>
            </a:r>
            <a:r>
              <a:rPr lang="en-US" sz="2000" dirty="0" err="1">
                <a:latin typeface="+mn-lt"/>
              </a:rPr>
              <a:t>Dillig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D. </a:t>
            </a:r>
            <a:r>
              <a:rPr lang="en-US" sz="2000" dirty="0" err="1" smtClean="0">
                <a:latin typeface="+mn-lt"/>
              </a:rPr>
              <a:t>Engler</a:t>
            </a:r>
            <a:r>
              <a:rPr lang="en-US" sz="2000" dirty="0" smtClean="0">
                <a:latin typeface="+mn-lt"/>
              </a:rPr>
              <a:t>, J. Franklin, A. Aiken, …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514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analysis goals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Bug finding</a:t>
            </a:r>
          </a:p>
          <a:p>
            <a:pPr lvl="1"/>
            <a:r>
              <a:rPr lang="en-US" dirty="0" smtClean="0"/>
              <a:t>Identify code that the programmer wishes to modify or improve</a:t>
            </a:r>
          </a:p>
          <a:p>
            <a:r>
              <a:rPr lang="en-US" dirty="0" smtClean="0"/>
              <a:t>Correctness</a:t>
            </a:r>
          </a:p>
          <a:p>
            <a:pPr lvl="1"/>
            <a:r>
              <a:rPr lang="en-US" dirty="0" smtClean="0"/>
              <a:t>Verify the absence of certain classes of errors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1944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Soundness, Completeness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9304343"/>
              </p:ext>
            </p:extLst>
          </p:nvPr>
        </p:nvGraphicFramePr>
        <p:xfrm>
          <a:off x="609600" y="1524001"/>
          <a:ext cx="8229600" cy="4089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5715000"/>
              </a:tblGrid>
              <a:tr h="32358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Property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Definition</a:t>
                      </a:r>
                      <a:endParaRPr lang="en-US" sz="1800" dirty="0"/>
                    </a:p>
                  </a:txBody>
                  <a:tcPr/>
                </a:tc>
              </a:tr>
              <a:tr h="1920239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Soundness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solidFill>
                            <a:schemeClr val="tx2"/>
                          </a:solidFill>
                        </a:rPr>
                        <a:t>“Sound for reporting correctness”</a:t>
                      </a:r>
                    </a:p>
                    <a:p>
                      <a:r>
                        <a:rPr lang="en-US" sz="2800" baseline="0" dirty="0" smtClean="0">
                          <a:solidFill>
                            <a:schemeClr val="tx2"/>
                          </a:solidFill>
                        </a:rPr>
                        <a:t>Analysis says no bugs </a:t>
                      </a:r>
                      <a:r>
                        <a:rPr lang="en-US" sz="2800" baseline="0" dirty="0" smtClean="0">
                          <a:solidFill>
                            <a:schemeClr val="tx2"/>
                          </a:solidFill>
                          <a:sym typeface="Symbol"/>
                        </a:rPr>
                        <a:t> N</a:t>
                      </a:r>
                      <a:r>
                        <a:rPr lang="en-US" sz="2800" baseline="0" dirty="0" smtClean="0">
                          <a:solidFill>
                            <a:schemeClr val="tx2"/>
                          </a:solidFill>
                        </a:rPr>
                        <a:t>o bugs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chemeClr val="tx2"/>
                          </a:solidFill>
                        </a:rPr>
                        <a:t>or equivalently</a:t>
                      </a:r>
                    </a:p>
                    <a:p>
                      <a:r>
                        <a:rPr lang="en-US" sz="2800" baseline="0" dirty="0" smtClean="0">
                          <a:solidFill>
                            <a:schemeClr val="tx2"/>
                          </a:solidFill>
                        </a:rPr>
                        <a:t>There is a bug </a:t>
                      </a:r>
                      <a:r>
                        <a:rPr lang="en-US" sz="2800" baseline="0" dirty="0" smtClean="0">
                          <a:solidFill>
                            <a:schemeClr val="tx2"/>
                          </a:solidFill>
                          <a:sym typeface="Symbol"/>
                        </a:rPr>
                        <a:t> Analysis finds a bug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803748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Completeness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solidFill>
                            <a:schemeClr val="tx2"/>
                          </a:solidFill>
                        </a:rPr>
                        <a:t>“Complete for reporting correctness”</a:t>
                      </a:r>
                    </a:p>
                    <a:p>
                      <a:r>
                        <a:rPr lang="en-US" sz="28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No bugs </a:t>
                      </a:r>
                      <a:r>
                        <a:rPr lang="en-US" sz="3200" baseline="0" dirty="0" smtClean="0">
                          <a:solidFill>
                            <a:schemeClr val="tx2"/>
                          </a:solidFill>
                          <a:sym typeface="Symbol"/>
                        </a:rPr>
                        <a:t> </a:t>
                      </a:r>
                      <a:r>
                        <a:rPr lang="en-US" sz="28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Analysis says no bugs </a:t>
                      </a:r>
                      <a:endParaRPr lang="en-US" sz="28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76400" y="6015335"/>
            <a:ext cx="5630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Recall:  A </a:t>
            </a:r>
            <a:r>
              <a:rPr lang="en-US" sz="2000" dirty="0" smtClean="0">
                <a:solidFill>
                  <a:schemeClr val="tx2"/>
                </a:solidFill>
                <a:sym typeface="Symbol"/>
              </a:rPr>
              <a:t> </a:t>
            </a:r>
            <a:r>
              <a:rPr lang="en-US" dirty="0">
                <a:solidFill>
                  <a:schemeClr val="tx2"/>
                </a:solidFill>
                <a:latin typeface="+mn-lt"/>
                <a:sym typeface="Symbol"/>
              </a:rPr>
              <a:t>B  is equivalent to </a:t>
            </a:r>
            <a:r>
              <a:rPr lang="en-US" dirty="0" smtClean="0">
                <a:solidFill>
                  <a:schemeClr val="tx2"/>
                </a:solidFill>
                <a:latin typeface="+mn-lt"/>
                <a:sym typeface="Symbol"/>
              </a:rPr>
              <a:t> (B)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2"/>
                </a:solidFill>
                <a:sym typeface="Symbol"/>
              </a:rPr>
              <a:t> </a:t>
            </a:r>
            <a:r>
              <a:rPr lang="en-US" sz="2000" dirty="0" smtClean="0">
                <a:solidFill>
                  <a:schemeClr val="tx2"/>
                </a:solidFill>
                <a:sym typeface="Symbol"/>
              </a:rPr>
              <a:t>(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</a:t>
            </a:r>
            <a:r>
              <a:rPr lang="en-US" dirty="0" smtClean="0">
                <a:solidFill>
                  <a:schemeClr val="tx2"/>
                </a:solidFill>
                <a:latin typeface="+mn-lt"/>
                <a:sym typeface="Symbol"/>
              </a:rPr>
              <a:t>A)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715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14400" y="914400"/>
            <a:ext cx="3810000" cy="266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EEECE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00600" y="914400"/>
            <a:ext cx="3810000" cy="266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EEECE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00600" y="3657600"/>
            <a:ext cx="3810000" cy="266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EEECE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4400" y="3657600"/>
            <a:ext cx="3810000" cy="266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EEECE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228600"/>
            <a:ext cx="1600200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1F497D">
                    <a:lumMod val="75000"/>
                  </a:srgbClr>
                </a:solidFill>
                <a:latin typeface="Calibri"/>
                <a:cs typeface="Arial" charset="0"/>
              </a:rPr>
              <a:t>Complete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228600"/>
            <a:ext cx="1676400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1F497D">
                    <a:lumMod val="75000"/>
                  </a:srgbClr>
                </a:solidFill>
                <a:latin typeface="Calibri"/>
                <a:cs typeface="Arial" charset="0"/>
              </a:rPr>
              <a:t>Incomplete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51594" y="1956594"/>
            <a:ext cx="1038225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1F497D">
                    <a:lumMod val="75000"/>
                  </a:srgbClr>
                </a:solidFill>
                <a:latin typeface="Calibri"/>
                <a:cs typeface="Arial" charset="0"/>
              </a:rPr>
              <a:t>Sound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294481" y="4561681"/>
            <a:ext cx="1524000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1F497D">
                    <a:lumMod val="75000"/>
                  </a:srgbClr>
                </a:solidFill>
                <a:latin typeface="Calibri"/>
                <a:cs typeface="Arial" charset="0"/>
              </a:rPr>
              <a:t>Unsound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52600" y="1676400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Reports all errors</a:t>
            </a:r>
          </a:p>
          <a:p>
            <a:pPr eaLnBrk="1" hangingPunct="1"/>
            <a:r>
              <a:rPr lang="en-US" sz="180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Reports no false alarms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5410200" y="1639888"/>
            <a:ext cx="2590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prstClr val="black"/>
                </a:solidFill>
                <a:cs typeface="Arial" charset="0"/>
              </a:rPr>
              <a:t>Reports all errors</a:t>
            </a:r>
          </a:p>
          <a:p>
            <a:pPr eaLnBrk="1" hangingPunct="1"/>
            <a:r>
              <a:rPr lang="en-US" sz="1800" smtClean="0">
                <a:solidFill>
                  <a:prstClr val="black"/>
                </a:solidFill>
                <a:cs typeface="Arial" charset="0"/>
              </a:rPr>
              <a:t>May report false alarms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981200" y="25146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smtClean="0">
                <a:solidFill>
                  <a:srgbClr val="C00000"/>
                </a:solidFill>
                <a:cs typeface="Arial" charset="0"/>
              </a:rPr>
              <a:t>Undecidable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5867400" y="25146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smtClean="0">
                <a:solidFill>
                  <a:srgbClr val="006600"/>
                </a:solidFill>
                <a:cs typeface="Arial" charset="0"/>
              </a:rPr>
              <a:t>Decidable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5867400" y="5181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smtClean="0">
                <a:solidFill>
                  <a:srgbClr val="006600"/>
                </a:solidFill>
                <a:cs typeface="Arial" charset="0"/>
              </a:rPr>
              <a:t>Decidable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5410200" y="4306888"/>
            <a:ext cx="2743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prstClr val="black"/>
                </a:solidFill>
                <a:cs typeface="Arial" charset="0"/>
              </a:rPr>
              <a:t>May not report all errors</a:t>
            </a:r>
          </a:p>
          <a:p>
            <a:pPr eaLnBrk="1" hangingPunct="1"/>
            <a:r>
              <a:rPr lang="en-US" sz="1800" smtClean="0">
                <a:solidFill>
                  <a:prstClr val="black"/>
                </a:solidFill>
                <a:cs typeface="Arial" charset="0"/>
              </a:rPr>
              <a:t>May report false alarms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2133600" y="5176838"/>
            <a:ext cx="160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smtClean="0">
                <a:solidFill>
                  <a:srgbClr val="006600"/>
                </a:solidFill>
                <a:cs typeface="Arial" charset="0"/>
              </a:rPr>
              <a:t>Decidable</a:t>
            </a: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1752600" y="4343400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prstClr val="black"/>
                </a:solidFill>
                <a:cs typeface="Arial" charset="0"/>
              </a:rPr>
              <a:t>May not report all errors</a:t>
            </a:r>
          </a:p>
          <a:p>
            <a:pPr eaLnBrk="1" hangingPunct="1"/>
            <a:r>
              <a:rPr lang="en-US" sz="1800" smtClean="0">
                <a:solidFill>
                  <a:prstClr val="black"/>
                </a:solidFill>
                <a:cs typeface="Arial" charset="0"/>
              </a:rPr>
              <a:t>Reports no false alarms</a:t>
            </a:r>
          </a:p>
        </p:txBody>
      </p:sp>
    </p:spTree>
    <p:extLst>
      <p:ext uri="{BB962C8B-B14F-4D97-AF65-F5344CB8AC3E}">
        <p14:creationId xmlns:p14="http://schemas.microsoft.com/office/powerpoint/2010/main" xmlns="" val="2482068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D7EA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D7EA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Program Analyzer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752600" y="3124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685800" y="22860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533400" y="22098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381000" y="20574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Code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410200" y="2551113"/>
          <a:ext cx="2514600" cy="2227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990600"/>
                <a:gridCol w="838200"/>
              </a:tblGrid>
              <a:tr h="2744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Report</a:t>
                      </a:r>
                      <a:r>
                        <a:rPr lang="en-US" sz="1200" baseline="0" dirty="0" smtClean="0"/>
                        <a:t> 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Type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Line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mem</a:t>
                      </a:r>
                      <a:r>
                        <a:rPr lang="en-US" sz="1200" baseline="0" dirty="0" smtClean="0"/>
                        <a:t> leak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324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buffer oflow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4,353,245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44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sql</a:t>
                      </a:r>
                      <a:r>
                        <a:rPr lang="en-US" sz="1200" baseline="0" dirty="0" smtClean="0"/>
                        <a:t> injection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23,212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stack oflow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86,923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dang ptr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8,491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10,502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info leak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10,921</a:t>
                      </a:r>
                    </a:p>
                  </a:txBody>
                  <a:tcPr marT="45745" marB="45745"/>
                </a:tc>
              </a:tr>
            </a:tbl>
          </a:graphicData>
        </a:graphic>
      </p:graphicFrame>
      <p:sp>
        <p:nvSpPr>
          <p:cNvPr id="14" name="Right Arrow 13"/>
          <p:cNvSpPr/>
          <p:nvPr/>
        </p:nvSpPr>
        <p:spPr>
          <a:xfrm>
            <a:off x="4648200" y="3560763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24-Point Star 14"/>
          <p:cNvSpPr/>
          <p:nvPr/>
        </p:nvSpPr>
        <p:spPr>
          <a:xfrm>
            <a:off x="2438400" y="2667000"/>
            <a:ext cx="2057400" cy="182880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Program Analyzer</a:t>
            </a:r>
          </a:p>
        </p:txBody>
      </p:sp>
      <p:sp>
        <p:nvSpPr>
          <p:cNvPr id="16" name="Flowchart: Punched Tape 15"/>
          <p:cNvSpPr/>
          <p:nvPr/>
        </p:nvSpPr>
        <p:spPr>
          <a:xfrm>
            <a:off x="609600" y="3657600"/>
            <a:ext cx="990600" cy="121920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Spec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752600" y="39624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5105400" y="4953000"/>
            <a:ext cx="762000" cy="3048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267200" y="5486400"/>
            <a:ext cx="14164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00B050"/>
                </a:solidFill>
                <a:cs typeface="Arial" charset="0"/>
              </a:rPr>
              <a:t>Sound:</a:t>
            </a:r>
            <a:r>
              <a:rPr lang="en-US" sz="1800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en-US" sz="1800" b="1" dirty="0" smtClean="0">
                <a:solidFill>
                  <a:srgbClr val="00B050"/>
                </a:solidFill>
                <a:cs typeface="Arial" charset="0"/>
                <a:sym typeface="Symbol"/>
              </a:rPr>
              <a:t>ma</a:t>
            </a:r>
            <a:r>
              <a:rPr lang="en-US" sz="1800" b="1" dirty="0" smtClean="0">
                <a:solidFill>
                  <a:srgbClr val="00B050"/>
                </a:solidFill>
                <a:cs typeface="Arial" charset="0"/>
              </a:rPr>
              <a:t>y </a:t>
            </a:r>
          </a:p>
          <a:p>
            <a:pPr eaLnBrk="1" hangingPunct="1"/>
            <a:r>
              <a:rPr lang="en-US" sz="1800" b="1" dirty="0" smtClean="0">
                <a:solidFill>
                  <a:srgbClr val="00B050"/>
                </a:solidFill>
                <a:cs typeface="Arial" charset="0"/>
              </a:rPr>
              <a:t>report many</a:t>
            </a:r>
          </a:p>
          <a:p>
            <a:pPr eaLnBrk="1" hangingPunct="1"/>
            <a:r>
              <a:rPr lang="en-US" sz="1800" b="1" dirty="0" smtClean="0">
                <a:solidFill>
                  <a:srgbClr val="00B050"/>
                </a:solidFill>
                <a:cs typeface="Arial" charset="0"/>
              </a:rPr>
              <a:t>warnings</a:t>
            </a:r>
          </a:p>
        </p:txBody>
      </p:sp>
      <p:cxnSp>
        <p:nvCxnSpPr>
          <p:cNvPr id="27" name="Straight Arrow Connector 26"/>
          <p:cNvCxnSpPr>
            <a:stCxn id="29" idx="0"/>
            <a:endCxn id="41" idx="1"/>
          </p:cNvCxnSpPr>
          <p:nvPr/>
        </p:nvCxnSpPr>
        <p:spPr>
          <a:xfrm rot="5400000" flipH="1" flipV="1">
            <a:off x="7723188" y="4903787"/>
            <a:ext cx="533400" cy="93662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858000" y="5638800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B050"/>
                </a:solidFill>
                <a:cs typeface="Arial" charset="0"/>
              </a:rPr>
              <a:t>M</a:t>
            </a:r>
            <a:r>
              <a:rPr lang="en-US" sz="1800" b="1" dirty="0" smtClean="0">
                <a:solidFill>
                  <a:srgbClr val="00B050"/>
                </a:solidFill>
                <a:cs typeface="Arial" charset="0"/>
              </a:rPr>
              <a:t>ay emit </a:t>
            </a:r>
          </a:p>
          <a:p>
            <a:pPr eaLnBrk="1" hangingPunct="1"/>
            <a:r>
              <a:rPr lang="en-US" sz="1800" b="1" dirty="0" smtClean="0">
                <a:solidFill>
                  <a:srgbClr val="00B050"/>
                </a:solidFill>
                <a:cs typeface="Arial" charset="0"/>
              </a:rPr>
              <a:t>false alarms</a:t>
            </a:r>
          </a:p>
        </p:txBody>
      </p:sp>
      <p:cxnSp>
        <p:nvCxnSpPr>
          <p:cNvPr id="31" name="Straight Arrow Connector 30"/>
          <p:cNvCxnSpPr>
            <a:stCxn id="32" idx="2"/>
          </p:cNvCxnSpPr>
          <p:nvPr/>
        </p:nvCxnSpPr>
        <p:spPr>
          <a:xfrm flipH="1">
            <a:off x="7239004" y="1941731"/>
            <a:ext cx="723896" cy="1258669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010400" y="1295400"/>
            <a:ext cx="1904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B050"/>
                </a:solidFill>
                <a:cs typeface="Arial" charset="0"/>
              </a:rPr>
              <a:t>A</a:t>
            </a:r>
            <a:r>
              <a:rPr lang="en-US" sz="1800" b="1" dirty="0" smtClean="0">
                <a:solidFill>
                  <a:srgbClr val="00B050"/>
                </a:solidFill>
                <a:cs typeface="Arial" charset="0"/>
              </a:rPr>
              <a:t>nalyze large </a:t>
            </a:r>
          </a:p>
          <a:p>
            <a:pPr eaLnBrk="1" hangingPunct="1"/>
            <a:r>
              <a:rPr lang="en-US" sz="1800" b="1" dirty="0" smtClean="0">
                <a:solidFill>
                  <a:srgbClr val="00B050"/>
                </a:solidFill>
                <a:cs typeface="Arial" charset="0"/>
              </a:rPr>
              <a:t>code bases</a:t>
            </a:r>
          </a:p>
        </p:txBody>
      </p:sp>
      <p:sp>
        <p:nvSpPr>
          <p:cNvPr id="41" name="Right Brace 40"/>
          <p:cNvSpPr/>
          <p:nvPr/>
        </p:nvSpPr>
        <p:spPr>
          <a:xfrm rot="5400000">
            <a:off x="8305800" y="4495800"/>
            <a:ext cx="304800" cy="914400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7948613" y="3121025"/>
            <a:ext cx="1209675" cy="307975"/>
            <a:chOff x="7948615" y="2816423"/>
            <a:chExt cx="1208906" cy="307777"/>
          </a:xfrm>
        </p:grpSpPr>
        <p:sp>
          <p:nvSpPr>
            <p:cNvPr id="4156" name="TextBox 42"/>
            <p:cNvSpPr txBox="1">
              <a:spLocks noChangeArrowheads="1"/>
            </p:cNvSpPr>
            <p:nvPr/>
          </p:nvSpPr>
          <p:spPr bwMode="auto">
            <a:xfrm>
              <a:off x="8153400" y="2816423"/>
              <a:ext cx="10041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400" b="1" smtClean="0">
                  <a:solidFill>
                    <a:srgbClr val="FF0000"/>
                  </a:solidFill>
                  <a:cs typeface="Arial" charset="0"/>
                </a:rPr>
                <a:t>false alarm</a:t>
              </a:r>
            </a:p>
          </p:txBody>
        </p:sp>
        <p:sp>
          <p:nvSpPr>
            <p:cNvPr id="44" name="Right Arrow 43"/>
            <p:cNvSpPr/>
            <p:nvPr/>
          </p:nvSpPr>
          <p:spPr>
            <a:xfrm rot="10800000">
              <a:off x="7948615" y="2895747"/>
              <a:ext cx="228455" cy="15230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7934325" y="3886200"/>
            <a:ext cx="1209675" cy="307975"/>
            <a:chOff x="7948615" y="2816423"/>
            <a:chExt cx="1208906" cy="307777"/>
          </a:xfrm>
        </p:grpSpPr>
        <p:sp>
          <p:nvSpPr>
            <p:cNvPr id="4154" name="TextBox 46"/>
            <p:cNvSpPr txBox="1">
              <a:spLocks noChangeArrowheads="1"/>
            </p:cNvSpPr>
            <p:nvPr/>
          </p:nvSpPr>
          <p:spPr bwMode="auto">
            <a:xfrm>
              <a:off x="8153400" y="2816423"/>
              <a:ext cx="10041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400" b="1" smtClean="0">
                  <a:solidFill>
                    <a:srgbClr val="FF0000"/>
                  </a:solidFill>
                  <a:cs typeface="Arial" charset="0"/>
                </a:rPr>
                <a:t>false alarm</a:t>
              </a:r>
            </a:p>
          </p:txBody>
        </p:sp>
        <p:sp>
          <p:nvSpPr>
            <p:cNvPr id="48" name="Right Arrow 47"/>
            <p:cNvSpPr/>
            <p:nvPr/>
          </p:nvSpPr>
          <p:spPr>
            <a:xfrm rot="10800000">
              <a:off x="7948615" y="2895747"/>
              <a:ext cx="228455" cy="15230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4689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7" grpId="0" animBg="1"/>
      <p:bldP spid="23" grpId="0"/>
      <p:bldP spid="29" grpId="0"/>
      <p:bldP spid="32" grpId="0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/>
          <p:nvPr/>
        </p:nvGrpSpPr>
        <p:grpSpPr>
          <a:xfrm>
            <a:off x="3581400" y="1447800"/>
            <a:ext cx="4953000" cy="3962401"/>
            <a:chOff x="5410200" y="4419600"/>
            <a:chExt cx="2514600" cy="179429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28" name="Cloud Callout 127"/>
            <p:cNvSpPr/>
            <p:nvPr/>
          </p:nvSpPr>
          <p:spPr>
            <a:xfrm>
              <a:off x="5410200" y="4419600"/>
              <a:ext cx="2514600" cy="1524000"/>
            </a:xfrm>
            <a:prstGeom prst="cloudCallou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013704" y="5868838"/>
              <a:ext cx="402336" cy="345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5232400" y="4572000"/>
            <a:ext cx="19843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85813" y="6237288"/>
            <a:ext cx="1244600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4BACC6">
                    <a:lumMod val="50000"/>
                  </a:srgbClr>
                </a:solidFill>
                <a:latin typeface="Calibri"/>
                <a:cs typeface="Arial" charset="0"/>
              </a:rPr>
              <a:t>Software</a:t>
            </a:r>
          </a:p>
        </p:txBody>
      </p:sp>
      <p:grpSp>
        <p:nvGrpSpPr>
          <p:cNvPr id="3" name="Group 129"/>
          <p:cNvGrpSpPr>
            <a:grpSpLocks/>
          </p:cNvGrpSpPr>
          <p:nvPr/>
        </p:nvGrpSpPr>
        <p:grpSpPr bwMode="auto">
          <a:xfrm>
            <a:off x="4648200" y="1981200"/>
            <a:ext cx="2819400" cy="2544763"/>
            <a:chOff x="3352800" y="1066800"/>
            <a:chExt cx="5417127" cy="4772921"/>
          </a:xfrm>
        </p:grpSpPr>
        <p:sp>
          <p:nvSpPr>
            <p:cNvPr id="135" name="TextBox 134"/>
            <p:cNvSpPr txBox="1"/>
            <p:nvPr/>
          </p:nvSpPr>
          <p:spPr>
            <a:xfrm>
              <a:off x="3352800" y="4800575"/>
              <a:ext cx="1464088" cy="103914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dirty="0">
                  <a:solidFill>
                    <a:srgbClr val="4BACC6">
                      <a:lumMod val="50000"/>
                    </a:srgbClr>
                  </a:solidFill>
                  <a:latin typeface="Calibri"/>
                  <a:cs typeface="Arial" charset="0"/>
                </a:rPr>
                <a:t>. . .</a:t>
              </a:r>
            </a:p>
          </p:txBody>
        </p:sp>
        <p:grpSp>
          <p:nvGrpSpPr>
            <p:cNvPr id="8321" name="Group 127"/>
            <p:cNvGrpSpPr>
              <a:grpSpLocks/>
            </p:cNvGrpSpPr>
            <p:nvPr/>
          </p:nvGrpSpPr>
          <p:grpSpPr bwMode="auto">
            <a:xfrm>
              <a:off x="3415146" y="1066800"/>
              <a:ext cx="5354781" cy="4038600"/>
              <a:chOff x="3415146" y="1066800"/>
              <a:chExt cx="5354781" cy="4038600"/>
            </a:xfrm>
          </p:grpSpPr>
          <p:sp>
            <p:nvSpPr>
              <p:cNvPr id="137" name="Rounded Rectangle 136"/>
              <p:cNvSpPr/>
              <p:nvPr/>
            </p:nvSpPr>
            <p:spPr>
              <a:xfrm>
                <a:off x="3429055" y="1066800"/>
                <a:ext cx="344670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38" name="Straight Arrow Connector 137"/>
              <p:cNvCxnSpPr>
                <a:stCxn id="137" idx="3"/>
                <a:endCxn id="139" idx="1"/>
              </p:cNvCxnSpPr>
              <p:nvPr/>
            </p:nvCxnSpPr>
            <p:spPr>
              <a:xfrm>
                <a:off x="3773725" y="1218653"/>
                <a:ext cx="277568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Rounded Rectangle 138"/>
              <p:cNvSpPr/>
              <p:nvPr/>
            </p:nvSpPr>
            <p:spPr>
              <a:xfrm>
                <a:off x="4051292" y="1066800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156" name="Rounded Rectangle 155"/>
              <p:cNvSpPr/>
              <p:nvPr/>
            </p:nvSpPr>
            <p:spPr>
              <a:xfrm>
                <a:off x="3429055" y="1599772"/>
                <a:ext cx="344670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57" name="Straight Arrow Connector 156"/>
              <p:cNvCxnSpPr>
                <a:stCxn id="156" idx="3"/>
                <a:endCxn id="158" idx="1"/>
              </p:cNvCxnSpPr>
              <p:nvPr/>
            </p:nvCxnSpPr>
            <p:spPr>
              <a:xfrm>
                <a:off x="3773725" y="1751623"/>
                <a:ext cx="277568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Rounded Rectangle 157"/>
              <p:cNvSpPr/>
              <p:nvPr/>
            </p:nvSpPr>
            <p:spPr>
              <a:xfrm>
                <a:off x="4051292" y="1599772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59" name="Straight Arrow Connector 158"/>
              <p:cNvCxnSpPr>
                <a:stCxn id="158" idx="3"/>
                <a:endCxn id="160" idx="1"/>
              </p:cNvCxnSpPr>
              <p:nvPr/>
            </p:nvCxnSpPr>
            <p:spPr>
              <a:xfrm>
                <a:off x="4399014" y="1751623"/>
                <a:ext cx="274517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Rounded Rectangle 159"/>
              <p:cNvSpPr/>
              <p:nvPr/>
            </p:nvSpPr>
            <p:spPr>
              <a:xfrm>
                <a:off x="4673530" y="1599772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161" name="Rounded Rectangle 160"/>
              <p:cNvSpPr/>
              <p:nvPr/>
            </p:nvSpPr>
            <p:spPr>
              <a:xfrm>
                <a:off x="3429055" y="2132742"/>
                <a:ext cx="344670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62" name="Straight Arrow Connector 161"/>
              <p:cNvCxnSpPr>
                <a:stCxn id="161" idx="3"/>
                <a:endCxn id="163" idx="1"/>
              </p:cNvCxnSpPr>
              <p:nvPr/>
            </p:nvCxnSpPr>
            <p:spPr>
              <a:xfrm>
                <a:off x="3773725" y="2284596"/>
                <a:ext cx="277568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Rounded Rectangle 162"/>
              <p:cNvSpPr/>
              <p:nvPr/>
            </p:nvSpPr>
            <p:spPr>
              <a:xfrm>
                <a:off x="4051292" y="2132742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64" name="Straight Arrow Connector 163"/>
              <p:cNvCxnSpPr>
                <a:stCxn id="163" idx="3"/>
                <a:endCxn id="165" idx="1"/>
              </p:cNvCxnSpPr>
              <p:nvPr/>
            </p:nvCxnSpPr>
            <p:spPr>
              <a:xfrm>
                <a:off x="4399014" y="2284596"/>
                <a:ext cx="274517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Rounded Rectangle 164"/>
              <p:cNvSpPr/>
              <p:nvPr/>
            </p:nvSpPr>
            <p:spPr>
              <a:xfrm>
                <a:off x="4673530" y="2132742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166" name="Rounded Rectangle 165"/>
              <p:cNvSpPr/>
              <p:nvPr/>
            </p:nvSpPr>
            <p:spPr>
              <a:xfrm>
                <a:off x="5298817" y="2132742"/>
                <a:ext cx="344672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67" name="Straight Arrow Connector 166"/>
              <p:cNvCxnSpPr>
                <a:stCxn id="166" idx="3"/>
                <a:endCxn id="168" idx="1"/>
              </p:cNvCxnSpPr>
              <p:nvPr/>
            </p:nvCxnSpPr>
            <p:spPr>
              <a:xfrm>
                <a:off x="5643489" y="2284596"/>
                <a:ext cx="277566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Rounded Rectangle 167"/>
              <p:cNvSpPr/>
              <p:nvPr/>
            </p:nvSpPr>
            <p:spPr>
              <a:xfrm>
                <a:off x="5921055" y="2132742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69" name="Straight Arrow Connector 168"/>
              <p:cNvCxnSpPr>
                <a:stCxn id="168" idx="3"/>
                <a:endCxn id="170" idx="1"/>
              </p:cNvCxnSpPr>
              <p:nvPr/>
            </p:nvCxnSpPr>
            <p:spPr>
              <a:xfrm>
                <a:off x="6268776" y="2284596"/>
                <a:ext cx="277568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ounded Rectangle 169"/>
              <p:cNvSpPr/>
              <p:nvPr/>
            </p:nvSpPr>
            <p:spPr>
              <a:xfrm>
                <a:off x="6546343" y="2132742"/>
                <a:ext cx="344670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71" name="Straight Arrow Connector 170"/>
              <p:cNvCxnSpPr>
                <a:endCxn id="166" idx="1"/>
              </p:cNvCxnSpPr>
              <p:nvPr/>
            </p:nvCxnSpPr>
            <p:spPr>
              <a:xfrm>
                <a:off x="5021251" y="2284596"/>
                <a:ext cx="277566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Rounded Rectangle 171"/>
              <p:cNvSpPr/>
              <p:nvPr/>
            </p:nvSpPr>
            <p:spPr>
              <a:xfrm>
                <a:off x="3429055" y="3198685"/>
                <a:ext cx="344670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73" name="Straight Arrow Connector 172"/>
              <p:cNvCxnSpPr>
                <a:stCxn id="172" idx="3"/>
                <a:endCxn id="174" idx="1"/>
              </p:cNvCxnSpPr>
              <p:nvPr/>
            </p:nvCxnSpPr>
            <p:spPr>
              <a:xfrm>
                <a:off x="3773725" y="3353514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Rounded Rectangle 173"/>
              <p:cNvSpPr/>
              <p:nvPr/>
            </p:nvSpPr>
            <p:spPr>
              <a:xfrm>
                <a:off x="4051292" y="3198685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75" name="Straight Arrow Connector 174"/>
              <p:cNvCxnSpPr>
                <a:stCxn id="174" idx="3"/>
                <a:endCxn id="176" idx="1"/>
              </p:cNvCxnSpPr>
              <p:nvPr/>
            </p:nvCxnSpPr>
            <p:spPr>
              <a:xfrm>
                <a:off x="4399014" y="3353514"/>
                <a:ext cx="274517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Rounded Rectangle 175"/>
              <p:cNvSpPr/>
              <p:nvPr/>
            </p:nvSpPr>
            <p:spPr>
              <a:xfrm>
                <a:off x="4673530" y="3198685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177" name="Rounded Rectangle 176"/>
              <p:cNvSpPr/>
              <p:nvPr/>
            </p:nvSpPr>
            <p:spPr>
              <a:xfrm>
                <a:off x="5298817" y="3198685"/>
                <a:ext cx="344672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78" name="Straight Arrow Connector 177"/>
              <p:cNvCxnSpPr>
                <a:stCxn id="177" idx="3"/>
                <a:endCxn id="179" idx="1"/>
              </p:cNvCxnSpPr>
              <p:nvPr/>
            </p:nvCxnSpPr>
            <p:spPr>
              <a:xfrm>
                <a:off x="5643489" y="3353514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Rounded Rectangle 178"/>
              <p:cNvSpPr/>
              <p:nvPr/>
            </p:nvSpPr>
            <p:spPr>
              <a:xfrm>
                <a:off x="5921055" y="3198685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80" name="Straight Arrow Connector 179"/>
              <p:cNvCxnSpPr>
                <a:stCxn id="179" idx="3"/>
                <a:endCxn id="181" idx="1"/>
              </p:cNvCxnSpPr>
              <p:nvPr/>
            </p:nvCxnSpPr>
            <p:spPr>
              <a:xfrm>
                <a:off x="6268776" y="3353514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Rounded Rectangle 180"/>
              <p:cNvSpPr/>
              <p:nvPr/>
            </p:nvSpPr>
            <p:spPr>
              <a:xfrm>
                <a:off x="6546343" y="3198685"/>
                <a:ext cx="344670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82" name="Straight Arrow Connector 181"/>
              <p:cNvCxnSpPr>
                <a:endCxn id="177" idx="1"/>
              </p:cNvCxnSpPr>
              <p:nvPr/>
            </p:nvCxnSpPr>
            <p:spPr>
              <a:xfrm>
                <a:off x="5021251" y="3353514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Rounded Rectangle 182"/>
              <p:cNvSpPr/>
              <p:nvPr/>
            </p:nvSpPr>
            <p:spPr>
              <a:xfrm>
                <a:off x="7168581" y="3198685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84" name="Straight Arrow Connector 183"/>
              <p:cNvCxnSpPr>
                <a:stCxn id="183" idx="3"/>
                <a:endCxn id="185" idx="1"/>
              </p:cNvCxnSpPr>
              <p:nvPr/>
            </p:nvCxnSpPr>
            <p:spPr>
              <a:xfrm>
                <a:off x="7516302" y="3353514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Rounded Rectangle 184"/>
              <p:cNvSpPr/>
              <p:nvPr/>
            </p:nvSpPr>
            <p:spPr>
              <a:xfrm>
                <a:off x="7793868" y="3198685"/>
                <a:ext cx="344672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86" name="Straight Arrow Connector 185"/>
              <p:cNvCxnSpPr>
                <a:stCxn id="185" idx="3"/>
                <a:endCxn id="187" idx="1"/>
              </p:cNvCxnSpPr>
              <p:nvPr/>
            </p:nvCxnSpPr>
            <p:spPr>
              <a:xfrm>
                <a:off x="8138540" y="3353514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ounded Rectangle 186"/>
              <p:cNvSpPr/>
              <p:nvPr/>
            </p:nvSpPr>
            <p:spPr>
              <a:xfrm>
                <a:off x="8416106" y="3198685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88" name="Straight Arrow Connector 187"/>
              <p:cNvCxnSpPr>
                <a:stCxn id="181" idx="3"/>
                <a:endCxn id="183" idx="1"/>
              </p:cNvCxnSpPr>
              <p:nvPr/>
            </p:nvCxnSpPr>
            <p:spPr>
              <a:xfrm>
                <a:off x="6891013" y="3353514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Rounded Rectangle 188"/>
              <p:cNvSpPr/>
              <p:nvPr/>
            </p:nvSpPr>
            <p:spPr>
              <a:xfrm>
                <a:off x="3435155" y="3731657"/>
                <a:ext cx="344670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90" name="Straight Arrow Connector 189"/>
              <p:cNvCxnSpPr>
                <a:stCxn id="189" idx="3"/>
                <a:endCxn id="191" idx="1"/>
              </p:cNvCxnSpPr>
              <p:nvPr/>
            </p:nvCxnSpPr>
            <p:spPr>
              <a:xfrm>
                <a:off x="3779825" y="388648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Rounded Rectangle 190"/>
              <p:cNvSpPr/>
              <p:nvPr/>
            </p:nvSpPr>
            <p:spPr>
              <a:xfrm>
                <a:off x="4057393" y="3731657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92" name="Straight Arrow Connector 191"/>
              <p:cNvCxnSpPr>
                <a:stCxn id="191" idx="3"/>
                <a:endCxn id="193" idx="1"/>
              </p:cNvCxnSpPr>
              <p:nvPr/>
            </p:nvCxnSpPr>
            <p:spPr>
              <a:xfrm>
                <a:off x="4405114" y="388648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Rounded Rectangle 192"/>
              <p:cNvSpPr/>
              <p:nvPr/>
            </p:nvSpPr>
            <p:spPr>
              <a:xfrm>
                <a:off x="4682680" y="3731657"/>
                <a:ext cx="344672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194" name="Rounded Rectangle 193"/>
              <p:cNvSpPr/>
              <p:nvPr/>
            </p:nvSpPr>
            <p:spPr>
              <a:xfrm>
                <a:off x="5304917" y="3731657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95" name="Straight Arrow Connector 194"/>
              <p:cNvCxnSpPr>
                <a:stCxn id="194" idx="3"/>
                <a:endCxn id="196" idx="1"/>
              </p:cNvCxnSpPr>
              <p:nvPr/>
            </p:nvCxnSpPr>
            <p:spPr>
              <a:xfrm>
                <a:off x="5652638" y="388648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Rounded Rectangle 195"/>
              <p:cNvSpPr/>
              <p:nvPr/>
            </p:nvSpPr>
            <p:spPr>
              <a:xfrm>
                <a:off x="5930206" y="3731657"/>
                <a:ext cx="344670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97" name="Straight Arrow Connector 196"/>
              <p:cNvCxnSpPr>
                <a:stCxn id="196" idx="3"/>
                <a:endCxn id="198" idx="1"/>
              </p:cNvCxnSpPr>
              <p:nvPr/>
            </p:nvCxnSpPr>
            <p:spPr>
              <a:xfrm>
                <a:off x="6274876" y="388648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Rounded Rectangle 197"/>
              <p:cNvSpPr/>
              <p:nvPr/>
            </p:nvSpPr>
            <p:spPr>
              <a:xfrm>
                <a:off x="6552444" y="3731657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99" name="Straight Arrow Connector 198"/>
              <p:cNvCxnSpPr>
                <a:endCxn id="194" idx="1"/>
              </p:cNvCxnSpPr>
              <p:nvPr/>
            </p:nvCxnSpPr>
            <p:spPr>
              <a:xfrm>
                <a:off x="5027352" y="388648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Rounded Rectangle 199"/>
              <p:cNvSpPr/>
              <p:nvPr/>
            </p:nvSpPr>
            <p:spPr>
              <a:xfrm>
                <a:off x="7177731" y="3731657"/>
                <a:ext cx="344672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01" name="Straight Arrow Connector 200"/>
              <p:cNvCxnSpPr>
                <a:stCxn id="200" idx="3"/>
                <a:endCxn id="202" idx="1"/>
              </p:cNvCxnSpPr>
              <p:nvPr/>
            </p:nvCxnSpPr>
            <p:spPr>
              <a:xfrm>
                <a:off x="7522402" y="388648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2" name="Rounded Rectangle 201"/>
              <p:cNvSpPr/>
              <p:nvPr/>
            </p:nvSpPr>
            <p:spPr>
              <a:xfrm>
                <a:off x="7799968" y="3731657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03" name="Straight Arrow Connector 202"/>
              <p:cNvCxnSpPr>
                <a:stCxn id="202" idx="3"/>
                <a:endCxn id="204" idx="1"/>
              </p:cNvCxnSpPr>
              <p:nvPr/>
            </p:nvCxnSpPr>
            <p:spPr>
              <a:xfrm>
                <a:off x="8147689" y="3886487"/>
                <a:ext cx="274517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Rounded Rectangle 203"/>
              <p:cNvSpPr/>
              <p:nvPr/>
            </p:nvSpPr>
            <p:spPr>
              <a:xfrm>
                <a:off x="8422206" y="3731657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05" name="Straight Arrow Connector 204"/>
              <p:cNvCxnSpPr>
                <a:stCxn id="198" idx="3"/>
                <a:endCxn id="200" idx="1"/>
              </p:cNvCxnSpPr>
              <p:nvPr/>
            </p:nvCxnSpPr>
            <p:spPr>
              <a:xfrm>
                <a:off x="6900165" y="388648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" name="Rounded Rectangle 205"/>
              <p:cNvSpPr/>
              <p:nvPr/>
            </p:nvSpPr>
            <p:spPr>
              <a:xfrm>
                <a:off x="3413803" y="426760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07" name="Straight Arrow Connector 206"/>
              <p:cNvCxnSpPr>
                <a:stCxn id="206" idx="3"/>
                <a:endCxn id="208" idx="1"/>
              </p:cNvCxnSpPr>
              <p:nvPr/>
            </p:nvCxnSpPr>
            <p:spPr>
              <a:xfrm>
                <a:off x="3761524" y="4419457"/>
                <a:ext cx="274517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Rounded Rectangle 207"/>
              <p:cNvSpPr/>
              <p:nvPr/>
            </p:nvSpPr>
            <p:spPr>
              <a:xfrm>
                <a:off x="4036041" y="426760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09" name="Straight Arrow Connector 208"/>
              <p:cNvCxnSpPr>
                <a:stCxn id="208" idx="3"/>
                <a:endCxn id="210" idx="1"/>
              </p:cNvCxnSpPr>
              <p:nvPr/>
            </p:nvCxnSpPr>
            <p:spPr>
              <a:xfrm>
                <a:off x="4383762" y="441945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0" name="Rounded Rectangle 209"/>
              <p:cNvSpPr/>
              <p:nvPr/>
            </p:nvSpPr>
            <p:spPr>
              <a:xfrm>
                <a:off x="4661329" y="4267606"/>
                <a:ext cx="344670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211" name="Rounded Rectangle 210"/>
              <p:cNvSpPr/>
              <p:nvPr/>
            </p:nvSpPr>
            <p:spPr>
              <a:xfrm>
                <a:off x="5283567" y="426760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12" name="Straight Arrow Connector 211"/>
              <p:cNvCxnSpPr>
                <a:stCxn id="211" idx="3"/>
                <a:endCxn id="213" idx="1"/>
              </p:cNvCxnSpPr>
              <p:nvPr/>
            </p:nvCxnSpPr>
            <p:spPr>
              <a:xfrm>
                <a:off x="5631288" y="441945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Rounded Rectangle 212"/>
              <p:cNvSpPr/>
              <p:nvPr/>
            </p:nvSpPr>
            <p:spPr>
              <a:xfrm>
                <a:off x="5908854" y="4267606"/>
                <a:ext cx="344672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14" name="Straight Arrow Connector 213"/>
              <p:cNvCxnSpPr>
                <a:stCxn id="213" idx="3"/>
                <a:endCxn id="215" idx="1"/>
              </p:cNvCxnSpPr>
              <p:nvPr/>
            </p:nvCxnSpPr>
            <p:spPr>
              <a:xfrm>
                <a:off x="6253526" y="441945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" name="Rounded Rectangle 214"/>
              <p:cNvSpPr/>
              <p:nvPr/>
            </p:nvSpPr>
            <p:spPr>
              <a:xfrm>
                <a:off x="6531092" y="426760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16" name="Straight Arrow Connector 215"/>
              <p:cNvCxnSpPr>
                <a:endCxn id="211" idx="1"/>
              </p:cNvCxnSpPr>
              <p:nvPr/>
            </p:nvCxnSpPr>
            <p:spPr>
              <a:xfrm>
                <a:off x="5005999" y="441945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Rounded Rectangle 216"/>
              <p:cNvSpPr/>
              <p:nvPr/>
            </p:nvSpPr>
            <p:spPr>
              <a:xfrm>
                <a:off x="7156380" y="4267606"/>
                <a:ext cx="344670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18" name="Straight Arrow Connector 217"/>
              <p:cNvCxnSpPr>
                <a:stCxn id="217" idx="3"/>
                <a:endCxn id="219" idx="1"/>
              </p:cNvCxnSpPr>
              <p:nvPr/>
            </p:nvCxnSpPr>
            <p:spPr>
              <a:xfrm>
                <a:off x="7501050" y="441945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9" name="Rounded Rectangle 218"/>
              <p:cNvSpPr/>
              <p:nvPr/>
            </p:nvSpPr>
            <p:spPr>
              <a:xfrm>
                <a:off x="7778618" y="426760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20" name="Straight Arrow Connector 219"/>
              <p:cNvCxnSpPr>
                <a:stCxn id="219" idx="3"/>
                <a:endCxn id="221" idx="1"/>
              </p:cNvCxnSpPr>
              <p:nvPr/>
            </p:nvCxnSpPr>
            <p:spPr>
              <a:xfrm>
                <a:off x="8126339" y="441945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Rounded Rectangle 220"/>
              <p:cNvSpPr/>
              <p:nvPr/>
            </p:nvSpPr>
            <p:spPr>
              <a:xfrm>
                <a:off x="8403905" y="4267606"/>
                <a:ext cx="344672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22" name="Straight Arrow Connector 221"/>
              <p:cNvCxnSpPr>
                <a:stCxn id="215" idx="3"/>
                <a:endCxn id="217" idx="1"/>
              </p:cNvCxnSpPr>
              <p:nvPr/>
            </p:nvCxnSpPr>
            <p:spPr>
              <a:xfrm>
                <a:off x="6878813" y="441945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" name="Rounded Rectangle 222"/>
              <p:cNvSpPr/>
              <p:nvPr/>
            </p:nvSpPr>
            <p:spPr>
              <a:xfrm>
                <a:off x="3419903" y="480057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24" name="Straight Arrow Connector 223"/>
              <p:cNvCxnSpPr>
                <a:stCxn id="223" idx="3"/>
                <a:endCxn id="225" idx="1"/>
              </p:cNvCxnSpPr>
              <p:nvPr/>
            </p:nvCxnSpPr>
            <p:spPr>
              <a:xfrm>
                <a:off x="3767624" y="4952429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" name="Rounded Rectangle 224"/>
              <p:cNvSpPr/>
              <p:nvPr/>
            </p:nvSpPr>
            <p:spPr>
              <a:xfrm>
                <a:off x="4045192" y="4800576"/>
                <a:ext cx="344670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26" name="Straight Arrow Connector 225"/>
              <p:cNvCxnSpPr>
                <a:stCxn id="225" idx="3"/>
                <a:endCxn id="227" idx="1"/>
              </p:cNvCxnSpPr>
              <p:nvPr/>
            </p:nvCxnSpPr>
            <p:spPr>
              <a:xfrm>
                <a:off x="4389862" y="4952429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Rounded Rectangle 226"/>
              <p:cNvSpPr/>
              <p:nvPr/>
            </p:nvSpPr>
            <p:spPr>
              <a:xfrm>
                <a:off x="4667430" y="480057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228" name="Rounded Rectangle 227"/>
              <p:cNvSpPr/>
              <p:nvPr/>
            </p:nvSpPr>
            <p:spPr>
              <a:xfrm>
                <a:off x="5292717" y="4800576"/>
                <a:ext cx="344672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29" name="Straight Arrow Connector 228"/>
              <p:cNvCxnSpPr>
                <a:stCxn id="228" idx="3"/>
                <a:endCxn id="230" idx="1"/>
              </p:cNvCxnSpPr>
              <p:nvPr/>
            </p:nvCxnSpPr>
            <p:spPr>
              <a:xfrm>
                <a:off x="5637388" y="4952429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" name="Rounded Rectangle 229"/>
              <p:cNvSpPr/>
              <p:nvPr/>
            </p:nvSpPr>
            <p:spPr>
              <a:xfrm>
                <a:off x="5914954" y="480057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31" name="Straight Arrow Connector 230"/>
              <p:cNvCxnSpPr>
                <a:stCxn id="230" idx="3"/>
                <a:endCxn id="233" idx="1"/>
              </p:cNvCxnSpPr>
              <p:nvPr/>
            </p:nvCxnSpPr>
            <p:spPr>
              <a:xfrm>
                <a:off x="6262675" y="4952429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Rounded Rectangle 232"/>
              <p:cNvSpPr/>
              <p:nvPr/>
            </p:nvSpPr>
            <p:spPr>
              <a:xfrm>
                <a:off x="6540243" y="4800576"/>
                <a:ext cx="344670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34" name="Straight Arrow Connector 333"/>
              <p:cNvCxnSpPr>
                <a:endCxn id="228" idx="1"/>
              </p:cNvCxnSpPr>
              <p:nvPr/>
            </p:nvCxnSpPr>
            <p:spPr>
              <a:xfrm>
                <a:off x="5015151" y="4952429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5" name="Rounded Rectangle 334"/>
              <p:cNvSpPr/>
              <p:nvPr/>
            </p:nvSpPr>
            <p:spPr>
              <a:xfrm>
                <a:off x="7162481" y="480057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36" name="Straight Arrow Connector 335"/>
              <p:cNvCxnSpPr>
                <a:stCxn id="335" idx="3"/>
                <a:endCxn id="337" idx="1"/>
              </p:cNvCxnSpPr>
              <p:nvPr/>
            </p:nvCxnSpPr>
            <p:spPr>
              <a:xfrm>
                <a:off x="7510202" y="4952429"/>
                <a:ext cx="274517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7" name="Rounded Rectangle 336"/>
              <p:cNvSpPr/>
              <p:nvPr/>
            </p:nvSpPr>
            <p:spPr>
              <a:xfrm>
                <a:off x="7784718" y="480057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38" name="Straight Arrow Connector 337"/>
              <p:cNvCxnSpPr>
                <a:stCxn id="337" idx="3"/>
                <a:endCxn id="339" idx="1"/>
              </p:cNvCxnSpPr>
              <p:nvPr/>
            </p:nvCxnSpPr>
            <p:spPr>
              <a:xfrm>
                <a:off x="8132439" y="4952429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9" name="Rounded Rectangle 338"/>
              <p:cNvSpPr/>
              <p:nvPr/>
            </p:nvSpPr>
            <p:spPr>
              <a:xfrm>
                <a:off x="8410005" y="4800576"/>
                <a:ext cx="344672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40" name="Straight Arrow Connector 339"/>
              <p:cNvCxnSpPr>
                <a:stCxn id="233" idx="3"/>
                <a:endCxn id="335" idx="1"/>
              </p:cNvCxnSpPr>
              <p:nvPr/>
            </p:nvCxnSpPr>
            <p:spPr>
              <a:xfrm>
                <a:off x="6884913" y="4952429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Arrow Connector 340"/>
              <p:cNvCxnSpPr>
                <a:endCxn id="342" idx="1"/>
              </p:cNvCxnSpPr>
              <p:nvPr/>
            </p:nvCxnSpPr>
            <p:spPr>
              <a:xfrm>
                <a:off x="4368512" y="1218653"/>
                <a:ext cx="277566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ounded Rectangle 341"/>
              <p:cNvSpPr/>
              <p:nvPr/>
            </p:nvSpPr>
            <p:spPr>
              <a:xfrm>
                <a:off x="4646078" y="1066800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343" name="Rounded Rectangle 342"/>
              <p:cNvSpPr/>
              <p:nvPr/>
            </p:nvSpPr>
            <p:spPr>
              <a:xfrm>
                <a:off x="3435155" y="2665715"/>
                <a:ext cx="344670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44" name="Straight Arrow Connector 343"/>
              <p:cNvCxnSpPr/>
              <p:nvPr/>
            </p:nvCxnSpPr>
            <p:spPr>
              <a:xfrm>
                <a:off x="3779825" y="2817566"/>
                <a:ext cx="277568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5" name="Rounded Rectangle 344"/>
              <p:cNvSpPr/>
              <p:nvPr/>
            </p:nvSpPr>
            <p:spPr>
              <a:xfrm>
                <a:off x="4057393" y="2665715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46" name="Straight Arrow Connector 345"/>
              <p:cNvCxnSpPr/>
              <p:nvPr/>
            </p:nvCxnSpPr>
            <p:spPr>
              <a:xfrm>
                <a:off x="4405114" y="2817566"/>
                <a:ext cx="277566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7" name="Rounded Rectangle 346"/>
              <p:cNvSpPr/>
              <p:nvPr/>
            </p:nvSpPr>
            <p:spPr>
              <a:xfrm>
                <a:off x="4682680" y="2665715"/>
                <a:ext cx="344672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348" name="Rounded Rectangle 347"/>
              <p:cNvSpPr/>
              <p:nvPr/>
            </p:nvSpPr>
            <p:spPr>
              <a:xfrm>
                <a:off x="5304917" y="2665715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49" name="Straight Arrow Connector 348"/>
              <p:cNvCxnSpPr/>
              <p:nvPr/>
            </p:nvCxnSpPr>
            <p:spPr>
              <a:xfrm>
                <a:off x="5652638" y="2817566"/>
                <a:ext cx="277568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0" name="Rounded Rectangle 349"/>
              <p:cNvSpPr/>
              <p:nvPr/>
            </p:nvSpPr>
            <p:spPr>
              <a:xfrm>
                <a:off x="5930206" y="2665715"/>
                <a:ext cx="344670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51" name="Straight Arrow Connector 350"/>
              <p:cNvCxnSpPr/>
              <p:nvPr/>
            </p:nvCxnSpPr>
            <p:spPr>
              <a:xfrm>
                <a:off x="6274876" y="2817566"/>
                <a:ext cx="277568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ounded Rectangle 351"/>
              <p:cNvSpPr/>
              <p:nvPr/>
            </p:nvSpPr>
            <p:spPr>
              <a:xfrm>
                <a:off x="6552444" y="2665715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53" name="Straight Arrow Connector 352"/>
              <p:cNvCxnSpPr/>
              <p:nvPr/>
            </p:nvCxnSpPr>
            <p:spPr>
              <a:xfrm>
                <a:off x="5027352" y="2817566"/>
                <a:ext cx="277566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3" name="TextBox 132"/>
          <p:cNvSpPr txBox="1"/>
          <p:nvPr/>
        </p:nvSpPr>
        <p:spPr>
          <a:xfrm>
            <a:off x="5486400" y="5562600"/>
            <a:ext cx="1336675" cy="430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4BACC6">
                    <a:lumMod val="50000"/>
                  </a:srgbClr>
                </a:solidFill>
                <a:latin typeface="Calibri"/>
                <a:cs typeface="Arial" charset="0"/>
              </a:rPr>
              <a:t>Behaviors</a:t>
            </a:r>
          </a:p>
        </p:txBody>
      </p:sp>
      <p:grpSp>
        <p:nvGrpSpPr>
          <p:cNvPr id="5" name="Group 234"/>
          <p:cNvGrpSpPr>
            <a:grpSpLocks/>
          </p:cNvGrpSpPr>
          <p:nvPr/>
        </p:nvGrpSpPr>
        <p:grpSpPr bwMode="auto">
          <a:xfrm>
            <a:off x="3543300" y="285750"/>
            <a:ext cx="5029200" cy="4572000"/>
            <a:chOff x="3581400" y="304800"/>
            <a:chExt cx="5029200" cy="4572000"/>
          </a:xfrm>
        </p:grpSpPr>
        <p:sp>
          <p:nvSpPr>
            <p:cNvPr id="236" name="Snip Diagonal Corner Rectangle 235"/>
            <p:cNvSpPr/>
            <p:nvPr/>
          </p:nvSpPr>
          <p:spPr>
            <a:xfrm>
              <a:off x="3581400" y="1447800"/>
              <a:ext cx="5029200" cy="3429000"/>
            </a:xfrm>
            <a:prstGeom prst="snip2DiagRect">
              <a:avLst>
                <a:gd name="adj1" fmla="val 32170"/>
                <a:gd name="adj2" fmla="val 25004"/>
              </a:avLst>
            </a:prstGeom>
            <a:solidFill>
              <a:schemeClr val="accent2">
                <a:lumMod val="75000"/>
                <a:alpha val="32000"/>
              </a:schemeClr>
            </a:solidFill>
            <a:ln w="5715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5181600" y="304800"/>
              <a:ext cx="2895600" cy="923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srgbClr val="C0504D">
                      <a:lumMod val="75000"/>
                    </a:srgbClr>
                  </a:solidFill>
                  <a:latin typeface="Calibri"/>
                  <a:cs typeface="Arial" charset="0"/>
                </a:rPr>
                <a:t>Sound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srgbClr val="C0504D">
                      <a:lumMod val="75000"/>
                    </a:srgbClr>
                  </a:solidFill>
                  <a:latin typeface="Calibri"/>
                  <a:cs typeface="Arial" charset="0"/>
                </a:rPr>
                <a:t>Over-approximation of Behaviors</a:t>
              </a:r>
            </a:p>
          </p:txBody>
        </p:sp>
        <p:cxnSp>
          <p:nvCxnSpPr>
            <p:cNvPr id="238" name="Straight Arrow Connector 237"/>
            <p:cNvCxnSpPr>
              <a:stCxn id="237" idx="2"/>
            </p:cNvCxnSpPr>
            <p:nvPr/>
          </p:nvCxnSpPr>
          <p:spPr>
            <a:xfrm rot="5400000">
              <a:off x="6253162" y="1071563"/>
              <a:ext cx="219075" cy="53340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40"/>
          <p:cNvGrpSpPr>
            <a:grpSpLocks/>
          </p:cNvGrpSpPr>
          <p:nvPr/>
        </p:nvGrpSpPr>
        <p:grpSpPr bwMode="auto">
          <a:xfrm>
            <a:off x="3348038" y="4572000"/>
            <a:ext cx="1295400" cy="1484313"/>
            <a:chOff x="3352800" y="4572000"/>
            <a:chExt cx="1295400" cy="1484531"/>
          </a:xfrm>
        </p:grpSpPr>
        <p:sp>
          <p:nvSpPr>
            <p:cNvPr id="242" name="Oval 241"/>
            <p:cNvSpPr/>
            <p:nvPr/>
          </p:nvSpPr>
          <p:spPr>
            <a:xfrm>
              <a:off x="4419600" y="4572000"/>
              <a:ext cx="228600" cy="22863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B050"/>
                </a:solidFill>
              </a:endParaRPr>
            </a:p>
          </p:txBody>
        </p:sp>
        <p:cxnSp>
          <p:nvCxnSpPr>
            <p:cNvPr id="243" name="Straight Arrow Connector 242"/>
            <p:cNvCxnSpPr>
              <a:stCxn id="8316" idx="0"/>
              <a:endCxn id="242" idx="2"/>
            </p:cNvCxnSpPr>
            <p:nvPr/>
          </p:nvCxnSpPr>
          <p:spPr>
            <a:xfrm rot="5400000" flipH="1" flipV="1">
              <a:off x="3714697" y="4705420"/>
              <a:ext cx="724006" cy="6858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16" name="TextBox 243"/>
            <p:cNvSpPr txBox="1">
              <a:spLocks noChangeArrowheads="1"/>
            </p:cNvSpPr>
            <p:nvPr/>
          </p:nvSpPr>
          <p:spPr bwMode="auto">
            <a:xfrm>
              <a:off x="3352800" y="5410200"/>
              <a:ext cx="762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B050"/>
                  </a:solidFill>
                  <a:cs typeface="Arial" charset="0"/>
                </a:rPr>
                <a:t>False Alarm</a:t>
              </a:r>
            </a:p>
          </p:txBody>
        </p:sp>
      </p:grpSp>
      <p:grpSp>
        <p:nvGrpSpPr>
          <p:cNvPr id="7" name="Group 247"/>
          <p:cNvGrpSpPr>
            <a:grpSpLocks/>
          </p:cNvGrpSpPr>
          <p:nvPr/>
        </p:nvGrpSpPr>
        <p:grpSpPr bwMode="auto">
          <a:xfrm>
            <a:off x="3581400" y="533400"/>
            <a:ext cx="1219200" cy="1828800"/>
            <a:chOff x="3581400" y="533400"/>
            <a:chExt cx="1219200" cy="1828800"/>
          </a:xfrm>
        </p:grpSpPr>
        <p:grpSp>
          <p:nvGrpSpPr>
            <p:cNvPr id="8310" name="Group 244"/>
            <p:cNvGrpSpPr>
              <a:grpSpLocks/>
            </p:cNvGrpSpPr>
            <p:nvPr/>
          </p:nvGrpSpPr>
          <p:grpSpPr bwMode="auto">
            <a:xfrm>
              <a:off x="3581400" y="533400"/>
              <a:ext cx="1219200" cy="1600200"/>
              <a:chOff x="3581400" y="533400"/>
              <a:chExt cx="1219200" cy="1600200"/>
            </a:xfrm>
          </p:grpSpPr>
          <p:cxnSp>
            <p:nvCxnSpPr>
              <p:cNvPr id="239" name="Straight Arrow Connector 238"/>
              <p:cNvCxnSpPr/>
              <p:nvPr/>
            </p:nvCxnSpPr>
            <p:spPr>
              <a:xfrm rot="16200000" flipH="1">
                <a:off x="3829050" y="1428750"/>
                <a:ext cx="990600" cy="4191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13" name="TextBox 239"/>
              <p:cNvSpPr txBox="1">
                <a:spLocks noChangeArrowheads="1"/>
              </p:cNvSpPr>
              <p:nvPr/>
            </p:nvSpPr>
            <p:spPr bwMode="auto">
              <a:xfrm>
                <a:off x="3581400" y="533400"/>
                <a:ext cx="12192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en-US" sz="1800" b="1" smtClean="0">
                    <a:solidFill>
                      <a:srgbClr val="FF0000"/>
                    </a:solidFill>
                    <a:cs typeface="Arial" charset="0"/>
                  </a:rPr>
                  <a:t>Reported</a:t>
                </a:r>
              </a:p>
              <a:p>
                <a:pPr algn="ctr" eaLnBrk="1" hangingPunct="1"/>
                <a:r>
                  <a:rPr lang="en-US" sz="1800" b="1" smtClean="0">
                    <a:solidFill>
                      <a:srgbClr val="FF0000"/>
                    </a:solidFill>
                    <a:cs typeface="Arial" charset="0"/>
                  </a:rPr>
                  <a:t>Error</a:t>
                </a:r>
              </a:p>
            </p:txBody>
          </p:sp>
        </p:grpSp>
        <p:sp>
          <p:nvSpPr>
            <p:cNvPr id="247" name="Oval 246"/>
            <p:cNvSpPr/>
            <p:nvPr/>
          </p:nvSpPr>
          <p:spPr>
            <a:xfrm>
              <a:off x="4419600" y="21336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146"/>
          <p:cNvGrpSpPr>
            <a:grpSpLocks/>
          </p:cNvGrpSpPr>
          <p:nvPr/>
        </p:nvGrpSpPr>
        <p:grpSpPr bwMode="auto">
          <a:xfrm>
            <a:off x="3579813" y="1357313"/>
            <a:ext cx="5030787" cy="3505200"/>
            <a:chOff x="3580606" y="1371600"/>
            <a:chExt cx="5029994" cy="3505200"/>
          </a:xfrm>
        </p:grpSpPr>
        <p:cxnSp>
          <p:nvCxnSpPr>
            <p:cNvPr id="155" name="Straight Connector 154"/>
            <p:cNvCxnSpPr/>
            <p:nvPr/>
          </p:nvCxnSpPr>
          <p:spPr>
            <a:xfrm rot="5400000">
              <a:off x="3582169" y="2514624"/>
              <a:ext cx="304800" cy="304752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5400000" flipH="1" flipV="1">
              <a:off x="3696415" y="1943130"/>
              <a:ext cx="762000" cy="38094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V="1">
              <a:off x="4267885" y="1676400"/>
              <a:ext cx="914256" cy="762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V="1">
              <a:off x="5182141" y="1447800"/>
              <a:ext cx="533316" cy="2286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5715456" y="1447800"/>
              <a:ext cx="457128" cy="1524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V="1">
              <a:off x="6172584" y="1371600"/>
              <a:ext cx="457128" cy="2286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>
              <a:off x="6629712" y="1371600"/>
              <a:ext cx="380940" cy="1524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V="1">
              <a:off x="6934464" y="1371600"/>
              <a:ext cx="685692" cy="1524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7620090" y="1371666"/>
              <a:ext cx="838200" cy="838068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3352800" y="3048793"/>
              <a:ext cx="457200" cy="1587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3582181" y="3276612"/>
              <a:ext cx="152400" cy="152376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875" y="3619506"/>
              <a:ext cx="457200" cy="76188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620257" y="3924324"/>
              <a:ext cx="381000" cy="304752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3963133" y="4267200"/>
              <a:ext cx="228564" cy="1587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>
              <a:off x="4191697" y="4267200"/>
              <a:ext cx="609504" cy="3810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>
              <a:off x="4801201" y="4648200"/>
              <a:ext cx="609504" cy="1587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5410704" y="4648200"/>
              <a:ext cx="761880" cy="2286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flipV="1">
              <a:off x="6172584" y="4724400"/>
              <a:ext cx="457128" cy="1524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 flipH="1" flipV="1">
              <a:off x="6591594" y="4457718"/>
              <a:ext cx="304800" cy="228564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6858276" y="4419600"/>
              <a:ext cx="609504" cy="1587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flipV="1">
              <a:off x="7467780" y="4038600"/>
              <a:ext cx="457128" cy="3810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5400000" flipH="1" flipV="1">
              <a:off x="7847915" y="3963193"/>
              <a:ext cx="152400" cy="1587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flipV="1">
              <a:off x="7924908" y="3490912"/>
              <a:ext cx="609504" cy="3810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5400000" flipH="1" flipV="1">
              <a:off x="8229606" y="3124206"/>
              <a:ext cx="685800" cy="76188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rot="16200000" flipH="1">
              <a:off x="8420112" y="2628912"/>
              <a:ext cx="228600" cy="152376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5400000">
              <a:off x="8266931" y="2401093"/>
              <a:ext cx="381000" cy="1587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5719763" y="4857750"/>
            <a:ext cx="2995612" cy="1122363"/>
            <a:chOff x="5867400" y="4857760"/>
            <a:chExt cx="2995613" cy="1122353"/>
          </a:xfrm>
        </p:grpSpPr>
        <p:cxnSp>
          <p:nvCxnSpPr>
            <p:cNvPr id="299" name="Straight Arrow Connector 298"/>
            <p:cNvCxnSpPr>
              <a:stCxn id="8283" idx="0"/>
            </p:cNvCxnSpPr>
            <p:nvPr/>
          </p:nvCxnSpPr>
          <p:spPr>
            <a:xfrm rot="16200000" flipV="1">
              <a:off x="7052472" y="5020476"/>
              <a:ext cx="476246" cy="15081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83" name="TextBox 89"/>
            <p:cNvSpPr txBox="1">
              <a:spLocks noChangeArrowheads="1"/>
            </p:cNvSpPr>
            <p:nvPr/>
          </p:nvSpPr>
          <p:spPr bwMode="auto">
            <a:xfrm>
              <a:off x="5867400" y="5334000"/>
              <a:ext cx="2995613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smtClean="0">
                  <a:solidFill>
                    <a:srgbClr val="FF0000"/>
                  </a:solidFill>
                  <a:cs typeface="Arial" charset="0"/>
                </a:rPr>
                <a:t>approximation is too coarse…</a:t>
              </a:r>
            </a:p>
            <a:p>
              <a:pPr eaLnBrk="1" hangingPunct="1"/>
              <a:r>
                <a:rPr lang="en-US" sz="1800" smtClean="0">
                  <a:solidFill>
                    <a:srgbClr val="FF0000"/>
                  </a:solidFill>
                  <a:cs typeface="Arial" charset="0"/>
                </a:rPr>
                <a:t>…yields too many false alarms</a:t>
              </a:r>
            </a:p>
          </p:txBody>
        </p:sp>
      </p:grpSp>
      <p:sp>
        <p:nvSpPr>
          <p:cNvPr id="265" name="Rounded Rectangle 264"/>
          <p:cNvSpPr/>
          <p:nvPr/>
        </p:nvSpPr>
        <p:spPr bwMode="auto">
          <a:xfrm>
            <a:off x="1219200" y="730250"/>
            <a:ext cx="314325" cy="13493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67" name="Rounded Rectangle 266"/>
          <p:cNvSpPr/>
          <p:nvPr/>
        </p:nvSpPr>
        <p:spPr bwMode="auto">
          <a:xfrm>
            <a:off x="1276350" y="1000125"/>
            <a:ext cx="200025" cy="13493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68" name="Rounded Rectangle 267"/>
          <p:cNvSpPr/>
          <p:nvPr/>
        </p:nvSpPr>
        <p:spPr bwMode="auto">
          <a:xfrm>
            <a:off x="1047750" y="1292225"/>
            <a:ext cx="200025" cy="13493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69" name="Rounded Rectangle 268"/>
          <p:cNvSpPr/>
          <p:nvPr/>
        </p:nvSpPr>
        <p:spPr bwMode="auto">
          <a:xfrm>
            <a:off x="1504950" y="1292225"/>
            <a:ext cx="200025" cy="13493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70" name="Rounded Rectangle 269"/>
          <p:cNvSpPr/>
          <p:nvPr/>
        </p:nvSpPr>
        <p:spPr bwMode="auto">
          <a:xfrm>
            <a:off x="1276350" y="1608138"/>
            <a:ext cx="200025" cy="134937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BBB59">
                  <a:lumMod val="50000"/>
                </a:srgbClr>
              </a:solidFill>
            </a:endParaRPr>
          </a:p>
        </p:txBody>
      </p:sp>
      <p:cxnSp>
        <p:nvCxnSpPr>
          <p:cNvPr id="271" name="Straight Arrow Connector 270"/>
          <p:cNvCxnSpPr>
            <a:stCxn id="265" idx="2"/>
            <a:endCxn id="267" idx="0"/>
          </p:cNvCxnSpPr>
          <p:nvPr/>
        </p:nvCxnSpPr>
        <p:spPr bwMode="auto">
          <a:xfrm rot="5400000">
            <a:off x="1308894" y="932657"/>
            <a:ext cx="134937" cy="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>
            <a:stCxn id="267" idx="2"/>
            <a:endCxn id="268" idx="0"/>
          </p:cNvCxnSpPr>
          <p:nvPr/>
        </p:nvCxnSpPr>
        <p:spPr bwMode="auto">
          <a:xfrm rot="5400000">
            <a:off x="1183482" y="1099344"/>
            <a:ext cx="157162" cy="22860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>
            <a:stCxn id="267" idx="2"/>
            <a:endCxn id="269" idx="0"/>
          </p:cNvCxnSpPr>
          <p:nvPr/>
        </p:nvCxnSpPr>
        <p:spPr bwMode="auto">
          <a:xfrm rot="16200000" flipH="1">
            <a:off x="1412082" y="1099344"/>
            <a:ext cx="157162" cy="22860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>
            <a:stCxn id="268" idx="2"/>
            <a:endCxn id="270" idx="0"/>
          </p:cNvCxnSpPr>
          <p:nvPr/>
        </p:nvCxnSpPr>
        <p:spPr bwMode="auto">
          <a:xfrm rot="16200000" flipH="1">
            <a:off x="1171575" y="1403351"/>
            <a:ext cx="180975" cy="22860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>
            <a:stCxn id="269" idx="2"/>
            <a:endCxn id="270" idx="0"/>
          </p:cNvCxnSpPr>
          <p:nvPr/>
        </p:nvCxnSpPr>
        <p:spPr bwMode="auto">
          <a:xfrm rot="5400000">
            <a:off x="1400175" y="1403351"/>
            <a:ext cx="180975" cy="22860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Rectangle 275"/>
          <p:cNvSpPr/>
          <p:nvPr/>
        </p:nvSpPr>
        <p:spPr bwMode="auto">
          <a:xfrm>
            <a:off x="990600" y="685800"/>
            <a:ext cx="914400" cy="13716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solid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77" name="Elbow Connector 276"/>
          <p:cNvCxnSpPr>
            <a:stCxn id="270" idx="3"/>
            <a:endCxn id="267" idx="3"/>
          </p:cNvCxnSpPr>
          <p:nvPr/>
        </p:nvCxnSpPr>
        <p:spPr bwMode="auto">
          <a:xfrm flipV="1">
            <a:off x="1476375" y="1068388"/>
            <a:ext cx="1588" cy="608012"/>
          </a:xfrm>
          <a:prstGeom prst="bentConnector3">
            <a:avLst>
              <a:gd name="adj1" fmla="val 19751895"/>
            </a:avLst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Rounded Rectangle 277"/>
          <p:cNvSpPr/>
          <p:nvPr/>
        </p:nvSpPr>
        <p:spPr bwMode="auto">
          <a:xfrm>
            <a:off x="1219200" y="1878013"/>
            <a:ext cx="314325" cy="134937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BBB59">
                  <a:lumMod val="50000"/>
                </a:srgbClr>
              </a:solidFill>
            </a:endParaRPr>
          </a:p>
        </p:txBody>
      </p:sp>
      <p:cxnSp>
        <p:nvCxnSpPr>
          <p:cNvPr id="279" name="Straight Arrow Connector 278"/>
          <p:cNvCxnSpPr>
            <a:stCxn id="270" idx="2"/>
            <a:endCxn id="278" idx="0"/>
          </p:cNvCxnSpPr>
          <p:nvPr/>
        </p:nvCxnSpPr>
        <p:spPr bwMode="auto">
          <a:xfrm rot="5400000">
            <a:off x="1308894" y="1810544"/>
            <a:ext cx="134938" cy="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21" name="Group 225"/>
          <p:cNvGrpSpPr>
            <a:grpSpLocks/>
          </p:cNvGrpSpPr>
          <p:nvPr/>
        </p:nvGrpSpPr>
        <p:grpSpPr bwMode="auto">
          <a:xfrm>
            <a:off x="304800" y="2590800"/>
            <a:ext cx="914400" cy="1371600"/>
            <a:chOff x="457200" y="914400"/>
            <a:chExt cx="914400" cy="1371600"/>
          </a:xfrm>
        </p:grpSpPr>
        <p:sp>
          <p:nvSpPr>
            <p:cNvPr id="281" name="Rounded Rectangle 280"/>
            <p:cNvSpPr/>
            <p:nvPr/>
          </p:nvSpPr>
          <p:spPr>
            <a:xfrm>
              <a:off x="685800" y="958850"/>
              <a:ext cx="3143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82" name="Rounded Rectangle 281"/>
            <p:cNvSpPr/>
            <p:nvPr/>
          </p:nvSpPr>
          <p:spPr>
            <a:xfrm>
              <a:off x="742950" y="12287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83" name="Rounded Rectangle 282"/>
            <p:cNvSpPr/>
            <p:nvPr/>
          </p:nvSpPr>
          <p:spPr>
            <a:xfrm>
              <a:off x="514350" y="15208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84" name="Rounded Rectangle 283"/>
            <p:cNvSpPr/>
            <p:nvPr/>
          </p:nvSpPr>
          <p:spPr>
            <a:xfrm>
              <a:off x="971550" y="15208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85" name="Rounded Rectangle 284"/>
            <p:cNvSpPr/>
            <p:nvPr/>
          </p:nvSpPr>
          <p:spPr>
            <a:xfrm>
              <a:off x="742950" y="1836738"/>
              <a:ext cx="200025" cy="13493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286" name="Straight Arrow Connector 285"/>
            <p:cNvCxnSpPr>
              <a:stCxn id="281" idx="2"/>
              <a:endCxn id="282" idx="0"/>
            </p:cNvCxnSpPr>
            <p:nvPr/>
          </p:nvCxnSpPr>
          <p:spPr>
            <a:xfrm rot="5400000">
              <a:off x="775494" y="1161257"/>
              <a:ext cx="134937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/>
            <p:cNvCxnSpPr>
              <a:stCxn id="282" idx="2"/>
              <a:endCxn id="283" idx="0"/>
            </p:cNvCxnSpPr>
            <p:nvPr/>
          </p:nvCxnSpPr>
          <p:spPr>
            <a:xfrm rot="5400000">
              <a:off x="650082" y="1327944"/>
              <a:ext cx="157162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/>
            <p:cNvCxnSpPr>
              <a:stCxn id="282" idx="2"/>
              <a:endCxn id="284" idx="0"/>
            </p:cNvCxnSpPr>
            <p:nvPr/>
          </p:nvCxnSpPr>
          <p:spPr>
            <a:xfrm rot="16200000" flipH="1">
              <a:off x="878682" y="1327944"/>
              <a:ext cx="157162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>
              <a:stCxn id="283" idx="2"/>
              <a:endCxn id="285" idx="0"/>
            </p:cNvCxnSpPr>
            <p:nvPr/>
          </p:nvCxnSpPr>
          <p:spPr>
            <a:xfrm rot="16200000" flipH="1">
              <a:off x="638175" y="1631951"/>
              <a:ext cx="180975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/>
            <p:cNvCxnSpPr>
              <a:stCxn id="284" idx="2"/>
              <a:endCxn id="285" idx="0"/>
            </p:cNvCxnSpPr>
            <p:nvPr/>
          </p:nvCxnSpPr>
          <p:spPr>
            <a:xfrm rot="5400000">
              <a:off x="866775" y="1631951"/>
              <a:ext cx="180975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Rectangle 290"/>
            <p:cNvSpPr/>
            <p:nvPr/>
          </p:nvSpPr>
          <p:spPr>
            <a:xfrm>
              <a:off x="457200" y="914400"/>
              <a:ext cx="914400" cy="1371600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292" name="Elbow Connector 291"/>
            <p:cNvCxnSpPr>
              <a:stCxn id="285" idx="3"/>
              <a:endCxn id="282" idx="3"/>
            </p:cNvCxnSpPr>
            <p:nvPr/>
          </p:nvCxnSpPr>
          <p:spPr>
            <a:xfrm flipV="1">
              <a:off x="942975" y="1296988"/>
              <a:ext cx="1588" cy="608012"/>
            </a:xfrm>
            <a:prstGeom prst="bentConnector3">
              <a:avLst>
                <a:gd name="adj1" fmla="val 19082311"/>
              </a:avLst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Rounded Rectangle 292"/>
            <p:cNvSpPr/>
            <p:nvPr/>
          </p:nvSpPr>
          <p:spPr>
            <a:xfrm>
              <a:off x="685800" y="2106613"/>
              <a:ext cx="314325" cy="13493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294" name="Straight Arrow Connector 293"/>
            <p:cNvCxnSpPr>
              <a:stCxn id="285" idx="2"/>
              <a:endCxn id="293" idx="0"/>
            </p:cNvCxnSpPr>
            <p:nvPr/>
          </p:nvCxnSpPr>
          <p:spPr>
            <a:xfrm rot="5400000">
              <a:off x="775494" y="2039144"/>
              <a:ext cx="134938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22" name="Group 240"/>
          <p:cNvGrpSpPr>
            <a:grpSpLocks/>
          </p:cNvGrpSpPr>
          <p:nvPr/>
        </p:nvGrpSpPr>
        <p:grpSpPr bwMode="auto">
          <a:xfrm>
            <a:off x="1676400" y="2590800"/>
            <a:ext cx="914400" cy="1371600"/>
            <a:chOff x="457200" y="914400"/>
            <a:chExt cx="914400" cy="1371600"/>
          </a:xfrm>
        </p:grpSpPr>
        <p:sp>
          <p:nvSpPr>
            <p:cNvPr id="296" name="Rounded Rectangle 295"/>
            <p:cNvSpPr/>
            <p:nvPr/>
          </p:nvSpPr>
          <p:spPr>
            <a:xfrm>
              <a:off x="685800" y="958850"/>
              <a:ext cx="3143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97" name="Rounded Rectangle 296"/>
            <p:cNvSpPr/>
            <p:nvPr/>
          </p:nvSpPr>
          <p:spPr>
            <a:xfrm>
              <a:off x="742950" y="12287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98" name="Rounded Rectangle 297"/>
            <p:cNvSpPr/>
            <p:nvPr/>
          </p:nvSpPr>
          <p:spPr>
            <a:xfrm>
              <a:off x="514350" y="15208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00" name="Rounded Rectangle 299"/>
            <p:cNvSpPr/>
            <p:nvPr/>
          </p:nvSpPr>
          <p:spPr>
            <a:xfrm>
              <a:off x="971550" y="15208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01" name="Rounded Rectangle 300"/>
            <p:cNvSpPr/>
            <p:nvPr/>
          </p:nvSpPr>
          <p:spPr>
            <a:xfrm>
              <a:off x="742950" y="1836738"/>
              <a:ext cx="200025" cy="13493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303" name="Straight Arrow Connector 302"/>
            <p:cNvCxnSpPr>
              <a:stCxn id="296" idx="2"/>
              <a:endCxn id="297" idx="0"/>
            </p:cNvCxnSpPr>
            <p:nvPr/>
          </p:nvCxnSpPr>
          <p:spPr>
            <a:xfrm rot="5400000">
              <a:off x="775494" y="1161257"/>
              <a:ext cx="134937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/>
            <p:cNvCxnSpPr>
              <a:stCxn id="297" idx="2"/>
              <a:endCxn id="298" idx="0"/>
            </p:cNvCxnSpPr>
            <p:nvPr/>
          </p:nvCxnSpPr>
          <p:spPr>
            <a:xfrm rot="5400000">
              <a:off x="650082" y="1327944"/>
              <a:ext cx="157162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/>
            <p:cNvCxnSpPr>
              <a:stCxn id="297" idx="2"/>
              <a:endCxn id="300" idx="0"/>
            </p:cNvCxnSpPr>
            <p:nvPr/>
          </p:nvCxnSpPr>
          <p:spPr>
            <a:xfrm rot="16200000" flipH="1">
              <a:off x="878682" y="1327944"/>
              <a:ext cx="157162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Arrow Connector 305"/>
            <p:cNvCxnSpPr>
              <a:stCxn id="298" idx="2"/>
              <a:endCxn id="301" idx="0"/>
            </p:cNvCxnSpPr>
            <p:nvPr/>
          </p:nvCxnSpPr>
          <p:spPr>
            <a:xfrm rot="16200000" flipH="1">
              <a:off x="638175" y="1631951"/>
              <a:ext cx="180975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>
              <a:stCxn id="300" idx="2"/>
              <a:endCxn id="301" idx="0"/>
            </p:cNvCxnSpPr>
            <p:nvPr/>
          </p:nvCxnSpPr>
          <p:spPr>
            <a:xfrm rot="5400000">
              <a:off x="866775" y="1631951"/>
              <a:ext cx="180975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Rectangle 307"/>
            <p:cNvSpPr/>
            <p:nvPr/>
          </p:nvSpPr>
          <p:spPr>
            <a:xfrm>
              <a:off x="457200" y="914400"/>
              <a:ext cx="914400" cy="1371600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309" name="Elbow Connector 308"/>
            <p:cNvCxnSpPr>
              <a:stCxn id="301" idx="3"/>
              <a:endCxn id="297" idx="3"/>
            </p:cNvCxnSpPr>
            <p:nvPr/>
          </p:nvCxnSpPr>
          <p:spPr>
            <a:xfrm flipV="1">
              <a:off x="942975" y="1296988"/>
              <a:ext cx="1588" cy="608012"/>
            </a:xfrm>
            <a:prstGeom prst="bentConnector3">
              <a:avLst>
                <a:gd name="adj1" fmla="val 19082374"/>
              </a:avLst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Rounded Rectangle 309"/>
            <p:cNvSpPr/>
            <p:nvPr/>
          </p:nvSpPr>
          <p:spPr>
            <a:xfrm>
              <a:off x="685800" y="2106613"/>
              <a:ext cx="314325" cy="13493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311" name="Straight Arrow Connector 310"/>
            <p:cNvCxnSpPr>
              <a:stCxn id="301" idx="2"/>
              <a:endCxn id="310" idx="0"/>
            </p:cNvCxnSpPr>
            <p:nvPr/>
          </p:nvCxnSpPr>
          <p:spPr>
            <a:xfrm rot="5400000">
              <a:off x="775494" y="2039144"/>
              <a:ext cx="134938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2" name="Straight Arrow Connector 311"/>
          <p:cNvCxnSpPr/>
          <p:nvPr/>
        </p:nvCxnSpPr>
        <p:spPr>
          <a:xfrm rot="10800000" flipV="1">
            <a:off x="762000" y="2057400"/>
            <a:ext cx="685800" cy="5334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/>
          <p:nvPr/>
        </p:nvCxnSpPr>
        <p:spPr>
          <a:xfrm>
            <a:off x="1447800" y="2057400"/>
            <a:ext cx="685800" cy="5334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25" name="Group 260"/>
          <p:cNvGrpSpPr>
            <a:grpSpLocks/>
          </p:cNvGrpSpPr>
          <p:nvPr/>
        </p:nvGrpSpPr>
        <p:grpSpPr bwMode="auto">
          <a:xfrm>
            <a:off x="990600" y="4572000"/>
            <a:ext cx="914400" cy="1371600"/>
            <a:chOff x="457200" y="914400"/>
            <a:chExt cx="914400" cy="1371600"/>
          </a:xfrm>
        </p:grpSpPr>
        <p:sp>
          <p:nvSpPr>
            <p:cNvPr id="315" name="Rounded Rectangle 314"/>
            <p:cNvSpPr/>
            <p:nvPr/>
          </p:nvSpPr>
          <p:spPr>
            <a:xfrm>
              <a:off x="685800" y="958850"/>
              <a:ext cx="3143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16" name="Rounded Rectangle 315"/>
            <p:cNvSpPr/>
            <p:nvPr/>
          </p:nvSpPr>
          <p:spPr>
            <a:xfrm>
              <a:off x="742950" y="12287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17" name="Rounded Rectangle 316"/>
            <p:cNvSpPr/>
            <p:nvPr/>
          </p:nvSpPr>
          <p:spPr>
            <a:xfrm>
              <a:off x="514350" y="15208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18" name="Rounded Rectangle 317"/>
            <p:cNvSpPr/>
            <p:nvPr/>
          </p:nvSpPr>
          <p:spPr>
            <a:xfrm>
              <a:off x="971550" y="15208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19" name="Rounded Rectangle 318"/>
            <p:cNvSpPr/>
            <p:nvPr/>
          </p:nvSpPr>
          <p:spPr>
            <a:xfrm>
              <a:off x="742950" y="1836738"/>
              <a:ext cx="200025" cy="13493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320" name="Straight Arrow Connector 319"/>
            <p:cNvCxnSpPr>
              <a:stCxn id="315" idx="2"/>
              <a:endCxn id="316" idx="0"/>
            </p:cNvCxnSpPr>
            <p:nvPr/>
          </p:nvCxnSpPr>
          <p:spPr>
            <a:xfrm rot="5400000">
              <a:off x="775494" y="1161257"/>
              <a:ext cx="134937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Arrow Connector 320"/>
            <p:cNvCxnSpPr>
              <a:stCxn id="316" idx="2"/>
              <a:endCxn id="317" idx="0"/>
            </p:cNvCxnSpPr>
            <p:nvPr/>
          </p:nvCxnSpPr>
          <p:spPr>
            <a:xfrm rot="5400000">
              <a:off x="650082" y="1327944"/>
              <a:ext cx="157162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Arrow Connector 321"/>
            <p:cNvCxnSpPr>
              <a:stCxn id="316" idx="2"/>
              <a:endCxn id="318" idx="0"/>
            </p:cNvCxnSpPr>
            <p:nvPr/>
          </p:nvCxnSpPr>
          <p:spPr>
            <a:xfrm rot="16200000" flipH="1">
              <a:off x="878682" y="1327944"/>
              <a:ext cx="157162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>
              <a:stCxn id="317" idx="2"/>
              <a:endCxn id="319" idx="0"/>
            </p:cNvCxnSpPr>
            <p:nvPr/>
          </p:nvCxnSpPr>
          <p:spPr>
            <a:xfrm rot="16200000" flipH="1">
              <a:off x="638175" y="1631951"/>
              <a:ext cx="180975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Arrow Connector 323"/>
            <p:cNvCxnSpPr>
              <a:stCxn id="318" idx="2"/>
              <a:endCxn id="319" idx="0"/>
            </p:cNvCxnSpPr>
            <p:nvPr/>
          </p:nvCxnSpPr>
          <p:spPr>
            <a:xfrm rot="5400000">
              <a:off x="866775" y="1631951"/>
              <a:ext cx="180975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Rectangle 324"/>
            <p:cNvSpPr/>
            <p:nvPr/>
          </p:nvSpPr>
          <p:spPr>
            <a:xfrm>
              <a:off x="457200" y="914400"/>
              <a:ext cx="914400" cy="1371600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326" name="Elbow Connector 325"/>
            <p:cNvCxnSpPr>
              <a:stCxn id="319" idx="3"/>
              <a:endCxn id="316" idx="3"/>
            </p:cNvCxnSpPr>
            <p:nvPr/>
          </p:nvCxnSpPr>
          <p:spPr>
            <a:xfrm flipV="1">
              <a:off x="942975" y="1296988"/>
              <a:ext cx="1588" cy="608012"/>
            </a:xfrm>
            <a:prstGeom prst="bentConnector3">
              <a:avLst>
                <a:gd name="adj1" fmla="val 20421480"/>
              </a:avLst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Rounded Rectangle 326"/>
            <p:cNvSpPr/>
            <p:nvPr/>
          </p:nvSpPr>
          <p:spPr>
            <a:xfrm>
              <a:off x="685800" y="2106613"/>
              <a:ext cx="314325" cy="13493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328" name="Straight Arrow Connector 327"/>
            <p:cNvCxnSpPr>
              <a:stCxn id="319" idx="2"/>
              <a:endCxn id="327" idx="0"/>
            </p:cNvCxnSpPr>
            <p:nvPr/>
          </p:nvCxnSpPr>
          <p:spPr>
            <a:xfrm rot="5400000">
              <a:off x="775494" y="2039144"/>
              <a:ext cx="134938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9" name="Straight Arrow Connector 328"/>
          <p:cNvCxnSpPr/>
          <p:nvPr/>
        </p:nvCxnSpPr>
        <p:spPr>
          <a:xfrm rot="16200000" flipH="1">
            <a:off x="800100" y="3924300"/>
            <a:ext cx="609600" cy="6858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/>
          <p:cNvCxnSpPr/>
          <p:nvPr/>
        </p:nvCxnSpPr>
        <p:spPr>
          <a:xfrm rot="5400000">
            <a:off x="1485900" y="3924300"/>
            <a:ext cx="609600" cy="6858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Elbow Connector 316"/>
          <p:cNvCxnSpPr/>
          <p:nvPr/>
        </p:nvCxnSpPr>
        <p:spPr>
          <a:xfrm rot="5400000" flipH="1">
            <a:off x="-1181099" y="3314700"/>
            <a:ext cx="5257800" cy="3175"/>
          </a:xfrm>
          <a:prstGeom prst="bentConnector5">
            <a:avLst>
              <a:gd name="adj1" fmla="val -2007"/>
              <a:gd name="adj2" fmla="val -48812299"/>
              <a:gd name="adj3" fmla="val 104348"/>
            </a:avLst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rot="5400000">
            <a:off x="381794" y="3275806"/>
            <a:ext cx="579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85"/>
          <p:cNvGrpSpPr>
            <a:grpSpLocks/>
          </p:cNvGrpSpPr>
          <p:nvPr/>
        </p:nvGrpSpPr>
        <p:grpSpPr bwMode="auto">
          <a:xfrm>
            <a:off x="1905000" y="533400"/>
            <a:ext cx="2695575" cy="2743200"/>
            <a:chOff x="1905000" y="533400"/>
            <a:chExt cx="2695575" cy="2743200"/>
          </a:xfrm>
        </p:grpSpPr>
        <p:cxnSp>
          <p:nvCxnSpPr>
            <p:cNvPr id="354" name="Straight Arrow Connector 353"/>
            <p:cNvCxnSpPr/>
            <p:nvPr/>
          </p:nvCxnSpPr>
          <p:spPr>
            <a:xfrm rot="10800000" flipV="1">
              <a:off x="1905000" y="762000"/>
              <a:ext cx="1676400" cy="6096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Arrow Connector 354"/>
            <p:cNvCxnSpPr/>
            <p:nvPr/>
          </p:nvCxnSpPr>
          <p:spPr>
            <a:xfrm rot="5400000">
              <a:off x="1981200" y="1524000"/>
              <a:ext cx="2362200" cy="11430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33" name="TextBox 78"/>
            <p:cNvSpPr txBox="1">
              <a:spLocks noChangeArrowheads="1"/>
            </p:cNvSpPr>
            <p:nvPr/>
          </p:nvSpPr>
          <p:spPr bwMode="auto">
            <a:xfrm>
              <a:off x="3581400" y="533400"/>
              <a:ext cx="10191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B050"/>
                  </a:solidFill>
                  <a:cs typeface="Arial" charset="0"/>
                </a:rPr>
                <a:t>Modules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93643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Software bugs are serious problems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780" y="2114550"/>
            <a:ext cx="766782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53506" y="6153090"/>
            <a:ext cx="2928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Thanks: </a:t>
            </a:r>
            <a:r>
              <a:rPr lang="en-US" sz="1800" dirty="0" err="1" smtClean="0">
                <a:latin typeface="+mn-lt"/>
              </a:rPr>
              <a:t>Isil</a:t>
            </a:r>
            <a:r>
              <a:rPr lang="en-US" sz="1800" dirty="0" smtClean="0">
                <a:latin typeface="+mn-lt"/>
              </a:rPr>
              <a:t> and Thomas </a:t>
            </a:r>
            <a:r>
              <a:rPr lang="en-US" sz="1800" dirty="0" err="1" smtClean="0">
                <a:latin typeface="+mn-lt"/>
              </a:rPr>
              <a:t>Dillig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12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discussion of tools</a:t>
            </a:r>
          </a:p>
          <a:p>
            <a:pPr lvl="1"/>
            <a:r>
              <a:rPr lang="en-US" dirty="0" smtClean="0"/>
              <a:t>Goals and limitations</a:t>
            </a:r>
          </a:p>
          <a:p>
            <a:pPr lvl="1"/>
            <a:r>
              <a:rPr lang="en-US" dirty="0" smtClean="0"/>
              <a:t>Approach based on abstract states</a:t>
            </a:r>
          </a:p>
          <a:p>
            <a:r>
              <a:rPr lang="en-US" dirty="0"/>
              <a:t>More about one </a:t>
            </a:r>
            <a:r>
              <a:rPr lang="en-US" dirty="0" smtClean="0"/>
              <a:t>specific approach</a:t>
            </a:r>
          </a:p>
          <a:p>
            <a:pPr lvl="1"/>
            <a:r>
              <a:rPr lang="en-US" dirty="0" smtClean="0"/>
              <a:t>Property checkers from Engler et al., </a:t>
            </a:r>
            <a:r>
              <a:rPr lang="en-US" dirty="0" err="1" smtClean="0"/>
              <a:t>Coverity</a:t>
            </a:r>
            <a:endParaRPr lang="en-US" dirty="0" smtClean="0"/>
          </a:p>
          <a:p>
            <a:pPr lvl="1"/>
            <a:r>
              <a:rPr lang="en-US" dirty="0" smtClean="0"/>
              <a:t>Sample security-related results</a:t>
            </a:r>
          </a:p>
          <a:p>
            <a:r>
              <a:rPr lang="en-US" dirty="0" smtClean="0"/>
              <a:t>Static analysis for Android malware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243935"/>
            <a:ext cx="8032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Slides from: S. </a:t>
            </a:r>
            <a:r>
              <a:rPr lang="en-US" sz="2000" dirty="0" err="1" smtClean="0">
                <a:latin typeface="+mn-lt"/>
              </a:rPr>
              <a:t>Bugrahe</a:t>
            </a:r>
            <a:r>
              <a:rPr lang="en-US" sz="2000" dirty="0" smtClean="0">
                <a:latin typeface="+mn-lt"/>
              </a:rPr>
              <a:t>, A. Chou, I&amp;T </a:t>
            </a:r>
            <a:r>
              <a:rPr lang="en-US" sz="2000" dirty="0" err="1">
                <a:latin typeface="+mn-lt"/>
              </a:rPr>
              <a:t>Dillig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D. </a:t>
            </a:r>
            <a:r>
              <a:rPr lang="en-US" sz="2000" dirty="0" err="1" smtClean="0">
                <a:latin typeface="+mn-lt"/>
              </a:rPr>
              <a:t>Engler</a:t>
            </a:r>
            <a:r>
              <a:rPr lang="en-US" sz="2000" dirty="0" smtClean="0">
                <a:latin typeface="+mn-lt"/>
              </a:rPr>
              <a:t>, J. Franklin, A. Aiken, …</a:t>
            </a:r>
            <a:endParaRPr lang="en-US" sz="2000" dirty="0">
              <a:latin typeface="+mn-lt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09600" y="2895600"/>
            <a:ext cx="6096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217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0" y="533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entry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10000" y="1295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0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0" y="2057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956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+ 1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44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- 1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0000" y="3810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956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X &lt; 0 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7244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exit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438400" y="5715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crash</a:t>
            </a:r>
          </a:p>
        </p:txBody>
      </p:sp>
      <p:cxnSp>
        <p:nvCxnSpPr>
          <p:cNvPr id="22" name="Straight Arrow Connector 21"/>
          <p:cNvCxnSpPr>
            <a:stCxn id="4" idx="2"/>
            <a:endCxn id="13" idx="0"/>
          </p:cNvCxnSpPr>
          <p:nvPr/>
        </p:nvCxnSpPr>
        <p:spPr>
          <a:xfrm rot="5400000">
            <a:off x="4191001" y="1104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4" idx="0"/>
          </p:cNvCxnSpPr>
          <p:nvPr/>
        </p:nvCxnSpPr>
        <p:spPr>
          <a:xfrm rot="5400000">
            <a:off x="4191001" y="1866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rot="5400000">
            <a:off x="36195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2"/>
            <a:endCxn id="16" idx="0"/>
          </p:cNvCxnSpPr>
          <p:nvPr/>
        </p:nvCxnSpPr>
        <p:spPr>
          <a:xfrm rot="16200000" flipH="1">
            <a:off x="45339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7" idx="0"/>
          </p:cNvCxnSpPr>
          <p:nvPr/>
        </p:nvCxnSpPr>
        <p:spPr>
          <a:xfrm rot="16200000" flipH="1">
            <a:off x="37338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2"/>
            <a:endCxn id="17" idx="0"/>
          </p:cNvCxnSpPr>
          <p:nvPr/>
        </p:nvCxnSpPr>
        <p:spPr>
          <a:xfrm rot="5400000">
            <a:off x="46482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  <a:endCxn id="18" idx="0"/>
          </p:cNvCxnSpPr>
          <p:nvPr/>
        </p:nvCxnSpPr>
        <p:spPr>
          <a:xfrm rot="5400000">
            <a:off x="36195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2"/>
            <a:endCxn id="19" idx="0"/>
          </p:cNvCxnSpPr>
          <p:nvPr/>
        </p:nvCxnSpPr>
        <p:spPr>
          <a:xfrm rot="16200000" flipH="1">
            <a:off x="45339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2"/>
            <a:endCxn id="20" idx="0"/>
          </p:cNvCxnSpPr>
          <p:nvPr/>
        </p:nvCxnSpPr>
        <p:spPr>
          <a:xfrm rot="5400000">
            <a:off x="2971800" y="5219700"/>
            <a:ext cx="5334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6" name="TextBox 44"/>
          <p:cNvSpPr txBox="1">
            <a:spLocks noChangeArrowheads="1"/>
          </p:cNvSpPr>
          <p:nvPr/>
        </p:nvSpPr>
        <p:spPr bwMode="auto">
          <a:xfrm>
            <a:off x="3429000" y="2514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9237" name="TextBox 45"/>
          <p:cNvSpPr txBox="1">
            <a:spLocks noChangeArrowheads="1"/>
          </p:cNvSpPr>
          <p:nvPr/>
        </p:nvSpPr>
        <p:spPr bwMode="auto">
          <a:xfrm>
            <a:off x="4876800" y="42783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sp>
        <p:nvSpPr>
          <p:cNvPr id="9238" name="TextBox 46"/>
          <p:cNvSpPr txBox="1">
            <a:spLocks noChangeArrowheads="1"/>
          </p:cNvSpPr>
          <p:nvPr/>
        </p:nvSpPr>
        <p:spPr bwMode="auto">
          <a:xfrm>
            <a:off x="3429000" y="42672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9239" name="TextBox 47"/>
          <p:cNvSpPr txBox="1">
            <a:spLocks noChangeArrowheads="1"/>
          </p:cNvSpPr>
          <p:nvPr/>
        </p:nvSpPr>
        <p:spPr bwMode="auto">
          <a:xfrm>
            <a:off x="4876800" y="25257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cxnSp>
        <p:nvCxnSpPr>
          <p:cNvPr id="52" name="Straight Connector 51"/>
          <p:cNvCxnSpPr>
            <a:stCxn id="18" idx="2"/>
          </p:cNvCxnSpPr>
          <p:nvPr/>
        </p:nvCxnSpPr>
        <p:spPr>
          <a:xfrm rot="16200000" flipH="1">
            <a:off x="3448050" y="5200650"/>
            <a:ext cx="685800" cy="647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endCxn id="14" idx="3"/>
          </p:cNvCxnSpPr>
          <p:nvPr/>
        </p:nvCxnSpPr>
        <p:spPr>
          <a:xfrm rot="5400000" flipH="1" flipV="1">
            <a:off x="2724150" y="3638550"/>
            <a:ext cx="3619500" cy="838200"/>
          </a:xfrm>
          <a:prstGeom prst="bentConnector4">
            <a:avLst>
              <a:gd name="adj1" fmla="val 0"/>
              <a:gd name="adj2" fmla="val 23636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2" name="TextBox 60"/>
          <p:cNvSpPr txBox="1">
            <a:spLocks noChangeArrowheads="1"/>
          </p:cNvSpPr>
          <p:nvPr/>
        </p:nvSpPr>
        <p:spPr bwMode="auto">
          <a:xfrm>
            <a:off x="2743200" y="5181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9243" name="TextBox 61"/>
          <p:cNvSpPr txBox="1">
            <a:spLocks noChangeArrowheads="1"/>
          </p:cNvSpPr>
          <p:nvPr/>
        </p:nvSpPr>
        <p:spPr bwMode="auto">
          <a:xfrm>
            <a:off x="3733800" y="51816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sp>
        <p:nvSpPr>
          <p:cNvPr id="138" name="TextBox 137"/>
          <p:cNvSpPr txBox="1">
            <a:spLocks noChangeArrowheads="1"/>
          </p:cNvSpPr>
          <p:nvPr/>
        </p:nvSpPr>
        <p:spPr bwMode="auto">
          <a:xfrm>
            <a:off x="228600" y="1524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prstClr val="black"/>
                </a:solidFill>
                <a:cs typeface="Arial" charset="0"/>
              </a:rPr>
              <a:t>Does this program ever crash?</a:t>
            </a:r>
          </a:p>
        </p:txBody>
      </p:sp>
    </p:spTree>
    <p:extLst>
      <p:ext uri="{BB962C8B-B14F-4D97-AF65-F5344CB8AC3E}">
        <p14:creationId xmlns:p14="http://schemas.microsoft.com/office/powerpoint/2010/main" xmlns="" val="55707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0" y="533400"/>
            <a:ext cx="11430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entry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10000" y="1295400"/>
            <a:ext cx="11430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0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0" y="2057400"/>
            <a:ext cx="11430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95600" y="3048000"/>
            <a:ext cx="11430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+ 1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44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- 1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0000" y="3810000"/>
            <a:ext cx="11430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95600" y="4800600"/>
            <a:ext cx="11430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X &lt; 0 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7244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exit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438400" y="5715000"/>
            <a:ext cx="11430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crash</a:t>
            </a:r>
          </a:p>
        </p:txBody>
      </p:sp>
      <p:cxnSp>
        <p:nvCxnSpPr>
          <p:cNvPr id="22" name="Straight Arrow Connector 21"/>
          <p:cNvCxnSpPr>
            <a:stCxn id="4" idx="2"/>
            <a:endCxn id="13" idx="0"/>
          </p:cNvCxnSpPr>
          <p:nvPr/>
        </p:nvCxnSpPr>
        <p:spPr>
          <a:xfrm rot="5400000">
            <a:off x="4191001" y="1104900"/>
            <a:ext cx="381000" cy="31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4" idx="0"/>
          </p:cNvCxnSpPr>
          <p:nvPr/>
        </p:nvCxnSpPr>
        <p:spPr>
          <a:xfrm rot="5400000">
            <a:off x="4191001" y="1866900"/>
            <a:ext cx="381000" cy="31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rot="5400000">
            <a:off x="3619500" y="2286000"/>
            <a:ext cx="6096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2"/>
            <a:endCxn id="16" idx="0"/>
          </p:cNvCxnSpPr>
          <p:nvPr/>
        </p:nvCxnSpPr>
        <p:spPr>
          <a:xfrm rot="16200000" flipH="1">
            <a:off x="45339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7" idx="0"/>
          </p:cNvCxnSpPr>
          <p:nvPr/>
        </p:nvCxnSpPr>
        <p:spPr>
          <a:xfrm rot="16200000" flipH="1">
            <a:off x="3733800" y="3162300"/>
            <a:ext cx="3810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2"/>
            <a:endCxn id="17" idx="0"/>
          </p:cNvCxnSpPr>
          <p:nvPr/>
        </p:nvCxnSpPr>
        <p:spPr>
          <a:xfrm rot="5400000">
            <a:off x="46482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  <a:endCxn id="18" idx="0"/>
          </p:cNvCxnSpPr>
          <p:nvPr/>
        </p:nvCxnSpPr>
        <p:spPr>
          <a:xfrm rot="5400000">
            <a:off x="3619500" y="4038600"/>
            <a:ext cx="6096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2"/>
            <a:endCxn id="19" idx="0"/>
          </p:cNvCxnSpPr>
          <p:nvPr/>
        </p:nvCxnSpPr>
        <p:spPr>
          <a:xfrm rot="16200000" flipH="1">
            <a:off x="45339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2"/>
            <a:endCxn id="20" idx="0"/>
          </p:cNvCxnSpPr>
          <p:nvPr/>
        </p:nvCxnSpPr>
        <p:spPr>
          <a:xfrm rot="5400000">
            <a:off x="2971800" y="5219700"/>
            <a:ext cx="5334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0" name="TextBox 44"/>
          <p:cNvSpPr txBox="1">
            <a:spLocks noChangeArrowheads="1"/>
          </p:cNvSpPr>
          <p:nvPr/>
        </p:nvSpPr>
        <p:spPr bwMode="auto">
          <a:xfrm>
            <a:off x="3429000" y="2514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0261" name="TextBox 45"/>
          <p:cNvSpPr txBox="1">
            <a:spLocks noChangeArrowheads="1"/>
          </p:cNvSpPr>
          <p:nvPr/>
        </p:nvSpPr>
        <p:spPr bwMode="auto">
          <a:xfrm>
            <a:off x="4876800" y="42783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sp>
        <p:nvSpPr>
          <p:cNvPr id="10262" name="TextBox 46"/>
          <p:cNvSpPr txBox="1">
            <a:spLocks noChangeArrowheads="1"/>
          </p:cNvSpPr>
          <p:nvPr/>
        </p:nvSpPr>
        <p:spPr bwMode="auto">
          <a:xfrm>
            <a:off x="3429000" y="42672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0263" name="TextBox 47"/>
          <p:cNvSpPr txBox="1">
            <a:spLocks noChangeArrowheads="1"/>
          </p:cNvSpPr>
          <p:nvPr/>
        </p:nvSpPr>
        <p:spPr bwMode="auto">
          <a:xfrm>
            <a:off x="4876800" y="25257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cxnSp>
        <p:nvCxnSpPr>
          <p:cNvPr id="52" name="Straight Connector 51"/>
          <p:cNvCxnSpPr>
            <a:stCxn id="18" idx="2"/>
          </p:cNvCxnSpPr>
          <p:nvPr/>
        </p:nvCxnSpPr>
        <p:spPr>
          <a:xfrm rot="16200000" flipH="1">
            <a:off x="3448050" y="5200650"/>
            <a:ext cx="685800" cy="647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endCxn id="14" idx="3"/>
          </p:cNvCxnSpPr>
          <p:nvPr/>
        </p:nvCxnSpPr>
        <p:spPr>
          <a:xfrm rot="5400000" flipH="1" flipV="1">
            <a:off x="2724150" y="3638550"/>
            <a:ext cx="3619500" cy="838200"/>
          </a:xfrm>
          <a:prstGeom prst="bentConnector4">
            <a:avLst>
              <a:gd name="adj1" fmla="val 0"/>
              <a:gd name="adj2" fmla="val 23636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6" name="TextBox 60"/>
          <p:cNvSpPr txBox="1">
            <a:spLocks noChangeArrowheads="1"/>
          </p:cNvSpPr>
          <p:nvPr/>
        </p:nvSpPr>
        <p:spPr bwMode="auto">
          <a:xfrm>
            <a:off x="2743200" y="5181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0267" name="TextBox 61"/>
          <p:cNvSpPr txBox="1">
            <a:spLocks noChangeArrowheads="1"/>
          </p:cNvSpPr>
          <p:nvPr/>
        </p:nvSpPr>
        <p:spPr bwMode="auto">
          <a:xfrm>
            <a:off x="3733800" y="51816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04800" y="5943600"/>
            <a:ext cx="2755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infeasible path!</a:t>
            </a:r>
          </a:p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… program will never crash</a:t>
            </a:r>
          </a:p>
        </p:txBody>
      </p:sp>
      <p:sp>
        <p:nvSpPr>
          <p:cNvPr id="10269" name="TextBox 48"/>
          <p:cNvSpPr txBox="1">
            <a:spLocks noChangeArrowheads="1"/>
          </p:cNvSpPr>
          <p:nvPr/>
        </p:nvSpPr>
        <p:spPr bwMode="auto">
          <a:xfrm>
            <a:off x="228600" y="1524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prstClr val="black"/>
                </a:solidFill>
                <a:cs typeface="Arial" charset="0"/>
              </a:rPr>
              <a:t>Does this program ever crash?</a:t>
            </a:r>
          </a:p>
        </p:txBody>
      </p:sp>
    </p:spTree>
    <p:extLst>
      <p:ext uri="{BB962C8B-B14F-4D97-AF65-F5344CB8AC3E}">
        <p14:creationId xmlns:p14="http://schemas.microsoft.com/office/powerpoint/2010/main" xmlns="" val="720970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0" y="533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entry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10000" y="1295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0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0" y="2057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956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+ 1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44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- 1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0000" y="3810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956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X &lt; 0 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7244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exit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438400" y="5715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crash</a:t>
            </a:r>
          </a:p>
        </p:txBody>
      </p:sp>
      <p:cxnSp>
        <p:nvCxnSpPr>
          <p:cNvPr id="22" name="Straight Arrow Connector 21"/>
          <p:cNvCxnSpPr>
            <a:stCxn id="4" idx="2"/>
            <a:endCxn id="13" idx="0"/>
          </p:cNvCxnSpPr>
          <p:nvPr/>
        </p:nvCxnSpPr>
        <p:spPr>
          <a:xfrm rot="5400000">
            <a:off x="4191001" y="1104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4" idx="0"/>
          </p:cNvCxnSpPr>
          <p:nvPr/>
        </p:nvCxnSpPr>
        <p:spPr>
          <a:xfrm rot="5400000">
            <a:off x="4191001" y="1866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rot="5400000">
            <a:off x="36195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2"/>
            <a:endCxn id="16" idx="0"/>
          </p:cNvCxnSpPr>
          <p:nvPr/>
        </p:nvCxnSpPr>
        <p:spPr>
          <a:xfrm rot="16200000" flipH="1">
            <a:off x="45339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7" idx="0"/>
          </p:cNvCxnSpPr>
          <p:nvPr/>
        </p:nvCxnSpPr>
        <p:spPr>
          <a:xfrm rot="16200000" flipH="1">
            <a:off x="37338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2"/>
            <a:endCxn id="17" idx="0"/>
          </p:cNvCxnSpPr>
          <p:nvPr/>
        </p:nvCxnSpPr>
        <p:spPr>
          <a:xfrm rot="5400000">
            <a:off x="46482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  <a:endCxn id="18" idx="0"/>
          </p:cNvCxnSpPr>
          <p:nvPr/>
        </p:nvCxnSpPr>
        <p:spPr>
          <a:xfrm rot="5400000">
            <a:off x="36195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2"/>
            <a:endCxn id="19" idx="0"/>
          </p:cNvCxnSpPr>
          <p:nvPr/>
        </p:nvCxnSpPr>
        <p:spPr>
          <a:xfrm rot="16200000" flipH="1">
            <a:off x="45339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2"/>
            <a:endCxn id="20" idx="0"/>
          </p:cNvCxnSpPr>
          <p:nvPr/>
        </p:nvCxnSpPr>
        <p:spPr>
          <a:xfrm rot="5400000">
            <a:off x="2971800" y="5219700"/>
            <a:ext cx="5334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4" name="TextBox 44"/>
          <p:cNvSpPr txBox="1">
            <a:spLocks noChangeArrowheads="1"/>
          </p:cNvSpPr>
          <p:nvPr/>
        </p:nvSpPr>
        <p:spPr bwMode="auto">
          <a:xfrm>
            <a:off x="3429000" y="2514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1285" name="TextBox 45"/>
          <p:cNvSpPr txBox="1">
            <a:spLocks noChangeArrowheads="1"/>
          </p:cNvSpPr>
          <p:nvPr/>
        </p:nvSpPr>
        <p:spPr bwMode="auto">
          <a:xfrm>
            <a:off x="4876800" y="42783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sp>
        <p:nvSpPr>
          <p:cNvPr id="11286" name="TextBox 46"/>
          <p:cNvSpPr txBox="1">
            <a:spLocks noChangeArrowheads="1"/>
          </p:cNvSpPr>
          <p:nvPr/>
        </p:nvSpPr>
        <p:spPr bwMode="auto">
          <a:xfrm>
            <a:off x="3429000" y="42672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1287" name="TextBox 47"/>
          <p:cNvSpPr txBox="1">
            <a:spLocks noChangeArrowheads="1"/>
          </p:cNvSpPr>
          <p:nvPr/>
        </p:nvSpPr>
        <p:spPr bwMode="auto">
          <a:xfrm>
            <a:off x="4876800" y="25257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cxnSp>
        <p:nvCxnSpPr>
          <p:cNvPr id="52" name="Straight Connector 51"/>
          <p:cNvCxnSpPr>
            <a:stCxn id="18" idx="2"/>
          </p:cNvCxnSpPr>
          <p:nvPr/>
        </p:nvCxnSpPr>
        <p:spPr>
          <a:xfrm rot="16200000" flipH="1">
            <a:off x="3448050" y="5200650"/>
            <a:ext cx="685800" cy="647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endCxn id="14" idx="3"/>
          </p:cNvCxnSpPr>
          <p:nvPr/>
        </p:nvCxnSpPr>
        <p:spPr>
          <a:xfrm rot="5400000" flipH="1" flipV="1">
            <a:off x="2724150" y="3638550"/>
            <a:ext cx="3619500" cy="838200"/>
          </a:xfrm>
          <a:prstGeom prst="bentConnector4">
            <a:avLst>
              <a:gd name="adj1" fmla="val 0"/>
              <a:gd name="adj2" fmla="val 23636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0" name="TextBox 60"/>
          <p:cNvSpPr txBox="1">
            <a:spLocks noChangeArrowheads="1"/>
          </p:cNvSpPr>
          <p:nvPr/>
        </p:nvSpPr>
        <p:spPr bwMode="auto">
          <a:xfrm>
            <a:off x="2743200" y="5181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1291" name="TextBox 61"/>
          <p:cNvSpPr txBox="1">
            <a:spLocks noChangeArrowheads="1"/>
          </p:cNvSpPr>
          <p:nvPr/>
        </p:nvSpPr>
        <p:spPr bwMode="auto">
          <a:xfrm>
            <a:off x="3733800" y="51816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1905000" y="1676400"/>
            <a:ext cx="2438400" cy="228600"/>
            <a:chOff x="1905000" y="1676400"/>
            <a:chExt cx="2438400" cy="22860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2667000" y="1828800"/>
              <a:ext cx="16764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Flowchart: Terminator 64"/>
            <p:cNvSpPr/>
            <p:nvPr/>
          </p:nvSpPr>
          <p:spPr>
            <a:xfrm>
              <a:off x="1905000" y="1676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</p:grpSp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1905000" y="2819400"/>
            <a:ext cx="1752600" cy="228600"/>
            <a:chOff x="1905000" y="2819400"/>
            <a:chExt cx="1752600" cy="2286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2667000" y="28956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Flowchart: Terminator 69"/>
            <p:cNvSpPr/>
            <p:nvPr/>
          </p:nvSpPr>
          <p:spPr>
            <a:xfrm>
              <a:off x="1905000" y="2819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</p:grp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1905000" y="3352800"/>
            <a:ext cx="1752600" cy="228600"/>
            <a:chOff x="1905000" y="3352800"/>
            <a:chExt cx="1752600" cy="228600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2667000" y="35052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Flowchart: Terminator 70"/>
            <p:cNvSpPr/>
            <p:nvPr/>
          </p:nvSpPr>
          <p:spPr>
            <a:xfrm>
              <a:off x="1905000" y="3352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1</a:t>
              </a:r>
            </a:p>
          </p:txBody>
        </p:sp>
      </p:grpSp>
      <p:grpSp>
        <p:nvGrpSpPr>
          <p:cNvPr id="6" name="Group 80"/>
          <p:cNvGrpSpPr>
            <a:grpSpLocks/>
          </p:cNvGrpSpPr>
          <p:nvPr/>
        </p:nvGrpSpPr>
        <p:grpSpPr bwMode="auto">
          <a:xfrm>
            <a:off x="1905000" y="3733800"/>
            <a:ext cx="2476500" cy="228600"/>
            <a:chOff x="1905000" y="3733800"/>
            <a:chExt cx="2476500" cy="228600"/>
          </a:xfrm>
        </p:grpSpPr>
        <p:cxnSp>
          <p:nvCxnSpPr>
            <p:cNvPr id="109" name="Straight Connector 108"/>
            <p:cNvCxnSpPr>
              <a:endCxn id="17" idx="0"/>
            </p:cNvCxnSpPr>
            <p:nvPr/>
          </p:nvCxnSpPr>
          <p:spPr>
            <a:xfrm>
              <a:off x="2667000" y="3810000"/>
              <a:ext cx="17145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Flowchart: Terminator 71"/>
            <p:cNvSpPr/>
            <p:nvPr/>
          </p:nvSpPr>
          <p:spPr>
            <a:xfrm>
              <a:off x="1905000" y="3733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1</a:t>
              </a:r>
            </a:p>
          </p:txBody>
        </p:sp>
      </p:grp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905000" y="4267200"/>
            <a:ext cx="2209800" cy="228600"/>
            <a:chOff x="1905000" y="4267200"/>
            <a:chExt cx="2209800" cy="228600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2667000" y="4343400"/>
              <a:ext cx="14478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lowchart: Terminator 73"/>
            <p:cNvSpPr/>
            <p:nvPr/>
          </p:nvSpPr>
          <p:spPr>
            <a:xfrm>
              <a:off x="1905000" y="4267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1</a:t>
              </a:r>
            </a:p>
          </p:txBody>
        </p:sp>
      </p:grpSp>
      <p:grpSp>
        <p:nvGrpSpPr>
          <p:cNvPr id="8" name="Group 82"/>
          <p:cNvGrpSpPr>
            <a:grpSpLocks/>
          </p:cNvGrpSpPr>
          <p:nvPr/>
        </p:nvGrpSpPr>
        <p:grpSpPr bwMode="auto">
          <a:xfrm>
            <a:off x="3733800" y="5334000"/>
            <a:ext cx="3505200" cy="228600"/>
            <a:chOff x="3733800" y="5334000"/>
            <a:chExt cx="3505200" cy="228600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3733800" y="5486400"/>
              <a:ext cx="27432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Flowchart: Terminator 75"/>
            <p:cNvSpPr/>
            <p:nvPr/>
          </p:nvSpPr>
          <p:spPr>
            <a:xfrm>
              <a:off x="6477000" y="53340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1</a:t>
              </a:r>
            </a:p>
          </p:txBody>
        </p:sp>
      </p:grpSp>
      <p:grpSp>
        <p:nvGrpSpPr>
          <p:cNvPr id="9" name="Group 110"/>
          <p:cNvGrpSpPr>
            <a:grpSpLocks/>
          </p:cNvGrpSpPr>
          <p:nvPr/>
        </p:nvGrpSpPr>
        <p:grpSpPr bwMode="auto">
          <a:xfrm>
            <a:off x="1905000" y="2819400"/>
            <a:ext cx="1752600" cy="228600"/>
            <a:chOff x="1905000" y="2819400"/>
            <a:chExt cx="1752600" cy="228600"/>
          </a:xfrm>
        </p:grpSpPr>
        <p:cxnSp>
          <p:nvCxnSpPr>
            <p:cNvPr id="115" name="Straight Connector 114"/>
            <p:cNvCxnSpPr/>
            <p:nvPr/>
          </p:nvCxnSpPr>
          <p:spPr>
            <a:xfrm>
              <a:off x="2667000" y="28956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Flowchart: Terminator 115"/>
            <p:cNvSpPr/>
            <p:nvPr/>
          </p:nvSpPr>
          <p:spPr>
            <a:xfrm>
              <a:off x="1905000" y="2819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1</a:t>
              </a:r>
            </a:p>
          </p:txBody>
        </p:sp>
      </p:grpSp>
      <p:grpSp>
        <p:nvGrpSpPr>
          <p:cNvPr id="10" name="Group 116"/>
          <p:cNvGrpSpPr>
            <a:grpSpLocks/>
          </p:cNvGrpSpPr>
          <p:nvPr/>
        </p:nvGrpSpPr>
        <p:grpSpPr bwMode="auto">
          <a:xfrm>
            <a:off x="1905000" y="3352800"/>
            <a:ext cx="1752600" cy="228600"/>
            <a:chOff x="1905000" y="3352800"/>
            <a:chExt cx="1752600" cy="228600"/>
          </a:xfrm>
        </p:grpSpPr>
        <p:cxnSp>
          <p:nvCxnSpPr>
            <p:cNvPr id="121" name="Straight Connector 120"/>
            <p:cNvCxnSpPr/>
            <p:nvPr/>
          </p:nvCxnSpPr>
          <p:spPr>
            <a:xfrm>
              <a:off x="2667000" y="35052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Flowchart: Terminator 121"/>
            <p:cNvSpPr/>
            <p:nvPr/>
          </p:nvSpPr>
          <p:spPr>
            <a:xfrm>
              <a:off x="1905000" y="3352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2</a:t>
              </a:r>
            </a:p>
          </p:txBody>
        </p:sp>
      </p:grpSp>
      <p:grpSp>
        <p:nvGrpSpPr>
          <p:cNvPr id="11" name="Group 134"/>
          <p:cNvGrpSpPr>
            <a:grpSpLocks/>
          </p:cNvGrpSpPr>
          <p:nvPr/>
        </p:nvGrpSpPr>
        <p:grpSpPr bwMode="auto">
          <a:xfrm>
            <a:off x="1905000" y="3733800"/>
            <a:ext cx="2476500" cy="228600"/>
            <a:chOff x="1905000" y="3733800"/>
            <a:chExt cx="2476500" cy="228600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2667000" y="3810000"/>
              <a:ext cx="17145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Flowchart: Terminator 136"/>
            <p:cNvSpPr/>
            <p:nvPr/>
          </p:nvSpPr>
          <p:spPr>
            <a:xfrm>
              <a:off x="1905000" y="3733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2</a:t>
              </a:r>
            </a:p>
          </p:txBody>
        </p:sp>
      </p:grpSp>
      <p:grpSp>
        <p:nvGrpSpPr>
          <p:cNvPr id="12" name="Group 140"/>
          <p:cNvGrpSpPr>
            <a:grpSpLocks/>
          </p:cNvGrpSpPr>
          <p:nvPr/>
        </p:nvGrpSpPr>
        <p:grpSpPr bwMode="auto">
          <a:xfrm>
            <a:off x="1905000" y="4267200"/>
            <a:ext cx="2209800" cy="228600"/>
            <a:chOff x="1905000" y="4267200"/>
            <a:chExt cx="2209800" cy="228600"/>
          </a:xfrm>
        </p:grpSpPr>
        <p:cxnSp>
          <p:nvCxnSpPr>
            <p:cNvPr id="142" name="Straight Connector 141"/>
            <p:cNvCxnSpPr/>
            <p:nvPr/>
          </p:nvCxnSpPr>
          <p:spPr>
            <a:xfrm>
              <a:off x="2667000" y="4343400"/>
              <a:ext cx="14478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Flowchart: Terminator 142"/>
            <p:cNvSpPr/>
            <p:nvPr/>
          </p:nvSpPr>
          <p:spPr>
            <a:xfrm>
              <a:off x="1905000" y="4267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2</a:t>
              </a:r>
            </a:p>
          </p:txBody>
        </p:sp>
      </p:grpSp>
      <p:grpSp>
        <p:nvGrpSpPr>
          <p:cNvPr id="21" name="Group 143"/>
          <p:cNvGrpSpPr>
            <a:grpSpLocks/>
          </p:cNvGrpSpPr>
          <p:nvPr/>
        </p:nvGrpSpPr>
        <p:grpSpPr bwMode="auto">
          <a:xfrm>
            <a:off x="3733800" y="5334000"/>
            <a:ext cx="3505200" cy="228600"/>
            <a:chOff x="3733800" y="5334000"/>
            <a:chExt cx="3505200" cy="228600"/>
          </a:xfrm>
        </p:grpSpPr>
        <p:cxnSp>
          <p:nvCxnSpPr>
            <p:cNvPr id="145" name="Straight Connector 144"/>
            <p:cNvCxnSpPr/>
            <p:nvPr/>
          </p:nvCxnSpPr>
          <p:spPr>
            <a:xfrm>
              <a:off x="3733800" y="5486400"/>
              <a:ext cx="27432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Flowchart: Terminator 145"/>
            <p:cNvSpPr/>
            <p:nvPr/>
          </p:nvSpPr>
          <p:spPr>
            <a:xfrm>
              <a:off x="6477000" y="53340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2</a:t>
              </a:r>
            </a:p>
          </p:txBody>
        </p:sp>
      </p:grpSp>
      <p:grpSp>
        <p:nvGrpSpPr>
          <p:cNvPr id="23" name="Group 146"/>
          <p:cNvGrpSpPr>
            <a:grpSpLocks/>
          </p:cNvGrpSpPr>
          <p:nvPr/>
        </p:nvGrpSpPr>
        <p:grpSpPr bwMode="auto">
          <a:xfrm>
            <a:off x="1905000" y="2819400"/>
            <a:ext cx="1752600" cy="228600"/>
            <a:chOff x="1905000" y="2819400"/>
            <a:chExt cx="1752600" cy="228600"/>
          </a:xfrm>
        </p:grpSpPr>
        <p:sp>
          <p:nvSpPr>
            <p:cNvPr id="149" name="Flowchart: Terminator 148"/>
            <p:cNvSpPr/>
            <p:nvPr/>
          </p:nvSpPr>
          <p:spPr>
            <a:xfrm>
              <a:off x="1905000" y="2819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2</a:t>
              </a:r>
            </a:p>
          </p:txBody>
        </p:sp>
        <p:cxnSp>
          <p:nvCxnSpPr>
            <p:cNvPr id="148" name="Straight Connector 147"/>
            <p:cNvCxnSpPr/>
            <p:nvPr/>
          </p:nvCxnSpPr>
          <p:spPr>
            <a:xfrm>
              <a:off x="2667000" y="28956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191"/>
          <p:cNvGrpSpPr>
            <a:grpSpLocks/>
          </p:cNvGrpSpPr>
          <p:nvPr/>
        </p:nvGrpSpPr>
        <p:grpSpPr bwMode="auto">
          <a:xfrm>
            <a:off x="1905000" y="3352800"/>
            <a:ext cx="1752600" cy="228600"/>
            <a:chOff x="457200" y="5105400"/>
            <a:chExt cx="1752600" cy="227921"/>
          </a:xfrm>
        </p:grpSpPr>
        <p:cxnSp>
          <p:nvCxnSpPr>
            <p:cNvPr id="151" name="Straight Connector 150"/>
            <p:cNvCxnSpPr/>
            <p:nvPr/>
          </p:nvCxnSpPr>
          <p:spPr>
            <a:xfrm>
              <a:off x="1219200" y="5257347"/>
              <a:ext cx="990600" cy="1583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Flowchart: Terminator 151"/>
            <p:cNvSpPr/>
            <p:nvPr/>
          </p:nvSpPr>
          <p:spPr>
            <a:xfrm>
              <a:off x="457200" y="5105400"/>
              <a:ext cx="762000" cy="227921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3</a:t>
              </a:r>
            </a:p>
          </p:txBody>
        </p:sp>
      </p:grpSp>
      <p:grpSp>
        <p:nvGrpSpPr>
          <p:cNvPr id="27" name="Group 152"/>
          <p:cNvGrpSpPr>
            <a:grpSpLocks/>
          </p:cNvGrpSpPr>
          <p:nvPr/>
        </p:nvGrpSpPr>
        <p:grpSpPr bwMode="auto">
          <a:xfrm>
            <a:off x="1905000" y="3733800"/>
            <a:ext cx="2476500" cy="228600"/>
            <a:chOff x="1905000" y="3733800"/>
            <a:chExt cx="2476500" cy="228600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2667000" y="3810000"/>
              <a:ext cx="17145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Flowchart: Terminator 154"/>
            <p:cNvSpPr/>
            <p:nvPr/>
          </p:nvSpPr>
          <p:spPr>
            <a:xfrm>
              <a:off x="1905000" y="3733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3</a:t>
              </a:r>
            </a:p>
          </p:txBody>
        </p:sp>
      </p:grpSp>
      <p:grpSp>
        <p:nvGrpSpPr>
          <p:cNvPr id="29" name="Group 155"/>
          <p:cNvGrpSpPr>
            <a:grpSpLocks/>
          </p:cNvGrpSpPr>
          <p:nvPr/>
        </p:nvGrpSpPr>
        <p:grpSpPr bwMode="auto">
          <a:xfrm>
            <a:off x="1905000" y="4267200"/>
            <a:ext cx="2209800" cy="228600"/>
            <a:chOff x="1905000" y="4267200"/>
            <a:chExt cx="2209800" cy="228600"/>
          </a:xfrm>
        </p:grpSpPr>
        <p:cxnSp>
          <p:nvCxnSpPr>
            <p:cNvPr id="157" name="Straight Connector 156"/>
            <p:cNvCxnSpPr/>
            <p:nvPr/>
          </p:nvCxnSpPr>
          <p:spPr>
            <a:xfrm>
              <a:off x="2667000" y="4343400"/>
              <a:ext cx="14478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Flowchart: Terminator 157"/>
            <p:cNvSpPr/>
            <p:nvPr/>
          </p:nvSpPr>
          <p:spPr>
            <a:xfrm>
              <a:off x="1905000" y="4267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3</a:t>
              </a:r>
            </a:p>
          </p:txBody>
        </p:sp>
      </p:grpSp>
      <p:grpSp>
        <p:nvGrpSpPr>
          <p:cNvPr id="31" name="Group 158"/>
          <p:cNvGrpSpPr>
            <a:grpSpLocks/>
          </p:cNvGrpSpPr>
          <p:nvPr/>
        </p:nvGrpSpPr>
        <p:grpSpPr bwMode="auto">
          <a:xfrm>
            <a:off x="3733800" y="5334000"/>
            <a:ext cx="3505200" cy="228600"/>
            <a:chOff x="3733800" y="5334000"/>
            <a:chExt cx="3505200" cy="228600"/>
          </a:xfrm>
        </p:grpSpPr>
        <p:cxnSp>
          <p:nvCxnSpPr>
            <p:cNvPr id="160" name="Straight Connector 159"/>
            <p:cNvCxnSpPr/>
            <p:nvPr/>
          </p:nvCxnSpPr>
          <p:spPr>
            <a:xfrm>
              <a:off x="3733800" y="5486400"/>
              <a:ext cx="27432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Flowchart: Terminator 160"/>
            <p:cNvSpPr/>
            <p:nvPr/>
          </p:nvSpPr>
          <p:spPr>
            <a:xfrm>
              <a:off x="6477000" y="53340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3</a:t>
              </a:r>
            </a:p>
          </p:txBody>
        </p:sp>
      </p:grpSp>
      <p:sp>
        <p:nvSpPr>
          <p:cNvPr id="193" name="TextBox 192"/>
          <p:cNvSpPr txBox="1">
            <a:spLocks noChangeArrowheads="1"/>
          </p:cNvSpPr>
          <p:nvPr/>
        </p:nvSpPr>
        <p:spPr bwMode="auto">
          <a:xfrm>
            <a:off x="228600" y="6019800"/>
            <a:ext cx="3409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non-termination!</a:t>
            </a:r>
          </a:p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… therefore, need to approximate</a:t>
            </a:r>
          </a:p>
        </p:txBody>
      </p:sp>
      <p:sp>
        <p:nvSpPr>
          <p:cNvPr id="11309" name="TextBox 193"/>
          <p:cNvSpPr txBox="1">
            <a:spLocks noChangeArrowheads="1"/>
          </p:cNvSpPr>
          <p:nvPr/>
        </p:nvSpPr>
        <p:spPr bwMode="auto">
          <a:xfrm>
            <a:off x="152400" y="152400"/>
            <a:ext cx="441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prstClr val="black"/>
                </a:solidFill>
                <a:cs typeface="Arial" charset="0"/>
              </a:rPr>
              <a:t>Try analyzing without approximating…</a:t>
            </a:r>
          </a:p>
        </p:txBody>
      </p:sp>
    </p:spTree>
    <p:extLst>
      <p:ext uri="{BB962C8B-B14F-4D97-AF65-F5344CB8AC3E}">
        <p14:creationId xmlns:p14="http://schemas.microsoft.com/office/powerpoint/2010/main" xmlns="" val="11327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43000" y="2362200"/>
            <a:ext cx="990600" cy="158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3962400"/>
            <a:ext cx="990600" cy="158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524000" y="2971800"/>
            <a:ext cx="12192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+ 1</a:t>
            </a:r>
            <a:endParaRPr lang="en-US" sz="1800" dirty="0">
              <a:solidFill>
                <a:srgbClr val="1F497D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1563687" y="2398713"/>
            <a:ext cx="1141413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2"/>
          </p:cNvCxnSpPr>
          <p:nvPr/>
        </p:nvCxnSpPr>
        <p:spPr>
          <a:xfrm rot="5400000">
            <a:off x="1562895" y="3923506"/>
            <a:ext cx="1141412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352800" y="1828800"/>
            <a:ext cx="2057400" cy="2667000"/>
            <a:chOff x="5791200" y="762000"/>
            <a:chExt cx="2057400" cy="2667000"/>
          </a:xfrm>
        </p:grpSpPr>
        <p:grpSp>
          <p:nvGrpSpPr>
            <p:cNvPr id="12311" name="Group 36"/>
            <p:cNvGrpSpPr>
              <a:grpSpLocks/>
            </p:cNvGrpSpPr>
            <p:nvPr/>
          </p:nvGrpSpPr>
          <p:grpSpPr bwMode="auto">
            <a:xfrm>
              <a:off x="6248400" y="762000"/>
              <a:ext cx="1600200" cy="2667000"/>
              <a:chOff x="3810000" y="2057400"/>
              <a:chExt cx="1600200" cy="266700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3810000" y="2590800"/>
                <a:ext cx="9906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3810000" y="4191000"/>
                <a:ext cx="9906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ounded Rectangle 39"/>
              <p:cNvSpPr/>
              <p:nvPr/>
            </p:nvSpPr>
            <p:spPr>
              <a:xfrm>
                <a:off x="4191000" y="3200400"/>
                <a:ext cx="1219200" cy="381000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1F497D"/>
                    </a:solidFill>
                  </a:rPr>
                  <a:t>f</a:t>
                </a:r>
                <a:endParaRPr lang="en-US" sz="1800" baseline="-25000" dirty="0">
                  <a:solidFill>
                    <a:srgbClr val="1F497D"/>
                  </a:solidFill>
                </a:endParaRPr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4230687" y="2627313"/>
                <a:ext cx="1141413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40" idx="2"/>
              </p:cNvCxnSpPr>
              <p:nvPr/>
            </p:nvCxnSpPr>
            <p:spPr>
              <a:xfrm rot="5400000">
                <a:off x="4229895" y="4152106"/>
                <a:ext cx="1141412" cy="3175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12" name="TextBox 48"/>
            <p:cNvSpPr txBox="1">
              <a:spLocks noChangeArrowheads="1"/>
            </p:cNvSpPr>
            <p:nvPr/>
          </p:nvSpPr>
          <p:spPr bwMode="auto">
            <a:xfrm>
              <a:off x="5791200" y="1066800"/>
              <a:ext cx="4219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in</a:t>
              </a:r>
            </a:p>
          </p:txBody>
        </p:sp>
        <p:sp>
          <p:nvSpPr>
            <p:cNvPr id="12313" name="TextBox 50"/>
            <p:cNvSpPr txBox="1">
              <a:spLocks noChangeArrowheads="1"/>
            </p:cNvSpPr>
            <p:nvPr/>
          </p:nvSpPr>
          <p:spPr bwMode="auto">
            <a:xfrm>
              <a:off x="5791200" y="2667000"/>
              <a:ext cx="5196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out</a:t>
              </a:r>
            </a:p>
          </p:txBody>
        </p:sp>
      </p:grp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400800" y="2782888"/>
            <a:ext cx="2185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f(d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)</a:t>
            </a:r>
          </a:p>
        </p:txBody>
      </p:sp>
      <p:cxnSp>
        <p:nvCxnSpPr>
          <p:cNvPr id="58" name="Straight Connector 57"/>
          <p:cNvCxnSpPr/>
          <p:nvPr/>
        </p:nvCxnSpPr>
        <p:spPr>
          <a:xfrm rot="5400000">
            <a:off x="2782888" y="3390900"/>
            <a:ext cx="63230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-188912" y="3390900"/>
            <a:ext cx="63230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lowchart: Terminator 63"/>
          <p:cNvSpPr/>
          <p:nvPr/>
        </p:nvSpPr>
        <p:spPr>
          <a:xfrm>
            <a:off x="381000" y="2209800"/>
            <a:ext cx="762000" cy="2286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C0504D">
                    <a:lumMod val="50000"/>
                  </a:srgbClr>
                </a:solidFill>
              </a:rPr>
              <a:t>X = 0</a:t>
            </a:r>
          </a:p>
        </p:txBody>
      </p:sp>
      <p:sp>
        <p:nvSpPr>
          <p:cNvPr id="65" name="Flowchart: Terminator 64"/>
          <p:cNvSpPr/>
          <p:nvPr/>
        </p:nvSpPr>
        <p:spPr>
          <a:xfrm>
            <a:off x="381000" y="3886200"/>
            <a:ext cx="762000" cy="2286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C0504D">
                    <a:lumMod val="50000"/>
                  </a:srgbClr>
                </a:solidFill>
              </a:rPr>
              <a:t>X = 1</a:t>
            </a:r>
          </a:p>
        </p:txBody>
      </p: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3563938" y="990600"/>
            <a:ext cx="1998662" cy="2743200"/>
            <a:chOff x="3563755" y="990600"/>
            <a:chExt cx="1998845" cy="2743201"/>
          </a:xfrm>
        </p:grpSpPr>
        <p:sp>
          <p:nvSpPr>
            <p:cNvPr id="12308" name="TextBox 65"/>
            <p:cNvSpPr txBox="1">
              <a:spLocks noChangeArrowheads="1"/>
            </p:cNvSpPr>
            <p:nvPr/>
          </p:nvSpPr>
          <p:spPr bwMode="auto">
            <a:xfrm>
              <a:off x="3581400" y="990600"/>
              <a:ext cx="1981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dataflow elements</a:t>
              </a:r>
            </a:p>
          </p:txBody>
        </p:sp>
        <p:cxnSp>
          <p:nvCxnSpPr>
            <p:cNvPr id="68" name="Straight Arrow Connector 67"/>
            <p:cNvCxnSpPr>
              <a:stCxn id="12308" idx="2"/>
              <a:endCxn id="12312" idx="0"/>
            </p:cNvCxnSpPr>
            <p:nvPr/>
          </p:nvCxnSpPr>
          <p:spPr>
            <a:xfrm rot="5400000">
              <a:off x="3681276" y="1242967"/>
              <a:ext cx="773112" cy="1008154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endCxn id="12313" idx="0"/>
            </p:cNvCxnSpPr>
            <p:nvPr/>
          </p:nvCxnSpPr>
          <p:spPr>
            <a:xfrm rot="5400000">
              <a:off x="2911340" y="2073232"/>
              <a:ext cx="2362201" cy="95893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83"/>
          <p:cNvGrpSpPr>
            <a:grpSpLocks/>
          </p:cNvGrpSpPr>
          <p:nvPr/>
        </p:nvGrpSpPr>
        <p:grpSpPr bwMode="auto">
          <a:xfrm>
            <a:off x="3200400" y="3200400"/>
            <a:ext cx="1787525" cy="1817688"/>
            <a:chOff x="3200400" y="3200401"/>
            <a:chExt cx="1787862" cy="1817131"/>
          </a:xfrm>
        </p:grpSpPr>
        <p:sp>
          <p:nvSpPr>
            <p:cNvPr id="12306" name="TextBox 70"/>
            <p:cNvSpPr txBox="1">
              <a:spLocks noChangeArrowheads="1"/>
            </p:cNvSpPr>
            <p:nvPr/>
          </p:nvSpPr>
          <p:spPr bwMode="auto">
            <a:xfrm>
              <a:off x="3200400" y="4648200"/>
              <a:ext cx="17878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transfer function</a:t>
              </a:r>
            </a:p>
          </p:txBody>
        </p:sp>
        <p:cxnSp>
          <p:nvCxnSpPr>
            <p:cNvPr id="75" name="Straight Arrow Connector 74"/>
            <p:cNvCxnSpPr>
              <a:stCxn id="12306" idx="0"/>
            </p:cNvCxnSpPr>
            <p:nvPr/>
          </p:nvCxnSpPr>
          <p:spPr>
            <a:xfrm rot="5400000" flipH="1" flipV="1">
              <a:off x="3685832" y="3608901"/>
              <a:ext cx="1447356" cy="630356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6400800" y="3429000"/>
            <a:ext cx="1944688" cy="1284288"/>
            <a:chOff x="6400800" y="3429001"/>
            <a:chExt cx="1944635" cy="1283731"/>
          </a:xfrm>
        </p:grpSpPr>
        <p:sp>
          <p:nvSpPr>
            <p:cNvPr id="12304" name="TextBox 78"/>
            <p:cNvSpPr txBox="1">
              <a:spLocks noChangeArrowheads="1"/>
            </p:cNvSpPr>
            <p:nvPr/>
          </p:nvSpPr>
          <p:spPr bwMode="auto">
            <a:xfrm>
              <a:off x="6400800" y="4343400"/>
              <a:ext cx="19446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dataflow equation</a:t>
              </a:r>
            </a:p>
          </p:txBody>
        </p:sp>
        <p:cxnSp>
          <p:nvCxnSpPr>
            <p:cNvPr id="81" name="Straight Arrow Connector 80"/>
            <p:cNvCxnSpPr>
              <a:stCxn id="12304" idx="0"/>
              <a:endCxn id="53" idx="2"/>
            </p:cNvCxnSpPr>
            <p:nvPr/>
          </p:nvCxnSpPr>
          <p:spPr>
            <a:xfrm rot="5400000" flipH="1" flipV="1">
              <a:off x="6975645" y="3825679"/>
              <a:ext cx="914003" cy="12064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58560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43000" y="1219200"/>
            <a:ext cx="990600" cy="158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2438400"/>
            <a:ext cx="990600" cy="158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524000" y="1828800"/>
            <a:ext cx="12192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+ 1</a:t>
            </a:r>
            <a:endParaRPr lang="en-US" sz="1800" dirty="0">
              <a:solidFill>
                <a:srgbClr val="1F497D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1563687" y="1255713"/>
            <a:ext cx="1141413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2"/>
            <a:endCxn id="31" idx="0"/>
          </p:cNvCxnSpPr>
          <p:nvPr/>
        </p:nvCxnSpPr>
        <p:spPr>
          <a:xfrm rot="5400000">
            <a:off x="1562101" y="2781300"/>
            <a:ext cx="1143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19" name="Group 54"/>
          <p:cNvGrpSpPr>
            <a:grpSpLocks/>
          </p:cNvGrpSpPr>
          <p:nvPr/>
        </p:nvGrpSpPr>
        <p:grpSpPr bwMode="auto">
          <a:xfrm>
            <a:off x="3276600" y="685800"/>
            <a:ext cx="2133600" cy="1524000"/>
            <a:chOff x="5715000" y="762000"/>
            <a:chExt cx="2133600" cy="1524000"/>
          </a:xfrm>
        </p:grpSpPr>
        <p:grpSp>
          <p:nvGrpSpPr>
            <p:cNvPr id="13345" name="Group 36"/>
            <p:cNvGrpSpPr>
              <a:grpSpLocks/>
            </p:cNvGrpSpPr>
            <p:nvPr/>
          </p:nvGrpSpPr>
          <p:grpSpPr bwMode="auto">
            <a:xfrm>
              <a:off x="6248400" y="762000"/>
              <a:ext cx="1600200" cy="1524000"/>
              <a:chOff x="3810000" y="2057400"/>
              <a:chExt cx="1600200" cy="152400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3810000" y="2590800"/>
                <a:ext cx="9906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ounded Rectangle 39"/>
              <p:cNvSpPr/>
              <p:nvPr/>
            </p:nvSpPr>
            <p:spPr>
              <a:xfrm>
                <a:off x="4191000" y="3200400"/>
                <a:ext cx="1219200" cy="381000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1F497D"/>
                    </a:solidFill>
                  </a:rPr>
                  <a:t>f1</a:t>
                </a:r>
                <a:endParaRPr lang="en-US" sz="1800" baseline="-25000" dirty="0">
                  <a:solidFill>
                    <a:srgbClr val="1F497D"/>
                  </a:solidFill>
                </a:endParaRPr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4230687" y="2627313"/>
                <a:ext cx="1141413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46" name="TextBox 48"/>
            <p:cNvSpPr txBox="1">
              <a:spLocks noChangeArrowheads="1"/>
            </p:cNvSpPr>
            <p:nvPr/>
          </p:nvSpPr>
          <p:spPr bwMode="auto">
            <a:xfrm>
              <a:off x="5715000" y="1066800"/>
              <a:ext cx="5004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in1</a:t>
              </a:r>
            </a:p>
          </p:txBody>
        </p:sp>
      </p:grpSp>
      <p:sp>
        <p:nvSpPr>
          <p:cNvPr id="13320" name="TextBox 52"/>
          <p:cNvSpPr txBox="1">
            <a:spLocks noChangeArrowheads="1"/>
          </p:cNvSpPr>
          <p:nvPr/>
        </p:nvSpPr>
        <p:spPr bwMode="auto">
          <a:xfrm>
            <a:off x="6215063" y="1828800"/>
            <a:ext cx="2730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out1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f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1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(d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in1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)</a:t>
            </a:r>
          </a:p>
        </p:txBody>
      </p:sp>
      <p:cxnSp>
        <p:nvCxnSpPr>
          <p:cNvPr id="58" name="Straight Connector 57"/>
          <p:cNvCxnSpPr/>
          <p:nvPr/>
        </p:nvCxnSpPr>
        <p:spPr>
          <a:xfrm rot="5400000">
            <a:off x="2782888" y="3390900"/>
            <a:ext cx="63230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-188912" y="3390900"/>
            <a:ext cx="63230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143000" y="4343400"/>
            <a:ext cx="990600" cy="158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524000" y="3352800"/>
            <a:ext cx="12192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cxnSp>
        <p:nvCxnSpPr>
          <p:cNvPr id="34" name="Straight Arrow Connector 33"/>
          <p:cNvCxnSpPr>
            <a:stCxn id="31" idx="2"/>
          </p:cNvCxnSpPr>
          <p:nvPr/>
        </p:nvCxnSpPr>
        <p:spPr>
          <a:xfrm rot="5400000">
            <a:off x="1562895" y="4304506"/>
            <a:ext cx="1141412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143000" y="2971800"/>
            <a:ext cx="990600" cy="158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27" name="Group 68"/>
          <p:cNvGrpSpPr>
            <a:grpSpLocks/>
          </p:cNvGrpSpPr>
          <p:nvPr/>
        </p:nvGrpSpPr>
        <p:grpSpPr bwMode="auto">
          <a:xfrm>
            <a:off x="3276600" y="2211388"/>
            <a:ext cx="2133600" cy="2665412"/>
            <a:chOff x="3276600" y="2210594"/>
            <a:chExt cx="2133600" cy="2666206"/>
          </a:xfrm>
        </p:grpSpPr>
        <p:grpSp>
          <p:nvGrpSpPr>
            <p:cNvPr id="13336" name="Group 54"/>
            <p:cNvGrpSpPr>
              <a:grpSpLocks/>
            </p:cNvGrpSpPr>
            <p:nvPr/>
          </p:nvGrpSpPr>
          <p:grpSpPr bwMode="auto">
            <a:xfrm>
              <a:off x="3276600" y="2210594"/>
              <a:ext cx="2133600" cy="2666206"/>
              <a:chOff x="5715000" y="762794"/>
              <a:chExt cx="2133600" cy="2666206"/>
            </a:xfrm>
          </p:grpSpPr>
          <p:grpSp>
            <p:nvGrpSpPr>
              <p:cNvPr id="13338" name="Group 36"/>
              <p:cNvGrpSpPr>
                <a:grpSpLocks/>
              </p:cNvGrpSpPr>
              <p:nvPr/>
            </p:nvGrpSpPr>
            <p:grpSpPr bwMode="auto">
              <a:xfrm>
                <a:off x="6248400" y="762794"/>
                <a:ext cx="1600200" cy="2666206"/>
                <a:chOff x="3810000" y="2058194"/>
                <a:chExt cx="1600200" cy="2666206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>
                  <a:off x="3810000" y="2285274"/>
                  <a:ext cx="990600" cy="1588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3810000" y="4190841"/>
                  <a:ext cx="990600" cy="1588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Rounded Rectangle 55"/>
                <p:cNvSpPr/>
                <p:nvPr/>
              </p:nvSpPr>
              <p:spPr>
                <a:xfrm>
                  <a:off x="4191000" y="3199946"/>
                  <a:ext cx="1219200" cy="381113"/>
                </a:xfrm>
                <a:prstGeom prst="round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800" dirty="0">
                      <a:solidFill>
                        <a:srgbClr val="1F497D"/>
                      </a:solidFill>
                    </a:rPr>
                    <a:t>f2</a:t>
                  </a:r>
                  <a:endParaRPr lang="en-US" sz="1800" baseline="-25000" dirty="0">
                    <a:solidFill>
                      <a:srgbClr val="1F497D"/>
                    </a:solidFill>
                  </a:endParaRPr>
                </a:p>
              </p:txBody>
            </p:sp>
            <p:cxnSp>
              <p:nvCxnSpPr>
                <p:cNvPr id="57" name="Straight Arrow Connector 56"/>
                <p:cNvCxnSpPr>
                  <a:stCxn id="40" idx="2"/>
                </p:cNvCxnSpPr>
                <p:nvPr/>
              </p:nvCxnSpPr>
              <p:spPr>
                <a:xfrm rot="5400000">
                  <a:off x="4229725" y="2627482"/>
                  <a:ext cx="1141752" cy="3175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/>
                <p:cNvCxnSpPr>
                  <a:stCxn id="56" idx="2"/>
                </p:cNvCxnSpPr>
                <p:nvPr/>
              </p:nvCxnSpPr>
              <p:spPr>
                <a:xfrm rot="5400000">
                  <a:off x="4229725" y="4151936"/>
                  <a:ext cx="1141752" cy="3175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39" name="TextBox 51"/>
              <p:cNvSpPr txBox="1">
                <a:spLocks noChangeArrowheads="1"/>
              </p:cNvSpPr>
              <p:nvPr/>
            </p:nvSpPr>
            <p:spPr bwMode="auto">
              <a:xfrm>
                <a:off x="5715000" y="2667000"/>
                <a:ext cx="59824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rgbClr val="1F497D"/>
                    </a:solidFill>
                    <a:cs typeface="Arial" charset="0"/>
                  </a:rPr>
                  <a:t>d</a:t>
                </a:r>
                <a:r>
                  <a:rPr lang="en-US" sz="1800" baseline="-25000">
                    <a:solidFill>
                      <a:srgbClr val="1F497D"/>
                    </a:solidFill>
                    <a:cs typeface="Arial" charset="0"/>
                  </a:rPr>
                  <a:t>out2</a:t>
                </a:r>
              </a:p>
            </p:txBody>
          </p:sp>
        </p:grpSp>
        <p:sp>
          <p:nvSpPr>
            <p:cNvPr id="13337" name="TextBox 67"/>
            <p:cNvSpPr txBox="1">
              <a:spLocks noChangeArrowheads="1"/>
            </p:cNvSpPr>
            <p:nvPr/>
          </p:nvSpPr>
          <p:spPr bwMode="auto">
            <a:xfrm>
              <a:off x="3276600" y="2221468"/>
              <a:ext cx="5982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out1</a:t>
              </a:r>
            </a:p>
          </p:txBody>
        </p:sp>
      </p:grpSp>
      <p:cxnSp>
        <p:nvCxnSpPr>
          <p:cNvPr id="70" name="Straight Connector 69"/>
          <p:cNvCxnSpPr/>
          <p:nvPr/>
        </p:nvCxnSpPr>
        <p:spPr>
          <a:xfrm>
            <a:off x="3810000" y="3036888"/>
            <a:ext cx="990600" cy="1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9" name="TextBox 70"/>
          <p:cNvSpPr txBox="1">
            <a:spLocks noChangeArrowheads="1"/>
          </p:cNvSpPr>
          <p:nvPr/>
        </p:nvSpPr>
        <p:spPr bwMode="auto">
          <a:xfrm>
            <a:off x="3276600" y="2819400"/>
            <a:ext cx="500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1800" baseline="-25000">
                <a:solidFill>
                  <a:srgbClr val="1F497D"/>
                </a:solidFill>
                <a:cs typeface="Arial" charset="0"/>
              </a:rPr>
              <a:t>in2</a:t>
            </a:r>
          </a:p>
        </p:txBody>
      </p:sp>
      <p:sp>
        <p:nvSpPr>
          <p:cNvPr id="13330" name="TextBox 73"/>
          <p:cNvSpPr txBox="1">
            <a:spLocks noChangeArrowheads="1"/>
          </p:cNvSpPr>
          <p:nvPr/>
        </p:nvSpPr>
        <p:spPr bwMode="auto">
          <a:xfrm>
            <a:off x="6215063" y="2667000"/>
            <a:ext cx="2076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out1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in2</a:t>
            </a:r>
            <a:endParaRPr lang="en-US" sz="3600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13331" name="TextBox 74"/>
          <p:cNvSpPr txBox="1">
            <a:spLocks noChangeArrowheads="1"/>
          </p:cNvSpPr>
          <p:nvPr/>
        </p:nvSpPr>
        <p:spPr bwMode="auto">
          <a:xfrm>
            <a:off x="6215063" y="3505200"/>
            <a:ext cx="2730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out2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f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2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(d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in2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)</a:t>
            </a:r>
          </a:p>
        </p:txBody>
      </p:sp>
      <p:sp>
        <p:nvSpPr>
          <p:cNvPr id="76" name="Flowchart: Terminator 75"/>
          <p:cNvSpPr/>
          <p:nvPr/>
        </p:nvSpPr>
        <p:spPr>
          <a:xfrm>
            <a:off x="381000" y="1066800"/>
            <a:ext cx="762000" cy="2286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C0504D">
                    <a:lumMod val="50000"/>
                  </a:srgbClr>
                </a:solidFill>
              </a:rPr>
              <a:t>X = 0</a:t>
            </a:r>
          </a:p>
        </p:txBody>
      </p:sp>
      <p:sp>
        <p:nvSpPr>
          <p:cNvPr id="77" name="Flowchart: Terminator 76"/>
          <p:cNvSpPr/>
          <p:nvPr/>
        </p:nvSpPr>
        <p:spPr>
          <a:xfrm>
            <a:off x="381000" y="2286000"/>
            <a:ext cx="762000" cy="2286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C0504D">
                    <a:lumMod val="50000"/>
                  </a:srgbClr>
                </a:solidFill>
              </a:rPr>
              <a:t>X = 1</a:t>
            </a:r>
          </a:p>
        </p:txBody>
      </p:sp>
      <p:sp>
        <p:nvSpPr>
          <p:cNvPr id="78" name="Flowchart: Terminator 77"/>
          <p:cNvSpPr/>
          <p:nvPr/>
        </p:nvSpPr>
        <p:spPr>
          <a:xfrm>
            <a:off x="381000" y="2895600"/>
            <a:ext cx="762000" cy="2286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C0504D">
                    <a:lumMod val="50000"/>
                  </a:srgbClr>
                </a:solidFill>
              </a:rPr>
              <a:t>X = 1</a:t>
            </a:r>
          </a:p>
        </p:txBody>
      </p:sp>
      <p:sp>
        <p:nvSpPr>
          <p:cNvPr id="79" name="Flowchart: Terminator 78"/>
          <p:cNvSpPr/>
          <p:nvPr/>
        </p:nvSpPr>
        <p:spPr>
          <a:xfrm>
            <a:off x="381000" y="4191000"/>
            <a:ext cx="762000" cy="2286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C0504D">
                    <a:lumMod val="50000"/>
                  </a:srgbClr>
                </a:solidFill>
              </a:rPr>
              <a:t>X = 1</a:t>
            </a:r>
          </a:p>
        </p:txBody>
      </p:sp>
    </p:spTree>
    <p:extLst>
      <p:ext uri="{BB962C8B-B14F-4D97-AF65-F5344CB8AC3E}">
        <p14:creationId xmlns:p14="http://schemas.microsoft.com/office/powerpoint/2010/main" xmlns="" val="17134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2"/>
          <p:cNvSpPr txBox="1">
            <a:spLocks noChangeArrowheads="1"/>
          </p:cNvSpPr>
          <p:nvPr/>
        </p:nvSpPr>
        <p:spPr bwMode="auto">
          <a:xfrm>
            <a:off x="5300663" y="1143000"/>
            <a:ext cx="2730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out1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f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1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(d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in1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)</a:t>
            </a:r>
          </a:p>
        </p:txBody>
      </p:sp>
      <p:cxnSp>
        <p:nvCxnSpPr>
          <p:cNvPr id="58" name="Straight Connector 57"/>
          <p:cNvCxnSpPr/>
          <p:nvPr/>
        </p:nvCxnSpPr>
        <p:spPr>
          <a:xfrm rot="5400000">
            <a:off x="1563687" y="3313113"/>
            <a:ext cx="63230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TextBox 73"/>
          <p:cNvSpPr txBox="1">
            <a:spLocks noChangeArrowheads="1"/>
          </p:cNvSpPr>
          <p:nvPr/>
        </p:nvSpPr>
        <p:spPr bwMode="auto">
          <a:xfrm>
            <a:off x="5300663" y="2743200"/>
            <a:ext cx="3494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join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out1 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⊔</a:t>
            </a:r>
            <a:r>
              <a:rPr lang="en-US" sz="36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out2</a:t>
            </a:r>
            <a:endParaRPr lang="en-US" sz="3600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14341" name="TextBox 74"/>
          <p:cNvSpPr txBox="1">
            <a:spLocks noChangeArrowheads="1"/>
          </p:cNvSpPr>
          <p:nvPr/>
        </p:nvSpPr>
        <p:spPr bwMode="auto">
          <a:xfrm>
            <a:off x="5300663" y="1981200"/>
            <a:ext cx="2730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out2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f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2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(d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in2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)</a:t>
            </a:r>
          </a:p>
        </p:txBody>
      </p:sp>
      <p:grpSp>
        <p:nvGrpSpPr>
          <p:cNvPr id="14342" name="Group 198"/>
          <p:cNvGrpSpPr>
            <a:grpSpLocks/>
          </p:cNvGrpSpPr>
          <p:nvPr/>
        </p:nvGrpSpPr>
        <p:grpSpPr bwMode="auto">
          <a:xfrm>
            <a:off x="76200" y="1676400"/>
            <a:ext cx="4462463" cy="3506788"/>
            <a:chOff x="76200" y="1981199"/>
            <a:chExt cx="4462858" cy="3505995"/>
          </a:xfrm>
        </p:grpSpPr>
        <p:sp>
          <p:nvSpPr>
            <p:cNvPr id="109" name="Rounded Rectangle 108"/>
            <p:cNvSpPr/>
            <p:nvPr/>
          </p:nvSpPr>
          <p:spPr>
            <a:xfrm>
              <a:off x="762061" y="2743027"/>
              <a:ext cx="1219308" cy="380914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1F497D"/>
                  </a:solidFill>
                </a:rPr>
                <a:t>f</a:t>
              </a:r>
              <a:r>
                <a:rPr lang="en-US" sz="1800" baseline="-25000" dirty="0">
                  <a:solidFill>
                    <a:srgbClr val="1F497D"/>
                  </a:solidFill>
                </a:rPr>
                <a:t>1</a:t>
              </a: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667229" y="2743027"/>
              <a:ext cx="1219308" cy="380914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1F497D"/>
                  </a:solidFill>
                </a:rPr>
                <a:t>f</a:t>
              </a:r>
              <a:r>
                <a:rPr lang="en-US" sz="1800" baseline="-25000" dirty="0">
                  <a:solidFill>
                    <a:srgbClr val="1F497D"/>
                  </a:solidFill>
                </a:rPr>
                <a:t>2</a:t>
              </a:r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1676542" y="4342865"/>
              <a:ext cx="1219308" cy="380914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1F497D"/>
                  </a:solidFill>
                </a:rPr>
                <a:t>f</a:t>
              </a:r>
              <a:r>
                <a:rPr lang="en-US" sz="1800" baseline="-25000" dirty="0">
                  <a:solidFill>
                    <a:srgbClr val="1F497D"/>
                  </a:solidFill>
                </a:rPr>
                <a:t>3</a:t>
              </a:r>
            </a:p>
          </p:txBody>
        </p:sp>
        <p:cxnSp>
          <p:nvCxnSpPr>
            <p:cNvPr id="112" name="Straight Arrow Connector 111"/>
            <p:cNvCxnSpPr>
              <a:endCxn id="109" idx="0"/>
            </p:cNvCxnSpPr>
            <p:nvPr/>
          </p:nvCxnSpPr>
          <p:spPr>
            <a:xfrm rot="5400000">
              <a:off x="990801" y="2362113"/>
              <a:ext cx="76182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endCxn id="110" idx="0"/>
            </p:cNvCxnSpPr>
            <p:nvPr/>
          </p:nvCxnSpPr>
          <p:spPr>
            <a:xfrm rot="5400000">
              <a:off x="2895969" y="2362113"/>
              <a:ext cx="76182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09" idx="2"/>
            </p:cNvCxnSpPr>
            <p:nvPr/>
          </p:nvCxnSpPr>
          <p:spPr>
            <a:xfrm rot="16200000" flipH="1">
              <a:off x="1486133" y="3009523"/>
              <a:ext cx="685645" cy="91448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110" idx="2"/>
            </p:cNvCxnSpPr>
            <p:nvPr/>
          </p:nvCxnSpPr>
          <p:spPr>
            <a:xfrm rot="5400000">
              <a:off x="2438717" y="2971419"/>
              <a:ext cx="685645" cy="9906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stCxn id="111" idx="2"/>
            </p:cNvCxnSpPr>
            <p:nvPr/>
          </p:nvCxnSpPr>
          <p:spPr>
            <a:xfrm rot="5400000">
              <a:off x="1903695" y="5104692"/>
              <a:ext cx="763415" cy="158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914474" y="3441369"/>
              <a:ext cx="838274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8" name="TextBox 150"/>
            <p:cNvSpPr txBox="1">
              <a:spLocks noChangeArrowheads="1"/>
            </p:cNvSpPr>
            <p:nvPr/>
          </p:nvSpPr>
          <p:spPr bwMode="auto">
            <a:xfrm>
              <a:off x="381000" y="3212068"/>
              <a:ext cx="6528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out1</a:t>
              </a:r>
            </a:p>
          </p:txBody>
        </p:sp>
        <p:cxnSp>
          <p:nvCxnSpPr>
            <p:cNvPr id="157" name="Straight Connector 156"/>
            <p:cNvCxnSpPr>
              <a:stCxn id="111" idx="0"/>
            </p:cNvCxnSpPr>
            <p:nvPr/>
          </p:nvCxnSpPr>
          <p:spPr>
            <a:xfrm rot="5400000" flipH="1" flipV="1">
              <a:off x="2018763" y="4077019"/>
              <a:ext cx="533279" cy="15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60" name="Group 177"/>
            <p:cNvGrpSpPr>
              <a:grpSpLocks/>
            </p:cNvGrpSpPr>
            <p:nvPr/>
          </p:nvGrpSpPr>
          <p:grpSpPr bwMode="auto">
            <a:xfrm>
              <a:off x="76200" y="2057400"/>
              <a:ext cx="1295400" cy="369332"/>
              <a:chOff x="228600" y="3124200"/>
              <a:chExt cx="1295400" cy="369332"/>
            </a:xfrm>
          </p:grpSpPr>
          <p:cxnSp>
            <p:nvCxnSpPr>
              <p:cNvPr id="176" name="Straight Connector 175"/>
              <p:cNvCxnSpPr/>
              <p:nvPr/>
            </p:nvCxnSpPr>
            <p:spPr>
              <a:xfrm>
                <a:off x="762047" y="3352730"/>
                <a:ext cx="762068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72" name="TextBox 176"/>
              <p:cNvSpPr txBox="1">
                <a:spLocks noChangeArrowheads="1"/>
              </p:cNvSpPr>
              <p:nvPr/>
            </p:nvSpPr>
            <p:spPr bwMode="auto">
              <a:xfrm>
                <a:off x="228600" y="3124200"/>
                <a:ext cx="50045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rgbClr val="1F497D"/>
                    </a:solidFill>
                    <a:cs typeface="Arial" charset="0"/>
                  </a:rPr>
                  <a:t>d</a:t>
                </a:r>
                <a:r>
                  <a:rPr lang="en-US" sz="1800" baseline="-25000">
                    <a:solidFill>
                      <a:srgbClr val="1F497D"/>
                    </a:solidFill>
                    <a:cs typeface="Arial" charset="0"/>
                  </a:rPr>
                  <a:t>in1</a:t>
                </a:r>
              </a:p>
            </p:txBody>
          </p:sp>
        </p:grpSp>
        <p:cxnSp>
          <p:nvCxnSpPr>
            <p:cNvPr id="181" name="Straight Connector 180"/>
            <p:cNvCxnSpPr/>
            <p:nvPr/>
          </p:nvCxnSpPr>
          <p:spPr>
            <a:xfrm>
              <a:off x="3276883" y="2285930"/>
              <a:ext cx="762067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62" name="TextBox 181"/>
            <p:cNvSpPr txBox="1">
              <a:spLocks noChangeArrowheads="1"/>
            </p:cNvSpPr>
            <p:nvPr/>
          </p:nvSpPr>
          <p:spPr bwMode="auto">
            <a:xfrm>
              <a:off x="4038600" y="2057400"/>
              <a:ext cx="5004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in2</a:t>
              </a:r>
            </a:p>
          </p:txBody>
        </p:sp>
        <p:cxnSp>
          <p:nvCxnSpPr>
            <p:cNvPr id="183" name="Straight Connector 182"/>
            <p:cNvCxnSpPr/>
            <p:nvPr/>
          </p:nvCxnSpPr>
          <p:spPr>
            <a:xfrm>
              <a:off x="2895850" y="3441369"/>
              <a:ext cx="914481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64" name="TextBox 183"/>
            <p:cNvSpPr txBox="1">
              <a:spLocks noChangeArrowheads="1"/>
            </p:cNvSpPr>
            <p:nvPr/>
          </p:nvSpPr>
          <p:spPr bwMode="auto">
            <a:xfrm>
              <a:off x="3733800" y="3212068"/>
              <a:ext cx="609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out2</a:t>
              </a:r>
            </a:p>
          </p:txBody>
        </p:sp>
        <p:cxnSp>
          <p:nvCxnSpPr>
            <p:cNvPr id="186" name="Straight Connector 185"/>
            <p:cNvCxnSpPr/>
            <p:nvPr/>
          </p:nvCxnSpPr>
          <p:spPr>
            <a:xfrm>
              <a:off x="1295508" y="3809585"/>
              <a:ext cx="990688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66" name="TextBox 186"/>
            <p:cNvSpPr txBox="1">
              <a:spLocks noChangeArrowheads="1"/>
            </p:cNvSpPr>
            <p:nvPr/>
          </p:nvSpPr>
          <p:spPr bwMode="auto">
            <a:xfrm>
              <a:off x="762000" y="3581400"/>
              <a:ext cx="6528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join</a:t>
              </a:r>
            </a:p>
          </p:txBody>
        </p:sp>
        <p:cxnSp>
          <p:nvCxnSpPr>
            <p:cNvPr id="193" name="Straight Connector 192"/>
            <p:cNvCxnSpPr/>
            <p:nvPr/>
          </p:nvCxnSpPr>
          <p:spPr>
            <a:xfrm>
              <a:off x="1295508" y="4190499"/>
              <a:ext cx="990688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68" name="TextBox 193"/>
            <p:cNvSpPr txBox="1">
              <a:spLocks noChangeArrowheads="1"/>
            </p:cNvSpPr>
            <p:nvPr/>
          </p:nvSpPr>
          <p:spPr bwMode="auto">
            <a:xfrm>
              <a:off x="762000" y="3962400"/>
              <a:ext cx="6528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in3</a:t>
              </a:r>
            </a:p>
          </p:txBody>
        </p:sp>
        <p:cxnSp>
          <p:nvCxnSpPr>
            <p:cNvPr id="195" name="Straight Connector 194"/>
            <p:cNvCxnSpPr/>
            <p:nvPr/>
          </p:nvCxnSpPr>
          <p:spPr>
            <a:xfrm>
              <a:off x="1295508" y="4952327"/>
              <a:ext cx="990688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70" name="TextBox 195"/>
            <p:cNvSpPr txBox="1">
              <a:spLocks noChangeArrowheads="1"/>
            </p:cNvSpPr>
            <p:nvPr/>
          </p:nvSpPr>
          <p:spPr bwMode="auto">
            <a:xfrm>
              <a:off x="762000" y="4724400"/>
              <a:ext cx="6528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out3</a:t>
              </a:r>
            </a:p>
          </p:txBody>
        </p:sp>
      </p:grpSp>
      <p:sp>
        <p:nvSpPr>
          <p:cNvPr id="14343" name="TextBox 196"/>
          <p:cNvSpPr txBox="1">
            <a:spLocks noChangeArrowheads="1"/>
          </p:cNvSpPr>
          <p:nvPr/>
        </p:nvSpPr>
        <p:spPr bwMode="auto">
          <a:xfrm>
            <a:off x="5305425" y="3392488"/>
            <a:ext cx="1962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join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in3</a:t>
            </a:r>
            <a:endParaRPr lang="en-US" sz="3600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14344" name="TextBox 197"/>
          <p:cNvSpPr txBox="1">
            <a:spLocks noChangeArrowheads="1"/>
          </p:cNvSpPr>
          <p:nvPr/>
        </p:nvSpPr>
        <p:spPr bwMode="auto">
          <a:xfrm>
            <a:off x="5300663" y="4114800"/>
            <a:ext cx="2651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out3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f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3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(d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in3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)</a:t>
            </a:r>
          </a:p>
        </p:txBody>
      </p:sp>
      <p:grpSp>
        <p:nvGrpSpPr>
          <p:cNvPr id="4" name="Group 205"/>
          <p:cNvGrpSpPr>
            <a:grpSpLocks/>
          </p:cNvGrpSpPr>
          <p:nvPr/>
        </p:nvGrpSpPr>
        <p:grpSpPr bwMode="auto">
          <a:xfrm>
            <a:off x="5072060" y="3276600"/>
            <a:ext cx="3404522" cy="2780475"/>
            <a:chOff x="5181600" y="3505211"/>
            <a:chExt cx="3403991" cy="2779752"/>
          </a:xfrm>
        </p:grpSpPr>
        <p:cxnSp>
          <p:nvCxnSpPr>
            <p:cNvPr id="203" name="Straight Arrow Connector 202"/>
            <p:cNvCxnSpPr>
              <a:stCxn id="14348" idx="0"/>
            </p:cNvCxnSpPr>
            <p:nvPr/>
          </p:nvCxnSpPr>
          <p:spPr>
            <a:xfrm flipV="1">
              <a:off x="6883596" y="3505211"/>
              <a:ext cx="736017" cy="2133589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48" name="TextBox 203"/>
            <p:cNvSpPr txBox="1">
              <a:spLocks noChangeArrowheads="1"/>
            </p:cNvSpPr>
            <p:nvPr/>
          </p:nvSpPr>
          <p:spPr bwMode="auto">
            <a:xfrm>
              <a:off x="5181600" y="5638800"/>
              <a:ext cx="3403991" cy="646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 dirty="0">
                  <a:solidFill>
                    <a:srgbClr val="00B050"/>
                  </a:solidFill>
                  <a:cs typeface="Arial" charset="0"/>
                </a:rPr>
                <a:t>least upper bound </a:t>
              </a:r>
              <a:r>
                <a:rPr lang="en-US" sz="1800" b="1" dirty="0" smtClean="0">
                  <a:solidFill>
                    <a:srgbClr val="00B050"/>
                  </a:solidFill>
                  <a:cs typeface="Arial" charset="0"/>
                </a:rPr>
                <a:t>operator</a:t>
              </a:r>
            </a:p>
            <a:p>
              <a:pPr eaLnBrk="1" hangingPunct="1"/>
              <a:r>
                <a:rPr lang="en-US" sz="1800" b="1" dirty="0" smtClean="0">
                  <a:solidFill>
                    <a:srgbClr val="00B050"/>
                  </a:solidFill>
                  <a:cs typeface="Arial" charset="0"/>
                </a:rPr>
                <a:t>Example: union of possible values</a:t>
              </a:r>
              <a:endParaRPr lang="en-US" sz="1800" b="1" dirty="0">
                <a:solidFill>
                  <a:srgbClr val="00B050"/>
                </a:solidFill>
                <a:cs typeface="Arial" charset="0"/>
              </a:endParaRP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04800" y="5867400"/>
            <a:ext cx="4333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B050"/>
                </a:solidFill>
                <a:cs typeface="Arial" charset="0"/>
              </a:rPr>
              <a:t>What is the space of dataflow elements, </a:t>
            </a:r>
            <a:r>
              <a:rPr lang="en-US" sz="1800" b="1">
                <a:solidFill>
                  <a:srgbClr val="00B050"/>
                </a:solidFill>
                <a:cs typeface="Arial" charset="0"/>
                <a:sym typeface="Symbol" pitchFamily="18" charset="2"/>
              </a:rPr>
              <a:t></a:t>
            </a:r>
            <a:r>
              <a:rPr lang="en-US" sz="1800" b="1">
                <a:solidFill>
                  <a:srgbClr val="00B050"/>
                </a:solidFill>
                <a:cs typeface="Arial" charset="0"/>
              </a:rPr>
              <a:t>?</a:t>
            </a:r>
          </a:p>
          <a:p>
            <a:pPr eaLnBrk="1" hangingPunct="1"/>
            <a:r>
              <a:rPr lang="en-US" sz="1800" b="1">
                <a:solidFill>
                  <a:srgbClr val="00B050"/>
                </a:solidFill>
                <a:cs typeface="Arial" charset="0"/>
              </a:rPr>
              <a:t>What is the least upper bound operator, ⊔?</a:t>
            </a:r>
          </a:p>
        </p:txBody>
      </p:sp>
    </p:spTree>
    <p:extLst>
      <p:ext uri="{BB962C8B-B14F-4D97-AF65-F5344CB8AC3E}">
        <p14:creationId xmlns:p14="http://schemas.microsoft.com/office/powerpoint/2010/main" xmlns="" val="350225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0" y="533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entry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10000" y="1295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0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0" y="2057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956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+ 1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44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- 1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0000" y="3810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956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X &lt; 0 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7244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exit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438400" y="5715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crash</a:t>
            </a:r>
          </a:p>
        </p:txBody>
      </p:sp>
      <p:cxnSp>
        <p:nvCxnSpPr>
          <p:cNvPr id="22" name="Straight Arrow Connector 21"/>
          <p:cNvCxnSpPr>
            <a:stCxn id="4" idx="2"/>
            <a:endCxn id="13" idx="0"/>
          </p:cNvCxnSpPr>
          <p:nvPr/>
        </p:nvCxnSpPr>
        <p:spPr>
          <a:xfrm rot="5400000">
            <a:off x="4191001" y="1104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4" idx="0"/>
          </p:cNvCxnSpPr>
          <p:nvPr/>
        </p:nvCxnSpPr>
        <p:spPr>
          <a:xfrm rot="5400000">
            <a:off x="4191001" y="1866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rot="5400000">
            <a:off x="36195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2"/>
            <a:endCxn id="16" idx="0"/>
          </p:cNvCxnSpPr>
          <p:nvPr/>
        </p:nvCxnSpPr>
        <p:spPr>
          <a:xfrm rot="16200000" flipH="1">
            <a:off x="45339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7" idx="0"/>
          </p:cNvCxnSpPr>
          <p:nvPr/>
        </p:nvCxnSpPr>
        <p:spPr>
          <a:xfrm rot="16200000" flipH="1">
            <a:off x="37338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2"/>
            <a:endCxn id="17" idx="0"/>
          </p:cNvCxnSpPr>
          <p:nvPr/>
        </p:nvCxnSpPr>
        <p:spPr>
          <a:xfrm rot="5400000">
            <a:off x="46482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  <a:endCxn id="18" idx="0"/>
          </p:cNvCxnSpPr>
          <p:nvPr/>
        </p:nvCxnSpPr>
        <p:spPr>
          <a:xfrm rot="5400000">
            <a:off x="36195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2"/>
            <a:endCxn id="19" idx="0"/>
          </p:cNvCxnSpPr>
          <p:nvPr/>
        </p:nvCxnSpPr>
        <p:spPr>
          <a:xfrm rot="16200000" flipH="1">
            <a:off x="45339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2"/>
            <a:endCxn id="20" idx="0"/>
          </p:cNvCxnSpPr>
          <p:nvPr/>
        </p:nvCxnSpPr>
        <p:spPr>
          <a:xfrm rot="5400000">
            <a:off x="2971800" y="5219700"/>
            <a:ext cx="5334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4" name="TextBox 44"/>
          <p:cNvSpPr txBox="1">
            <a:spLocks noChangeArrowheads="1"/>
          </p:cNvSpPr>
          <p:nvPr/>
        </p:nvSpPr>
        <p:spPr bwMode="auto">
          <a:xfrm>
            <a:off x="3429000" y="2514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6405" name="TextBox 45"/>
          <p:cNvSpPr txBox="1">
            <a:spLocks noChangeArrowheads="1"/>
          </p:cNvSpPr>
          <p:nvPr/>
        </p:nvSpPr>
        <p:spPr bwMode="auto">
          <a:xfrm>
            <a:off x="4876800" y="42783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sp>
        <p:nvSpPr>
          <p:cNvPr id="16406" name="TextBox 46"/>
          <p:cNvSpPr txBox="1">
            <a:spLocks noChangeArrowheads="1"/>
          </p:cNvSpPr>
          <p:nvPr/>
        </p:nvSpPr>
        <p:spPr bwMode="auto">
          <a:xfrm>
            <a:off x="3429000" y="42672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6407" name="TextBox 47"/>
          <p:cNvSpPr txBox="1">
            <a:spLocks noChangeArrowheads="1"/>
          </p:cNvSpPr>
          <p:nvPr/>
        </p:nvSpPr>
        <p:spPr bwMode="auto">
          <a:xfrm>
            <a:off x="4876800" y="25257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cxnSp>
        <p:nvCxnSpPr>
          <p:cNvPr id="52" name="Straight Connector 51"/>
          <p:cNvCxnSpPr>
            <a:stCxn id="18" idx="2"/>
          </p:cNvCxnSpPr>
          <p:nvPr/>
        </p:nvCxnSpPr>
        <p:spPr>
          <a:xfrm rot="16200000" flipH="1">
            <a:off x="3448050" y="5200650"/>
            <a:ext cx="685800" cy="647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endCxn id="14" idx="3"/>
          </p:cNvCxnSpPr>
          <p:nvPr/>
        </p:nvCxnSpPr>
        <p:spPr>
          <a:xfrm rot="5400000" flipH="1" flipV="1">
            <a:off x="2724150" y="3638550"/>
            <a:ext cx="3619500" cy="838200"/>
          </a:xfrm>
          <a:prstGeom prst="bentConnector4">
            <a:avLst>
              <a:gd name="adj1" fmla="val 0"/>
              <a:gd name="adj2" fmla="val 23636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0" name="TextBox 60"/>
          <p:cNvSpPr txBox="1">
            <a:spLocks noChangeArrowheads="1"/>
          </p:cNvSpPr>
          <p:nvPr/>
        </p:nvSpPr>
        <p:spPr bwMode="auto">
          <a:xfrm>
            <a:off x="2743200" y="5181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6411" name="TextBox 61"/>
          <p:cNvSpPr txBox="1">
            <a:spLocks noChangeArrowheads="1"/>
          </p:cNvSpPr>
          <p:nvPr/>
        </p:nvSpPr>
        <p:spPr bwMode="auto">
          <a:xfrm>
            <a:off x="3733800" y="51816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grpSp>
        <p:nvGrpSpPr>
          <p:cNvPr id="2" name="Group 138"/>
          <p:cNvGrpSpPr>
            <a:grpSpLocks/>
          </p:cNvGrpSpPr>
          <p:nvPr/>
        </p:nvGrpSpPr>
        <p:grpSpPr bwMode="auto">
          <a:xfrm>
            <a:off x="1905000" y="1676400"/>
            <a:ext cx="2438400" cy="228600"/>
            <a:chOff x="1905000" y="1676400"/>
            <a:chExt cx="2438400" cy="22860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2667000" y="1828800"/>
              <a:ext cx="16764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Flowchart: Terminator 122"/>
            <p:cNvSpPr/>
            <p:nvPr/>
          </p:nvSpPr>
          <p:spPr>
            <a:xfrm>
              <a:off x="1905000" y="1676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</p:grpSp>
      <p:grpSp>
        <p:nvGrpSpPr>
          <p:cNvPr id="3" name="Group 139"/>
          <p:cNvGrpSpPr>
            <a:grpSpLocks/>
          </p:cNvGrpSpPr>
          <p:nvPr/>
        </p:nvGrpSpPr>
        <p:grpSpPr bwMode="auto">
          <a:xfrm>
            <a:off x="1905000" y="2743200"/>
            <a:ext cx="1752600" cy="228600"/>
            <a:chOff x="1905000" y="2743200"/>
            <a:chExt cx="1752600" cy="2286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2667000" y="28956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Flowchart: Terminator 127"/>
            <p:cNvSpPr/>
            <p:nvPr/>
          </p:nvSpPr>
          <p:spPr>
            <a:xfrm>
              <a:off x="1905000" y="2743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</p:grpSp>
      <p:grpSp>
        <p:nvGrpSpPr>
          <p:cNvPr id="5" name="Group 140"/>
          <p:cNvGrpSpPr>
            <a:grpSpLocks/>
          </p:cNvGrpSpPr>
          <p:nvPr/>
        </p:nvGrpSpPr>
        <p:grpSpPr bwMode="auto">
          <a:xfrm>
            <a:off x="1905000" y="3352800"/>
            <a:ext cx="1752600" cy="228600"/>
            <a:chOff x="1905000" y="3352800"/>
            <a:chExt cx="1752600" cy="228600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2667000" y="35052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Flowchart: Terminator 128"/>
            <p:cNvSpPr/>
            <p:nvPr/>
          </p:nvSpPr>
          <p:spPr>
            <a:xfrm>
              <a:off x="1905000" y="3352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pos</a:t>
              </a:r>
            </a:p>
          </p:txBody>
        </p:sp>
      </p:grpSp>
      <p:grpSp>
        <p:nvGrpSpPr>
          <p:cNvPr id="6" name="Group 141"/>
          <p:cNvGrpSpPr>
            <a:grpSpLocks/>
          </p:cNvGrpSpPr>
          <p:nvPr/>
        </p:nvGrpSpPr>
        <p:grpSpPr bwMode="auto">
          <a:xfrm>
            <a:off x="1905000" y="3657600"/>
            <a:ext cx="2476500" cy="228600"/>
            <a:chOff x="1905000" y="3657600"/>
            <a:chExt cx="2476500" cy="228600"/>
          </a:xfrm>
        </p:grpSpPr>
        <p:cxnSp>
          <p:nvCxnSpPr>
            <p:cNvPr id="109" name="Straight Connector 108"/>
            <p:cNvCxnSpPr>
              <a:endCxn id="17" idx="0"/>
            </p:cNvCxnSpPr>
            <p:nvPr/>
          </p:nvCxnSpPr>
          <p:spPr>
            <a:xfrm>
              <a:off x="2667000" y="3810000"/>
              <a:ext cx="17145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Flowchart: Terminator 129"/>
            <p:cNvSpPr/>
            <p:nvPr/>
          </p:nvSpPr>
          <p:spPr>
            <a:xfrm>
              <a:off x="1905000" y="36576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dirty="0">
                  <a:solidFill>
                    <a:srgbClr val="632523"/>
                  </a:solidFill>
                  <a:latin typeface="OpenSymbol" pitchFamily="2" charset="0"/>
                  <a:cs typeface="Arial" charset="0"/>
                </a:rPr>
                <a:t>T</a:t>
              </a: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 </a:t>
              </a:r>
            </a:p>
          </p:txBody>
        </p:sp>
      </p:grpSp>
      <p:grpSp>
        <p:nvGrpSpPr>
          <p:cNvPr id="7" name="Group 145"/>
          <p:cNvGrpSpPr>
            <a:grpSpLocks/>
          </p:cNvGrpSpPr>
          <p:nvPr/>
        </p:nvGrpSpPr>
        <p:grpSpPr bwMode="auto">
          <a:xfrm>
            <a:off x="5105400" y="3352800"/>
            <a:ext cx="2133600" cy="228600"/>
            <a:chOff x="5105400" y="3352800"/>
            <a:chExt cx="2133600" cy="228600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5105400" y="3505200"/>
              <a:ext cx="1371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Flowchart: Terminator 130"/>
            <p:cNvSpPr/>
            <p:nvPr/>
          </p:nvSpPr>
          <p:spPr>
            <a:xfrm>
              <a:off x="6477000" y="3352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neg</a:t>
              </a:r>
            </a:p>
          </p:txBody>
        </p:sp>
      </p:grpSp>
      <p:grpSp>
        <p:nvGrpSpPr>
          <p:cNvPr id="8" name="Group 146"/>
          <p:cNvGrpSpPr>
            <a:grpSpLocks/>
          </p:cNvGrpSpPr>
          <p:nvPr/>
        </p:nvGrpSpPr>
        <p:grpSpPr bwMode="auto">
          <a:xfrm>
            <a:off x="5105400" y="2743200"/>
            <a:ext cx="2133600" cy="228600"/>
            <a:chOff x="5105400" y="2743200"/>
            <a:chExt cx="2133600" cy="228600"/>
          </a:xfrm>
        </p:grpSpPr>
        <p:cxnSp>
          <p:nvCxnSpPr>
            <p:cNvPr id="134" name="Straight Connector 133"/>
            <p:cNvCxnSpPr/>
            <p:nvPr/>
          </p:nvCxnSpPr>
          <p:spPr>
            <a:xfrm>
              <a:off x="5105400" y="2895600"/>
              <a:ext cx="1371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Flowchart: Terminator 134"/>
            <p:cNvSpPr/>
            <p:nvPr/>
          </p:nvSpPr>
          <p:spPr>
            <a:xfrm>
              <a:off x="6477000" y="2743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</p:grpSp>
      <p:grpSp>
        <p:nvGrpSpPr>
          <p:cNvPr id="9" name="Group 142"/>
          <p:cNvGrpSpPr>
            <a:grpSpLocks/>
          </p:cNvGrpSpPr>
          <p:nvPr/>
        </p:nvGrpSpPr>
        <p:grpSpPr bwMode="auto">
          <a:xfrm>
            <a:off x="1905000" y="4191000"/>
            <a:ext cx="2209800" cy="228600"/>
            <a:chOff x="1905000" y="4191000"/>
            <a:chExt cx="2209800" cy="228600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2667000" y="4343400"/>
              <a:ext cx="14478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Flowchart: Terminator 135"/>
            <p:cNvSpPr/>
            <p:nvPr/>
          </p:nvSpPr>
          <p:spPr>
            <a:xfrm>
              <a:off x="1905000" y="41910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dirty="0">
                  <a:solidFill>
                    <a:srgbClr val="632523"/>
                  </a:solidFill>
                  <a:latin typeface="OpenSymbol" pitchFamily="2" charset="0"/>
                  <a:cs typeface="Arial" charset="0"/>
                </a:rPr>
                <a:t>T</a:t>
              </a: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 </a:t>
              </a:r>
            </a:p>
          </p:txBody>
        </p:sp>
      </p:grpSp>
      <p:grpSp>
        <p:nvGrpSpPr>
          <p:cNvPr id="10" name="Group 143"/>
          <p:cNvGrpSpPr>
            <a:grpSpLocks/>
          </p:cNvGrpSpPr>
          <p:nvPr/>
        </p:nvGrpSpPr>
        <p:grpSpPr bwMode="auto">
          <a:xfrm>
            <a:off x="4648200" y="4191000"/>
            <a:ext cx="2590800" cy="228600"/>
            <a:chOff x="4648200" y="4191000"/>
            <a:chExt cx="2590800" cy="228600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4648200" y="4343400"/>
              <a:ext cx="18288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Flowchart: Terminator 136"/>
            <p:cNvSpPr/>
            <p:nvPr/>
          </p:nvSpPr>
          <p:spPr>
            <a:xfrm>
              <a:off x="6477000" y="41910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dirty="0">
                  <a:solidFill>
                    <a:srgbClr val="632523"/>
                  </a:solidFill>
                  <a:latin typeface="OpenSymbol" pitchFamily="2" charset="0"/>
                  <a:cs typeface="Arial" charset="0"/>
                </a:rPr>
                <a:t>T</a:t>
              </a: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 </a:t>
              </a:r>
            </a:p>
          </p:txBody>
        </p:sp>
      </p:grpSp>
      <p:grpSp>
        <p:nvGrpSpPr>
          <p:cNvPr id="11" name="Group 144"/>
          <p:cNvGrpSpPr>
            <a:grpSpLocks/>
          </p:cNvGrpSpPr>
          <p:nvPr/>
        </p:nvGrpSpPr>
        <p:grpSpPr bwMode="auto">
          <a:xfrm>
            <a:off x="3733800" y="5334000"/>
            <a:ext cx="3505200" cy="228600"/>
            <a:chOff x="3733800" y="5334000"/>
            <a:chExt cx="3505200" cy="228600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3733800" y="5486400"/>
              <a:ext cx="27432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Flowchart: Terminator 137"/>
            <p:cNvSpPr/>
            <p:nvPr/>
          </p:nvSpPr>
          <p:spPr>
            <a:xfrm>
              <a:off x="6477000" y="53340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dirty="0">
                  <a:solidFill>
                    <a:srgbClr val="632523"/>
                  </a:solidFill>
                  <a:latin typeface="OpenSymbol" pitchFamily="2" charset="0"/>
                  <a:cs typeface="Arial" charset="0"/>
                </a:rPr>
                <a:t>T</a:t>
              </a: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 </a:t>
              </a:r>
            </a:p>
          </p:txBody>
        </p:sp>
      </p:grpSp>
      <p:sp>
        <p:nvSpPr>
          <p:cNvPr id="16421" name="TextBox 148"/>
          <p:cNvSpPr txBox="1">
            <a:spLocks noChangeArrowheads="1"/>
          </p:cNvSpPr>
          <p:nvPr/>
        </p:nvSpPr>
        <p:spPr bwMode="auto">
          <a:xfrm>
            <a:off x="228600" y="152400"/>
            <a:ext cx="4154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prstClr val="black"/>
                </a:solidFill>
                <a:cs typeface="Arial" charset="0"/>
              </a:rPr>
              <a:t>Try analyzing with “signs</a:t>
            </a:r>
            <a:r>
              <a:rPr lang="en-US" sz="1800" i="1">
                <a:solidFill>
                  <a:prstClr val="black"/>
                </a:solidFill>
                <a:cs typeface="Arial" charset="0"/>
              </a:rPr>
              <a:t>”</a:t>
            </a:r>
            <a:r>
              <a:rPr lang="en-US" sz="1800">
                <a:solidFill>
                  <a:prstClr val="black"/>
                </a:solidFill>
                <a:cs typeface="Arial" charset="0"/>
              </a:rPr>
              <a:t> approximation…</a:t>
            </a:r>
          </a:p>
        </p:txBody>
      </p:sp>
      <p:sp>
        <p:nvSpPr>
          <p:cNvPr id="150" name="TextBox 149"/>
          <p:cNvSpPr txBox="1">
            <a:spLocks noChangeArrowheads="1"/>
          </p:cNvSpPr>
          <p:nvPr/>
        </p:nvSpPr>
        <p:spPr bwMode="auto">
          <a:xfrm>
            <a:off x="228600" y="5791200"/>
            <a:ext cx="33670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terminates...</a:t>
            </a:r>
          </a:p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… but reports false alarm</a:t>
            </a:r>
          </a:p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… therefore, need more precision</a:t>
            </a:r>
          </a:p>
        </p:txBody>
      </p:sp>
      <p:grpSp>
        <p:nvGrpSpPr>
          <p:cNvPr id="12" name="Group 153"/>
          <p:cNvGrpSpPr>
            <a:grpSpLocks/>
          </p:cNvGrpSpPr>
          <p:nvPr/>
        </p:nvGrpSpPr>
        <p:grpSpPr bwMode="auto">
          <a:xfrm>
            <a:off x="228600" y="3771900"/>
            <a:ext cx="1676400" cy="684213"/>
            <a:chOff x="228600" y="3771900"/>
            <a:chExt cx="1676400" cy="684431"/>
          </a:xfrm>
        </p:grpSpPr>
        <p:sp>
          <p:nvSpPr>
            <p:cNvPr id="16427" name="TextBox 150"/>
            <p:cNvSpPr txBox="1">
              <a:spLocks noChangeArrowheads="1"/>
            </p:cNvSpPr>
            <p:nvPr/>
          </p:nvSpPr>
          <p:spPr bwMode="auto">
            <a:xfrm>
              <a:off x="228600" y="3810000"/>
              <a:ext cx="104932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lost </a:t>
              </a:r>
            </a:p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precision</a:t>
              </a:r>
            </a:p>
          </p:txBody>
        </p:sp>
        <p:cxnSp>
          <p:nvCxnSpPr>
            <p:cNvPr id="153" name="Straight Arrow Connector 152"/>
            <p:cNvCxnSpPr>
              <a:stCxn id="16427" idx="3"/>
              <a:endCxn id="130" idx="1"/>
            </p:cNvCxnSpPr>
            <p:nvPr/>
          </p:nvCxnSpPr>
          <p:spPr>
            <a:xfrm flipV="1">
              <a:off x="1277938" y="3771900"/>
              <a:ext cx="627062" cy="36047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86"/>
          <p:cNvGrpSpPr>
            <a:grpSpLocks/>
          </p:cNvGrpSpPr>
          <p:nvPr/>
        </p:nvGrpSpPr>
        <p:grpSpPr bwMode="auto">
          <a:xfrm>
            <a:off x="1752600" y="5367338"/>
            <a:ext cx="1447800" cy="228600"/>
            <a:chOff x="1752600" y="5367453"/>
            <a:chExt cx="1447800" cy="228600"/>
          </a:xfrm>
        </p:grpSpPr>
        <p:sp>
          <p:nvSpPr>
            <p:cNvPr id="63" name="Flowchart: Terminator 62"/>
            <p:cNvSpPr/>
            <p:nvPr/>
          </p:nvSpPr>
          <p:spPr bwMode="auto">
            <a:xfrm>
              <a:off x="1752600" y="5367453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dirty="0">
                  <a:solidFill>
                    <a:srgbClr val="632523"/>
                  </a:solidFill>
                  <a:latin typeface="OpenSymbol" pitchFamily="2" charset="0"/>
                  <a:cs typeface="Arial" charset="0"/>
                </a:rPr>
                <a:t>T</a:t>
              </a: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 </a:t>
              </a:r>
            </a:p>
          </p:txBody>
        </p:sp>
        <p:cxnSp>
          <p:nvCxnSpPr>
            <p:cNvPr id="65" name="Straight Connector 64"/>
            <p:cNvCxnSpPr>
              <a:stCxn id="63" idx="3"/>
            </p:cNvCxnSpPr>
            <p:nvPr/>
          </p:nvCxnSpPr>
          <p:spPr bwMode="auto">
            <a:xfrm>
              <a:off x="2514600" y="5481753"/>
              <a:ext cx="685800" cy="4762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58148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1"/>
          <p:cNvGrpSpPr>
            <a:grpSpLocks/>
          </p:cNvGrpSpPr>
          <p:nvPr/>
        </p:nvGrpSpPr>
        <p:grpSpPr bwMode="auto">
          <a:xfrm>
            <a:off x="738188" y="1643063"/>
            <a:ext cx="3276600" cy="2590800"/>
            <a:chOff x="2819400" y="1752600"/>
            <a:chExt cx="3276600" cy="2590800"/>
          </a:xfrm>
        </p:grpSpPr>
        <p:cxnSp>
          <p:nvCxnSpPr>
            <p:cNvPr id="252" name="Straight Arrow Connector 251"/>
            <p:cNvCxnSpPr>
              <a:stCxn id="444" idx="0"/>
              <a:endCxn id="131" idx="2"/>
            </p:cNvCxnSpPr>
            <p:nvPr/>
          </p:nvCxnSpPr>
          <p:spPr>
            <a:xfrm rot="5400000" flipH="1" flipV="1">
              <a:off x="3219450" y="2647950"/>
              <a:ext cx="533400" cy="5715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/>
            <p:cNvCxnSpPr>
              <a:stCxn id="445" idx="0"/>
              <a:endCxn id="131" idx="2"/>
            </p:cNvCxnSpPr>
            <p:nvPr/>
          </p:nvCxnSpPr>
          <p:spPr>
            <a:xfrm rot="16200000" flipV="1">
              <a:off x="3829050" y="2609850"/>
              <a:ext cx="533400" cy="647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>
              <a:stCxn id="446" idx="0"/>
              <a:endCxn id="155" idx="2"/>
            </p:cNvCxnSpPr>
            <p:nvPr/>
          </p:nvCxnSpPr>
          <p:spPr>
            <a:xfrm rot="16200000" flipV="1">
              <a:off x="5124450" y="2609850"/>
              <a:ext cx="533400" cy="647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>
              <a:stCxn id="447" idx="0"/>
              <a:endCxn id="444" idx="2"/>
            </p:cNvCxnSpPr>
            <p:nvPr/>
          </p:nvCxnSpPr>
          <p:spPr>
            <a:xfrm rot="16200000" flipV="1">
              <a:off x="3467100" y="3162300"/>
              <a:ext cx="6858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Arrow Connector 255"/>
            <p:cNvCxnSpPr>
              <a:stCxn id="447" idx="0"/>
              <a:endCxn id="445" idx="2"/>
            </p:cNvCxnSpPr>
            <p:nvPr/>
          </p:nvCxnSpPr>
          <p:spPr>
            <a:xfrm rot="5400000" flipH="1" flipV="1">
              <a:off x="4076700" y="3771899"/>
              <a:ext cx="6858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Arrow Connector 256"/>
            <p:cNvCxnSpPr>
              <a:stCxn id="447" idx="0"/>
              <a:endCxn id="446" idx="2"/>
            </p:cNvCxnSpPr>
            <p:nvPr/>
          </p:nvCxnSpPr>
          <p:spPr>
            <a:xfrm rot="5400000" flipH="1" flipV="1">
              <a:off x="4724400" y="3124200"/>
              <a:ext cx="6858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7" name="Flowchart: Terminator 436"/>
            <p:cNvSpPr/>
            <p:nvPr/>
          </p:nvSpPr>
          <p:spPr>
            <a:xfrm>
              <a:off x="4038600" y="17526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dirty="0">
                  <a:solidFill>
                    <a:srgbClr val="632523"/>
                  </a:solidFill>
                  <a:latin typeface="OpenSymbol" pitchFamily="2" charset="0"/>
                  <a:cs typeface="Arial" charset="0"/>
                </a:rPr>
                <a:t>T</a:t>
              </a: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444" name="Flowchart: Terminator 443"/>
            <p:cNvSpPr/>
            <p:nvPr/>
          </p:nvSpPr>
          <p:spPr>
            <a:xfrm>
              <a:off x="2819400" y="3200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pos</a:t>
              </a:r>
            </a:p>
          </p:txBody>
        </p:sp>
        <p:sp>
          <p:nvSpPr>
            <p:cNvPr id="445" name="Flowchart: Terminator 444"/>
            <p:cNvSpPr/>
            <p:nvPr/>
          </p:nvSpPr>
          <p:spPr>
            <a:xfrm>
              <a:off x="4038600" y="3200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  <p:sp>
          <p:nvSpPr>
            <p:cNvPr id="446" name="Flowchart: Terminator 445"/>
            <p:cNvSpPr/>
            <p:nvPr/>
          </p:nvSpPr>
          <p:spPr>
            <a:xfrm>
              <a:off x="5334000" y="3200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neg</a:t>
              </a:r>
            </a:p>
          </p:txBody>
        </p:sp>
        <p:sp>
          <p:nvSpPr>
            <p:cNvPr id="447" name="Flowchart: Terminator 446"/>
            <p:cNvSpPr/>
            <p:nvPr/>
          </p:nvSpPr>
          <p:spPr>
            <a:xfrm>
              <a:off x="4038600" y="4114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b="1" dirty="0">
                  <a:solidFill>
                    <a:srgbClr val="C0504D">
                      <a:lumMod val="75000"/>
                    </a:srgbClr>
                  </a:solidFill>
                  <a:sym typeface="Symbol" pitchFamily="18" charset="2"/>
                </a:rPr>
                <a:t></a:t>
              </a:r>
              <a:endParaRPr lang="en-US" sz="1800" dirty="0">
                <a:solidFill>
                  <a:srgbClr val="632523"/>
                </a:solidFill>
                <a:cs typeface="Arial" charset="0"/>
              </a:endParaRPr>
            </a:p>
          </p:txBody>
        </p:sp>
        <p:cxnSp>
          <p:nvCxnSpPr>
            <p:cNvPr id="129" name="Straight Arrow Connector 128"/>
            <p:cNvCxnSpPr>
              <a:stCxn id="131" idx="0"/>
              <a:endCxn id="437" idx="2"/>
            </p:cNvCxnSpPr>
            <p:nvPr/>
          </p:nvCxnSpPr>
          <p:spPr>
            <a:xfrm rot="5400000" flipH="1" flipV="1">
              <a:off x="3867150" y="1885950"/>
              <a:ext cx="457200" cy="647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Flowchart: Terminator 130"/>
            <p:cNvSpPr/>
            <p:nvPr/>
          </p:nvSpPr>
          <p:spPr>
            <a:xfrm>
              <a:off x="3352800" y="2438400"/>
              <a:ext cx="8382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</a:t>
              </a: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  <a:sym typeface="Symbol"/>
                </a:rPr>
                <a:t> </a:t>
              </a: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neg</a:t>
              </a:r>
            </a:p>
          </p:txBody>
        </p:sp>
        <p:sp>
          <p:nvSpPr>
            <p:cNvPr id="155" name="Flowchart: Terminator 154"/>
            <p:cNvSpPr/>
            <p:nvPr/>
          </p:nvSpPr>
          <p:spPr>
            <a:xfrm>
              <a:off x="4648200" y="2438400"/>
              <a:ext cx="8382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</a:t>
              </a: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  <a:sym typeface="Symbol"/>
                </a:rPr>
                <a:t> pos</a:t>
              </a:r>
              <a:endParaRPr lang="en-US" sz="1800" dirty="0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cxnSp>
          <p:nvCxnSpPr>
            <p:cNvPr id="159" name="Straight Arrow Connector 158"/>
            <p:cNvCxnSpPr>
              <a:stCxn id="445" idx="0"/>
              <a:endCxn id="155" idx="2"/>
            </p:cNvCxnSpPr>
            <p:nvPr/>
          </p:nvCxnSpPr>
          <p:spPr>
            <a:xfrm rot="5400000" flipH="1" flipV="1">
              <a:off x="4476750" y="2609850"/>
              <a:ext cx="533400" cy="647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55" idx="0"/>
              <a:endCxn id="437" idx="2"/>
            </p:cNvCxnSpPr>
            <p:nvPr/>
          </p:nvCxnSpPr>
          <p:spPr>
            <a:xfrm rot="16200000" flipV="1">
              <a:off x="4514850" y="1885950"/>
              <a:ext cx="457200" cy="647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92"/>
          <p:cNvGrpSpPr>
            <a:grpSpLocks/>
          </p:cNvGrpSpPr>
          <p:nvPr/>
        </p:nvGrpSpPr>
        <p:grpSpPr bwMode="auto">
          <a:xfrm>
            <a:off x="5691188" y="2176463"/>
            <a:ext cx="2590800" cy="1676400"/>
            <a:chOff x="5410200" y="2514600"/>
            <a:chExt cx="2590800" cy="1676400"/>
          </a:xfrm>
        </p:grpSpPr>
        <p:sp>
          <p:nvSpPr>
            <p:cNvPr id="164" name="Flowchart: Terminator 163"/>
            <p:cNvSpPr/>
            <p:nvPr/>
          </p:nvSpPr>
          <p:spPr>
            <a:xfrm>
              <a:off x="6324600" y="25146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true</a:t>
              </a:r>
            </a:p>
          </p:txBody>
        </p:sp>
        <p:sp>
          <p:nvSpPr>
            <p:cNvPr id="165" name="Flowchart: Terminator 164"/>
            <p:cNvSpPr/>
            <p:nvPr/>
          </p:nvSpPr>
          <p:spPr>
            <a:xfrm>
              <a:off x="5410200" y="32766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 = 0</a:t>
              </a:r>
            </a:p>
          </p:txBody>
        </p:sp>
        <p:sp>
          <p:nvSpPr>
            <p:cNvPr id="166" name="Flowchart: Terminator 165"/>
            <p:cNvSpPr/>
            <p:nvPr/>
          </p:nvSpPr>
          <p:spPr>
            <a:xfrm>
              <a:off x="7239000" y="32766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 </a:t>
              </a: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  <a:sym typeface="Symbol"/>
                </a:rPr>
                <a:t> 0</a:t>
              </a: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167" name="Flowchart: Terminator 166"/>
            <p:cNvSpPr/>
            <p:nvPr/>
          </p:nvSpPr>
          <p:spPr>
            <a:xfrm>
              <a:off x="6324600" y="39624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false</a:t>
              </a:r>
            </a:p>
          </p:txBody>
        </p:sp>
        <p:cxnSp>
          <p:nvCxnSpPr>
            <p:cNvPr id="169" name="Straight Arrow Connector 168"/>
            <p:cNvCxnSpPr>
              <a:stCxn id="167" idx="0"/>
              <a:endCxn id="165" idx="2"/>
            </p:cNvCxnSpPr>
            <p:nvPr/>
          </p:nvCxnSpPr>
          <p:spPr>
            <a:xfrm rot="16200000" flipV="1">
              <a:off x="6019800" y="3276600"/>
              <a:ext cx="4572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>
              <a:stCxn id="165" idx="0"/>
              <a:endCxn id="164" idx="2"/>
            </p:cNvCxnSpPr>
            <p:nvPr/>
          </p:nvCxnSpPr>
          <p:spPr>
            <a:xfrm rot="5400000" flipH="1" flipV="1">
              <a:off x="5981700" y="2552700"/>
              <a:ext cx="5334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>
              <a:stCxn id="166" idx="0"/>
              <a:endCxn id="164" idx="2"/>
            </p:cNvCxnSpPr>
            <p:nvPr/>
          </p:nvCxnSpPr>
          <p:spPr>
            <a:xfrm rot="16200000" flipV="1">
              <a:off x="6896100" y="2552700"/>
              <a:ext cx="5334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>
              <a:stCxn id="167" idx="0"/>
              <a:endCxn id="166" idx="2"/>
            </p:cNvCxnSpPr>
            <p:nvPr/>
          </p:nvCxnSpPr>
          <p:spPr>
            <a:xfrm rot="5400000" flipH="1" flipV="1">
              <a:off x="6934200" y="3276600"/>
              <a:ext cx="4572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9" name="Multiply 178"/>
          <p:cNvSpPr/>
          <p:nvPr/>
        </p:nvSpPr>
        <p:spPr>
          <a:xfrm>
            <a:off x="4167188" y="2328863"/>
            <a:ext cx="1295400" cy="12192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4" name="Group 180"/>
          <p:cNvGrpSpPr>
            <a:grpSpLocks/>
          </p:cNvGrpSpPr>
          <p:nvPr/>
        </p:nvGrpSpPr>
        <p:grpSpPr bwMode="auto">
          <a:xfrm>
            <a:off x="738188" y="2328863"/>
            <a:ext cx="3276600" cy="1676400"/>
            <a:chOff x="4495800" y="4876800"/>
            <a:chExt cx="3276600" cy="1676400"/>
          </a:xfrm>
        </p:grpSpPr>
        <p:cxnSp>
          <p:nvCxnSpPr>
            <p:cNvPr id="182" name="Straight Arrow Connector 181"/>
            <p:cNvCxnSpPr>
              <a:stCxn id="189" idx="0"/>
              <a:endCxn id="188" idx="2"/>
            </p:cNvCxnSpPr>
            <p:nvPr/>
          </p:nvCxnSpPr>
          <p:spPr>
            <a:xfrm rot="5400000" flipH="1" flipV="1">
              <a:off x="5219700" y="4762500"/>
              <a:ext cx="5334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>
              <a:stCxn id="190" idx="0"/>
              <a:endCxn id="188" idx="2"/>
            </p:cNvCxnSpPr>
            <p:nvPr/>
          </p:nvCxnSpPr>
          <p:spPr>
            <a:xfrm rot="5400000" flipH="1" flipV="1">
              <a:off x="5829300" y="5372099"/>
              <a:ext cx="5334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>
              <a:stCxn id="191" idx="0"/>
              <a:endCxn id="188" idx="2"/>
            </p:cNvCxnSpPr>
            <p:nvPr/>
          </p:nvCxnSpPr>
          <p:spPr>
            <a:xfrm rot="16200000" flipV="1">
              <a:off x="6477000" y="4724400"/>
              <a:ext cx="5334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>
              <a:stCxn id="192" idx="0"/>
              <a:endCxn id="189" idx="2"/>
            </p:cNvCxnSpPr>
            <p:nvPr/>
          </p:nvCxnSpPr>
          <p:spPr>
            <a:xfrm rot="16200000" flipV="1">
              <a:off x="5257800" y="5486400"/>
              <a:ext cx="4572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>
              <a:stCxn id="192" idx="0"/>
              <a:endCxn id="190" idx="2"/>
            </p:cNvCxnSpPr>
            <p:nvPr/>
          </p:nvCxnSpPr>
          <p:spPr>
            <a:xfrm rot="5400000" flipH="1" flipV="1">
              <a:off x="5867400" y="6095999"/>
              <a:ext cx="4572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92" idx="0"/>
              <a:endCxn id="191" idx="2"/>
            </p:cNvCxnSpPr>
            <p:nvPr/>
          </p:nvCxnSpPr>
          <p:spPr>
            <a:xfrm rot="5400000" flipH="1" flipV="1">
              <a:off x="6515100" y="5448300"/>
              <a:ext cx="4572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Flowchart: Terminator 187"/>
            <p:cNvSpPr/>
            <p:nvPr/>
          </p:nvSpPr>
          <p:spPr>
            <a:xfrm>
              <a:off x="5715000" y="4876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dirty="0">
                  <a:solidFill>
                    <a:srgbClr val="632523"/>
                  </a:solidFill>
                  <a:latin typeface="OpenSymbol" pitchFamily="2" charset="0"/>
                  <a:cs typeface="Arial" charset="0"/>
                </a:rPr>
                <a:t>T</a:t>
              </a: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189" name="Flowchart: Terminator 188"/>
            <p:cNvSpPr/>
            <p:nvPr/>
          </p:nvSpPr>
          <p:spPr>
            <a:xfrm>
              <a:off x="4495800" y="5638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pos</a:t>
              </a:r>
            </a:p>
          </p:txBody>
        </p:sp>
        <p:sp>
          <p:nvSpPr>
            <p:cNvPr id="190" name="Flowchart: Terminator 189"/>
            <p:cNvSpPr/>
            <p:nvPr/>
          </p:nvSpPr>
          <p:spPr>
            <a:xfrm>
              <a:off x="5715000" y="5638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  <p:sp>
          <p:nvSpPr>
            <p:cNvPr id="191" name="Flowchart: Terminator 190"/>
            <p:cNvSpPr/>
            <p:nvPr/>
          </p:nvSpPr>
          <p:spPr>
            <a:xfrm>
              <a:off x="7010400" y="5638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neg</a:t>
              </a:r>
            </a:p>
          </p:txBody>
        </p:sp>
        <p:sp>
          <p:nvSpPr>
            <p:cNvPr id="192" name="Flowchart: Terminator 191"/>
            <p:cNvSpPr/>
            <p:nvPr/>
          </p:nvSpPr>
          <p:spPr>
            <a:xfrm>
              <a:off x="5715000" y="63246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b="1" dirty="0">
                  <a:solidFill>
                    <a:srgbClr val="C0504D">
                      <a:lumMod val="75000"/>
                    </a:srgbClr>
                  </a:solidFill>
                  <a:sym typeface="Symbol" pitchFamily="18" charset="2"/>
                </a:rPr>
                <a:t></a:t>
              </a:r>
              <a:endParaRPr lang="en-US" sz="1800" dirty="0">
                <a:solidFill>
                  <a:srgbClr val="632523"/>
                </a:solidFill>
                <a:cs typeface="Arial" charset="0"/>
              </a:endParaRPr>
            </a:p>
          </p:txBody>
        </p:sp>
      </p:grpSp>
      <p:grpSp>
        <p:nvGrpSpPr>
          <p:cNvPr id="5" name="Group 211"/>
          <p:cNvGrpSpPr>
            <a:grpSpLocks/>
          </p:cNvGrpSpPr>
          <p:nvPr/>
        </p:nvGrpSpPr>
        <p:grpSpPr bwMode="auto">
          <a:xfrm>
            <a:off x="890588" y="4386263"/>
            <a:ext cx="2971800" cy="1055687"/>
            <a:chOff x="609600" y="4724400"/>
            <a:chExt cx="2971800" cy="1055132"/>
          </a:xfrm>
        </p:grpSpPr>
        <p:sp>
          <p:nvSpPr>
            <p:cNvPr id="17421" name="TextBox 202"/>
            <p:cNvSpPr txBox="1">
              <a:spLocks noChangeArrowheads="1"/>
            </p:cNvSpPr>
            <p:nvPr/>
          </p:nvSpPr>
          <p:spPr bwMode="auto">
            <a:xfrm>
              <a:off x="1447800" y="5410200"/>
              <a:ext cx="13019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signs lattice</a:t>
              </a:r>
            </a:p>
          </p:txBody>
        </p:sp>
        <p:sp>
          <p:nvSpPr>
            <p:cNvPr id="210" name="Left Brace 209"/>
            <p:cNvSpPr/>
            <p:nvPr/>
          </p:nvSpPr>
          <p:spPr>
            <a:xfrm rot="16200000">
              <a:off x="1752780" y="3581220"/>
              <a:ext cx="685439" cy="2971800"/>
            </a:xfrm>
            <a:prstGeom prst="leftBrac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217"/>
          <p:cNvGrpSpPr>
            <a:grpSpLocks/>
          </p:cNvGrpSpPr>
          <p:nvPr/>
        </p:nvGrpSpPr>
        <p:grpSpPr bwMode="auto">
          <a:xfrm>
            <a:off x="5691188" y="4310063"/>
            <a:ext cx="2667000" cy="1143000"/>
            <a:chOff x="5410200" y="4648200"/>
            <a:chExt cx="2667000" cy="1143000"/>
          </a:xfrm>
        </p:grpSpPr>
        <p:sp>
          <p:nvSpPr>
            <p:cNvPr id="17419" name="TextBox 196"/>
            <p:cNvSpPr txBox="1">
              <a:spLocks noChangeArrowheads="1"/>
            </p:cNvSpPr>
            <p:nvPr/>
          </p:nvSpPr>
          <p:spPr bwMode="auto">
            <a:xfrm>
              <a:off x="5575592" y="5421868"/>
              <a:ext cx="24254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Boolean formula lattice</a:t>
              </a:r>
            </a:p>
          </p:txBody>
        </p:sp>
        <p:sp>
          <p:nvSpPr>
            <p:cNvPr id="211" name="Left Brace 210"/>
            <p:cNvSpPr/>
            <p:nvPr/>
          </p:nvSpPr>
          <p:spPr>
            <a:xfrm rot="16200000">
              <a:off x="6400800" y="3657600"/>
              <a:ext cx="685800" cy="2667000"/>
            </a:xfrm>
            <a:prstGeom prst="leftBrac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216"/>
          <p:cNvGrpSpPr>
            <a:grpSpLocks/>
          </p:cNvGrpSpPr>
          <p:nvPr/>
        </p:nvGrpSpPr>
        <p:grpSpPr bwMode="auto">
          <a:xfrm>
            <a:off x="890588" y="4386263"/>
            <a:ext cx="2971800" cy="1055687"/>
            <a:chOff x="609600" y="4724400"/>
            <a:chExt cx="2971800" cy="1055132"/>
          </a:xfrm>
        </p:grpSpPr>
        <p:sp>
          <p:nvSpPr>
            <p:cNvPr id="17417" name="TextBox 193"/>
            <p:cNvSpPr txBox="1">
              <a:spLocks noChangeArrowheads="1"/>
            </p:cNvSpPr>
            <p:nvPr/>
          </p:nvSpPr>
          <p:spPr bwMode="auto">
            <a:xfrm>
              <a:off x="1066800" y="5410200"/>
              <a:ext cx="1981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refined signs lattice</a:t>
              </a:r>
            </a:p>
          </p:txBody>
        </p:sp>
        <p:sp>
          <p:nvSpPr>
            <p:cNvPr id="216" name="Left Brace 215"/>
            <p:cNvSpPr/>
            <p:nvPr/>
          </p:nvSpPr>
          <p:spPr>
            <a:xfrm rot="16200000">
              <a:off x="1752780" y="3581220"/>
              <a:ext cx="685439" cy="2971800"/>
            </a:xfrm>
            <a:prstGeom prst="leftBrac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7634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0" y="533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entry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10000" y="1295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0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0" y="2057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956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+ 1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44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- 1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0000" y="3810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956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X &lt; 0 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7244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exit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438400" y="5715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crash</a:t>
            </a:r>
          </a:p>
        </p:txBody>
      </p:sp>
      <p:cxnSp>
        <p:nvCxnSpPr>
          <p:cNvPr id="22" name="Straight Arrow Connector 21"/>
          <p:cNvCxnSpPr>
            <a:stCxn id="4" idx="2"/>
            <a:endCxn id="13" idx="0"/>
          </p:cNvCxnSpPr>
          <p:nvPr/>
        </p:nvCxnSpPr>
        <p:spPr>
          <a:xfrm rot="5400000">
            <a:off x="4191001" y="1104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4" idx="0"/>
          </p:cNvCxnSpPr>
          <p:nvPr/>
        </p:nvCxnSpPr>
        <p:spPr>
          <a:xfrm rot="5400000">
            <a:off x="4191001" y="1866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rot="5400000">
            <a:off x="36195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2"/>
            <a:endCxn id="16" idx="0"/>
          </p:cNvCxnSpPr>
          <p:nvPr/>
        </p:nvCxnSpPr>
        <p:spPr>
          <a:xfrm rot="16200000" flipH="1">
            <a:off x="45339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7" idx="0"/>
          </p:cNvCxnSpPr>
          <p:nvPr/>
        </p:nvCxnSpPr>
        <p:spPr>
          <a:xfrm rot="16200000" flipH="1">
            <a:off x="37338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2"/>
            <a:endCxn id="17" idx="0"/>
          </p:cNvCxnSpPr>
          <p:nvPr/>
        </p:nvCxnSpPr>
        <p:spPr>
          <a:xfrm rot="5400000">
            <a:off x="46482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  <a:endCxn id="18" idx="0"/>
          </p:cNvCxnSpPr>
          <p:nvPr/>
        </p:nvCxnSpPr>
        <p:spPr>
          <a:xfrm rot="5400000">
            <a:off x="36195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2"/>
            <a:endCxn id="19" idx="0"/>
          </p:cNvCxnSpPr>
          <p:nvPr/>
        </p:nvCxnSpPr>
        <p:spPr>
          <a:xfrm rot="16200000" flipH="1">
            <a:off x="45339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2"/>
            <a:endCxn id="20" idx="0"/>
          </p:cNvCxnSpPr>
          <p:nvPr/>
        </p:nvCxnSpPr>
        <p:spPr>
          <a:xfrm rot="5400000">
            <a:off x="2971800" y="5219700"/>
            <a:ext cx="5334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2" name="TextBox 44"/>
          <p:cNvSpPr txBox="1">
            <a:spLocks noChangeArrowheads="1"/>
          </p:cNvSpPr>
          <p:nvPr/>
        </p:nvSpPr>
        <p:spPr bwMode="auto">
          <a:xfrm>
            <a:off x="3429000" y="2514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8453" name="TextBox 45"/>
          <p:cNvSpPr txBox="1">
            <a:spLocks noChangeArrowheads="1"/>
          </p:cNvSpPr>
          <p:nvPr/>
        </p:nvSpPr>
        <p:spPr bwMode="auto">
          <a:xfrm>
            <a:off x="4876800" y="42783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sp>
        <p:nvSpPr>
          <p:cNvPr id="18454" name="TextBox 46"/>
          <p:cNvSpPr txBox="1">
            <a:spLocks noChangeArrowheads="1"/>
          </p:cNvSpPr>
          <p:nvPr/>
        </p:nvSpPr>
        <p:spPr bwMode="auto">
          <a:xfrm>
            <a:off x="3429000" y="42672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8455" name="TextBox 47"/>
          <p:cNvSpPr txBox="1">
            <a:spLocks noChangeArrowheads="1"/>
          </p:cNvSpPr>
          <p:nvPr/>
        </p:nvSpPr>
        <p:spPr bwMode="auto">
          <a:xfrm>
            <a:off x="4876800" y="25257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cxnSp>
        <p:nvCxnSpPr>
          <p:cNvPr id="52" name="Straight Connector 51"/>
          <p:cNvCxnSpPr>
            <a:stCxn id="18" idx="2"/>
          </p:cNvCxnSpPr>
          <p:nvPr/>
        </p:nvCxnSpPr>
        <p:spPr>
          <a:xfrm rot="16200000" flipH="1">
            <a:off x="3448050" y="5200650"/>
            <a:ext cx="685800" cy="647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endCxn id="14" idx="3"/>
          </p:cNvCxnSpPr>
          <p:nvPr/>
        </p:nvCxnSpPr>
        <p:spPr>
          <a:xfrm rot="5400000" flipH="1" flipV="1">
            <a:off x="2724150" y="3638550"/>
            <a:ext cx="3619500" cy="838200"/>
          </a:xfrm>
          <a:prstGeom prst="bentConnector4">
            <a:avLst>
              <a:gd name="adj1" fmla="val 0"/>
              <a:gd name="adj2" fmla="val 23636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8" name="TextBox 60"/>
          <p:cNvSpPr txBox="1">
            <a:spLocks noChangeArrowheads="1"/>
          </p:cNvSpPr>
          <p:nvPr/>
        </p:nvSpPr>
        <p:spPr bwMode="auto">
          <a:xfrm>
            <a:off x="2743200" y="5181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8459" name="TextBox 61"/>
          <p:cNvSpPr txBox="1">
            <a:spLocks noChangeArrowheads="1"/>
          </p:cNvSpPr>
          <p:nvPr/>
        </p:nvSpPr>
        <p:spPr bwMode="auto">
          <a:xfrm>
            <a:off x="3733800" y="51816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grpSp>
        <p:nvGrpSpPr>
          <p:cNvPr id="2" name="Group 175"/>
          <p:cNvGrpSpPr>
            <a:grpSpLocks/>
          </p:cNvGrpSpPr>
          <p:nvPr/>
        </p:nvGrpSpPr>
        <p:grpSpPr bwMode="auto">
          <a:xfrm>
            <a:off x="990600" y="1676400"/>
            <a:ext cx="3352800" cy="228600"/>
            <a:chOff x="990600" y="1676400"/>
            <a:chExt cx="3352800" cy="22860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2667000" y="1828800"/>
              <a:ext cx="16764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Flowchart: Terminator 122"/>
            <p:cNvSpPr/>
            <p:nvPr/>
          </p:nvSpPr>
          <p:spPr>
            <a:xfrm>
              <a:off x="1905000" y="1676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  <p:sp>
          <p:nvSpPr>
            <p:cNvPr id="50" name="Flowchart: Terminator 49"/>
            <p:cNvSpPr/>
            <p:nvPr/>
          </p:nvSpPr>
          <p:spPr>
            <a:xfrm>
              <a:off x="990600" y="16764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true</a:t>
              </a:r>
            </a:p>
          </p:txBody>
        </p:sp>
        <p:cxnSp>
          <p:nvCxnSpPr>
            <p:cNvPr id="53" name="Straight Connector 52"/>
            <p:cNvCxnSpPr>
              <a:stCxn id="123" idx="1"/>
              <a:endCxn id="50" idx="3"/>
            </p:cNvCxnSpPr>
            <p:nvPr/>
          </p:nvCxnSpPr>
          <p:spPr>
            <a:xfrm rot="10800000">
              <a:off x="1752600" y="17907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11"/>
          <p:cNvGrpSpPr>
            <a:grpSpLocks/>
          </p:cNvGrpSpPr>
          <p:nvPr/>
        </p:nvGrpSpPr>
        <p:grpSpPr bwMode="auto">
          <a:xfrm>
            <a:off x="990600" y="2743200"/>
            <a:ext cx="2667000" cy="228600"/>
            <a:chOff x="990600" y="2743200"/>
            <a:chExt cx="2667000" cy="2286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2667000" y="28956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Flowchart: Terminator 127"/>
            <p:cNvSpPr/>
            <p:nvPr/>
          </p:nvSpPr>
          <p:spPr>
            <a:xfrm>
              <a:off x="1905000" y="2743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  <p:sp>
          <p:nvSpPr>
            <p:cNvPr id="54" name="Flowchart: Terminator 53"/>
            <p:cNvSpPr/>
            <p:nvPr/>
          </p:nvSpPr>
          <p:spPr>
            <a:xfrm>
              <a:off x="990600" y="27432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Y=0</a:t>
              </a:r>
            </a:p>
          </p:txBody>
        </p:sp>
        <p:cxnSp>
          <p:nvCxnSpPr>
            <p:cNvPr id="55" name="Straight Connector 54"/>
            <p:cNvCxnSpPr>
              <a:stCxn id="128" idx="1"/>
              <a:endCxn id="54" idx="3"/>
            </p:cNvCxnSpPr>
            <p:nvPr/>
          </p:nvCxnSpPr>
          <p:spPr>
            <a:xfrm rot="10800000">
              <a:off x="1752600" y="28575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77"/>
          <p:cNvGrpSpPr>
            <a:grpSpLocks/>
          </p:cNvGrpSpPr>
          <p:nvPr/>
        </p:nvGrpSpPr>
        <p:grpSpPr bwMode="auto">
          <a:xfrm>
            <a:off x="990600" y="3352800"/>
            <a:ext cx="2667000" cy="228600"/>
            <a:chOff x="990600" y="3352800"/>
            <a:chExt cx="2667000" cy="228600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2667000" y="35052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Flowchart: Terminator 128"/>
            <p:cNvSpPr/>
            <p:nvPr/>
          </p:nvSpPr>
          <p:spPr>
            <a:xfrm>
              <a:off x="1905000" y="3352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pos</a:t>
              </a:r>
            </a:p>
          </p:txBody>
        </p:sp>
        <p:sp>
          <p:nvSpPr>
            <p:cNvPr id="58" name="Flowchart: Terminator 57"/>
            <p:cNvSpPr/>
            <p:nvPr/>
          </p:nvSpPr>
          <p:spPr>
            <a:xfrm>
              <a:off x="990600" y="33528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Y=0</a:t>
              </a:r>
            </a:p>
          </p:txBody>
        </p:sp>
        <p:cxnSp>
          <p:nvCxnSpPr>
            <p:cNvPr id="59" name="Straight Connector 58"/>
            <p:cNvCxnSpPr>
              <a:stCxn id="129" idx="1"/>
              <a:endCxn id="58" idx="3"/>
            </p:cNvCxnSpPr>
            <p:nvPr/>
          </p:nvCxnSpPr>
          <p:spPr>
            <a:xfrm rot="10800000">
              <a:off x="1752600" y="34671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81"/>
          <p:cNvGrpSpPr>
            <a:grpSpLocks/>
          </p:cNvGrpSpPr>
          <p:nvPr/>
        </p:nvGrpSpPr>
        <p:grpSpPr bwMode="auto">
          <a:xfrm>
            <a:off x="5105400" y="3352800"/>
            <a:ext cx="3048000" cy="228600"/>
            <a:chOff x="5105400" y="3352800"/>
            <a:chExt cx="3048000" cy="228600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5105400" y="3505200"/>
              <a:ext cx="1371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Flowchart: Terminator 130"/>
            <p:cNvSpPr/>
            <p:nvPr/>
          </p:nvSpPr>
          <p:spPr>
            <a:xfrm>
              <a:off x="6477000" y="3352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neg</a:t>
              </a:r>
            </a:p>
          </p:txBody>
        </p:sp>
        <p:sp>
          <p:nvSpPr>
            <p:cNvPr id="66" name="Flowchart: Terminator 65"/>
            <p:cNvSpPr/>
            <p:nvPr/>
          </p:nvSpPr>
          <p:spPr>
            <a:xfrm>
              <a:off x="7391400" y="33528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</a:t>
              </a: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  <a:sym typeface="Symbol"/>
                </a:rPr>
                <a:t></a:t>
              </a: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0</a:t>
              </a:r>
            </a:p>
          </p:txBody>
        </p:sp>
        <p:cxnSp>
          <p:nvCxnSpPr>
            <p:cNvPr id="67" name="Straight Connector 66"/>
            <p:cNvCxnSpPr>
              <a:stCxn id="66" idx="1"/>
              <a:endCxn id="131" idx="3"/>
            </p:cNvCxnSpPr>
            <p:nvPr/>
          </p:nvCxnSpPr>
          <p:spPr>
            <a:xfrm rot="10800000">
              <a:off x="7239000" y="34671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14"/>
          <p:cNvGrpSpPr>
            <a:grpSpLocks/>
          </p:cNvGrpSpPr>
          <p:nvPr/>
        </p:nvGrpSpPr>
        <p:grpSpPr bwMode="auto">
          <a:xfrm>
            <a:off x="762000" y="3810000"/>
            <a:ext cx="3619500" cy="685800"/>
            <a:chOff x="762000" y="3810000"/>
            <a:chExt cx="3619500" cy="685800"/>
          </a:xfrm>
        </p:grpSpPr>
        <p:sp>
          <p:nvSpPr>
            <p:cNvPr id="84" name="Right Brace 83"/>
            <p:cNvSpPr/>
            <p:nvPr/>
          </p:nvSpPr>
          <p:spPr>
            <a:xfrm>
              <a:off x="2438400" y="3886200"/>
              <a:ext cx="228600" cy="609600"/>
            </a:xfrm>
            <a:prstGeom prst="rightBrac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18497" name="Group 178"/>
            <p:cNvGrpSpPr>
              <a:grpSpLocks/>
            </p:cNvGrpSpPr>
            <p:nvPr/>
          </p:nvGrpSpPr>
          <p:grpSpPr bwMode="auto">
            <a:xfrm>
              <a:off x="762000" y="3810000"/>
              <a:ext cx="3619500" cy="609600"/>
              <a:chOff x="762000" y="3810000"/>
              <a:chExt cx="3619500" cy="609600"/>
            </a:xfrm>
          </p:grpSpPr>
          <p:sp>
            <p:nvSpPr>
              <p:cNvPr id="74" name="Flowchart: Terminator 73"/>
              <p:cNvSpPr/>
              <p:nvPr/>
            </p:nvSpPr>
            <p:spPr>
              <a:xfrm>
                <a:off x="1676400" y="3962400"/>
                <a:ext cx="762000" cy="228600"/>
              </a:xfrm>
              <a:prstGeom prst="flowChartTerminator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C0504D">
                        <a:lumMod val="50000"/>
                      </a:srgbClr>
                    </a:solidFill>
                  </a:rPr>
                  <a:t>X = pos</a:t>
                </a:r>
              </a:p>
            </p:txBody>
          </p:sp>
          <p:cxnSp>
            <p:nvCxnSpPr>
              <p:cNvPr id="75" name="Straight Connector 74"/>
              <p:cNvCxnSpPr>
                <a:stCxn id="74" idx="1"/>
              </p:cNvCxnSpPr>
              <p:nvPr/>
            </p:nvCxnSpPr>
            <p:spPr>
              <a:xfrm rot="10800000">
                <a:off x="1524000" y="4076700"/>
                <a:ext cx="1524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Flowchart: Terminator 75"/>
              <p:cNvSpPr/>
              <p:nvPr/>
            </p:nvSpPr>
            <p:spPr>
              <a:xfrm>
                <a:off x="762000" y="3962400"/>
                <a:ext cx="762000" cy="228600"/>
              </a:xfrm>
              <a:prstGeom prst="flowChartTerminator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9BBB59">
                        <a:lumMod val="50000"/>
                      </a:srgbClr>
                    </a:solidFill>
                  </a:rPr>
                  <a:t>Y=0</a:t>
                </a:r>
              </a:p>
            </p:txBody>
          </p:sp>
          <p:sp>
            <p:nvSpPr>
              <p:cNvPr id="77" name="Flowchart: Terminator 76"/>
              <p:cNvSpPr/>
              <p:nvPr/>
            </p:nvSpPr>
            <p:spPr>
              <a:xfrm>
                <a:off x="1676400" y="4191000"/>
                <a:ext cx="762000" cy="228600"/>
              </a:xfrm>
              <a:prstGeom prst="flowChartTerminator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C0504D">
                        <a:lumMod val="50000"/>
                      </a:srgbClr>
                    </a:solidFill>
                  </a:rPr>
                  <a:t>X = neg</a:t>
                </a:r>
              </a:p>
            </p:txBody>
          </p:sp>
          <p:sp>
            <p:nvSpPr>
              <p:cNvPr id="78" name="Flowchart: Terminator 77"/>
              <p:cNvSpPr/>
              <p:nvPr/>
            </p:nvSpPr>
            <p:spPr>
              <a:xfrm>
                <a:off x="762000" y="4191000"/>
                <a:ext cx="762000" cy="228600"/>
              </a:xfrm>
              <a:prstGeom prst="flowChartTerminator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9BBB59">
                        <a:lumMod val="50000"/>
                      </a:srgbClr>
                    </a:solidFill>
                  </a:rPr>
                  <a:t>Y</a:t>
                </a:r>
                <a:r>
                  <a:rPr lang="en-US" sz="1800" dirty="0">
                    <a:solidFill>
                      <a:srgbClr val="9BBB59">
                        <a:lumMod val="50000"/>
                      </a:srgbClr>
                    </a:solidFill>
                    <a:sym typeface="Symbol"/>
                  </a:rPr>
                  <a:t></a:t>
                </a:r>
                <a:r>
                  <a:rPr lang="en-US" sz="1800" dirty="0">
                    <a:solidFill>
                      <a:srgbClr val="9BBB59">
                        <a:lumMod val="50000"/>
                      </a:srgbClr>
                    </a:solidFill>
                  </a:rPr>
                  <a:t>0</a:t>
                </a:r>
              </a:p>
            </p:txBody>
          </p:sp>
          <p:cxnSp>
            <p:nvCxnSpPr>
              <p:cNvPr id="80" name="Straight Connector 79"/>
              <p:cNvCxnSpPr>
                <a:stCxn id="77" idx="1"/>
                <a:endCxn id="78" idx="3"/>
              </p:cNvCxnSpPr>
              <p:nvPr/>
            </p:nvCxnSpPr>
            <p:spPr>
              <a:xfrm rot="10800000">
                <a:off x="1524000" y="4305300"/>
                <a:ext cx="1524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Elbow Connector 87"/>
              <p:cNvCxnSpPr>
                <a:stCxn id="17" idx="0"/>
                <a:endCxn id="84" idx="1"/>
              </p:cNvCxnSpPr>
              <p:nvPr/>
            </p:nvCxnSpPr>
            <p:spPr>
              <a:xfrm rot="16200000" flipH="1" flipV="1">
                <a:off x="3333750" y="3143250"/>
                <a:ext cx="381000" cy="1714500"/>
              </a:xfrm>
              <a:prstGeom prst="bentConnector4">
                <a:avLst>
                  <a:gd name="adj1" fmla="val -34588"/>
                  <a:gd name="adj2" fmla="val 89647"/>
                </a:avLst>
              </a:prstGeom>
              <a:ln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179"/>
          <p:cNvGrpSpPr>
            <a:grpSpLocks/>
          </p:cNvGrpSpPr>
          <p:nvPr/>
        </p:nvGrpSpPr>
        <p:grpSpPr bwMode="auto">
          <a:xfrm>
            <a:off x="762000" y="4343400"/>
            <a:ext cx="3352800" cy="533400"/>
            <a:chOff x="762000" y="4343400"/>
            <a:chExt cx="3352800" cy="533400"/>
          </a:xfrm>
        </p:grpSpPr>
        <p:sp>
          <p:nvSpPr>
            <p:cNvPr id="115" name="Flowchart: Terminator 114"/>
            <p:cNvSpPr/>
            <p:nvPr/>
          </p:nvSpPr>
          <p:spPr>
            <a:xfrm>
              <a:off x="1676400" y="4648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pos</a:t>
              </a:r>
            </a:p>
          </p:txBody>
        </p:sp>
        <p:cxnSp>
          <p:nvCxnSpPr>
            <p:cNvPr id="116" name="Straight Connector 115"/>
            <p:cNvCxnSpPr>
              <a:stCxn id="115" idx="1"/>
            </p:cNvCxnSpPr>
            <p:nvPr/>
          </p:nvCxnSpPr>
          <p:spPr>
            <a:xfrm rot="10800000">
              <a:off x="1524000" y="47625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Flowchart: Terminator 116"/>
            <p:cNvSpPr/>
            <p:nvPr/>
          </p:nvSpPr>
          <p:spPr>
            <a:xfrm>
              <a:off x="762000" y="46482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Y=0</a:t>
              </a:r>
            </a:p>
          </p:txBody>
        </p:sp>
        <p:cxnSp>
          <p:nvCxnSpPr>
            <p:cNvPr id="124" name="Elbow Connector 87"/>
            <p:cNvCxnSpPr>
              <a:endCxn id="115" idx="3"/>
            </p:cNvCxnSpPr>
            <p:nvPr/>
          </p:nvCxnSpPr>
          <p:spPr>
            <a:xfrm rot="10800000" flipV="1">
              <a:off x="2438400" y="4343400"/>
              <a:ext cx="1676400" cy="419100"/>
            </a:xfrm>
            <a:prstGeom prst="bentConnector3">
              <a:avLst>
                <a:gd name="adj1" fmla="val 79519"/>
              </a:avLst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83"/>
          <p:cNvGrpSpPr>
            <a:grpSpLocks/>
          </p:cNvGrpSpPr>
          <p:nvPr/>
        </p:nvGrpSpPr>
        <p:grpSpPr bwMode="auto">
          <a:xfrm>
            <a:off x="3962400" y="5638800"/>
            <a:ext cx="4191000" cy="228600"/>
            <a:chOff x="3962400" y="5638800"/>
            <a:chExt cx="4191000" cy="228600"/>
          </a:xfrm>
        </p:grpSpPr>
        <p:sp>
          <p:nvSpPr>
            <p:cNvPr id="152" name="Flowchart: Terminator 151"/>
            <p:cNvSpPr/>
            <p:nvPr/>
          </p:nvSpPr>
          <p:spPr>
            <a:xfrm>
              <a:off x="6477000" y="5638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pos</a:t>
              </a:r>
            </a:p>
          </p:txBody>
        </p:sp>
        <p:cxnSp>
          <p:nvCxnSpPr>
            <p:cNvPr id="153" name="Straight Connector 152"/>
            <p:cNvCxnSpPr/>
            <p:nvPr/>
          </p:nvCxnSpPr>
          <p:spPr>
            <a:xfrm rot="10800000">
              <a:off x="7239000" y="57150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Flowchart: Terminator 153"/>
            <p:cNvSpPr/>
            <p:nvPr/>
          </p:nvSpPr>
          <p:spPr>
            <a:xfrm>
              <a:off x="7391400" y="56388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Y=0</a:t>
              </a:r>
            </a:p>
          </p:txBody>
        </p:sp>
        <p:cxnSp>
          <p:nvCxnSpPr>
            <p:cNvPr id="158" name="Elbow Connector 87"/>
            <p:cNvCxnSpPr/>
            <p:nvPr/>
          </p:nvCxnSpPr>
          <p:spPr>
            <a:xfrm>
              <a:off x="3962400" y="5715000"/>
              <a:ext cx="2438400" cy="158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80"/>
          <p:cNvGrpSpPr>
            <a:grpSpLocks/>
          </p:cNvGrpSpPr>
          <p:nvPr/>
        </p:nvGrpSpPr>
        <p:grpSpPr bwMode="auto">
          <a:xfrm>
            <a:off x="4648200" y="4267200"/>
            <a:ext cx="3581400" cy="228600"/>
            <a:chOff x="4648200" y="4267200"/>
            <a:chExt cx="3581400" cy="228600"/>
          </a:xfrm>
        </p:grpSpPr>
        <p:sp>
          <p:nvSpPr>
            <p:cNvPr id="141" name="Flowchart: Terminator 140"/>
            <p:cNvSpPr/>
            <p:nvPr/>
          </p:nvSpPr>
          <p:spPr>
            <a:xfrm>
              <a:off x="6477000" y="4267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neg</a:t>
              </a:r>
            </a:p>
          </p:txBody>
        </p:sp>
        <p:sp>
          <p:nvSpPr>
            <p:cNvPr id="142" name="Flowchart: Terminator 141"/>
            <p:cNvSpPr/>
            <p:nvPr/>
          </p:nvSpPr>
          <p:spPr>
            <a:xfrm>
              <a:off x="7391400" y="4267200"/>
              <a:ext cx="8382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</a:t>
              </a: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  <a:sym typeface="Symbol"/>
                </a:rPr>
                <a:t></a:t>
              </a: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0</a:t>
              </a:r>
            </a:p>
          </p:txBody>
        </p:sp>
        <p:cxnSp>
          <p:nvCxnSpPr>
            <p:cNvPr id="143" name="Straight Connector 142"/>
            <p:cNvCxnSpPr/>
            <p:nvPr/>
          </p:nvCxnSpPr>
          <p:spPr>
            <a:xfrm rot="10800000">
              <a:off x="7239000" y="43434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4648200" y="4341813"/>
              <a:ext cx="1752600" cy="1587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210"/>
          <p:cNvGrpSpPr>
            <a:grpSpLocks/>
          </p:cNvGrpSpPr>
          <p:nvPr/>
        </p:nvGrpSpPr>
        <p:grpSpPr bwMode="auto">
          <a:xfrm>
            <a:off x="5105400" y="2743200"/>
            <a:ext cx="3048000" cy="228600"/>
            <a:chOff x="5105400" y="2743200"/>
            <a:chExt cx="3048000" cy="228600"/>
          </a:xfrm>
        </p:grpSpPr>
        <p:grpSp>
          <p:nvGrpSpPr>
            <p:cNvPr id="18479" name="Group 182"/>
            <p:cNvGrpSpPr>
              <a:grpSpLocks/>
            </p:cNvGrpSpPr>
            <p:nvPr/>
          </p:nvGrpSpPr>
          <p:grpSpPr bwMode="auto">
            <a:xfrm>
              <a:off x="5105400" y="2743200"/>
              <a:ext cx="2133600" cy="228600"/>
              <a:chOff x="5105400" y="2743200"/>
              <a:chExt cx="2133600" cy="228600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>
                <a:off x="5105400" y="2895600"/>
                <a:ext cx="1371600" cy="1588"/>
              </a:xfrm>
              <a:prstGeom prst="line">
                <a:avLst/>
              </a:prstGeom>
              <a:ln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Flowchart: Terminator 134"/>
              <p:cNvSpPr/>
              <p:nvPr/>
            </p:nvSpPr>
            <p:spPr>
              <a:xfrm>
                <a:off x="6477000" y="2743200"/>
                <a:ext cx="762000" cy="228600"/>
              </a:xfrm>
              <a:prstGeom prst="flowChartTerminator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C0504D">
                        <a:lumMod val="50000"/>
                      </a:srgbClr>
                    </a:solidFill>
                  </a:rPr>
                  <a:t>X = 0</a:t>
                </a:r>
              </a:p>
            </p:txBody>
          </p:sp>
        </p:grpSp>
        <p:sp>
          <p:nvSpPr>
            <p:cNvPr id="209" name="Flowchart: Terminator 208"/>
            <p:cNvSpPr/>
            <p:nvPr/>
          </p:nvSpPr>
          <p:spPr>
            <a:xfrm>
              <a:off x="7391400" y="27432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</a:t>
              </a: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  <a:sym typeface="Symbol"/>
                </a:rPr>
                <a:t></a:t>
              </a:r>
              <a:r>
                <a:rPr lang="en-US" sz="1800" dirty="0" smtClean="0">
                  <a:solidFill>
                    <a:srgbClr val="9BBB59">
                      <a:lumMod val="50000"/>
                    </a:srgbClr>
                  </a:solidFill>
                </a:rPr>
                <a:t>0</a:t>
              </a: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210" name="Straight Connector 209"/>
            <p:cNvCxnSpPr/>
            <p:nvPr/>
          </p:nvCxnSpPr>
          <p:spPr>
            <a:xfrm rot="10800000">
              <a:off x="7239000" y="28194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69" name="TextBox 212"/>
          <p:cNvSpPr txBox="1">
            <a:spLocks noChangeArrowheads="1"/>
          </p:cNvSpPr>
          <p:nvPr/>
        </p:nvSpPr>
        <p:spPr bwMode="auto">
          <a:xfrm>
            <a:off x="228600" y="152400"/>
            <a:ext cx="5467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prstClr val="black"/>
                </a:solidFill>
                <a:cs typeface="Arial" charset="0"/>
              </a:rPr>
              <a:t>Try analyzing with “path-sensitive signs</a:t>
            </a:r>
            <a:r>
              <a:rPr lang="en-US" sz="1800" i="1">
                <a:solidFill>
                  <a:prstClr val="black"/>
                </a:solidFill>
                <a:cs typeface="Arial" charset="0"/>
              </a:rPr>
              <a:t>”</a:t>
            </a:r>
            <a:r>
              <a:rPr lang="en-US" sz="1800">
                <a:solidFill>
                  <a:prstClr val="black"/>
                </a:solidFill>
                <a:cs typeface="Arial" charset="0"/>
              </a:rPr>
              <a:t> approximation…</a:t>
            </a:r>
          </a:p>
        </p:txBody>
      </p:sp>
      <p:sp>
        <p:nvSpPr>
          <p:cNvPr id="214" name="TextBox 213"/>
          <p:cNvSpPr txBox="1">
            <a:spLocks noChangeArrowheads="1"/>
          </p:cNvSpPr>
          <p:nvPr/>
        </p:nvSpPr>
        <p:spPr bwMode="auto">
          <a:xfrm>
            <a:off x="228600" y="5791200"/>
            <a:ext cx="3344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terminates...</a:t>
            </a:r>
          </a:p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… no false alarm</a:t>
            </a:r>
          </a:p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… soundly proved never crashes</a:t>
            </a:r>
          </a:p>
        </p:txBody>
      </p:sp>
      <p:grpSp>
        <p:nvGrpSpPr>
          <p:cNvPr id="23" name="Group 225"/>
          <p:cNvGrpSpPr>
            <a:grpSpLocks/>
          </p:cNvGrpSpPr>
          <p:nvPr/>
        </p:nvGrpSpPr>
        <p:grpSpPr bwMode="auto">
          <a:xfrm>
            <a:off x="381000" y="3581400"/>
            <a:ext cx="1763713" cy="914400"/>
            <a:chOff x="381000" y="3581400"/>
            <a:chExt cx="1764266" cy="914400"/>
          </a:xfrm>
        </p:grpSpPr>
        <p:sp>
          <p:nvSpPr>
            <p:cNvPr id="218" name="Left Brace 217"/>
            <p:cNvSpPr/>
            <p:nvPr/>
          </p:nvSpPr>
          <p:spPr>
            <a:xfrm>
              <a:off x="533448" y="3886200"/>
              <a:ext cx="228672" cy="609600"/>
            </a:xfrm>
            <a:prstGeom prst="leftBrac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477" name="TextBox 218"/>
            <p:cNvSpPr txBox="1">
              <a:spLocks noChangeArrowheads="1"/>
            </p:cNvSpPr>
            <p:nvPr/>
          </p:nvSpPr>
          <p:spPr bwMode="auto">
            <a:xfrm>
              <a:off x="381000" y="3581400"/>
              <a:ext cx="17642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no precision loss</a:t>
              </a:r>
            </a:p>
          </p:txBody>
        </p:sp>
        <p:cxnSp>
          <p:nvCxnSpPr>
            <p:cNvPr id="221" name="Shape 220"/>
            <p:cNvCxnSpPr>
              <a:stCxn id="18477" idx="1"/>
              <a:endCxn id="218" idx="1"/>
            </p:cNvCxnSpPr>
            <p:nvPr/>
          </p:nvCxnSpPr>
          <p:spPr>
            <a:xfrm rot="10800000" flipH="1" flipV="1">
              <a:off x="381000" y="3765550"/>
              <a:ext cx="152448" cy="425450"/>
            </a:xfrm>
            <a:prstGeom prst="bentConnector3">
              <a:avLst>
                <a:gd name="adj1" fmla="val -150000"/>
              </a:avLst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35"/>
          <p:cNvGrpSpPr>
            <a:grpSpLocks/>
          </p:cNvGrpSpPr>
          <p:nvPr/>
        </p:nvGrpSpPr>
        <p:grpSpPr bwMode="auto">
          <a:xfrm>
            <a:off x="457200" y="4572000"/>
            <a:ext cx="1250950" cy="750888"/>
            <a:chOff x="457200" y="4572000"/>
            <a:chExt cx="1250727" cy="750332"/>
          </a:xfrm>
        </p:grpSpPr>
        <p:sp>
          <p:nvSpPr>
            <p:cNvPr id="229" name="Left Brace 228"/>
            <p:cNvSpPr/>
            <p:nvPr/>
          </p:nvSpPr>
          <p:spPr>
            <a:xfrm>
              <a:off x="533386" y="4572000"/>
              <a:ext cx="228559" cy="380718"/>
            </a:xfrm>
            <a:prstGeom prst="leftBrac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474" name="TextBox 229"/>
            <p:cNvSpPr txBox="1">
              <a:spLocks noChangeArrowheads="1"/>
            </p:cNvSpPr>
            <p:nvPr/>
          </p:nvSpPr>
          <p:spPr bwMode="auto">
            <a:xfrm>
              <a:off x="457200" y="4953000"/>
              <a:ext cx="12507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refinement</a:t>
              </a:r>
            </a:p>
          </p:txBody>
        </p:sp>
        <p:cxnSp>
          <p:nvCxnSpPr>
            <p:cNvPr id="231" name="Shape 220"/>
            <p:cNvCxnSpPr>
              <a:stCxn id="18474" idx="1"/>
              <a:endCxn id="229" idx="1"/>
            </p:cNvCxnSpPr>
            <p:nvPr/>
          </p:nvCxnSpPr>
          <p:spPr>
            <a:xfrm rot="10800000" flipH="1">
              <a:off x="457200" y="4762359"/>
              <a:ext cx="76186" cy="375959"/>
            </a:xfrm>
            <a:prstGeom prst="bentConnector3">
              <a:avLst>
                <a:gd name="adj1" fmla="val -300000"/>
              </a:avLst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14009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asted-image.png"/>
          <p:cNvPicPr/>
          <p:nvPr/>
        </p:nvPicPr>
        <p:blipFill>
          <a:blip r:embed="rId3" cstate="print">
            <a:alphaModFix amt="64305"/>
            <a:extLst/>
          </a:blip>
          <a:srcRect l="14730" t="1323" b="1323"/>
          <a:stretch>
            <a:fillRect/>
          </a:stretch>
        </p:blipFill>
        <p:spPr>
          <a:xfrm>
            <a:off x="-60091" y="-95807"/>
            <a:ext cx="9264181" cy="7049613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/>
        </p:nvSpPr>
        <p:spPr>
          <a:xfrm>
            <a:off x="1002355" y="7132344"/>
            <a:ext cx="6758642" cy="272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1900"/>
            </a:lvl1pPr>
          </a:lstStyle>
          <a:p>
            <a:pPr lvl="0">
              <a:defRPr sz="1800"/>
            </a:pPr>
            <a:r>
              <a:rPr sz="1300"/>
              <a:t>http://www.popphoto.com/news/2015/02/man-finds-easy-hack-to-delete-any-facebook-photo-album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803491" y="2833416"/>
            <a:ext cx="5516176" cy="1360956"/>
            <a:chOff x="-215900" y="-139700"/>
            <a:chExt cx="7845227" cy="1935580"/>
          </a:xfrm>
        </p:grpSpPr>
        <p:grpSp>
          <p:nvGrpSpPr>
            <p:cNvPr id="36" name="Group 36"/>
            <p:cNvGrpSpPr/>
            <p:nvPr/>
          </p:nvGrpSpPr>
          <p:grpSpPr>
            <a:xfrm>
              <a:off x="-215900" y="-139700"/>
              <a:ext cx="7845227" cy="1935580"/>
              <a:chOff x="-215900" y="-139699"/>
              <a:chExt cx="7845226" cy="1935579"/>
            </a:xfrm>
          </p:grpSpPr>
          <p:pic>
            <p:nvPicPr>
              <p:cNvPr id="35" name="pasted-image.tif"/>
              <p:cNvPicPr/>
              <p:nvPr/>
            </p:nvPicPr>
            <p:blipFill>
              <a:blip r:embed="rId4" cstate="print">
                <a:extLst/>
              </a:blip>
              <a:srcRect/>
              <a:stretch>
                <a:fillRect/>
              </a:stretch>
            </p:blipFill>
            <p:spPr>
              <a:xfrm>
                <a:off x="0" y="0"/>
                <a:ext cx="7413427" cy="137678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4" name="Picture 33"/>
              <p:cNvPicPr/>
              <p:nvPr/>
            </p:nvPicPr>
            <p:blipFill>
              <a:blip r:embed="rId5" cstate="print">
                <a:extLst/>
              </a:blip>
              <a:stretch>
                <a:fillRect/>
              </a:stretch>
            </p:blipFill>
            <p:spPr>
              <a:xfrm>
                <a:off x="-215900" y="-139700"/>
                <a:ext cx="7845227" cy="1935580"/>
              </a:xfrm>
              <a:prstGeom prst="rect">
                <a:avLst/>
              </a:prstGeom>
              <a:effectLst/>
            </p:spPr>
          </p:pic>
        </p:grpSp>
        <p:sp>
          <p:nvSpPr>
            <p:cNvPr id="37" name="Shape 37"/>
            <p:cNvSpPr/>
            <p:nvPr/>
          </p:nvSpPr>
          <p:spPr>
            <a:xfrm>
              <a:off x="5768373" y="1446819"/>
              <a:ext cx="1691631" cy="321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 sz="1100">
                  <a:solidFill>
                    <a:srgbClr val="FFFFFF"/>
                  </a:solidFill>
                  <a:latin typeface="Nunito-Regular"/>
                  <a:ea typeface="Nunito-Regular"/>
                  <a:cs typeface="Nunito-Regular"/>
                  <a:sym typeface="Nunito-Regula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800"/>
                <a:t>[PopPhoto.com Feb 10]</a:t>
              </a:r>
            </a:p>
          </p:txBody>
        </p:sp>
      </p:grpSp>
      <p:sp>
        <p:nvSpPr>
          <p:cNvPr id="39" name="Shape 39"/>
          <p:cNvSpPr/>
          <p:nvPr/>
        </p:nvSpPr>
        <p:spPr>
          <a:xfrm>
            <a:off x="247935" y="207882"/>
            <a:ext cx="5192123" cy="1272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 algn="l">
              <a:defRPr sz="1800"/>
            </a:pPr>
            <a:r>
              <a:rPr sz="3900" dirty="0">
                <a:solidFill>
                  <a:srgbClr val="FFFFFF"/>
                </a:solidFill>
                <a:latin typeface="Nunito-Regular"/>
                <a:ea typeface="Nunito-Regular"/>
                <a:cs typeface="Nunito-Regular"/>
                <a:sym typeface="Nunito-Regular"/>
              </a:rPr>
              <a:t>Facebook missed a</a:t>
            </a:r>
            <a:br>
              <a:rPr sz="3900" dirty="0">
                <a:solidFill>
                  <a:srgbClr val="FFFFFF"/>
                </a:solidFill>
                <a:latin typeface="Nunito-Regular"/>
                <a:ea typeface="Nunito-Regular"/>
                <a:cs typeface="Nunito-Regular"/>
                <a:sym typeface="Nunito-Regular"/>
              </a:rPr>
            </a:br>
            <a:r>
              <a:rPr sz="3900" dirty="0">
                <a:solidFill>
                  <a:srgbClr val="FFFFFF"/>
                </a:solidFill>
                <a:latin typeface="Nunito-Regular"/>
                <a:ea typeface="Nunito-Regular"/>
                <a:cs typeface="Nunito-Regular"/>
                <a:sym typeface="Nunito-Regular"/>
              </a:rPr>
              <a:t>single security check…</a:t>
            </a:r>
          </a:p>
        </p:txBody>
      </p:sp>
    </p:spTree>
    <p:extLst>
      <p:ext uri="{BB962C8B-B14F-4D97-AF65-F5344CB8AC3E}">
        <p14:creationId xmlns:p14="http://schemas.microsoft.com/office/powerpoint/2010/main" xmlns="" val="1555733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discussion of tools</a:t>
            </a:r>
          </a:p>
          <a:p>
            <a:pPr lvl="1"/>
            <a:r>
              <a:rPr lang="en-US" dirty="0" smtClean="0"/>
              <a:t>Goals and limitations</a:t>
            </a:r>
          </a:p>
          <a:p>
            <a:pPr lvl="1"/>
            <a:r>
              <a:rPr lang="en-US" dirty="0"/>
              <a:t>Approach </a:t>
            </a:r>
            <a:r>
              <a:rPr lang="en-US" dirty="0" smtClean="0"/>
              <a:t>based on abstract states</a:t>
            </a:r>
          </a:p>
          <a:p>
            <a:r>
              <a:rPr lang="en-US" dirty="0" smtClean="0"/>
              <a:t>More about one specific approach</a:t>
            </a:r>
          </a:p>
          <a:p>
            <a:pPr lvl="1"/>
            <a:r>
              <a:rPr lang="en-US" dirty="0" smtClean="0"/>
              <a:t>Property checkers from Engler et al., </a:t>
            </a:r>
            <a:r>
              <a:rPr lang="en-US" dirty="0" err="1" smtClean="0"/>
              <a:t>Coverity</a:t>
            </a:r>
            <a:endParaRPr lang="en-US" dirty="0" smtClean="0"/>
          </a:p>
          <a:p>
            <a:pPr lvl="1"/>
            <a:r>
              <a:rPr lang="en-US" dirty="0" smtClean="0"/>
              <a:t>Sample security-related results</a:t>
            </a:r>
          </a:p>
          <a:p>
            <a:r>
              <a:rPr lang="en-US" dirty="0" smtClean="0"/>
              <a:t>Static analysis for Android malware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243935"/>
            <a:ext cx="8032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Slides from: S. </a:t>
            </a:r>
            <a:r>
              <a:rPr lang="en-US" sz="2000" dirty="0" err="1" smtClean="0">
                <a:latin typeface="+mn-lt"/>
              </a:rPr>
              <a:t>Bugrahe</a:t>
            </a:r>
            <a:r>
              <a:rPr lang="en-US" sz="2000" dirty="0" smtClean="0">
                <a:latin typeface="+mn-lt"/>
              </a:rPr>
              <a:t>, A. Chou, I&amp;T </a:t>
            </a:r>
            <a:r>
              <a:rPr lang="en-US" sz="2000" dirty="0" err="1">
                <a:latin typeface="+mn-lt"/>
              </a:rPr>
              <a:t>Dillig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D. </a:t>
            </a:r>
            <a:r>
              <a:rPr lang="en-US" sz="2000" dirty="0" err="1" smtClean="0">
                <a:latin typeface="+mn-lt"/>
              </a:rPr>
              <a:t>Engler</a:t>
            </a:r>
            <a:r>
              <a:rPr lang="en-US" sz="2000" dirty="0" smtClean="0">
                <a:latin typeface="+mn-lt"/>
              </a:rPr>
              <a:t>, J. Franklin, A. Aiken, …</a:t>
            </a:r>
            <a:endParaRPr lang="en-US" sz="2000" dirty="0">
              <a:latin typeface="+mn-lt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81000" y="3200400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634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Unsound Program Analyzer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752600" y="3124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685800" y="22860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533400" y="22098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381000" y="20574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Code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1462736"/>
              </p:ext>
            </p:extLst>
          </p:nvPr>
        </p:nvGraphicFramePr>
        <p:xfrm>
          <a:off x="5410200" y="2551113"/>
          <a:ext cx="2514600" cy="1947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990600"/>
                <a:gridCol w="838200"/>
              </a:tblGrid>
              <a:tr h="2744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Report</a:t>
                      </a:r>
                      <a:r>
                        <a:rPr lang="en-US" sz="1200" baseline="0" dirty="0" smtClean="0"/>
                        <a:t> 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Type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Line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mem</a:t>
                      </a:r>
                      <a:r>
                        <a:rPr lang="en-US" sz="1200" baseline="0" dirty="0" smtClean="0"/>
                        <a:t> leak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324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buffer oflow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4,353,245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44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sql</a:t>
                      </a:r>
                      <a:r>
                        <a:rPr lang="en-US" sz="1200" baseline="0" dirty="0" smtClean="0"/>
                        <a:t> injection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23,212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stack oflow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86,923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dang ptr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8,491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marT="45745" marB="45745"/>
                </a:tc>
              </a:tr>
            </a:tbl>
          </a:graphicData>
        </a:graphic>
      </p:graphicFrame>
      <p:sp>
        <p:nvSpPr>
          <p:cNvPr id="14" name="Right Arrow 13"/>
          <p:cNvSpPr/>
          <p:nvPr/>
        </p:nvSpPr>
        <p:spPr>
          <a:xfrm>
            <a:off x="4648200" y="3560763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24-Point Star 14"/>
          <p:cNvSpPr/>
          <p:nvPr/>
        </p:nvSpPr>
        <p:spPr>
          <a:xfrm>
            <a:off x="2438400" y="2667000"/>
            <a:ext cx="2057400" cy="182880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Program Analyzer</a:t>
            </a:r>
          </a:p>
        </p:txBody>
      </p:sp>
      <p:sp>
        <p:nvSpPr>
          <p:cNvPr id="16" name="Flowchart: Punched Tape 15"/>
          <p:cNvSpPr/>
          <p:nvPr/>
        </p:nvSpPr>
        <p:spPr>
          <a:xfrm>
            <a:off x="609600" y="3657600"/>
            <a:ext cx="990600" cy="121920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Spec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752600" y="39624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7" name="Straight Arrow Connector 26"/>
          <p:cNvCxnSpPr>
            <a:stCxn id="29" idx="0"/>
            <a:endCxn id="41" idx="1"/>
          </p:cNvCxnSpPr>
          <p:nvPr/>
        </p:nvCxnSpPr>
        <p:spPr>
          <a:xfrm rot="5400000" flipH="1" flipV="1">
            <a:off x="7723188" y="4598987"/>
            <a:ext cx="533400" cy="93662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858000" y="5334000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 smtClean="0">
                <a:solidFill>
                  <a:srgbClr val="00B050"/>
                </a:solidFill>
                <a:cs typeface="Arial" charset="0"/>
              </a:rPr>
              <a:t>may emit </a:t>
            </a:r>
          </a:p>
          <a:p>
            <a:pPr eaLnBrk="1" hangingPunct="1"/>
            <a:r>
              <a:rPr lang="en-US" sz="1800" b="1" smtClean="0">
                <a:solidFill>
                  <a:srgbClr val="00B050"/>
                </a:solidFill>
                <a:cs typeface="Arial" charset="0"/>
              </a:rPr>
              <a:t>false alarms</a:t>
            </a:r>
          </a:p>
        </p:txBody>
      </p:sp>
      <p:cxnSp>
        <p:nvCxnSpPr>
          <p:cNvPr id="31" name="Straight Arrow Connector 30"/>
          <p:cNvCxnSpPr>
            <a:stCxn id="32" idx="2"/>
          </p:cNvCxnSpPr>
          <p:nvPr/>
        </p:nvCxnSpPr>
        <p:spPr>
          <a:xfrm flipH="1">
            <a:off x="7239004" y="1941731"/>
            <a:ext cx="723896" cy="1258669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010400" y="1295400"/>
            <a:ext cx="1904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00B050"/>
                </a:solidFill>
                <a:cs typeface="Arial" charset="0"/>
              </a:rPr>
              <a:t>analyze large </a:t>
            </a:r>
          </a:p>
          <a:p>
            <a:pPr eaLnBrk="1" hangingPunct="1"/>
            <a:r>
              <a:rPr lang="en-US" sz="1800" b="1" dirty="0" smtClean="0">
                <a:solidFill>
                  <a:srgbClr val="00B050"/>
                </a:solidFill>
                <a:cs typeface="Arial" charset="0"/>
              </a:rPr>
              <a:t>code bases</a:t>
            </a:r>
          </a:p>
        </p:txBody>
      </p:sp>
      <p:sp>
        <p:nvSpPr>
          <p:cNvPr id="41" name="Right Brace 40"/>
          <p:cNvSpPr/>
          <p:nvPr/>
        </p:nvSpPr>
        <p:spPr>
          <a:xfrm rot="5400000">
            <a:off x="8305800" y="4191000"/>
            <a:ext cx="304800" cy="914400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7948613" y="3121025"/>
            <a:ext cx="1209675" cy="307975"/>
            <a:chOff x="7948615" y="2816423"/>
            <a:chExt cx="1208906" cy="307777"/>
          </a:xfrm>
        </p:grpSpPr>
        <p:sp>
          <p:nvSpPr>
            <p:cNvPr id="4156" name="TextBox 42"/>
            <p:cNvSpPr txBox="1">
              <a:spLocks noChangeArrowheads="1"/>
            </p:cNvSpPr>
            <p:nvPr/>
          </p:nvSpPr>
          <p:spPr bwMode="auto">
            <a:xfrm>
              <a:off x="8153400" y="2816423"/>
              <a:ext cx="10041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400" b="1" smtClean="0">
                  <a:solidFill>
                    <a:srgbClr val="FF0000"/>
                  </a:solidFill>
                  <a:cs typeface="Arial" charset="0"/>
                </a:rPr>
                <a:t>false alarm</a:t>
              </a:r>
            </a:p>
          </p:txBody>
        </p:sp>
        <p:sp>
          <p:nvSpPr>
            <p:cNvPr id="44" name="Right Arrow 43"/>
            <p:cNvSpPr/>
            <p:nvPr/>
          </p:nvSpPr>
          <p:spPr>
            <a:xfrm rot="10800000">
              <a:off x="7948615" y="2895747"/>
              <a:ext cx="228455" cy="15230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7934325" y="3886200"/>
            <a:ext cx="1209675" cy="307975"/>
            <a:chOff x="7948615" y="2816423"/>
            <a:chExt cx="1208906" cy="307777"/>
          </a:xfrm>
        </p:grpSpPr>
        <p:sp>
          <p:nvSpPr>
            <p:cNvPr id="4154" name="TextBox 46"/>
            <p:cNvSpPr txBox="1">
              <a:spLocks noChangeArrowheads="1"/>
            </p:cNvSpPr>
            <p:nvPr/>
          </p:nvSpPr>
          <p:spPr bwMode="auto">
            <a:xfrm>
              <a:off x="8153400" y="2816423"/>
              <a:ext cx="10041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400" b="1" smtClean="0">
                  <a:solidFill>
                    <a:srgbClr val="FF0000"/>
                  </a:solidFill>
                  <a:cs typeface="Arial" charset="0"/>
                </a:rPr>
                <a:t>false alarm</a:t>
              </a:r>
            </a:p>
          </p:txBody>
        </p:sp>
        <p:sp>
          <p:nvSpPr>
            <p:cNvPr id="48" name="Right Arrow 47"/>
            <p:cNvSpPr/>
            <p:nvPr/>
          </p:nvSpPr>
          <p:spPr>
            <a:xfrm rot="10800000">
              <a:off x="7948615" y="2895747"/>
              <a:ext cx="228455" cy="15230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733800" y="4343400"/>
            <a:ext cx="2133600" cy="1408330"/>
            <a:chOff x="3733800" y="4343400"/>
            <a:chExt cx="2133600" cy="1408330"/>
          </a:xfrm>
        </p:grpSpPr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5105400" y="4572000"/>
              <a:ext cx="762000" cy="3048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3733800" y="5105399"/>
              <a:ext cx="2133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 dirty="0" smtClean="0">
                  <a:solidFill>
                    <a:srgbClr val="00B050"/>
                  </a:solidFill>
                  <a:cs typeface="Arial" charset="0"/>
                </a:rPr>
                <a:t>Not sound: may miss some bugs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07623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7" grpId="0" animBg="1"/>
      <p:bldP spid="29" grpId="0"/>
      <p:bldP spid="32" grpId="0"/>
      <p:bldP spid="4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de Complexity and Qual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39066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463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Coverity</a:t>
            </a:r>
            <a:r>
              <a:rPr lang="en-US" sz="2800" dirty="0"/>
              <a:t> </a:t>
            </a:r>
            <a:r>
              <a:rPr lang="en-US" sz="2800" dirty="0" smtClean="0"/>
              <a:t>video</a:t>
            </a:r>
            <a:r>
              <a:rPr lang="en-US" sz="2800" dirty="0"/>
              <a:t>: </a:t>
            </a:r>
            <a:r>
              <a:rPr lang="en-US" sz="2800" dirty="0">
                <a:hlinkClick r:id="rId2"/>
              </a:rPr>
              <a:t>http://youtu.be/_</a:t>
            </a:r>
            <a:r>
              <a:rPr lang="en-US" sz="2800" dirty="0" smtClean="0">
                <a:hlinkClick r:id="rId2"/>
              </a:rPr>
              <a:t>Vt4niZfNeA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Observations</a:t>
            </a:r>
          </a:p>
          <a:p>
            <a:pPr lvl="1"/>
            <a:r>
              <a:rPr lang="en-US" sz="2400" dirty="0" smtClean="0"/>
              <a:t>Code analysis integrated into development workflow</a:t>
            </a:r>
          </a:p>
          <a:p>
            <a:pPr lvl="1"/>
            <a:r>
              <a:rPr lang="en-US" sz="2400" dirty="0" smtClean="0"/>
              <a:t>Program context important: analysis involves sequence of function calls, surrounding statements</a:t>
            </a:r>
          </a:p>
          <a:p>
            <a:pPr lvl="1"/>
            <a:r>
              <a:rPr lang="en-US" sz="2400" dirty="0" smtClean="0"/>
              <a:t>This is a sales video: no discussion of false alarms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03783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Bugs to Detect</a:t>
            </a:r>
            <a:endParaRPr lang="en-US" dirty="0"/>
          </a:p>
        </p:txBody>
      </p:sp>
      <p:sp>
        <p:nvSpPr>
          <p:cNvPr id="845826" name="Rectangle 2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685800" y="1676400"/>
            <a:ext cx="65532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Some examples</a:t>
            </a:r>
          </a:p>
        </p:txBody>
      </p:sp>
      <p:sp>
        <p:nvSpPr>
          <p:cNvPr id="845827" name="Text Box 3"/>
          <p:cNvSpPr txBox="1">
            <a:spLocks noChangeArrowheads="1"/>
          </p:cNvSpPr>
          <p:nvPr/>
        </p:nvSpPr>
        <p:spPr bwMode="auto">
          <a:xfrm>
            <a:off x="533400" y="1981200"/>
            <a:ext cx="4800600" cy="3667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kumimoji="0" lang="en-US" sz="1800">
              <a:latin typeface="Arial Unicode MS" pitchFamily="34" charset="-128"/>
              <a:cs typeface="Arial" charset="0"/>
            </a:endParaRPr>
          </a:p>
        </p:txBody>
      </p:sp>
      <p:sp>
        <p:nvSpPr>
          <p:cNvPr id="845828" name="Text Box 4"/>
          <p:cNvSpPr txBox="1">
            <a:spLocks noChangeArrowheads="1"/>
          </p:cNvSpPr>
          <p:nvPr/>
        </p:nvSpPr>
        <p:spPr bwMode="auto">
          <a:xfrm>
            <a:off x="685800" y="2190750"/>
            <a:ext cx="3962400" cy="28384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Crash Causing Defects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Null pointer dereference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Use after free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Double free 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Array indexing errors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Mismatched array new/delete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Potential stack overrun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Potential heap overrun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Return pointers to local variables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Logically inconsistent code</a:t>
            </a:r>
          </a:p>
        </p:txBody>
      </p:sp>
      <p:sp>
        <p:nvSpPr>
          <p:cNvPr id="845829" name="Text Box 5"/>
          <p:cNvSpPr txBox="1">
            <a:spLocks noChangeArrowheads="1"/>
          </p:cNvSpPr>
          <p:nvPr/>
        </p:nvSpPr>
        <p:spPr bwMode="auto">
          <a:xfrm>
            <a:off x="4572000" y="2190750"/>
            <a:ext cx="4343400" cy="28384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Uninitialized variables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Invalid use of negative values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Passing large parameters by value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Underallocations of dynamic data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Memory leaks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File handle leaks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Network resource leaks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Unused values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Unhandled return codes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Use of invalid iterators</a:t>
            </a:r>
            <a:endParaRPr kumimoji="0" lang="en-US" sz="1800">
              <a:latin typeface="Arial Unicode MS" pitchFamily="34" charset="-128"/>
              <a:cs typeface="Arial" charset="0"/>
            </a:endParaRPr>
          </a:p>
        </p:txBody>
      </p:sp>
      <p:sp>
        <p:nvSpPr>
          <p:cNvPr id="845831" name="Text Box 7"/>
          <p:cNvSpPr txBox="1">
            <a:spLocks noChangeArrowheads="1"/>
          </p:cNvSpPr>
          <p:nvPr/>
        </p:nvSpPr>
        <p:spPr bwMode="auto">
          <a:xfrm>
            <a:off x="6553200" y="6096000"/>
            <a:ext cx="242252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Slide credit: Andy Chou</a:t>
            </a:r>
            <a:endParaRPr lang="en-US" sz="1800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Check for missing optional </a:t>
            </a:r>
            <a:r>
              <a:rPr lang="en-US" dirty="0" err="1" smtClean="0"/>
              <a:t>args</a:t>
            </a:r>
            <a:endParaRPr lang="en-US" dirty="0"/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Prototype for open() </a:t>
            </a:r>
            <a:r>
              <a:rPr lang="en-US" dirty="0" err="1" smtClean="0"/>
              <a:t>syscall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Typical mistake: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Result: file has random permissions</a:t>
            </a:r>
          </a:p>
          <a:p>
            <a:endParaRPr lang="en-US" dirty="0" smtClean="0"/>
          </a:p>
          <a:p>
            <a:r>
              <a:rPr lang="en-US" dirty="0" smtClean="0"/>
              <a:t>Check: Look for </a:t>
            </a:r>
            <a:r>
              <a:rPr lang="en-US" dirty="0" err="1" smtClean="0"/>
              <a:t>oflags</a:t>
            </a:r>
            <a:r>
              <a:rPr lang="en-US" dirty="0" smtClean="0"/>
              <a:t> == O_CREAT without mode argument</a:t>
            </a:r>
            <a:endParaRPr lang="en-US" dirty="0"/>
          </a:p>
        </p:txBody>
      </p:sp>
      <p:sp>
        <p:nvSpPr>
          <p:cNvPr id="847876" name="Text Box 4"/>
          <p:cNvSpPr txBox="1">
            <a:spLocks noChangeArrowheads="1"/>
          </p:cNvSpPr>
          <p:nvPr/>
        </p:nvSpPr>
        <p:spPr bwMode="auto">
          <a:xfrm>
            <a:off x="844550" y="2181225"/>
            <a:ext cx="7208838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int</a:t>
            </a:r>
            <a:r>
              <a:rPr kumimoji="0"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open(</a:t>
            </a:r>
            <a:r>
              <a:rPr kumimoji="0" lang="en-US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const</a:t>
            </a:r>
            <a:r>
              <a:rPr kumimoji="0"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char *</a:t>
            </a:r>
            <a:r>
              <a:rPr kumimoji="0" lang="en-US" sz="2000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path</a:t>
            </a:r>
            <a:r>
              <a:rPr kumimoji="0"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, </a:t>
            </a:r>
            <a:r>
              <a:rPr kumimoji="0" lang="en-US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int</a:t>
            </a:r>
            <a:r>
              <a:rPr kumimoji="0"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kumimoji="0" lang="en-US" sz="2000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oflag</a:t>
            </a:r>
            <a:r>
              <a:rPr kumimoji="0"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, /* </a:t>
            </a:r>
            <a:r>
              <a:rPr kumimoji="0" lang="en-US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mode_t</a:t>
            </a:r>
            <a:r>
              <a:rPr kumimoji="0"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kumimoji="0" lang="en-US" sz="2000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mode</a:t>
            </a:r>
            <a:r>
              <a:rPr kumimoji="0"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*/...); </a:t>
            </a:r>
          </a:p>
        </p:txBody>
      </p:sp>
      <p:sp>
        <p:nvSpPr>
          <p:cNvPr id="847877" name="Text Box 5"/>
          <p:cNvSpPr txBox="1">
            <a:spLocks noChangeArrowheads="1"/>
          </p:cNvSpPr>
          <p:nvPr/>
        </p:nvSpPr>
        <p:spPr bwMode="auto">
          <a:xfrm>
            <a:off x="887413" y="3454400"/>
            <a:ext cx="34988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fd = open(“file”, O_CREAT);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Chroot</a:t>
            </a:r>
            <a:r>
              <a:rPr lang="en-US" dirty="0" smtClean="0"/>
              <a:t> protocol checker</a:t>
            </a:r>
            <a:endParaRPr lang="en-US" dirty="0"/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Goal: confine process to a “jail” on the </a:t>
            </a:r>
            <a:r>
              <a:rPr lang="en-US" dirty="0" err="1" smtClean="0"/>
              <a:t>filesystem</a:t>
            </a:r>
            <a:endParaRPr lang="en-US" dirty="0" smtClean="0"/>
          </a:p>
          <a:p>
            <a:pPr lvl="1"/>
            <a:r>
              <a:rPr lang="en-US" dirty="0" err="1" smtClean="0"/>
              <a:t>chroot</a:t>
            </a:r>
            <a:r>
              <a:rPr lang="en-US" dirty="0" smtClean="0"/>
              <a:t>() changes </a:t>
            </a:r>
            <a:r>
              <a:rPr lang="en-US" dirty="0" err="1" smtClean="0"/>
              <a:t>filesystem</a:t>
            </a:r>
            <a:r>
              <a:rPr lang="en-US" dirty="0" smtClean="0"/>
              <a:t> root for a process</a:t>
            </a:r>
          </a:p>
          <a:p>
            <a:r>
              <a:rPr lang="en-US" dirty="0" smtClean="0"/>
              <a:t>Problem</a:t>
            </a:r>
          </a:p>
          <a:p>
            <a:pPr lvl="1"/>
            <a:r>
              <a:rPr lang="en-US" dirty="0" err="1" smtClean="0"/>
              <a:t>chroot</a:t>
            </a:r>
            <a:r>
              <a:rPr lang="en-US" dirty="0" smtClean="0"/>
              <a:t>() itself does not change current working directory</a:t>
            </a:r>
          </a:p>
          <a:p>
            <a:endParaRPr lang="en-US" dirty="0"/>
          </a:p>
        </p:txBody>
      </p:sp>
      <p:sp>
        <p:nvSpPr>
          <p:cNvPr id="848900" name="Oval 4"/>
          <p:cNvSpPr>
            <a:spLocks noChangeArrowheads="1"/>
          </p:cNvSpPr>
          <p:nvPr/>
        </p:nvSpPr>
        <p:spPr bwMode="auto">
          <a:xfrm>
            <a:off x="1524000" y="3929063"/>
            <a:ext cx="728663" cy="728662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01" name="Oval 5"/>
          <p:cNvSpPr>
            <a:spLocks noChangeArrowheads="1"/>
          </p:cNvSpPr>
          <p:nvPr/>
        </p:nvSpPr>
        <p:spPr bwMode="auto">
          <a:xfrm>
            <a:off x="3494088" y="3917950"/>
            <a:ext cx="728662" cy="728663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02" name="Oval 6"/>
          <p:cNvSpPr>
            <a:spLocks noChangeArrowheads="1"/>
          </p:cNvSpPr>
          <p:nvPr/>
        </p:nvSpPr>
        <p:spPr bwMode="auto">
          <a:xfrm>
            <a:off x="5421313" y="3917950"/>
            <a:ext cx="728662" cy="728663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48903" name="AutoShape 7"/>
          <p:cNvCxnSpPr>
            <a:cxnSpLocks noChangeShapeType="1"/>
            <a:stCxn id="848900" idx="6"/>
            <a:endCxn id="848901" idx="2"/>
          </p:cNvCxnSpPr>
          <p:nvPr/>
        </p:nvCxnSpPr>
        <p:spPr bwMode="auto">
          <a:xfrm flipV="1">
            <a:off x="2265363" y="4283075"/>
            <a:ext cx="1216025" cy="11113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48904" name="AutoShape 8"/>
          <p:cNvCxnSpPr>
            <a:cxnSpLocks noChangeShapeType="1"/>
            <a:stCxn id="848901" idx="6"/>
            <a:endCxn id="848902" idx="2"/>
          </p:cNvCxnSpPr>
          <p:nvPr/>
        </p:nvCxnSpPr>
        <p:spPr bwMode="auto">
          <a:xfrm>
            <a:off x="4235450" y="4283075"/>
            <a:ext cx="1173163" cy="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48905" name="Text Box 9"/>
          <p:cNvSpPr txBox="1">
            <a:spLocks noChangeArrowheads="1"/>
          </p:cNvSpPr>
          <p:nvPr/>
        </p:nvSpPr>
        <p:spPr bwMode="auto">
          <a:xfrm>
            <a:off x="2209800" y="3632200"/>
            <a:ext cx="11557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chroot</a:t>
            </a:r>
            <a:r>
              <a:rPr kumimoji="0"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()</a:t>
            </a:r>
          </a:p>
        </p:txBody>
      </p:sp>
      <p:sp>
        <p:nvSpPr>
          <p:cNvPr id="848906" name="Text Box 10"/>
          <p:cNvSpPr txBox="1">
            <a:spLocks noChangeArrowheads="1"/>
          </p:cNvSpPr>
          <p:nvPr/>
        </p:nvSpPr>
        <p:spPr bwMode="auto">
          <a:xfrm>
            <a:off x="4113212" y="3641725"/>
            <a:ext cx="13208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chdir(“/”)</a:t>
            </a:r>
          </a:p>
        </p:txBody>
      </p:sp>
      <p:sp>
        <p:nvSpPr>
          <p:cNvPr id="848907" name="Oval 11"/>
          <p:cNvSpPr>
            <a:spLocks noChangeArrowheads="1"/>
          </p:cNvSpPr>
          <p:nvPr/>
        </p:nvSpPr>
        <p:spPr bwMode="auto">
          <a:xfrm>
            <a:off x="5410200" y="5105400"/>
            <a:ext cx="728663" cy="728663"/>
          </a:xfrm>
          <a:prstGeom prst="ellipse">
            <a:avLst/>
          </a:prstGeom>
          <a:solidFill>
            <a:srgbClr val="DE0000"/>
          </a:solidFill>
          <a:ln w="254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48908" name="AutoShape 12"/>
          <p:cNvCxnSpPr>
            <a:cxnSpLocks noChangeShapeType="1"/>
            <a:stCxn id="848901" idx="5"/>
            <a:endCxn id="848907" idx="1"/>
          </p:cNvCxnSpPr>
          <p:nvPr/>
        </p:nvCxnSpPr>
        <p:spPr bwMode="auto">
          <a:xfrm>
            <a:off x="4116388" y="4552950"/>
            <a:ext cx="1400175" cy="646113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48909" name="Text Box 13"/>
          <p:cNvSpPr txBox="1">
            <a:spLocks noChangeArrowheads="1"/>
          </p:cNvSpPr>
          <p:nvPr/>
        </p:nvSpPr>
        <p:spPr bwMode="auto">
          <a:xfrm>
            <a:off x="2930525" y="5165725"/>
            <a:ext cx="20224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open(“../file”,…)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24601" y="52578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Error if open before </a:t>
            </a:r>
            <a:r>
              <a:rPr lang="en-US" sz="2000" dirty="0" err="1" smtClean="0">
                <a:solidFill>
                  <a:srgbClr val="C00000"/>
                </a:solidFill>
                <a:latin typeface="+mn-lt"/>
              </a:rPr>
              <a:t>chdir</a:t>
            </a:r>
            <a:endParaRPr lang="en-US" sz="20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TOCTOU</a:t>
            </a:r>
            <a:endParaRPr lang="en-US"/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Race condition between time of check and use</a:t>
            </a:r>
          </a:p>
          <a:p>
            <a:endParaRPr lang="en-US" smtClean="0"/>
          </a:p>
          <a:p>
            <a:r>
              <a:rPr lang="en-US" smtClean="0"/>
              <a:t>Not applicable to all programs</a:t>
            </a:r>
            <a:endParaRPr lang="en-US"/>
          </a:p>
        </p:txBody>
      </p:sp>
      <p:sp>
        <p:nvSpPr>
          <p:cNvPr id="849924" name="Oval 4"/>
          <p:cNvSpPr>
            <a:spLocks noChangeArrowheads="1"/>
          </p:cNvSpPr>
          <p:nvPr/>
        </p:nvSpPr>
        <p:spPr bwMode="auto">
          <a:xfrm>
            <a:off x="1631950" y="3892550"/>
            <a:ext cx="728663" cy="728663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9925" name="Oval 5"/>
          <p:cNvSpPr>
            <a:spLocks noChangeArrowheads="1"/>
          </p:cNvSpPr>
          <p:nvPr/>
        </p:nvSpPr>
        <p:spPr bwMode="auto">
          <a:xfrm>
            <a:off x="3971925" y="3870325"/>
            <a:ext cx="728663" cy="728663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9926" name="Oval 6"/>
          <p:cNvSpPr>
            <a:spLocks noChangeArrowheads="1"/>
          </p:cNvSpPr>
          <p:nvPr/>
        </p:nvSpPr>
        <p:spPr bwMode="auto">
          <a:xfrm>
            <a:off x="6237288" y="3870325"/>
            <a:ext cx="728662" cy="728663"/>
          </a:xfrm>
          <a:prstGeom prst="ellipse">
            <a:avLst/>
          </a:prstGeom>
          <a:solidFill>
            <a:srgbClr val="DE0000"/>
          </a:solidFill>
          <a:ln w="254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49927" name="AutoShape 7"/>
          <p:cNvCxnSpPr>
            <a:cxnSpLocks noChangeShapeType="1"/>
            <a:stCxn id="849924" idx="6"/>
            <a:endCxn id="849925" idx="2"/>
          </p:cNvCxnSpPr>
          <p:nvPr/>
        </p:nvCxnSpPr>
        <p:spPr bwMode="auto">
          <a:xfrm flipV="1">
            <a:off x="2373313" y="4235450"/>
            <a:ext cx="1585912" cy="22225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49928" name="AutoShape 8"/>
          <p:cNvCxnSpPr>
            <a:cxnSpLocks noChangeShapeType="1"/>
            <a:stCxn id="849925" idx="6"/>
            <a:endCxn id="849926" idx="2"/>
          </p:cNvCxnSpPr>
          <p:nvPr/>
        </p:nvCxnSpPr>
        <p:spPr bwMode="auto">
          <a:xfrm>
            <a:off x="4713288" y="4235450"/>
            <a:ext cx="1511300" cy="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49929" name="Text Box 9"/>
          <p:cNvSpPr txBox="1">
            <a:spLocks noChangeArrowheads="1"/>
          </p:cNvSpPr>
          <p:nvPr/>
        </p:nvSpPr>
        <p:spPr bwMode="auto">
          <a:xfrm>
            <a:off x="2209800" y="3632200"/>
            <a:ext cx="1649413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check(“</a:t>
            </a:r>
            <a:r>
              <a:rPr kumimoji="0"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foo</a:t>
            </a:r>
            <a:r>
              <a:rPr kumimoji="0"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”)</a:t>
            </a:r>
          </a:p>
        </p:txBody>
      </p:sp>
      <p:sp>
        <p:nvSpPr>
          <p:cNvPr id="849930" name="Text Box 10"/>
          <p:cNvSpPr txBox="1">
            <a:spLocks noChangeArrowheads="1"/>
          </p:cNvSpPr>
          <p:nvPr/>
        </p:nvSpPr>
        <p:spPr bwMode="auto">
          <a:xfrm>
            <a:off x="4700588" y="3641725"/>
            <a:ext cx="13620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use(“foo”)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Tainting checkers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50947" name="Picture 3" descr="input_valid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0"/>
            <a:ext cx="8991600" cy="4572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6248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code with function </a:t>
            </a:r>
            <a:r>
              <a:rPr lang="en-US" dirty="0" err="1" smtClean="0"/>
              <a:t>def</a:t>
            </a:r>
            <a:r>
              <a:rPr lang="en-US" dirty="0" smtClean="0"/>
              <a:t>, calls</a:t>
            </a:r>
            <a:endParaRPr lang="en-US" dirty="0"/>
          </a:p>
        </p:txBody>
      </p:sp>
      <p:sp>
        <p:nvSpPr>
          <p:cNvPr id="8529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14400" y="1524000"/>
            <a:ext cx="77724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#include &lt;</a:t>
            </a:r>
            <a:r>
              <a:rPr lang="en-US" sz="1400" b="1" dirty="0" err="1" smtClean="0">
                <a:latin typeface="Courier New" pitchFamily="49" charset="0"/>
              </a:rPr>
              <a:t>stdlib.h</a:t>
            </a:r>
            <a:r>
              <a:rPr lang="en-US" sz="1400" b="1" dirty="0" smtClean="0">
                <a:latin typeface="Courier New" pitchFamily="49" charset="0"/>
              </a:rPr>
              <a:t>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#include &lt;</a:t>
            </a:r>
            <a:r>
              <a:rPr lang="en-US" sz="1400" b="1" dirty="0" err="1" smtClean="0">
                <a:latin typeface="Courier New" pitchFamily="49" charset="0"/>
              </a:rPr>
              <a:t>stdio.h</a:t>
            </a:r>
            <a:r>
              <a:rPr lang="en-US" sz="1400" b="1" dirty="0" smtClean="0">
                <a:latin typeface="Courier New" pitchFamily="49" charset="0"/>
              </a:rPr>
              <a:t>&gt;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b="1" dirty="0" smtClean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void </a:t>
            </a:r>
            <a:r>
              <a:rPr lang="en-US" sz="1400" b="1" dirty="0" err="1" smtClean="0">
                <a:latin typeface="Courier New" pitchFamily="49" charset="0"/>
              </a:rPr>
              <a:t>say_hello</a:t>
            </a:r>
            <a:r>
              <a:rPr lang="en-US" sz="1400" b="1" dirty="0" smtClean="0">
                <a:latin typeface="Courier New" pitchFamily="49" charset="0"/>
              </a:rPr>
              <a:t>(char * name, </a:t>
            </a:r>
            <a:r>
              <a:rPr lang="en-US" sz="1400" b="1" dirty="0" err="1" smtClean="0">
                <a:latin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</a:rPr>
              <a:t> size)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</a:rPr>
              <a:t>printf</a:t>
            </a:r>
            <a:r>
              <a:rPr lang="en-US" sz="1400" b="1" dirty="0" smtClean="0">
                <a:latin typeface="Courier New" pitchFamily="49" charset="0"/>
              </a:rPr>
              <a:t>("Enter your name: ");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</a:rPr>
              <a:t>fgets</a:t>
            </a:r>
            <a:r>
              <a:rPr lang="en-US" sz="1400" b="1" dirty="0" smtClean="0">
                <a:latin typeface="Courier New" pitchFamily="49" charset="0"/>
              </a:rPr>
              <a:t>(name, size, </a:t>
            </a:r>
            <a:r>
              <a:rPr lang="en-US" sz="1400" b="1" dirty="0" err="1" smtClean="0">
                <a:latin typeface="Courier New" pitchFamily="49" charset="0"/>
              </a:rPr>
              <a:t>stdin</a:t>
            </a:r>
            <a:r>
              <a:rPr lang="en-US" sz="1400" b="1" dirty="0" smtClean="0">
                <a:latin typeface="Courier New" pitchFamily="49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</a:rPr>
              <a:t>printf</a:t>
            </a:r>
            <a:r>
              <a:rPr lang="en-US" sz="1400" b="1" dirty="0" smtClean="0">
                <a:latin typeface="Courier New" pitchFamily="49" charset="0"/>
              </a:rPr>
              <a:t>("Hello %s.\n", name);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b="1" dirty="0" smtClean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err="1" smtClean="0">
                <a:latin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</a:rPr>
              <a:t> main(</a:t>
            </a:r>
            <a:r>
              <a:rPr lang="en-US" sz="1400" b="1" dirty="0" err="1" smtClean="0">
                <a:latin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</a:rPr>
              <a:t>argc</a:t>
            </a:r>
            <a:r>
              <a:rPr lang="en-US" sz="1400" b="1" dirty="0" smtClean="0">
                <a:latin typeface="Courier New" pitchFamily="49" charset="0"/>
              </a:rPr>
              <a:t>, char *</a:t>
            </a:r>
            <a:r>
              <a:rPr lang="en-US" sz="1400" b="1" dirty="0" err="1" smtClean="0">
                <a:latin typeface="Courier New" pitchFamily="49" charset="0"/>
              </a:rPr>
              <a:t>argv</a:t>
            </a:r>
            <a:r>
              <a:rPr lang="en-US" sz="1400" b="1" dirty="0" smtClean="0">
                <a:latin typeface="Courier New" pitchFamily="49" charset="0"/>
              </a:rPr>
              <a:t>[])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if (</a:t>
            </a:r>
            <a:r>
              <a:rPr lang="en-US" sz="1400" b="1" dirty="0" err="1" smtClean="0">
                <a:latin typeface="Courier New" pitchFamily="49" charset="0"/>
              </a:rPr>
              <a:t>argc</a:t>
            </a:r>
            <a:r>
              <a:rPr lang="en-US" sz="1400" b="1" dirty="0" smtClean="0">
                <a:latin typeface="Courier New" pitchFamily="49" charset="0"/>
              </a:rPr>
              <a:t> != 2)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</a:rPr>
              <a:t>printf</a:t>
            </a:r>
            <a:r>
              <a:rPr lang="en-US" sz="1400" b="1" dirty="0" smtClean="0">
                <a:latin typeface="Courier New" pitchFamily="49" charset="0"/>
              </a:rPr>
              <a:t>("Error, must provide an input buffer size.\n");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  exit(-1);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</a:rPr>
              <a:t> size = </a:t>
            </a:r>
            <a:r>
              <a:rPr lang="en-US" sz="1400" b="1" dirty="0" err="1" smtClean="0">
                <a:latin typeface="Courier New" pitchFamily="49" charset="0"/>
              </a:rPr>
              <a:t>atoi</a:t>
            </a:r>
            <a:r>
              <a:rPr lang="en-US" sz="1400" b="1" dirty="0" smtClean="0">
                <a:latin typeface="Courier New" pitchFamily="49" charset="0"/>
              </a:rPr>
              <a:t>(</a:t>
            </a:r>
            <a:r>
              <a:rPr lang="en-US" sz="1400" b="1" dirty="0" err="1" smtClean="0">
                <a:latin typeface="Courier New" pitchFamily="49" charset="0"/>
              </a:rPr>
              <a:t>argv</a:t>
            </a:r>
            <a:r>
              <a:rPr lang="en-US" sz="1400" b="1" dirty="0" smtClean="0">
                <a:latin typeface="Courier New" pitchFamily="49" charset="0"/>
              </a:rPr>
              <a:t>[1]);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char * name = (char*)</a:t>
            </a:r>
            <a:r>
              <a:rPr lang="en-US" sz="1400" b="1" dirty="0" err="1" smtClean="0">
                <a:latin typeface="Courier New" pitchFamily="49" charset="0"/>
              </a:rPr>
              <a:t>malloc</a:t>
            </a:r>
            <a:r>
              <a:rPr lang="en-US" sz="1400" b="1" dirty="0" smtClean="0">
                <a:latin typeface="Courier New" pitchFamily="49" charset="0"/>
              </a:rPr>
              <a:t>(size);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if (name)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</a:rPr>
              <a:t>say_hello</a:t>
            </a:r>
            <a:r>
              <a:rPr lang="en-US" sz="1400" b="1" dirty="0" smtClean="0">
                <a:latin typeface="Courier New" pitchFamily="49" charset="0"/>
              </a:rPr>
              <a:t>(name, size);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  free(name);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} else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</a:rPr>
              <a:t>printf</a:t>
            </a:r>
            <a:r>
              <a:rPr lang="en-US" sz="1400" b="1" dirty="0" smtClean="0">
                <a:latin typeface="Courier New" pitchFamily="49" charset="0"/>
              </a:rPr>
              <a:t>("Failed to allocate %d bytes.\n", size);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stores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01" r="2488" b="4186"/>
          <a:stretch/>
        </p:blipFill>
        <p:spPr bwMode="auto">
          <a:xfrm>
            <a:off x="1447800" y="1295400"/>
            <a:ext cx="6335751" cy="490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00" t="9930" r="10855" b="12022"/>
          <a:stretch/>
        </p:blipFill>
        <p:spPr bwMode="auto">
          <a:xfrm>
            <a:off x="1111404" y="1312127"/>
            <a:ext cx="6958361" cy="499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16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AutoShape 2"/>
          <p:cNvSpPr>
            <a:spLocks noChangeArrowheads="1"/>
          </p:cNvSpPr>
          <p:nvPr/>
        </p:nvSpPr>
        <p:spPr bwMode="auto">
          <a:xfrm>
            <a:off x="5397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atoi</a:t>
            </a:r>
          </a:p>
        </p:txBody>
      </p:sp>
      <p:sp>
        <p:nvSpPr>
          <p:cNvPr id="854019" name="AutoShape 3"/>
          <p:cNvSpPr>
            <a:spLocks noChangeArrowheads="1"/>
          </p:cNvSpPr>
          <p:nvPr/>
        </p:nvSpPr>
        <p:spPr bwMode="auto">
          <a:xfrm>
            <a:off x="3740150" y="15240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main</a:t>
            </a:r>
          </a:p>
        </p:txBody>
      </p:sp>
      <p:sp>
        <p:nvSpPr>
          <p:cNvPr id="854020" name="AutoShape 4"/>
          <p:cNvSpPr>
            <a:spLocks noChangeArrowheads="1"/>
          </p:cNvSpPr>
          <p:nvPr/>
        </p:nvSpPr>
        <p:spPr bwMode="auto">
          <a:xfrm>
            <a:off x="2216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exit</a:t>
            </a:r>
          </a:p>
        </p:txBody>
      </p:sp>
      <p:sp>
        <p:nvSpPr>
          <p:cNvPr id="854021" name="AutoShape 5"/>
          <p:cNvSpPr>
            <a:spLocks noChangeArrowheads="1"/>
          </p:cNvSpPr>
          <p:nvPr/>
        </p:nvSpPr>
        <p:spPr bwMode="auto">
          <a:xfrm>
            <a:off x="3740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free</a:t>
            </a:r>
          </a:p>
        </p:txBody>
      </p:sp>
      <p:sp>
        <p:nvSpPr>
          <p:cNvPr id="854022" name="AutoShape 6"/>
          <p:cNvSpPr>
            <a:spLocks noChangeArrowheads="1"/>
          </p:cNvSpPr>
          <p:nvPr/>
        </p:nvSpPr>
        <p:spPr bwMode="auto">
          <a:xfrm>
            <a:off x="5264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malloc</a:t>
            </a:r>
          </a:p>
        </p:txBody>
      </p:sp>
      <p:sp>
        <p:nvSpPr>
          <p:cNvPr id="854023" name="AutoShape 7"/>
          <p:cNvSpPr>
            <a:spLocks noChangeArrowheads="1"/>
          </p:cNvSpPr>
          <p:nvPr/>
        </p:nvSpPr>
        <p:spPr bwMode="auto">
          <a:xfrm>
            <a:off x="75501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printf</a:t>
            </a:r>
          </a:p>
        </p:txBody>
      </p:sp>
      <p:sp>
        <p:nvSpPr>
          <p:cNvPr id="854024" name="AutoShape 8"/>
          <p:cNvSpPr>
            <a:spLocks noChangeArrowheads="1"/>
          </p:cNvSpPr>
          <p:nvPr/>
        </p:nvSpPr>
        <p:spPr bwMode="auto">
          <a:xfrm>
            <a:off x="61785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fgets</a:t>
            </a:r>
          </a:p>
        </p:txBody>
      </p:sp>
      <p:sp>
        <p:nvSpPr>
          <p:cNvPr id="854025" name="AutoShape 9"/>
          <p:cNvSpPr>
            <a:spLocks noChangeArrowheads="1"/>
          </p:cNvSpPr>
          <p:nvPr/>
        </p:nvSpPr>
        <p:spPr bwMode="auto">
          <a:xfrm>
            <a:off x="68643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say_hello</a:t>
            </a:r>
          </a:p>
        </p:txBody>
      </p:sp>
      <p:cxnSp>
        <p:nvCxnSpPr>
          <p:cNvPr id="854026" name="AutoShape 10"/>
          <p:cNvCxnSpPr>
            <a:cxnSpLocks noChangeShapeType="1"/>
            <a:stCxn id="854019" idx="2"/>
            <a:endCxn id="854018" idx="0"/>
          </p:cNvCxnSpPr>
          <p:nvPr/>
        </p:nvCxnSpPr>
        <p:spPr bwMode="auto">
          <a:xfrm flipH="1">
            <a:off x="1111250" y="2057400"/>
            <a:ext cx="32004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4027" name="AutoShape 11"/>
          <p:cNvCxnSpPr>
            <a:cxnSpLocks noChangeShapeType="1"/>
            <a:stCxn id="854019" idx="2"/>
            <a:endCxn id="854020" idx="0"/>
          </p:cNvCxnSpPr>
          <p:nvPr/>
        </p:nvCxnSpPr>
        <p:spPr bwMode="auto">
          <a:xfrm flipH="1">
            <a:off x="2787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4028" name="AutoShape 12"/>
          <p:cNvCxnSpPr>
            <a:cxnSpLocks noChangeShapeType="1"/>
            <a:stCxn id="854019" idx="2"/>
            <a:endCxn id="854021" idx="0"/>
          </p:cNvCxnSpPr>
          <p:nvPr/>
        </p:nvCxnSpPr>
        <p:spPr bwMode="auto">
          <a:xfrm>
            <a:off x="4311650" y="2057400"/>
            <a:ext cx="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4029" name="AutoShape 13"/>
          <p:cNvCxnSpPr>
            <a:cxnSpLocks noChangeShapeType="1"/>
            <a:stCxn id="854019" idx="2"/>
            <a:endCxn id="854022" idx="0"/>
          </p:cNvCxnSpPr>
          <p:nvPr/>
        </p:nvCxnSpPr>
        <p:spPr bwMode="auto">
          <a:xfrm>
            <a:off x="4311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4030" name="AutoShape 14"/>
          <p:cNvCxnSpPr>
            <a:cxnSpLocks noChangeShapeType="1"/>
            <a:stCxn id="854019" idx="2"/>
            <a:endCxn id="854025" idx="0"/>
          </p:cNvCxnSpPr>
          <p:nvPr/>
        </p:nvCxnSpPr>
        <p:spPr bwMode="auto">
          <a:xfrm>
            <a:off x="4311650" y="2057400"/>
            <a:ext cx="31242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4031" name="AutoShape 15"/>
          <p:cNvCxnSpPr>
            <a:cxnSpLocks noChangeShapeType="1"/>
            <a:stCxn id="854025" idx="2"/>
            <a:endCxn id="854024" idx="0"/>
          </p:cNvCxnSpPr>
          <p:nvPr/>
        </p:nvCxnSpPr>
        <p:spPr bwMode="auto">
          <a:xfrm flipH="1">
            <a:off x="67500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4032" name="AutoShape 16"/>
          <p:cNvCxnSpPr>
            <a:cxnSpLocks noChangeShapeType="1"/>
            <a:stCxn id="854025" idx="2"/>
            <a:endCxn id="854023" idx="0"/>
          </p:cNvCxnSpPr>
          <p:nvPr/>
        </p:nvCxnSpPr>
        <p:spPr bwMode="auto">
          <a:xfrm>
            <a:off x="74358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4033" name="AutoShape 17"/>
          <p:cNvCxnSpPr>
            <a:cxnSpLocks noChangeShapeType="1"/>
            <a:stCxn id="854019" idx="3"/>
            <a:endCxn id="854023" idx="3"/>
          </p:cNvCxnSpPr>
          <p:nvPr/>
        </p:nvCxnSpPr>
        <p:spPr bwMode="auto">
          <a:xfrm>
            <a:off x="4883150" y="1790700"/>
            <a:ext cx="3810000" cy="3200400"/>
          </a:xfrm>
          <a:prstGeom prst="curvedConnector3">
            <a:avLst>
              <a:gd name="adj1" fmla="val 102083"/>
            </a:avLst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54034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Callgraph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AutoShape 2"/>
          <p:cNvSpPr>
            <a:spLocks noChangeArrowheads="1"/>
          </p:cNvSpPr>
          <p:nvPr/>
        </p:nvSpPr>
        <p:spPr bwMode="auto">
          <a:xfrm>
            <a:off x="5397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atoi</a:t>
            </a:r>
          </a:p>
        </p:txBody>
      </p:sp>
      <p:sp>
        <p:nvSpPr>
          <p:cNvPr id="855043" name="AutoShape 3"/>
          <p:cNvSpPr>
            <a:spLocks noChangeArrowheads="1"/>
          </p:cNvSpPr>
          <p:nvPr/>
        </p:nvSpPr>
        <p:spPr bwMode="auto">
          <a:xfrm>
            <a:off x="3740150" y="15240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main</a:t>
            </a:r>
          </a:p>
        </p:txBody>
      </p:sp>
      <p:sp>
        <p:nvSpPr>
          <p:cNvPr id="855044" name="AutoShape 4"/>
          <p:cNvSpPr>
            <a:spLocks noChangeArrowheads="1"/>
          </p:cNvSpPr>
          <p:nvPr/>
        </p:nvSpPr>
        <p:spPr bwMode="auto">
          <a:xfrm>
            <a:off x="2216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exit</a:t>
            </a:r>
          </a:p>
        </p:txBody>
      </p:sp>
      <p:sp>
        <p:nvSpPr>
          <p:cNvPr id="855045" name="AutoShape 5"/>
          <p:cNvSpPr>
            <a:spLocks noChangeArrowheads="1"/>
          </p:cNvSpPr>
          <p:nvPr/>
        </p:nvSpPr>
        <p:spPr bwMode="auto">
          <a:xfrm>
            <a:off x="3740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free</a:t>
            </a:r>
          </a:p>
        </p:txBody>
      </p:sp>
      <p:sp>
        <p:nvSpPr>
          <p:cNvPr id="855046" name="AutoShape 6"/>
          <p:cNvSpPr>
            <a:spLocks noChangeArrowheads="1"/>
          </p:cNvSpPr>
          <p:nvPr/>
        </p:nvSpPr>
        <p:spPr bwMode="auto">
          <a:xfrm>
            <a:off x="5264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malloc</a:t>
            </a:r>
          </a:p>
        </p:txBody>
      </p:sp>
      <p:sp>
        <p:nvSpPr>
          <p:cNvPr id="855047" name="AutoShape 7"/>
          <p:cNvSpPr>
            <a:spLocks noChangeArrowheads="1"/>
          </p:cNvSpPr>
          <p:nvPr/>
        </p:nvSpPr>
        <p:spPr bwMode="auto">
          <a:xfrm>
            <a:off x="75501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printf</a:t>
            </a:r>
          </a:p>
        </p:txBody>
      </p:sp>
      <p:sp>
        <p:nvSpPr>
          <p:cNvPr id="855048" name="AutoShape 8"/>
          <p:cNvSpPr>
            <a:spLocks noChangeArrowheads="1"/>
          </p:cNvSpPr>
          <p:nvPr/>
        </p:nvSpPr>
        <p:spPr bwMode="auto">
          <a:xfrm>
            <a:off x="61785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fgets</a:t>
            </a:r>
          </a:p>
        </p:txBody>
      </p:sp>
      <p:sp>
        <p:nvSpPr>
          <p:cNvPr id="855049" name="AutoShape 9"/>
          <p:cNvSpPr>
            <a:spLocks noChangeArrowheads="1"/>
          </p:cNvSpPr>
          <p:nvPr/>
        </p:nvSpPr>
        <p:spPr bwMode="auto">
          <a:xfrm>
            <a:off x="68643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say_hello</a:t>
            </a:r>
          </a:p>
        </p:txBody>
      </p:sp>
      <p:cxnSp>
        <p:nvCxnSpPr>
          <p:cNvPr id="855050" name="AutoShape 10"/>
          <p:cNvCxnSpPr>
            <a:cxnSpLocks noChangeShapeType="1"/>
            <a:stCxn id="855043" idx="2"/>
            <a:endCxn id="855042" idx="0"/>
          </p:cNvCxnSpPr>
          <p:nvPr/>
        </p:nvCxnSpPr>
        <p:spPr bwMode="auto">
          <a:xfrm flipH="1">
            <a:off x="1111250" y="2057400"/>
            <a:ext cx="32004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5051" name="AutoShape 11"/>
          <p:cNvCxnSpPr>
            <a:cxnSpLocks noChangeShapeType="1"/>
            <a:stCxn id="855043" idx="2"/>
            <a:endCxn id="855044" idx="0"/>
          </p:cNvCxnSpPr>
          <p:nvPr/>
        </p:nvCxnSpPr>
        <p:spPr bwMode="auto">
          <a:xfrm flipH="1">
            <a:off x="2787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5052" name="AutoShape 12"/>
          <p:cNvCxnSpPr>
            <a:cxnSpLocks noChangeShapeType="1"/>
            <a:stCxn id="855043" idx="2"/>
            <a:endCxn id="855045" idx="0"/>
          </p:cNvCxnSpPr>
          <p:nvPr/>
        </p:nvCxnSpPr>
        <p:spPr bwMode="auto">
          <a:xfrm>
            <a:off x="4311650" y="2057400"/>
            <a:ext cx="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5053" name="AutoShape 13"/>
          <p:cNvCxnSpPr>
            <a:cxnSpLocks noChangeShapeType="1"/>
            <a:stCxn id="855043" idx="2"/>
            <a:endCxn id="855046" idx="0"/>
          </p:cNvCxnSpPr>
          <p:nvPr/>
        </p:nvCxnSpPr>
        <p:spPr bwMode="auto">
          <a:xfrm>
            <a:off x="4311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5054" name="AutoShape 14"/>
          <p:cNvCxnSpPr>
            <a:cxnSpLocks noChangeShapeType="1"/>
            <a:stCxn id="855043" idx="2"/>
            <a:endCxn id="855049" idx="0"/>
          </p:cNvCxnSpPr>
          <p:nvPr/>
        </p:nvCxnSpPr>
        <p:spPr bwMode="auto">
          <a:xfrm>
            <a:off x="4311650" y="2057400"/>
            <a:ext cx="31242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5055" name="AutoShape 15"/>
          <p:cNvCxnSpPr>
            <a:cxnSpLocks noChangeShapeType="1"/>
            <a:stCxn id="855049" idx="2"/>
            <a:endCxn id="855048" idx="0"/>
          </p:cNvCxnSpPr>
          <p:nvPr/>
        </p:nvCxnSpPr>
        <p:spPr bwMode="auto">
          <a:xfrm flipH="1">
            <a:off x="67500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5056" name="AutoShape 16"/>
          <p:cNvCxnSpPr>
            <a:cxnSpLocks noChangeShapeType="1"/>
            <a:stCxn id="855049" idx="2"/>
            <a:endCxn id="855047" idx="0"/>
          </p:cNvCxnSpPr>
          <p:nvPr/>
        </p:nvCxnSpPr>
        <p:spPr bwMode="auto">
          <a:xfrm>
            <a:off x="74358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5057" name="AutoShape 17"/>
          <p:cNvCxnSpPr>
            <a:cxnSpLocks noChangeShapeType="1"/>
            <a:stCxn id="855043" idx="3"/>
            <a:endCxn id="855047" idx="3"/>
          </p:cNvCxnSpPr>
          <p:nvPr/>
        </p:nvCxnSpPr>
        <p:spPr bwMode="auto">
          <a:xfrm>
            <a:off x="4883150" y="1790700"/>
            <a:ext cx="3810000" cy="3200400"/>
          </a:xfrm>
          <a:prstGeom prst="curvedConnector3">
            <a:avLst>
              <a:gd name="adj1" fmla="val 102083"/>
            </a:avLst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55058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Topological Sort</a:t>
            </a:r>
            <a:endParaRPr lang="en-US" dirty="0"/>
          </a:p>
        </p:txBody>
      </p:sp>
      <p:sp>
        <p:nvSpPr>
          <p:cNvPr id="855059" name="Text Box 19"/>
          <p:cNvSpPr txBox="1">
            <a:spLocks noChangeArrowheads="1"/>
          </p:cNvSpPr>
          <p:nvPr/>
        </p:nvSpPr>
        <p:spPr bwMode="auto">
          <a:xfrm>
            <a:off x="7561263" y="5281613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1</a:t>
            </a:r>
          </a:p>
        </p:txBody>
      </p:sp>
      <p:sp>
        <p:nvSpPr>
          <p:cNvPr id="855060" name="Text Box 20"/>
          <p:cNvSpPr txBox="1">
            <a:spLocks noChangeArrowheads="1"/>
          </p:cNvSpPr>
          <p:nvPr/>
        </p:nvSpPr>
        <p:spPr bwMode="auto">
          <a:xfrm>
            <a:off x="6167438" y="5314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2</a:t>
            </a:r>
          </a:p>
        </p:txBody>
      </p:sp>
      <p:sp>
        <p:nvSpPr>
          <p:cNvPr id="855061" name="Text Box 21"/>
          <p:cNvSpPr txBox="1">
            <a:spLocks noChangeArrowheads="1"/>
          </p:cNvSpPr>
          <p:nvPr/>
        </p:nvSpPr>
        <p:spPr bwMode="auto">
          <a:xfrm>
            <a:off x="855663" y="3790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3</a:t>
            </a:r>
          </a:p>
        </p:txBody>
      </p:sp>
      <p:sp>
        <p:nvSpPr>
          <p:cNvPr id="855062" name="Text Box 22"/>
          <p:cNvSpPr txBox="1">
            <a:spLocks noChangeArrowheads="1"/>
          </p:cNvSpPr>
          <p:nvPr/>
        </p:nvSpPr>
        <p:spPr bwMode="auto">
          <a:xfrm>
            <a:off x="2487613" y="3800475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4</a:t>
            </a:r>
          </a:p>
        </p:txBody>
      </p:sp>
      <p:sp>
        <p:nvSpPr>
          <p:cNvPr id="855063" name="Text Box 23"/>
          <p:cNvSpPr txBox="1">
            <a:spLocks noChangeArrowheads="1"/>
          </p:cNvSpPr>
          <p:nvPr/>
        </p:nvSpPr>
        <p:spPr bwMode="auto">
          <a:xfrm>
            <a:off x="4076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5</a:t>
            </a:r>
          </a:p>
        </p:txBody>
      </p:sp>
      <p:sp>
        <p:nvSpPr>
          <p:cNvPr id="855064" name="Text Box 24"/>
          <p:cNvSpPr txBox="1">
            <a:spLocks noChangeArrowheads="1"/>
          </p:cNvSpPr>
          <p:nvPr/>
        </p:nvSpPr>
        <p:spPr bwMode="auto">
          <a:xfrm>
            <a:off x="5600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6</a:t>
            </a:r>
          </a:p>
        </p:txBody>
      </p:sp>
      <p:sp>
        <p:nvSpPr>
          <p:cNvPr id="855065" name="Text Box 25"/>
          <p:cNvSpPr txBox="1">
            <a:spLocks noChangeArrowheads="1"/>
          </p:cNvSpPr>
          <p:nvPr/>
        </p:nvSpPr>
        <p:spPr bwMode="auto">
          <a:xfrm>
            <a:off x="8027988" y="3614738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7</a:t>
            </a:r>
          </a:p>
        </p:txBody>
      </p:sp>
      <p:sp>
        <p:nvSpPr>
          <p:cNvPr id="855066" name="Text Box 26"/>
          <p:cNvSpPr txBox="1">
            <a:spLocks noChangeArrowheads="1"/>
          </p:cNvSpPr>
          <p:nvPr/>
        </p:nvSpPr>
        <p:spPr bwMode="auto">
          <a:xfrm>
            <a:off x="3216275" y="1503363"/>
            <a:ext cx="3698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600" y="4724400"/>
            <a:ext cx="3962399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Idea: analyze function before you analyze caller</a:t>
            </a:r>
            <a:endParaRPr lang="en-US" dirty="0">
              <a:latin typeface="+mn-lt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AutoShape 2"/>
          <p:cNvSpPr>
            <a:spLocks noChangeArrowheads="1"/>
          </p:cNvSpPr>
          <p:nvPr/>
        </p:nvSpPr>
        <p:spPr bwMode="auto">
          <a:xfrm>
            <a:off x="5397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atoi</a:t>
            </a:r>
          </a:p>
        </p:txBody>
      </p:sp>
      <p:sp>
        <p:nvSpPr>
          <p:cNvPr id="856067" name="AutoShape 3"/>
          <p:cNvSpPr>
            <a:spLocks noChangeArrowheads="1"/>
          </p:cNvSpPr>
          <p:nvPr/>
        </p:nvSpPr>
        <p:spPr bwMode="auto">
          <a:xfrm>
            <a:off x="3740150" y="15240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main</a:t>
            </a:r>
          </a:p>
        </p:txBody>
      </p:sp>
      <p:sp>
        <p:nvSpPr>
          <p:cNvPr id="856068" name="AutoShape 4"/>
          <p:cNvSpPr>
            <a:spLocks noChangeArrowheads="1"/>
          </p:cNvSpPr>
          <p:nvPr/>
        </p:nvSpPr>
        <p:spPr bwMode="auto">
          <a:xfrm>
            <a:off x="2216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exit</a:t>
            </a:r>
          </a:p>
        </p:txBody>
      </p:sp>
      <p:sp>
        <p:nvSpPr>
          <p:cNvPr id="856069" name="AutoShape 5"/>
          <p:cNvSpPr>
            <a:spLocks noChangeArrowheads="1"/>
          </p:cNvSpPr>
          <p:nvPr/>
        </p:nvSpPr>
        <p:spPr bwMode="auto">
          <a:xfrm>
            <a:off x="3740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free</a:t>
            </a:r>
          </a:p>
        </p:txBody>
      </p:sp>
      <p:sp>
        <p:nvSpPr>
          <p:cNvPr id="856070" name="AutoShape 6"/>
          <p:cNvSpPr>
            <a:spLocks noChangeArrowheads="1"/>
          </p:cNvSpPr>
          <p:nvPr/>
        </p:nvSpPr>
        <p:spPr bwMode="auto">
          <a:xfrm>
            <a:off x="5264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malloc</a:t>
            </a:r>
          </a:p>
        </p:txBody>
      </p:sp>
      <p:sp>
        <p:nvSpPr>
          <p:cNvPr id="856071" name="AutoShape 7"/>
          <p:cNvSpPr>
            <a:spLocks noChangeArrowheads="1"/>
          </p:cNvSpPr>
          <p:nvPr/>
        </p:nvSpPr>
        <p:spPr bwMode="auto">
          <a:xfrm>
            <a:off x="75501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printf</a:t>
            </a:r>
          </a:p>
        </p:txBody>
      </p:sp>
      <p:sp>
        <p:nvSpPr>
          <p:cNvPr id="856072" name="AutoShape 8"/>
          <p:cNvSpPr>
            <a:spLocks noChangeArrowheads="1"/>
          </p:cNvSpPr>
          <p:nvPr/>
        </p:nvSpPr>
        <p:spPr bwMode="auto">
          <a:xfrm>
            <a:off x="61785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fgets</a:t>
            </a:r>
          </a:p>
        </p:txBody>
      </p:sp>
      <p:sp>
        <p:nvSpPr>
          <p:cNvPr id="856073" name="AutoShape 9"/>
          <p:cNvSpPr>
            <a:spLocks noChangeArrowheads="1"/>
          </p:cNvSpPr>
          <p:nvPr/>
        </p:nvSpPr>
        <p:spPr bwMode="auto">
          <a:xfrm>
            <a:off x="68643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say_hello</a:t>
            </a:r>
          </a:p>
        </p:txBody>
      </p:sp>
      <p:cxnSp>
        <p:nvCxnSpPr>
          <p:cNvPr id="856074" name="AutoShape 10"/>
          <p:cNvCxnSpPr>
            <a:cxnSpLocks noChangeShapeType="1"/>
            <a:stCxn id="856067" idx="2"/>
            <a:endCxn id="856066" idx="0"/>
          </p:cNvCxnSpPr>
          <p:nvPr/>
        </p:nvCxnSpPr>
        <p:spPr bwMode="auto">
          <a:xfrm flipH="1">
            <a:off x="1111250" y="2057400"/>
            <a:ext cx="32004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6075" name="AutoShape 11"/>
          <p:cNvCxnSpPr>
            <a:cxnSpLocks noChangeShapeType="1"/>
            <a:stCxn id="856067" idx="2"/>
            <a:endCxn id="856068" idx="0"/>
          </p:cNvCxnSpPr>
          <p:nvPr/>
        </p:nvCxnSpPr>
        <p:spPr bwMode="auto">
          <a:xfrm flipH="1">
            <a:off x="2787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6076" name="AutoShape 12"/>
          <p:cNvCxnSpPr>
            <a:cxnSpLocks noChangeShapeType="1"/>
            <a:stCxn id="856067" idx="2"/>
            <a:endCxn id="856069" idx="0"/>
          </p:cNvCxnSpPr>
          <p:nvPr/>
        </p:nvCxnSpPr>
        <p:spPr bwMode="auto">
          <a:xfrm>
            <a:off x="4311650" y="2057400"/>
            <a:ext cx="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6077" name="AutoShape 13"/>
          <p:cNvCxnSpPr>
            <a:cxnSpLocks noChangeShapeType="1"/>
            <a:stCxn id="856067" idx="2"/>
            <a:endCxn id="856070" idx="0"/>
          </p:cNvCxnSpPr>
          <p:nvPr/>
        </p:nvCxnSpPr>
        <p:spPr bwMode="auto">
          <a:xfrm>
            <a:off x="4311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6078" name="AutoShape 14"/>
          <p:cNvCxnSpPr>
            <a:cxnSpLocks noChangeShapeType="1"/>
            <a:stCxn id="856067" idx="2"/>
            <a:endCxn id="856073" idx="0"/>
          </p:cNvCxnSpPr>
          <p:nvPr/>
        </p:nvCxnSpPr>
        <p:spPr bwMode="auto">
          <a:xfrm>
            <a:off x="4311650" y="2057400"/>
            <a:ext cx="31242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6079" name="AutoShape 15"/>
          <p:cNvCxnSpPr>
            <a:cxnSpLocks noChangeShapeType="1"/>
            <a:stCxn id="856073" idx="2"/>
            <a:endCxn id="856072" idx="0"/>
          </p:cNvCxnSpPr>
          <p:nvPr/>
        </p:nvCxnSpPr>
        <p:spPr bwMode="auto">
          <a:xfrm flipH="1">
            <a:off x="67500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6080" name="AutoShape 16"/>
          <p:cNvCxnSpPr>
            <a:cxnSpLocks noChangeShapeType="1"/>
            <a:stCxn id="856073" idx="2"/>
            <a:endCxn id="856071" idx="0"/>
          </p:cNvCxnSpPr>
          <p:nvPr/>
        </p:nvCxnSpPr>
        <p:spPr bwMode="auto">
          <a:xfrm>
            <a:off x="74358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6081" name="AutoShape 17"/>
          <p:cNvCxnSpPr>
            <a:cxnSpLocks noChangeShapeType="1"/>
            <a:stCxn id="856067" idx="3"/>
            <a:endCxn id="856071" idx="3"/>
          </p:cNvCxnSpPr>
          <p:nvPr/>
        </p:nvCxnSpPr>
        <p:spPr bwMode="auto">
          <a:xfrm>
            <a:off x="4883150" y="1790700"/>
            <a:ext cx="3810000" cy="3200400"/>
          </a:xfrm>
          <a:prstGeom prst="curvedConnector3">
            <a:avLst>
              <a:gd name="adj1" fmla="val 102083"/>
            </a:avLst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5608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Apply Library Models</a:t>
            </a:r>
            <a:endParaRPr lang="en-US"/>
          </a:p>
        </p:txBody>
      </p:sp>
      <p:sp>
        <p:nvSpPr>
          <p:cNvPr id="856083" name="Text Box 19"/>
          <p:cNvSpPr txBox="1">
            <a:spLocks noChangeArrowheads="1"/>
          </p:cNvSpPr>
          <p:nvPr/>
        </p:nvSpPr>
        <p:spPr bwMode="auto">
          <a:xfrm>
            <a:off x="7561263" y="5281613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1</a:t>
            </a:r>
          </a:p>
        </p:txBody>
      </p:sp>
      <p:sp>
        <p:nvSpPr>
          <p:cNvPr id="856084" name="Text Box 20"/>
          <p:cNvSpPr txBox="1">
            <a:spLocks noChangeArrowheads="1"/>
          </p:cNvSpPr>
          <p:nvPr/>
        </p:nvSpPr>
        <p:spPr bwMode="auto">
          <a:xfrm>
            <a:off x="6167438" y="5314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2</a:t>
            </a:r>
          </a:p>
        </p:txBody>
      </p:sp>
      <p:sp>
        <p:nvSpPr>
          <p:cNvPr id="856085" name="Text Box 21"/>
          <p:cNvSpPr txBox="1">
            <a:spLocks noChangeArrowheads="1"/>
          </p:cNvSpPr>
          <p:nvPr/>
        </p:nvSpPr>
        <p:spPr bwMode="auto">
          <a:xfrm>
            <a:off x="855663" y="3790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3</a:t>
            </a:r>
          </a:p>
        </p:txBody>
      </p:sp>
      <p:sp>
        <p:nvSpPr>
          <p:cNvPr id="856086" name="Text Box 22"/>
          <p:cNvSpPr txBox="1">
            <a:spLocks noChangeArrowheads="1"/>
          </p:cNvSpPr>
          <p:nvPr/>
        </p:nvSpPr>
        <p:spPr bwMode="auto">
          <a:xfrm>
            <a:off x="2487613" y="3800475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4</a:t>
            </a:r>
          </a:p>
        </p:txBody>
      </p:sp>
      <p:sp>
        <p:nvSpPr>
          <p:cNvPr id="856087" name="Text Box 23"/>
          <p:cNvSpPr txBox="1">
            <a:spLocks noChangeArrowheads="1"/>
          </p:cNvSpPr>
          <p:nvPr/>
        </p:nvSpPr>
        <p:spPr bwMode="auto">
          <a:xfrm>
            <a:off x="4076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5</a:t>
            </a:r>
          </a:p>
        </p:txBody>
      </p:sp>
      <p:sp>
        <p:nvSpPr>
          <p:cNvPr id="856088" name="Text Box 24"/>
          <p:cNvSpPr txBox="1">
            <a:spLocks noChangeArrowheads="1"/>
          </p:cNvSpPr>
          <p:nvPr/>
        </p:nvSpPr>
        <p:spPr bwMode="auto">
          <a:xfrm>
            <a:off x="5600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6</a:t>
            </a:r>
          </a:p>
        </p:txBody>
      </p:sp>
      <p:sp>
        <p:nvSpPr>
          <p:cNvPr id="856089" name="Text Box 25"/>
          <p:cNvSpPr txBox="1">
            <a:spLocks noChangeArrowheads="1"/>
          </p:cNvSpPr>
          <p:nvPr/>
        </p:nvSpPr>
        <p:spPr bwMode="auto">
          <a:xfrm>
            <a:off x="8027988" y="3614738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7</a:t>
            </a:r>
          </a:p>
        </p:txBody>
      </p:sp>
      <p:sp>
        <p:nvSpPr>
          <p:cNvPr id="856090" name="Text Box 26"/>
          <p:cNvSpPr txBox="1">
            <a:spLocks noChangeArrowheads="1"/>
          </p:cNvSpPr>
          <p:nvPr/>
        </p:nvSpPr>
        <p:spPr bwMode="auto">
          <a:xfrm>
            <a:off x="3216275" y="1503363"/>
            <a:ext cx="3698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" y="5007114"/>
            <a:ext cx="3886199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+mn-lt"/>
              </a:rPr>
              <a:t>Tool  </a:t>
            </a:r>
            <a:r>
              <a:rPr lang="en-US" sz="2000" dirty="0" smtClean="0">
                <a:latin typeface="+mn-lt"/>
              </a:rPr>
              <a:t>has built-in summaries of library function behavior</a:t>
            </a:r>
            <a:endParaRPr lang="en-US" sz="2000" dirty="0">
              <a:latin typeface="+mn-lt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AutoShape 2"/>
          <p:cNvSpPr>
            <a:spLocks noChangeArrowheads="1"/>
          </p:cNvSpPr>
          <p:nvPr/>
        </p:nvSpPr>
        <p:spPr bwMode="auto">
          <a:xfrm>
            <a:off x="53340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atoi</a:t>
            </a:r>
          </a:p>
        </p:txBody>
      </p:sp>
      <p:sp>
        <p:nvSpPr>
          <p:cNvPr id="857091" name="AutoShape 3"/>
          <p:cNvSpPr>
            <a:spLocks noChangeArrowheads="1"/>
          </p:cNvSpPr>
          <p:nvPr/>
        </p:nvSpPr>
        <p:spPr bwMode="auto">
          <a:xfrm>
            <a:off x="3733800" y="15240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main</a:t>
            </a:r>
          </a:p>
        </p:txBody>
      </p:sp>
      <p:sp>
        <p:nvSpPr>
          <p:cNvPr id="857092" name="AutoShape 4"/>
          <p:cNvSpPr>
            <a:spLocks noChangeArrowheads="1"/>
          </p:cNvSpPr>
          <p:nvPr/>
        </p:nvSpPr>
        <p:spPr bwMode="auto">
          <a:xfrm>
            <a:off x="220980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exit</a:t>
            </a:r>
          </a:p>
        </p:txBody>
      </p:sp>
      <p:sp>
        <p:nvSpPr>
          <p:cNvPr id="857093" name="AutoShape 5"/>
          <p:cNvSpPr>
            <a:spLocks noChangeArrowheads="1"/>
          </p:cNvSpPr>
          <p:nvPr/>
        </p:nvSpPr>
        <p:spPr bwMode="auto">
          <a:xfrm>
            <a:off x="37274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free</a:t>
            </a:r>
          </a:p>
        </p:txBody>
      </p:sp>
      <p:sp>
        <p:nvSpPr>
          <p:cNvPr id="857094" name="AutoShape 6"/>
          <p:cNvSpPr>
            <a:spLocks noChangeArrowheads="1"/>
          </p:cNvSpPr>
          <p:nvPr/>
        </p:nvSpPr>
        <p:spPr bwMode="auto">
          <a:xfrm>
            <a:off x="525780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 dirty="0" err="1">
                <a:latin typeface="Arial" charset="0"/>
              </a:rPr>
              <a:t>malloc</a:t>
            </a:r>
            <a:endParaRPr kumimoji="0" lang="en-US" sz="1800" dirty="0">
              <a:latin typeface="Arial" charset="0"/>
            </a:endParaRPr>
          </a:p>
        </p:txBody>
      </p:sp>
      <p:sp>
        <p:nvSpPr>
          <p:cNvPr id="857095" name="AutoShape 7"/>
          <p:cNvSpPr>
            <a:spLocks noChangeArrowheads="1"/>
          </p:cNvSpPr>
          <p:nvPr/>
        </p:nvSpPr>
        <p:spPr bwMode="auto">
          <a:xfrm>
            <a:off x="75501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printf</a:t>
            </a:r>
          </a:p>
        </p:txBody>
      </p:sp>
      <p:sp>
        <p:nvSpPr>
          <p:cNvPr id="857096" name="AutoShape 8"/>
          <p:cNvSpPr>
            <a:spLocks noChangeArrowheads="1"/>
          </p:cNvSpPr>
          <p:nvPr/>
        </p:nvSpPr>
        <p:spPr bwMode="auto">
          <a:xfrm>
            <a:off x="624840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fgets</a:t>
            </a:r>
          </a:p>
        </p:txBody>
      </p:sp>
      <p:sp>
        <p:nvSpPr>
          <p:cNvPr id="857097" name="AutoShape 9"/>
          <p:cNvSpPr>
            <a:spLocks noChangeArrowheads="1"/>
          </p:cNvSpPr>
          <p:nvPr/>
        </p:nvSpPr>
        <p:spPr bwMode="auto">
          <a:xfrm>
            <a:off x="68643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say_hello</a:t>
            </a:r>
          </a:p>
        </p:txBody>
      </p:sp>
      <p:cxnSp>
        <p:nvCxnSpPr>
          <p:cNvPr id="857098" name="AutoShape 10"/>
          <p:cNvCxnSpPr>
            <a:cxnSpLocks noChangeShapeType="1"/>
            <a:stCxn id="857091" idx="2"/>
            <a:endCxn id="857090" idx="0"/>
          </p:cNvCxnSpPr>
          <p:nvPr/>
        </p:nvCxnSpPr>
        <p:spPr bwMode="auto">
          <a:xfrm rot="5400000">
            <a:off x="2133600" y="1028700"/>
            <a:ext cx="1143000" cy="32004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7099" name="AutoShape 11"/>
          <p:cNvCxnSpPr>
            <a:cxnSpLocks noChangeShapeType="1"/>
            <a:stCxn id="857091" idx="2"/>
            <a:endCxn id="857092" idx="0"/>
          </p:cNvCxnSpPr>
          <p:nvPr/>
        </p:nvCxnSpPr>
        <p:spPr bwMode="auto">
          <a:xfrm rot="5400000">
            <a:off x="2971800" y="1866900"/>
            <a:ext cx="1143000" cy="1524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7100" name="AutoShape 12"/>
          <p:cNvCxnSpPr>
            <a:cxnSpLocks noChangeShapeType="1"/>
            <a:stCxn id="857091" idx="2"/>
            <a:endCxn id="857093" idx="0"/>
          </p:cNvCxnSpPr>
          <p:nvPr/>
        </p:nvCxnSpPr>
        <p:spPr bwMode="auto">
          <a:xfrm rot="5400000">
            <a:off x="3730625" y="2625725"/>
            <a:ext cx="1143000" cy="635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7101" name="AutoShape 13"/>
          <p:cNvCxnSpPr>
            <a:cxnSpLocks noChangeShapeType="1"/>
            <a:stCxn id="857091" idx="2"/>
            <a:endCxn id="857094" idx="0"/>
          </p:cNvCxnSpPr>
          <p:nvPr/>
        </p:nvCxnSpPr>
        <p:spPr bwMode="auto">
          <a:xfrm rot="16200000" flipH="1">
            <a:off x="4495800" y="1866900"/>
            <a:ext cx="1143000" cy="1524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7102" name="AutoShape 14"/>
          <p:cNvCxnSpPr>
            <a:cxnSpLocks noChangeShapeType="1"/>
            <a:stCxn id="857091" idx="2"/>
            <a:endCxn id="857097" idx="0"/>
          </p:cNvCxnSpPr>
          <p:nvPr/>
        </p:nvCxnSpPr>
        <p:spPr bwMode="auto">
          <a:xfrm rot="16200000" flipH="1">
            <a:off x="5299075" y="1063625"/>
            <a:ext cx="1143000" cy="313055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7103" name="AutoShape 15"/>
          <p:cNvCxnSpPr>
            <a:cxnSpLocks noChangeShapeType="1"/>
            <a:stCxn id="857097" idx="2"/>
            <a:endCxn id="857096" idx="0"/>
          </p:cNvCxnSpPr>
          <p:nvPr/>
        </p:nvCxnSpPr>
        <p:spPr bwMode="auto">
          <a:xfrm rot="5400000">
            <a:off x="6632575" y="3921125"/>
            <a:ext cx="990600" cy="61595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7104" name="AutoShape 16"/>
          <p:cNvCxnSpPr>
            <a:cxnSpLocks noChangeShapeType="1"/>
            <a:stCxn id="857097" idx="2"/>
            <a:endCxn id="857095" idx="0"/>
          </p:cNvCxnSpPr>
          <p:nvPr/>
        </p:nvCxnSpPr>
        <p:spPr bwMode="auto">
          <a:xfrm rot="16200000" flipH="1">
            <a:off x="7283450" y="3886200"/>
            <a:ext cx="990600" cy="6858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7105" name="AutoShape 17"/>
          <p:cNvCxnSpPr>
            <a:cxnSpLocks noChangeShapeType="1"/>
            <a:stCxn id="857091" idx="3"/>
            <a:endCxn id="857095" idx="3"/>
          </p:cNvCxnSpPr>
          <p:nvPr/>
        </p:nvCxnSpPr>
        <p:spPr bwMode="auto">
          <a:xfrm>
            <a:off x="4876800" y="1790700"/>
            <a:ext cx="3816350" cy="3200400"/>
          </a:xfrm>
          <a:prstGeom prst="curvedConnector3">
            <a:avLst>
              <a:gd name="adj1" fmla="val 105990"/>
            </a:avLst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57106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Bottom Up Analysis</a:t>
            </a:r>
            <a:endParaRPr lang="en-US"/>
          </a:p>
        </p:txBody>
      </p:sp>
      <p:sp>
        <p:nvSpPr>
          <p:cNvPr id="857107" name="Text Box 19"/>
          <p:cNvSpPr txBox="1">
            <a:spLocks noChangeArrowheads="1"/>
          </p:cNvSpPr>
          <p:nvPr/>
        </p:nvSpPr>
        <p:spPr bwMode="auto">
          <a:xfrm>
            <a:off x="7561263" y="5281613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1</a:t>
            </a:r>
          </a:p>
        </p:txBody>
      </p:sp>
      <p:sp>
        <p:nvSpPr>
          <p:cNvPr id="857108" name="Text Box 20"/>
          <p:cNvSpPr txBox="1">
            <a:spLocks noChangeArrowheads="1"/>
          </p:cNvSpPr>
          <p:nvPr/>
        </p:nvSpPr>
        <p:spPr bwMode="auto">
          <a:xfrm>
            <a:off x="6167438" y="5314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2</a:t>
            </a:r>
          </a:p>
        </p:txBody>
      </p:sp>
      <p:sp>
        <p:nvSpPr>
          <p:cNvPr id="857109" name="Text Box 21"/>
          <p:cNvSpPr txBox="1">
            <a:spLocks noChangeArrowheads="1"/>
          </p:cNvSpPr>
          <p:nvPr/>
        </p:nvSpPr>
        <p:spPr bwMode="auto">
          <a:xfrm>
            <a:off x="855663" y="3790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3</a:t>
            </a:r>
          </a:p>
        </p:txBody>
      </p:sp>
      <p:sp>
        <p:nvSpPr>
          <p:cNvPr id="857110" name="Text Box 22"/>
          <p:cNvSpPr txBox="1">
            <a:spLocks noChangeArrowheads="1"/>
          </p:cNvSpPr>
          <p:nvPr/>
        </p:nvSpPr>
        <p:spPr bwMode="auto">
          <a:xfrm>
            <a:off x="2487613" y="3800475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4</a:t>
            </a:r>
          </a:p>
        </p:txBody>
      </p:sp>
      <p:sp>
        <p:nvSpPr>
          <p:cNvPr id="857111" name="Text Box 23"/>
          <p:cNvSpPr txBox="1">
            <a:spLocks noChangeArrowheads="1"/>
          </p:cNvSpPr>
          <p:nvPr/>
        </p:nvSpPr>
        <p:spPr bwMode="auto">
          <a:xfrm>
            <a:off x="4076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5</a:t>
            </a:r>
          </a:p>
        </p:txBody>
      </p:sp>
      <p:sp>
        <p:nvSpPr>
          <p:cNvPr id="857112" name="Text Box 24"/>
          <p:cNvSpPr txBox="1">
            <a:spLocks noChangeArrowheads="1"/>
          </p:cNvSpPr>
          <p:nvPr/>
        </p:nvSpPr>
        <p:spPr bwMode="auto">
          <a:xfrm>
            <a:off x="5600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6</a:t>
            </a:r>
          </a:p>
        </p:txBody>
      </p:sp>
      <p:sp>
        <p:nvSpPr>
          <p:cNvPr id="857113" name="Text Box 25"/>
          <p:cNvSpPr txBox="1">
            <a:spLocks noChangeArrowheads="1"/>
          </p:cNvSpPr>
          <p:nvPr/>
        </p:nvSpPr>
        <p:spPr bwMode="auto">
          <a:xfrm>
            <a:off x="8027988" y="3614738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7</a:t>
            </a:r>
          </a:p>
        </p:txBody>
      </p:sp>
      <p:sp>
        <p:nvSpPr>
          <p:cNvPr id="857114" name="Text Box 26"/>
          <p:cNvSpPr txBox="1">
            <a:spLocks noChangeArrowheads="1"/>
          </p:cNvSpPr>
          <p:nvPr/>
        </p:nvSpPr>
        <p:spPr bwMode="auto">
          <a:xfrm>
            <a:off x="3216275" y="1503363"/>
            <a:ext cx="3698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8</a:t>
            </a:r>
          </a:p>
        </p:txBody>
      </p:sp>
      <p:sp>
        <p:nvSpPr>
          <p:cNvPr id="857115" name="Oval 27"/>
          <p:cNvSpPr>
            <a:spLocks noChangeArrowheads="1"/>
          </p:cNvSpPr>
          <p:nvPr/>
        </p:nvSpPr>
        <p:spPr bwMode="auto">
          <a:xfrm>
            <a:off x="5965825" y="2927350"/>
            <a:ext cx="2992438" cy="2709863"/>
          </a:xfrm>
          <a:prstGeom prst="ellipse">
            <a:avLst/>
          </a:prstGeom>
          <a:noFill/>
          <a:ln w="38100" algn="ctr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09600" y="4724400"/>
            <a:ext cx="3962399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Analyze function using known properties of functions it calls</a:t>
            </a:r>
            <a:endParaRPr lang="en-US" sz="2000" dirty="0">
              <a:latin typeface="+mn-lt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AutoShape 2"/>
          <p:cNvSpPr>
            <a:spLocks noChangeArrowheads="1"/>
          </p:cNvSpPr>
          <p:nvPr/>
        </p:nvSpPr>
        <p:spPr bwMode="auto">
          <a:xfrm>
            <a:off x="5397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atoi</a:t>
            </a:r>
          </a:p>
        </p:txBody>
      </p:sp>
      <p:sp>
        <p:nvSpPr>
          <p:cNvPr id="858115" name="AutoShape 3"/>
          <p:cNvSpPr>
            <a:spLocks noChangeArrowheads="1"/>
          </p:cNvSpPr>
          <p:nvPr/>
        </p:nvSpPr>
        <p:spPr bwMode="auto">
          <a:xfrm>
            <a:off x="3740150" y="15240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main</a:t>
            </a:r>
          </a:p>
        </p:txBody>
      </p:sp>
      <p:sp>
        <p:nvSpPr>
          <p:cNvPr id="858116" name="AutoShape 4"/>
          <p:cNvSpPr>
            <a:spLocks noChangeArrowheads="1"/>
          </p:cNvSpPr>
          <p:nvPr/>
        </p:nvSpPr>
        <p:spPr bwMode="auto">
          <a:xfrm>
            <a:off x="2216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exit</a:t>
            </a:r>
          </a:p>
        </p:txBody>
      </p:sp>
      <p:sp>
        <p:nvSpPr>
          <p:cNvPr id="858117" name="AutoShape 5"/>
          <p:cNvSpPr>
            <a:spLocks noChangeArrowheads="1"/>
          </p:cNvSpPr>
          <p:nvPr/>
        </p:nvSpPr>
        <p:spPr bwMode="auto">
          <a:xfrm>
            <a:off x="3740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free</a:t>
            </a:r>
          </a:p>
        </p:txBody>
      </p:sp>
      <p:sp>
        <p:nvSpPr>
          <p:cNvPr id="858118" name="AutoShape 6"/>
          <p:cNvSpPr>
            <a:spLocks noChangeArrowheads="1"/>
          </p:cNvSpPr>
          <p:nvPr/>
        </p:nvSpPr>
        <p:spPr bwMode="auto">
          <a:xfrm>
            <a:off x="5264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malloc</a:t>
            </a:r>
          </a:p>
        </p:txBody>
      </p:sp>
      <p:sp>
        <p:nvSpPr>
          <p:cNvPr id="858119" name="AutoShape 7"/>
          <p:cNvSpPr>
            <a:spLocks noChangeArrowheads="1"/>
          </p:cNvSpPr>
          <p:nvPr/>
        </p:nvSpPr>
        <p:spPr bwMode="auto">
          <a:xfrm>
            <a:off x="75501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printf</a:t>
            </a:r>
          </a:p>
        </p:txBody>
      </p:sp>
      <p:sp>
        <p:nvSpPr>
          <p:cNvPr id="858120" name="AutoShape 8"/>
          <p:cNvSpPr>
            <a:spLocks noChangeArrowheads="1"/>
          </p:cNvSpPr>
          <p:nvPr/>
        </p:nvSpPr>
        <p:spPr bwMode="auto">
          <a:xfrm>
            <a:off x="61785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fgets</a:t>
            </a:r>
          </a:p>
        </p:txBody>
      </p:sp>
      <p:sp>
        <p:nvSpPr>
          <p:cNvPr id="858121" name="AutoShape 9"/>
          <p:cNvSpPr>
            <a:spLocks noChangeArrowheads="1"/>
          </p:cNvSpPr>
          <p:nvPr/>
        </p:nvSpPr>
        <p:spPr bwMode="auto">
          <a:xfrm>
            <a:off x="68643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say_hello</a:t>
            </a:r>
          </a:p>
        </p:txBody>
      </p:sp>
      <p:cxnSp>
        <p:nvCxnSpPr>
          <p:cNvPr id="858122" name="AutoShape 10"/>
          <p:cNvCxnSpPr>
            <a:cxnSpLocks noChangeShapeType="1"/>
            <a:stCxn id="858115" idx="2"/>
            <a:endCxn id="858114" idx="0"/>
          </p:cNvCxnSpPr>
          <p:nvPr/>
        </p:nvCxnSpPr>
        <p:spPr bwMode="auto">
          <a:xfrm flipH="1">
            <a:off x="1111250" y="2057400"/>
            <a:ext cx="32004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8123" name="AutoShape 11"/>
          <p:cNvCxnSpPr>
            <a:cxnSpLocks noChangeShapeType="1"/>
            <a:stCxn id="858115" idx="2"/>
            <a:endCxn id="858116" idx="0"/>
          </p:cNvCxnSpPr>
          <p:nvPr/>
        </p:nvCxnSpPr>
        <p:spPr bwMode="auto">
          <a:xfrm flipH="1">
            <a:off x="2787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8124" name="AutoShape 12"/>
          <p:cNvCxnSpPr>
            <a:cxnSpLocks noChangeShapeType="1"/>
            <a:stCxn id="858115" idx="2"/>
            <a:endCxn id="858117" idx="0"/>
          </p:cNvCxnSpPr>
          <p:nvPr/>
        </p:nvCxnSpPr>
        <p:spPr bwMode="auto">
          <a:xfrm>
            <a:off x="4311650" y="2057400"/>
            <a:ext cx="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8125" name="AutoShape 13"/>
          <p:cNvCxnSpPr>
            <a:cxnSpLocks noChangeShapeType="1"/>
            <a:stCxn id="858115" idx="2"/>
            <a:endCxn id="858118" idx="0"/>
          </p:cNvCxnSpPr>
          <p:nvPr/>
        </p:nvCxnSpPr>
        <p:spPr bwMode="auto">
          <a:xfrm>
            <a:off x="4311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8126" name="AutoShape 14"/>
          <p:cNvCxnSpPr>
            <a:cxnSpLocks noChangeShapeType="1"/>
            <a:stCxn id="858115" idx="2"/>
            <a:endCxn id="858121" idx="0"/>
          </p:cNvCxnSpPr>
          <p:nvPr/>
        </p:nvCxnSpPr>
        <p:spPr bwMode="auto">
          <a:xfrm>
            <a:off x="4311650" y="2057400"/>
            <a:ext cx="31242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8127" name="AutoShape 15"/>
          <p:cNvCxnSpPr>
            <a:cxnSpLocks noChangeShapeType="1"/>
            <a:stCxn id="858121" idx="2"/>
            <a:endCxn id="858120" idx="0"/>
          </p:cNvCxnSpPr>
          <p:nvPr/>
        </p:nvCxnSpPr>
        <p:spPr bwMode="auto">
          <a:xfrm flipH="1">
            <a:off x="67500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8128" name="AutoShape 16"/>
          <p:cNvCxnSpPr>
            <a:cxnSpLocks noChangeShapeType="1"/>
            <a:stCxn id="858121" idx="2"/>
            <a:endCxn id="858119" idx="0"/>
          </p:cNvCxnSpPr>
          <p:nvPr/>
        </p:nvCxnSpPr>
        <p:spPr bwMode="auto">
          <a:xfrm>
            <a:off x="74358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8129" name="AutoShape 17"/>
          <p:cNvCxnSpPr>
            <a:cxnSpLocks noChangeShapeType="1"/>
            <a:stCxn id="858115" idx="3"/>
            <a:endCxn id="858119" idx="3"/>
          </p:cNvCxnSpPr>
          <p:nvPr/>
        </p:nvCxnSpPr>
        <p:spPr bwMode="auto">
          <a:xfrm>
            <a:off x="4883150" y="1790700"/>
            <a:ext cx="3810000" cy="3200400"/>
          </a:xfrm>
          <a:prstGeom prst="curvedConnector3">
            <a:avLst>
              <a:gd name="adj1" fmla="val 102083"/>
            </a:avLst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58130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Bottom Up Analysis</a:t>
            </a:r>
            <a:endParaRPr lang="en-US"/>
          </a:p>
        </p:txBody>
      </p:sp>
      <p:sp>
        <p:nvSpPr>
          <p:cNvPr id="858131" name="Text Box 19"/>
          <p:cNvSpPr txBox="1">
            <a:spLocks noChangeArrowheads="1"/>
          </p:cNvSpPr>
          <p:nvPr/>
        </p:nvSpPr>
        <p:spPr bwMode="auto">
          <a:xfrm>
            <a:off x="7561263" y="5281613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1</a:t>
            </a:r>
          </a:p>
        </p:txBody>
      </p:sp>
      <p:sp>
        <p:nvSpPr>
          <p:cNvPr id="858132" name="Text Box 20"/>
          <p:cNvSpPr txBox="1">
            <a:spLocks noChangeArrowheads="1"/>
          </p:cNvSpPr>
          <p:nvPr/>
        </p:nvSpPr>
        <p:spPr bwMode="auto">
          <a:xfrm>
            <a:off x="6167438" y="5314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2</a:t>
            </a:r>
          </a:p>
        </p:txBody>
      </p:sp>
      <p:sp>
        <p:nvSpPr>
          <p:cNvPr id="858133" name="Text Box 21"/>
          <p:cNvSpPr txBox="1">
            <a:spLocks noChangeArrowheads="1"/>
          </p:cNvSpPr>
          <p:nvPr/>
        </p:nvSpPr>
        <p:spPr bwMode="auto">
          <a:xfrm>
            <a:off x="855663" y="3790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3</a:t>
            </a:r>
          </a:p>
        </p:txBody>
      </p:sp>
      <p:sp>
        <p:nvSpPr>
          <p:cNvPr id="858134" name="Text Box 22"/>
          <p:cNvSpPr txBox="1">
            <a:spLocks noChangeArrowheads="1"/>
          </p:cNvSpPr>
          <p:nvPr/>
        </p:nvSpPr>
        <p:spPr bwMode="auto">
          <a:xfrm>
            <a:off x="2487613" y="3800475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4</a:t>
            </a:r>
          </a:p>
        </p:txBody>
      </p:sp>
      <p:sp>
        <p:nvSpPr>
          <p:cNvPr id="858135" name="Text Box 23"/>
          <p:cNvSpPr txBox="1">
            <a:spLocks noChangeArrowheads="1"/>
          </p:cNvSpPr>
          <p:nvPr/>
        </p:nvSpPr>
        <p:spPr bwMode="auto">
          <a:xfrm>
            <a:off x="4076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5</a:t>
            </a:r>
          </a:p>
        </p:txBody>
      </p:sp>
      <p:sp>
        <p:nvSpPr>
          <p:cNvPr id="858136" name="Text Box 24"/>
          <p:cNvSpPr txBox="1">
            <a:spLocks noChangeArrowheads="1"/>
          </p:cNvSpPr>
          <p:nvPr/>
        </p:nvSpPr>
        <p:spPr bwMode="auto">
          <a:xfrm>
            <a:off x="5600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6</a:t>
            </a:r>
          </a:p>
        </p:txBody>
      </p:sp>
      <p:sp>
        <p:nvSpPr>
          <p:cNvPr id="858137" name="Text Box 25"/>
          <p:cNvSpPr txBox="1">
            <a:spLocks noChangeArrowheads="1"/>
          </p:cNvSpPr>
          <p:nvPr/>
        </p:nvSpPr>
        <p:spPr bwMode="auto">
          <a:xfrm>
            <a:off x="8027988" y="3614738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7</a:t>
            </a:r>
          </a:p>
        </p:txBody>
      </p:sp>
      <p:sp>
        <p:nvSpPr>
          <p:cNvPr id="858138" name="Text Box 26"/>
          <p:cNvSpPr txBox="1">
            <a:spLocks noChangeArrowheads="1"/>
          </p:cNvSpPr>
          <p:nvPr/>
        </p:nvSpPr>
        <p:spPr bwMode="auto">
          <a:xfrm>
            <a:off x="3216275" y="1503363"/>
            <a:ext cx="3698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8</a:t>
            </a:r>
          </a:p>
        </p:txBody>
      </p:sp>
      <p:sp>
        <p:nvSpPr>
          <p:cNvPr id="858139" name="Oval 27"/>
          <p:cNvSpPr>
            <a:spLocks noChangeArrowheads="1"/>
          </p:cNvSpPr>
          <p:nvPr/>
        </p:nvSpPr>
        <p:spPr bwMode="auto">
          <a:xfrm>
            <a:off x="153988" y="1447799"/>
            <a:ext cx="8564562" cy="2862263"/>
          </a:xfrm>
          <a:prstGeom prst="ellipse">
            <a:avLst/>
          </a:prstGeom>
          <a:noFill/>
          <a:ln w="38100" algn="ctr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9600" y="4724400"/>
            <a:ext cx="3962399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Analyze function using known properties of functions it calls</a:t>
            </a:r>
            <a:endParaRPr lang="en-US" sz="2000" dirty="0">
              <a:latin typeface="+mn-lt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AutoShape 2"/>
          <p:cNvSpPr>
            <a:spLocks noChangeArrowheads="1"/>
          </p:cNvSpPr>
          <p:nvPr/>
        </p:nvSpPr>
        <p:spPr bwMode="auto">
          <a:xfrm>
            <a:off x="5397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atoi</a:t>
            </a:r>
          </a:p>
        </p:txBody>
      </p:sp>
      <p:sp>
        <p:nvSpPr>
          <p:cNvPr id="859139" name="AutoShape 3"/>
          <p:cNvSpPr>
            <a:spLocks noChangeArrowheads="1"/>
          </p:cNvSpPr>
          <p:nvPr/>
        </p:nvSpPr>
        <p:spPr bwMode="auto">
          <a:xfrm>
            <a:off x="3740150" y="15240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main</a:t>
            </a:r>
          </a:p>
        </p:txBody>
      </p:sp>
      <p:sp>
        <p:nvSpPr>
          <p:cNvPr id="859140" name="AutoShape 4"/>
          <p:cNvSpPr>
            <a:spLocks noChangeArrowheads="1"/>
          </p:cNvSpPr>
          <p:nvPr/>
        </p:nvSpPr>
        <p:spPr bwMode="auto">
          <a:xfrm>
            <a:off x="2216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exit</a:t>
            </a:r>
          </a:p>
        </p:txBody>
      </p:sp>
      <p:sp>
        <p:nvSpPr>
          <p:cNvPr id="859141" name="AutoShape 5"/>
          <p:cNvSpPr>
            <a:spLocks noChangeArrowheads="1"/>
          </p:cNvSpPr>
          <p:nvPr/>
        </p:nvSpPr>
        <p:spPr bwMode="auto">
          <a:xfrm>
            <a:off x="3740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free</a:t>
            </a:r>
          </a:p>
        </p:txBody>
      </p:sp>
      <p:sp>
        <p:nvSpPr>
          <p:cNvPr id="859142" name="AutoShape 6"/>
          <p:cNvSpPr>
            <a:spLocks noChangeArrowheads="1"/>
          </p:cNvSpPr>
          <p:nvPr/>
        </p:nvSpPr>
        <p:spPr bwMode="auto">
          <a:xfrm>
            <a:off x="5264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malloc</a:t>
            </a:r>
          </a:p>
        </p:txBody>
      </p:sp>
      <p:sp>
        <p:nvSpPr>
          <p:cNvPr id="859143" name="AutoShape 7"/>
          <p:cNvSpPr>
            <a:spLocks noChangeArrowheads="1"/>
          </p:cNvSpPr>
          <p:nvPr/>
        </p:nvSpPr>
        <p:spPr bwMode="auto">
          <a:xfrm>
            <a:off x="75501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printf</a:t>
            </a:r>
          </a:p>
        </p:txBody>
      </p:sp>
      <p:sp>
        <p:nvSpPr>
          <p:cNvPr id="859144" name="AutoShape 8"/>
          <p:cNvSpPr>
            <a:spLocks noChangeArrowheads="1"/>
          </p:cNvSpPr>
          <p:nvPr/>
        </p:nvSpPr>
        <p:spPr bwMode="auto">
          <a:xfrm>
            <a:off x="61785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fgets</a:t>
            </a:r>
          </a:p>
        </p:txBody>
      </p:sp>
      <p:sp>
        <p:nvSpPr>
          <p:cNvPr id="859145" name="AutoShape 9"/>
          <p:cNvSpPr>
            <a:spLocks noChangeArrowheads="1"/>
          </p:cNvSpPr>
          <p:nvPr/>
        </p:nvSpPr>
        <p:spPr bwMode="auto">
          <a:xfrm>
            <a:off x="68643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say_hello</a:t>
            </a:r>
          </a:p>
        </p:txBody>
      </p:sp>
      <p:cxnSp>
        <p:nvCxnSpPr>
          <p:cNvPr id="859146" name="AutoShape 10"/>
          <p:cNvCxnSpPr>
            <a:cxnSpLocks noChangeShapeType="1"/>
            <a:stCxn id="859139" idx="2"/>
            <a:endCxn id="859138" idx="0"/>
          </p:cNvCxnSpPr>
          <p:nvPr/>
        </p:nvCxnSpPr>
        <p:spPr bwMode="auto">
          <a:xfrm flipH="1">
            <a:off x="1111250" y="2057400"/>
            <a:ext cx="32004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9147" name="AutoShape 11"/>
          <p:cNvCxnSpPr>
            <a:cxnSpLocks noChangeShapeType="1"/>
            <a:stCxn id="859139" idx="2"/>
            <a:endCxn id="859140" idx="0"/>
          </p:cNvCxnSpPr>
          <p:nvPr/>
        </p:nvCxnSpPr>
        <p:spPr bwMode="auto">
          <a:xfrm flipH="1">
            <a:off x="2787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9148" name="AutoShape 12"/>
          <p:cNvCxnSpPr>
            <a:cxnSpLocks noChangeShapeType="1"/>
            <a:stCxn id="859139" idx="2"/>
            <a:endCxn id="859141" idx="0"/>
          </p:cNvCxnSpPr>
          <p:nvPr/>
        </p:nvCxnSpPr>
        <p:spPr bwMode="auto">
          <a:xfrm>
            <a:off x="4311650" y="2057400"/>
            <a:ext cx="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9149" name="AutoShape 13"/>
          <p:cNvCxnSpPr>
            <a:cxnSpLocks noChangeShapeType="1"/>
            <a:stCxn id="859139" idx="2"/>
            <a:endCxn id="859142" idx="0"/>
          </p:cNvCxnSpPr>
          <p:nvPr/>
        </p:nvCxnSpPr>
        <p:spPr bwMode="auto">
          <a:xfrm>
            <a:off x="4311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9150" name="AutoShape 14"/>
          <p:cNvCxnSpPr>
            <a:cxnSpLocks noChangeShapeType="1"/>
            <a:stCxn id="859139" idx="2"/>
            <a:endCxn id="859145" idx="0"/>
          </p:cNvCxnSpPr>
          <p:nvPr/>
        </p:nvCxnSpPr>
        <p:spPr bwMode="auto">
          <a:xfrm>
            <a:off x="4311650" y="2057400"/>
            <a:ext cx="31242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9151" name="AutoShape 15"/>
          <p:cNvCxnSpPr>
            <a:cxnSpLocks noChangeShapeType="1"/>
            <a:stCxn id="859145" idx="2"/>
            <a:endCxn id="859144" idx="0"/>
          </p:cNvCxnSpPr>
          <p:nvPr/>
        </p:nvCxnSpPr>
        <p:spPr bwMode="auto">
          <a:xfrm flipH="1">
            <a:off x="67500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9152" name="AutoShape 16"/>
          <p:cNvCxnSpPr>
            <a:cxnSpLocks noChangeShapeType="1"/>
            <a:stCxn id="859145" idx="2"/>
            <a:endCxn id="859143" idx="0"/>
          </p:cNvCxnSpPr>
          <p:nvPr/>
        </p:nvCxnSpPr>
        <p:spPr bwMode="auto">
          <a:xfrm>
            <a:off x="74358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9153" name="AutoShape 17"/>
          <p:cNvCxnSpPr>
            <a:cxnSpLocks noChangeShapeType="1"/>
            <a:stCxn id="859139" idx="3"/>
            <a:endCxn id="859143" idx="3"/>
          </p:cNvCxnSpPr>
          <p:nvPr/>
        </p:nvCxnSpPr>
        <p:spPr bwMode="auto">
          <a:xfrm>
            <a:off x="4883150" y="1790700"/>
            <a:ext cx="3810000" cy="3200400"/>
          </a:xfrm>
          <a:prstGeom prst="curvedConnector3">
            <a:avLst>
              <a:gd name="adj1" fmla="val 102083"/>
            </a:avLst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59154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Bottom Up Analysis</a:t>
            </a:r>
            <a:endParaRPr lang="en-US"/>
          </a:p>
        </p:txBody>
      </p:sp>
      <p:sp>
        <p:nvSpPr>
          <p:cNvPr id="859155" name="Text Box 19"/>
          <p:cNvSpPr txBox="1">
            <a:spLocks noChangeArrowheads="1"/>
          </p:cNvSpPr>
          <p:nvPr/>
        </p:nvSpPr>
        <p:spPr bwMode="auto">
          <a:xfrm>
            <a:off x="7561263" y="5281613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1</a:t>
            </a:r>
          </a:p>
        </p:txBody>
      </p:sp>
      <p:sp>
        <p:nvSpPr>
          <p:cNvPr id="859156" name="Text Box 20"/>
          <p:cNvSpPr txBox="1">
            <a:spLocks noChangeArrowheads="1"/>
          </p:cNvSpPr>
          <p:nvPr/>
        </p:nvSpPr>
        <p:spPr bwMode="auto">
          <a:xfrm>
            <a:off x="6167438" y="5314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2</a:t>
            </a:r>
          </a:p>
        </p:txBody>
      </p:sp>
      <p:sp>
        <p:nvSpPr>
          <p:cNvPr id="859157" name="Text Box 21"/>
          <p:cNvSpPr txBox="1">
            <a:spLocks noChangeArrowheads="1"/>
          </p:cNvSpPr>
          <p:nvPr/>
        </p:nvSpPr>
        <p:spPr bwMode="auto">
          <a:xfrm>
            <a:off x="855663" y="3790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3</a:t>
            </a:r>
          </a:p>
        </p:txBody>
      </p:sp>
      <p:sp>
        <p:nvSpPr>
          <p:cNvPr id="859158" name="Text Box 22"/>
          <p:cNvSpPr txBox="1">
            <a:spLocks noChangeArrowheads="1"/>
          </p:cNvSpPr>
          <p:nvPr/>
        </p:nvSpPr>
        <p:spPr bwMode="auto">
          <a:xfrm>
            <a:off x="2487613" y="3800475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4</a:t>
            </a:r>
          </a:p>
        </p:txBody>
      </p:sp>
      <p:sp>
        <p:nvSpPr>
          <p:cNvPr id="859159" name="Text Box 23"/>
          <p:cNvSpPr txBox="1">
            <a:spLocks noChangeArrowheads="1"/>
          </p:cNvSpPr>
          <p:nvPr/>
        </p:nvSpPr>
        <p:spPr bwMode="auto">
          <a:xfrm>
            <a:off x="4076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5</a:t>
            </a:r>
          </a:p>
        </p:txBody>
      </p:sp>
      <p:sp>
        <p:nvSpPr>
          <p:cNvPr id="859160" name="Text Box 24"/>
          <p:cNvSpPr txBox="1">
            <a:spLocks noChangeArrowheads="1"/>
          </p:cNvSpPr>
          <p:nvPr/>
        </p:nvSpPr>
        <p:spPr bwMode="auto">
          <a:xfrm>
            <a:off x="5600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6</a:t>
            </a:r>
          </a:p>
        </p:txBody>
      </p:sp>
      <p:sp>
        <p:nvSpPr>
          <p:cNvPr id="859161" name="Text Box 25"/>
          <p:cNvSpPr txBox="1">
            <a:spLocks noChangeArrowheads="1"/>
          </p:cNvSpPr>
          <p:nvPr/>
        </p:nvSpPr>
        <p:spPr bwMode="auto">
          <a:xfrm>
            <a:off x="8027988" y="3614738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7</a:t>
            </a:r>
          </a:p>
        </p:txBody>
      </p:sp>
      <p:sp>
        <p:nvSpPr>
          <p:cNvPr id="859162" name="Text Box 26"/>
          <p:cNvSpPr txBox="1">
            <a:spLocks noChangeArrowheads="1"/>
          </p:cNvSpPr>
          <p:nvPr/>
        </p:nvSpPr>
        <p:spPr bwMode="auto">
          <a:xfrm>
            <a:off x="3216275" y="1503363"/>
            <a:ext cx="3698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" y="4724400"/>
            <a:ext cx="3962399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Finish analysis by analyzing all functions in the program</a:t>
            </a:r>
            <a:endParaRPr lang="en-US" sz="2000" dirty="0">
              <a:latin typeface="+mn-lt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Finding Local Bugs</a:t>
            </a:r>
            <a:endParaRPr lang="en-US"/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524000" y="1676400"/>
            <a:ext cx="62484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#define SIZE 8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void </a:t>
            </a:r>
            <a:r>
              <a:rPr lang="en-US" sz="1600" b="1" dirty="0" err="1" smtClean="0">
                <a:latin typeface="Courier New" pitchFamily="49" charset="0"/>
              </a:rPr>
              <a:t>set_a_b</a:t>
            </a:r>
            <a:r>
              <a:rPr lang="en-US" sz="1600" b="1" dirty="0" smtClean="0">
                <a:latin typeface="Courier New" pitchFamily="49" charset="0"/>
              </a:rPr>
              <a:t>(char * a, char * b) {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char * </a:t>
            </a:r>
            <a:r>
              <a:rPr lang="en-US" sz="1600" b="1" dirty="0" err="1" smtClean="0">
                <a:latin typeface="Courier New" pitchFamily="49" charset="0"/>
              </a:rPr>
              <a:t>buf</a:t>
            </a:r>
            <a:r>
              <a:rPr lang="en-US" sz="1600" b="1" dirty="0" smtClean="0">
                <a:latin typeface="Courier New" pitchFamily="49" charset="0"/>
              </a:rPr>
              <a:t>[SIZE];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if (a) {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b = new char[5];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} else {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if (a &amp;&amp; b) {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1600" b="1" dirty="0" err="1" smtClean="0">
                <a:latin typeface="Courier New" pitchFamily="49" charset="0"/>
              </a:rPr>
              <a:t>buf</a:t>
            </a:r>
            <a:r>
              <a:rPr lang="en-US" sz="1600" b="1" dirty="0" smtClean="0">
                <a:latin typeface="Courier New" pitchFamily="49" charset="0"/>
              </a:rPr>
              <a:t>[SIZE] = a;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return;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} else {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delete [] b;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}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*b = ‘x’;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}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*a = *b;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}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ChangeArrowheads="1"/>
          </p:cNvSpPr>
          <p:nvPr/>
        </p:nvSpPr>
        <p:spPr bwMode="auto">
          <a:xfrm>
            <a:off x="20431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61187" name="Rectangle 3"/>
          <p:cNvSpPr>
            <a:spLocks noChangeArrowheads="1"/>
          </p:cNvSpPr>
          <p:nvPr/>
        </p:nvSpPr>
        <p:spPr bwMode="auto">
          <a:xfrm>
            <a:off x="20431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61188" name="Rectangle 4"/>
          <p:cNvSpPr>
            <a:spLocks noChangeArrowheads="1"/>
          </p:cNvSpPr>
          <p:nvPr/>
        </p:nvSpPr>
        <p:spPr bwMode="auto">
          <a:xfrm>
            <a:off x="519113" y="3127375"/>
            <a:ext cx="19050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 = new char [5];</a:t>
            </a:r>
          </a:p>
        </p:txBody>
      </p:sp>
      <p:sp>
        <p:nvSpPr>
          <p:cNvPr id="861189" name="Rectangle 5"/>
          <p:cNvSpPr>
            <a:spLocks noChangeArrowheads="1"/>
          </p:cNvSpPr>
          <p:nvPr/>
        </p:nvSpPr>
        <p:spPr bwMode="auto">
          <a:xfrm>
            <a:off x="31099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61190" name="Rectangle 6"/>
          <p:cNvSpPr>
            <a:spLocks noChangeArrowheads="1"/>
          </p:cNvSpPr>
          <p:nvPr/>
        </p:nvSpPr>
        <p:spPr bwMode="auto">
          <a:xfrm>
            <a:off x="21193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buf[8] = a;</a:t>
            </a:r>
          </a:p>
        </p:txBody>
      </p:sp>
      <p:sp>
        <p:nvSpPr>
          <p:cNvPr id="861191" name="Rectangle 7"/>
          <p:cNvSpPr>
            <a:spLocks noChangeArrowheads="1"/>
          </p:cNvSpPr>
          <p:nvPr/>
        </p:nvSpPr>
        <p:spPr bwMode="auto">
          <a:xfrm>
            <a:off x="42529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61192" name="Rectangle 8"/>
          <p:cNvSpPr>
            <a:spLocks noChangeArrowheads="1"/>
          </p:cNvSpPr>
          <p:nvPr/>
        </p:nvSpPr>
        <p:spPr bwMode="auto">
          <a:xfrm>
            <a:off x="31099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61193" name="Rectangle 9"/>
          <p:cNvSpPr>
            <a:spLocks noChangeArrowheads="1"/>
          </p:cNvSpPr>
          <p:nvPr/>
        </p:nvSpPr>
        <p:spPr bwMode="auto">
          <a:xfrm>
            <a:off x="21193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61194" name="Rectangle 10"/>
          <p:cNvSpPr>
            <a:spLocks noChangeArrowheads="1"/>
          </p:cNvSpPr>
          <p:nvPr/>
        </p:nvSpPr>
        <p:spPr bwMode="auto">
          <a:xfrm>
            <a:off x="21193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61195" name="AutoShape 11"/>
          <p:cNvCxnSpPr>
            <a:cxnSpLocks noChangeShapeType="1"/>
            <a:endCxn id="861186" idx="0"/>
          </p:cNvCxnSpPr>
          <p:nvPr/>
        </p:nvCxnSpPr>
        <p:spPr bwMode="auto">
          <a:xfrm flipH="1">
            <a:off x="2843213" y="1144588"/>
            <a:ext cx="1587" cy="306387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1196" name="AutoShape 12"/>
          <p:cNvCxnSpPr>
            <a:cxnSpLocks noChangeShapeType="1"/>
            <a:stCxn id="861186" idx="2"/>
            <a:endCxn id="861187" idx="0"/>
          </p:cNvCxnSpPr>
          <p:nvPr/>
        </p:nvCxnSpPr>
        <p:spPr bwMode="auto">
          <a:xfrm>
            <a:off x="2843213" y="1831975"/>
            <a:ext cx="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1197" name="AutoShape 13"/>
          <p:cNvCxnSpPr>
            <a:cxnSpLocks noChangeShapeType="1"/>
            <a:stCxn id="861187" idx="2"/>
            <a:endCxn id="861188" idx="0"/>
          </p:cNvCxnSpPr>
          <p:nvPr/>
        </p:nvCxnSpPr>
        <p:spPr bwMode="auto">
          <a:xfrm flipH="1">
            <a:off x="1471613" y="2670175"/>
            <a:ext cx="137160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1198" name="AutoShape 14"/>
          <p:cNvCxnSpPr>
            <a:cxnSpLocks noChangeShapeType="1"/>
            <a:stCxn id="861187" idx="2"/>
            <a:endCxn id="861189" idx="0"/>
          </p:cNvCxnSpPr>
          <p:nvPr/>
        </p:nvCxnSpPr>
        <p:spPr bwMode="auto">
          <a:xfrm>
            <a:off x="2843213" y="2670175"/>
            <a:ext cx="106680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1199" name="AutoShape 15"/>
          <p:cNvCxnSpPr>
            <a:cxnSpLocks noChangeShapeType="1"/>
            <a:stCxn id="861189" idx="2"/>
            <a:endCxn id="861191" idx="0"/>
          </p:cNvCxnSpPr>
          <p:nvPr/>
        </p:nvCxnSpPr>
        <p:spPr bwMode="auto">
          <a:xfrm>
            <a:off x="3910013" y="3508375"/>
            <a:ext cx="114300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1200" name="AutoShape 16"/>
          <p:cNvCxnSpPr>
            <a:cxnSpLocks noChangeShapeType="1"/>
            <a:stCxn id="861189" idx="2"/>
            <a:endCxn id="861190" idx="0"/>
          </p:cNvCxnSpPr>
          <p:nvPr/>
        </p:nvCxnSpPr>
        <p:spPr bwMode="auto">
          <a:xfrm flipH="1">
            <a:off x="2919413" y="3508375"/>
            <a:ext cx="99060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1201" name="AutoShape 17"/>
          <p:cNvCxnSpPr>
            <a:cxnSpLocks noChangeShapeType="1"/>
            <a:stCxn id="861188" idx="2"/>
            <a:endCxn id="861194" idx="1"/>
          </p:cNvCxnSpPr>
          <p:nvPr/>
        </p:nvCxnSpPr>
        <p:spPr bwMode="auto">
          <a:xfrm rot="16200000" flipH="1">
            <a:off x="785813" y="4194175"/>
            <a:ext cx="2019300" cy="647700"/>
          </a:xfrm>
          <a:prstGeom prst="bentConnector2">
            <a:avLst/>
          </a:prstGeom>
          <a:noFill/>
          <a:ln w="25400">
            <a:solidFill>
              <a:schemeClr val="bg2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61202" name="AutoShape 18"/>
          <p:cNvCxnSpPr>
            <a:cxnSpLocks noChangeShapeType="1"/>
            <a:stCxn id="861192" idx="2"/>
            <a:endCxn id="861194" idx="0"/>
          </p:cNvCxnSpPr>
          <p:nvPr/>
        </p:nvCxnSpPr>
        <p:spPr bwMode="auto">
          <a:xfrm flipH="1">
            <a:off x="2919413" y="4956175"/>
            <a:ext cx="99060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1203" name="AutoShape 19"/>
          <p:cNvCxnSpPr>
            <a:cxnSpLocks noChangeShapeType="1"/>
            <a:stCxn id="861194" idx="2"/>
            <a:endCxn id="861193" idx="0"/>
          </p:cNvCxnSpPr>
          <p:nvPr/>
        </p:nvCxnSpPr>
        <p:spPr bwMode="auto">
          <a:xfrm>
            <a:off x="2919413" y="57181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1204" name="AutoShape 20"/>
          <p:cNvCxnSpPr>
            <a:cxnSpLocks noChangeShapeType="1"/>
            <a:stCxn id="861191" idx="2"/>
            <a:endCxn id="861192" idx="0"/>
          </p:cNvCxnSpPr>
          <p:nvPr/>
        </p:nvCxnSpPr>
        <p:spPr bwMode="auto">
          <a:xfrm flipH="1">
            <a:off x="3910013" y="4194175"/>
            <a:ext cx="114300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1205" name="AutoShape 21"/>
          <p:cNvCxnSpPr>
            <a:cxnSpLocks noChangeShapeType="1"/>
            <a:stCxn id="861190" idx="1"/>
            <a:endCxn id="861193" idx="1"/>
          </p:cNvCxnSpPr>
          <p:nvPr/>
        </p:nvCxnSpPr>
        <p:spPr bwMode="auto">
          <a:xfrm rot="10800000" flipH="1" flipV="1">
            <a:off x="2119313" y="4003675"/>
            <a:ext cx="1587" cy="2209800"/>
          </a:xfrm>
          <a:prstGeom prst="bentConnector3">
            <a:avLst>
              <a:gd name="adj1" fmla="val -14400000"/>
            </a:avLst>
          </a:prstGeom>
          <a:noFill/>
          <a:ln w="25400">
            <a:solidFill>
              <a:schemeClr val="bg2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61206" name="Text Box 22"/>
          <p:cNvSpPr txBox="1">
            <a:spLocks noChangeArrowheads="1"/>
          </p:cNvSpPr>
          <p:nvPr/>
        </p:nvSpPr>
        <p:spPr bwMode="auto">
          <a:xfrm>
            <a:off x="1430338" y="26304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a</a:t>
            </a:r>
          </a:p>
        </p:txBody>
      </p:sp>
      <p:sp>
        <p:nvSpPr>
          <p:cNvPr id="861207" name="Text Box 23"/>
          <p:cNvSpPr txBox="1">
            <a:spLocks noChangeArrowheads="1"/>
          </p:cNvSpPr>
          <p:nvPr/>
        </p:nvSpPr>
        <p:spPr bwMode="auto">
          <a:xfrm>
            <a:off x="3532188" y="2630488"/>
            <a:ext cx="374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!a</a:t>
            </a:r>
          </a:p>
        </p:txBody>
      </p:sp>
      <p:sp>
        <p:nvSpPr>
          <p:cNvPr id="861208" name="Text Box 24"/>
          <p:cNvSpPr txBox="1">
            <a:spLocks noChangeArrowheads="1"/>
          </p:cNvSpPr>
          <p:nvPr/>
        </p:nvSpPr>
        <p:spPr bwMode="auto">
          <a:xfrm>
            <a:off x="2228850" y="3432175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a &amp;&amp; b</a:t>
            </a:r>
          </a:p>
        </p:txBody>
      </p:sp>
      <p:sp>
        <p:nvSpPr>
          <p:cNvPr id="861209" name="Text Box 25"/>
          <p:cNvSpPr txBox="1">
            <a:spLocks noChangeArrowheads="1"/>
          </p:cNvSpPr>
          <p:nvPr/>
        </p:nvSpPr>
        <p:spPr bwMode="auto">
          <a:xfrm>
            <a:off x="4786313" y="3419475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61210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Control Flow Graph</a:t>
            </a: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953001" y="1730514"/>
            <a:ext cx="3962399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Represent logical structure of code in graph form</a:t>
            </a:r>
            <a:endParaRPr lang="en-US" sz="2000" dirty="0">
              <a:latin typeface="+mn-lt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4800600" y="1219200"/>
            <a:ext cx="4343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62210" name="Rectangle 2"/>
          <p:cNvSpPr>
            <a:spLocks noChangeArrowheads="1"/>
          </p:cNvSpPr>
          <p:nvPr/>
        </p:nvSpPr>
        <p:spPr bwMode="auto">
          <a:xfrm>
            <a:off x="20431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62211" name="Rectangle 3"/>
          <p:cNvSpPr>
            <a:spLocks noChangeArrowheads="1"/>
          </p:cNvSpPr>
          <p:nvPr/>
        </p:nvSpPr>
        <p:spPr bwMode="auto">
          <a:xfrm>
            <a:off x="20431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62212" name="Rectangle 4"/>
          <p:cNvSpPr>
            <a:spLocks noChangeArrowheads="1"/>
          </p:cNvSpPr>
          <p:nvPr/>
        </p:nvSpPr>
        <p:spPr bwMode="auto">
          <a:xfrm>
            <a:off x="519113" y="3127375"/>
            <a:ext cx="19050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 = new char [5];</a:t>
            </a:r>
          </a:p>
        </p:txBody>
      </p:sp>
      <p:sp>
        <p:nvSpPr>
          <p:cNvPr id="862213" name="Rectangle 5"/>
          <p:cNvSpPr>
            <a:spLocks noChangeArrowheads="1"/>
          </p:cNvSpPr>
          <p:nvPr/>
        </p:nvSpPr>
        <p:spPr bwMode="auto">
          <a:xfrm>
            <a:off x="31099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62214" name="Rectangle 6"/>
          <p:cNvSpPr>
            <a:spLocks noChangeArrowheads="1"/>
          </p:cNvSpPr>
          <p:nvPr/>
        </p:nvSpPr>
        <p:spPr bwMode="auto">
          <a:xfrm>
            <a:off x="21193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buf[8] = a;</a:t>
            </a:r>
          </a:p>
        </p:txBody>
      </p:sp>
      <p:sp>
        <p:nvSpPr>
          <p:cNvPr id="862215" name="Rectangle 7"/>
          <p:cNvSpPr>
            <a:spLocks noChangeArrowheads="1"/>
          </p:cNvSpPr>
          <p:nvPr/>
        </p:nvSpPr>
        <p:spPr bwMode="auto">
          <a:xfrm>
            <a:off x="42529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62216" name="Rectangle 8"/>
          <p:cNvSpPr>
            <a:spLocks noChangeArrowheads="1"/>
          </p:cNvSpPr>
          <p:nvPr/>
        </p:nvSpPr>
        <p:spPr bwMode="auto">
          <a:xfrm>
            <a:off x="31099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62217" name="Rectangle 9"/>
          <p:cNvSpPr>
            <a:spLocks noChangeArrowheads="1"/>
          </p:cNvSpPr>
          <p:nvPr/>
        </p:nvSpPr>
        <p:spPr bwMode="auto">
          <a:xfrm>
            <a:off x="21193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62218" name="Rectangle 10"/>
          <p:cNvSpPr>
            <a:spLocks noChangeArrowheads="1"/>
          </p:cNvSpPr>
          <p:nvPr/>
        </p:nvSpPr>
        <p:spPr bwMode="auto">
          <a:xfrm>
            <a:off x="21193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62219" name="AutoShape 11"/>
          <p:cNvCxnSpPr>
            <a:cxnSpLocks noChangeShapeType="1"/>
            <a:endCxn id="862210" idx="0"/>
          </p:cNvCxnSpPr>
          <p:nvPr/>
        </p:nvCxnSpPr>
        <p:spPr bwMode="auto">
          <a:xfrm flipH="1">
            <a:off x="28432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2220" name="AutoShape 12"/>
          <p:cNvCxnSpPr>
            <a:cxnSpLocks noChangeShapeType="1"/>
            <a:stCxn id="862210" idx="2"/>
            <a:endCxn id="862211" idx="0"/>
          </p:cNvCxnSpPr>
          <p:nvPr/>
        </p:nvCxnSpPr>
        <p:spPr bwMode="auto">
          <a:xfrm>
            <a:off x="2843213" y="1831975"/>
            <a:ext cx="0" cy="457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2221" name="AutoShape 13"/>
          <p:cNvCxnSpPr>
            <a:cxnSpLocks noChangeShapeType="1"/>
            <a:stCxn id="862211" idx="2"/>
            <a:endCxn id="862212" idx="0"/>
          </p:cNvCxnSpPr>
          <p:nvPr/>
        </p:nvCxnSpPr>
        <p:spPr bwMode="auto">
          <a:xfrm flipH="1">
            <a:off x="1471613" y="2670175"/>
            <a:ext cx="137160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2222" name="AutoShape 14"/>
          <p:cNvCxnSpPr>
            <a:cxnSpLocks noChangeShapeType="1"/>
            <a:stCxn id="862211" idx="2"/>
            <a:endCxn id="862213" idx="0"/>
          </p:cNvCxnSpPr>
          <p:nvPr/>
        </p:nvCxnSpPr>
        <p:spPr bwMode="auto">
          <a:xfrm>
            <a:off x="2843213" y="2670175"/>
            <a:ext cx="1066800" cy="457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2223" name="AutoShape 15"/>
          <p:cNvCxnSpPr>
            <a:cxnSpLocks noChangeShapeType="1"/>
            <a:stCxn id="862213" idx="2"/>
            <a:endCxn id="862215" idx="0"/>
          </p:cNvCxnSpPr>
          <p:nvPr/>
        </p:nvCxnSpPr>
        <p:spPr bwMode="auto">
          <a:xfrm>
            <a:off x="3910013" y="3508375"/>
            <a:ext cx="114300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2224" name="AutoShape 16"/>
          <p:cNvCxnSpPr>
            <a:cxnSpLocks noChangeShapeType="1"/>
            <a:stCxn id="862213" idx="2"/>
            <a:endCxn id="862214" idx="0"/>
          </p:cNvCxnSpPr>
          <p:nvPr/>
        </p:nvCxnSpPr>
        <p:spPr bwMode="auto">
          <a:xfrm flipH="1">
            <a:off x="2919413" y="3508375"/>
            <a:ext cx="99060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2225" name="AutoShape 17"/>
          <p:cNvCxnSpPr>
            <a:cxnSpLocks noChangeShapeType="1"/>
            <a:stCxn id="862212" idx="2"/>
            <a:endCxn id="862218" idx="1"/>
          </p:cNvCxnSpPr>
          <p:nvPr/>
        </p:nvCxnSpPr>
        <p:spPr bwMode="auto">
          <a:xfrm rot="16200000" flipH="1">
            <a:off x="785813" y="4194175"/>
            <a:ext cx="2019300" cy="647700"/>
          </a:xfrm>
          <a:prstGeom prst="bentConnector2">
            <a:avLst/>
          </a:prstGeom>
          <a:noFill/>
          <a:ln w="25400">
            <a:solidFill>
              <a:schemeClr val="bg2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62226" name="AutoShape 18"/>
          <p:cNvCxnSpPr>
            <a:cxnSpLocks noChangeShapeType="1"/>
            <a:stCxn id="862216" idx="2"/>
            <a:endCxn id="862218" idx="0"/>
          </p:cNvCxnSpPr>
          <p:nvPr/>
        </p:nvCxnSpPr>
        <p:spPr bwMode="auto">
          <a:xfrm flipH="1">
            <a:off x="2919413" y="4956175"/>
            <a:ext cx="990600" cy="3810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2227" name="AutoShape 19"/>
          <p:cNvCxnSpPr>
            <a:cxnSpLocks noChangeShapeType="1"/>
            <a:stCxn id="862218" idx="2"/>
            <a:endCxn id="862217" idx="0"/>
          </p:cNvCxnSpPr>
          <p:nvPr/>
        </p:nvCxnSpPr>
        <p:spPr bwMode="auto">
          <a:xfrm>
            <a:off x="2919413" y="5718175"/>
            <a:ext cx="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2228" name="AutoShape 20"/>
          <p:cNvCxnSpPr>
            <a:cxnSpLocks noChangeShapeType="1"/>
            <a:stCxn id="862215" idx="2"/>
            <a:endCxn id="862216" idx="0"/>
          </p:cNvCxnSpPr>
          <p:nvPr/>
        </p:nvCxnSpPr>
        <p:spPr bwMode="auto">
          <a:xfrm flipH="1">
            <a:off x="3910013" y="4194175"/>
            <a:ext cx="1143000" cy="3810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2229" name="AutoShape 21"/>
          <p:cNvCxnSpPr>
            <a:cxnSpLocks noChangeShapeType="1"/>
            <a:stCxn id="862214" idx="1"/>
            <a:endCxn id="862217" idx="1"/>
          </p:cNvCxnSpPr>
          <p:nvPr/>
        </p:nvCxnSpPr>
        <p:spPr bwMode="auto">
          <a:xfrm rot="10800000" flipH="1" flipV="1">
            <a:off x="2119313" y="4003675"/>
            <a:ext cx="1587" cy="2209800"/>
          </a:xfrm>
          <a:prstGeom prst="bentConnector3">
            <a:avLst>
              <a:gd name="adj1" fmla="val -14400000"/>
            </a:avLst>
          </a:prstGeom>
          <a:noFill/>
          <a:ln w="25400">
            <a:solidFill>
              <a:schemeClr val="bg2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62230" name="Text Box 22"/>
          <p:cNvSpPr txBox="1">
            <a:spLocks noChangeArrowheads="1"/>
          </p:cNvSpPr>
          <p:nvPr/>
        </p:nvSpPr>
        <p:spPr bwMode="auto">
          <a:xfrm>
            <a:off x="1430338" y="26304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a</a:t>
            </a:r>
          </a:p>
        </p:txBody>
      </p:sp>
      <p:sp>
        <p:nvSpPr>
          <p:cNvPr id="862231" name="Text Box 23"/>
          <p:cNvSpPr txBox="1">
            <a:spLocks noChangeArrowheads="1"/>
          </p:cNvSpPr>
          <p:nvPr/>
        </p:nvSpPr>
        <p:spPr bwMode="auto">
          <a:xfrm>
            <a:off x="3532188" y="2630488"/>
            <a:ext cx="374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62232" name="Text Box 24"/>
          <p:cNvSpPr txBox="1">
            <a:spLocks noChangeArrowheads="1"/>
          </p:cNvSpPr>
          <p:nvPr/>
        </p:nvSpPr>
        <p:spPr bwMode="auto">
          <a:xfrm>
            <a:off x="2228850" y="3432175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a &amp;&amp; b</a:t>
            </a:r>
          </a:p>
        </p:txBody>
      </p:sp>
      <p:sp>
        <p:nvSpPr>
          <p:cNvPr id="862233" name="Text Box 25"/>
          <p:cNvSpPr txBox="1">
            <a:spLocks noChangeArrowheads="1"/>
          </p:cNvSpPr>
          <p:nvPr/>
        </p:nvSpPr>
        <p:spPr bwMode="auto">
          <a:xfrm>
            <a:off x="4786313" y="3367087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 dirty="0">
                <a:solidFill>
                  <a:srgbClr val="DE0000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62234" name="Rectangle 26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Path Traversal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3001" y="838200"/>
            <a:ext cx="3962399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Conceptually: Analyze each path through control graph separately</a:t>
            </a:r>
            <a:endParaRPr lang="en-US" sz="2000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3000" y="1622286"/>
            <a:ext cx="3962399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Actually   Perform some checking computation once per node; combine paths at merge nodes</a:t>
            </a:r>
            <a:endParaRPr lang="en-US" sz="200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53000" y="841176"/>
            <a:ext cx="166904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Conceptually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53000" y="1622286"/>
            <a:ext cx="108395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Actually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63235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63236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63237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63238" name="Rectangle 6"/>
          <p:cNvSpPr>
            <a:spLocks noChangeArrowheads="1"/>
          </p:cNvSpPr>
          <p:nvPr/>
        </p:nvSpPr>
        <p:spPr bwMode="auto">
          <a:xfrm>
            <a:off x="9128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63239" name="Rectangle 7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63240" name="Rectangle 8"/>
          <p:cNvSpPr>
            <a:spLocks noChangeArrowheads="1"/>
          </p:cNvSpPr>
          <p:nvPr/>
        </p:nvSpPr>
        <p:spPr bwMode="auto">
          <a:xfrm>
            <a:off x="9128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63241" name="AutoShape 9"/>
          <p:cNvCxnSpPr>
            <a:cxnSpLocks noChangeShapeType="1"/>
            <a:endCxn id="863234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3242" name="AutoShape 10"/>
          <p:cNvCxnSpPr>
            <a:cxnSpLocks noChangeShapeType="1"/>
            <a:stCxn id="863234" idx="2"/>
            <a:endCxn id="863235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3243" name="AutoShape 11"/>
          <p:cNvCxnSpPr>
            <a:cxnSpLocks noChangeShapeType="1"/>
            <a:stCxn id="863235" idx="2"/>
            <a:endCxn id="863236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3244" name="AutoShape 12"/>
          <p:cNvCxnSpPr>
            <a:cxnSpLocks noChangeShapeType="1"/>
            <a:stCxn id="863236" idx="2"/>
            <a:endCxn id="863237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3245" name="AutoShape 13"/>
          <p:cNvCxnSpPr>
            <a:cxnSpLocks noChangeShapeType="1"/>
            <a:stCxn id="863238" idx="2"/>
            <a:endCxn id="863240" idx="0"/>
          </p:cNvCxnSpPr>
          <p:nvPr/>
        </p:nvCxnSpPr>
        <p:spPr bwMode="auto">
          <a:xfrm>
            <a:off x="1712913" y="4956175"/>
            <a:ext cx="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3246" name="AutoShape 14"/>
          <p:cNvCxnSpPr>
            <a:cxnSpLocks noChangeShapeType="1"/>
            <a:stCxn id="863240" idx="2"/>
            <a:endCxn id="863239" idx="0"/>
          </p:cNvCxnSpPr>
          <p:nvPr/>
        </p:nvCxnSpPr>
        <p:spPr bwMode="auto">
          <a:xfrm>
            <a:off x="1712913" y="57181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3247" name="AutoShape 15"/>
          <p:cNvCxnSpPr>
            <a:cxnSpLocks noChangeShapeType="1"/>
            <a:stCxn id="863237" idx="2"/>
            <a:endCxn id="863238" idx="0"/>
          </p:cNvCxnSpPr>
          <p:nvPr/>
        </p:nvCxnSpPr>
        <p:spPr bwMode="auto">
          <a:xfrm>
            <a:off x="1712913" y="4194175"/>
            <a:ext cx="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63248" name="Text Box 16"/>
          <p:cNvSpPr txBox="1">
            <a:spLocks noChangeArrowheads="1"/>
          </p:cNvSpPr>
          <p:nvPr/>
        </p:nvSpPr>
        <p:spPr bwMode="auto">
          <a:xfrm>
            <a:off x="984250" y="2686050"/>
            <a:ext cx="374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!a</a:t>
            </a:r>
          </a:p>
        </p:txBody>
      </p:sp>
      <p:sp>
        <p:nvSpPr>
          <p:cNvPr id="863249" name="Text Box 17"/>
          <p:cNvSpPr txBox="1">
            <a:spLocks noChangeArrowheads="1"/>
          </p:cNvSpPr>
          <p:nvPr/>
        </p:nvSpPr>
        <p:spPr bwMode="auto">
          <a:xfrm>
            <a:off x="333375" y="3463925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63250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Apply Checking</a:t>
            </a:r>
          </a:p>
        </p:txBody>
      </p:sp>
      <p:sp>
        <p:nvSpPr>
          <p:cNvPr id="863251" name="Text Box 19"/>
          <p:cNvSpPr txBox="1">
            <a:spLocks noChangeArrowheads="1"/>
          </p:cNvSpPr>
          <p:nvPr/>
        </p:nvSpPr>
        <p:spPr bwMode="auto">
          <a:xfrm>
            <a:off x="3194050" y="838200"/>
            <a:ext cx="19543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Null pointers</a:t>
            </a:r>
          </a:p>
        </p:txBody>
      </p:sp>
      <p:sp>
        <p:nvSpPr>
          <p:cNvPr id="863252" name="Text Box 20"/>
          <p:cNvSpPr txBox="1">
            <a:spLocks noChangeArrowheads="1"/>
          </p:cNvSpPr>
          <p:nvPr/>
        </p:nvSpPr>
        <p:spPr bwMode="auto">
          <a:xfrm>
            <a:off x="5062538" y="838200"/>
            <a:ext cx="21210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Use after free</a:t>
            </a:r>
          </a:p>
        </p:txBody>
      </p:sp>
      <p:sp>
        <p:nvSpPr>
          <p:cNvPr id="863253" name="Text Box 21"/>
          <p:cNvSpPr txBox="1">
            <a:spLocks noChangeArrowheads="1"/>
          </p:cNvSpPr>
          <p:nvPr/>
        </p:nvSpPr>
        <p:spPr bwMode="auto">
          <a:xfrm>
            <a:off x="7045325" y="838200"/>
            <a:ext cx="20746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Array overrun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76600" y="1425714"/>
            <a:ext cx="5638800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See how three checkers are run for this path</a:t>
            </a:r>
            <a:endParaRPr lang="en-US" sz="20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6600" y="2630031"/>
            <a:ext cx="4876799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               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Defined by a state diagram, with state transitions and error states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76600" y="2633007"/>
            <a:ext cx="114005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Checker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76601" y="3886200"/>
            <a:ext cx="4876799" cy="1631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               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Assign initial state to each program </a:t>
            </a:r>
            <a:r>
              <a:rPr lang="en-US" sz="2000" dirty="0" err="1" smtClean="0">
                <a:latin typeface="+mn-lt"/>
              </a:rPr>
              <a:t>var</a:t>
            </a:r>
            <a:endParaRPr lang="en-US" sz="2000" dirty="0" smtClean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2000" smtClean="0">
                <a:latin typeface="+mn-lt"/>
              </a:rPr>
              <a:t>State at </a:t>
            </a:r>
            <a:r>
              <a:rPr lang="en-US" sz="2000" dirty="0" smtClean="0">
                <a:latin typeface="+mn-lt"/>
              </a:rPr>
              <a:t>program point depends on state at previous point, program actions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Emit error if error state reached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76600" y="3904059"/>
            <a:ext cx="168187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Run Checker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05000" y="1752600"/>
            <a:ext cx="487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chemeClr val="tx2"/>
                </a:solidFill>
              </a:rPr>
              <a:t>How can you tell whether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software you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Develop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Buy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   is safe to install and run?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65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 dirty="0">
                <a:latin typeface="Arial" charset="0"/>
              </a:rPr>
              <a:t>char * </a:t>
            </a:r>
            <a:r>
              <a:rPr kumimoji="0" lang="en-US" sz="1800" dirty="0" err="1">
                <a:latin typeface="Arial" charset="0"/>
              </a:rPr>
              <a:t>buf</a:t>
            </a:r>
            <a:r>
              <a:rPr kumimoji="0" lang="en-US" sz="1800" dirty="0">
                <a:latin typeface="Arial" charset="0"/>
              </a:rPr>
              <a:t>[8];</a:t>
            </a:r>
          </a:p>
        </p:txBody>
      </p:sp>
      <p:sp>
        <p:nvSpPr>
          <p:cNvPr id="864259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64260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64261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64262" name="Rectangle 6"/>
          <p:cNvSpPr>
            <a:spLocks noChangeArrowheads="1"/>
          </p:cNvSpPr>
          <p:nvPr/>
        </p:nvSpPr>
        <p:spPr bwMode="auto">
          <a:xfrm>
            <a:off x="9128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64263" name="Rectangle 7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64264" name="Rectangle 8"/>
          <p:cNvSpPr>
            <a:spLocks noChangeArrowheads="1"/>
          </p:cNvSpPr>
          <p:nvPr/>
        </p:nvSpPr>
        <p:spPr bwMode="auto">
          <a:xfrm>
            <a:off x="9128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64265" name="AutoShape 9"/>
          <p:cNvCxnSpPr>
            <a:cxnSpLocks noChangeShapeType="1"/>
            <a:endCxn id="864258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4266" name="AutoShape 10"/>
          <p:cNvCxnSpPr>
            <a:cxnSpLocks noChangeShapeType="1"/>
            <a:stCxn id="864258" idx="2"/>
            <a:endCxn id="864259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4267" name="AutoShape 11"/>
          <p:cNvCxnSpPr>
            <a:cxnSpLocks noChangeShapeType="1"/>
            <a:stCxn id="864259" idx="2"/>
            <a:endCxn id="864260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4268" name="AutoShape 12"/>
          <p:cNvCxnSpPr>
            <a:cxnSpLocks noChangeShapeType="1"/>
            <a:stCxn id="864260" idx="2"/>
            <a:endCxn id="864261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4269" name="AutoShape 13"/>
          <p:cNvCxnSpPr>
            <a:cxnSpLocks noChangeShapeType="1"/>
            <a:stCxn id="864262" idx="2"/>
            <a:endCxn id="864264" idx="0"/>
          </p:cNvCxnSpPr>
          <p:nvPr/>
        </p:nvCxnSpPr>
        <p:spPr bwMode="auto">
          <a:xfrm>
            <a:off x="1712913" y="4956175"/>
            <a:ext cx="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4270" name="AutoShape 14"/>
          <p:cNvCxnSpPr>
            <a:cxnSpLocks noChangeShapeType="1"/>
            <a:stCxn id="864264" idx="2"/>
            <a:endCxn id="864263" idx="0"/>
          </p:cNvCxnSpPr>
          <p:nvPr/>
        </p:nvCxnSpPr>
        <p:spPr bwMode="auto">
          <a:xfrm>
            <a:off x="1712913" y="57181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4271" name="AutoShape 15"/>
          <p:cNvCxnSpPr>
            <a:cxnSpLocks noChangeShapeType="1"/>
            <a:stCxn id="864261" idx="2"/>
            <a:endCxn id="864262" idx="0"/>
          </p:cNvCxnSpPr>
          <p:nvPr/>
        </p:nvCxnSpPr>
        <p:spPr bwMode="auto">
          <a:xfrm>
            <a:off x="1712913" y="4194175"/>
            <a:ext cx="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64272" name="Text Box 16"/>
          <p:cNvSpPr txBox="1">
            <a:spLocks noChangeArrowheads="1"/>
          </p:cNvSpPr>
          <p:nvPr/>
        </p:nvSpPr>
        <p:spPr bwMode="auto">
          <a:xfrm>
            <a:off x="984250" y="2686050"/>
            <a:ext cx="374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!a</a:t>
            </a:r>
          </a:p>
        </p:txBody>
      </p:sp>
      <p:sp>
        <p:nvSpPr>
          <p:cNvPr id="864273" name="Text Box 17"/>
          <p:cNvSpPr txBox="1">
            <a:spLocks noChangeArrowheads="1"/>
          </p:cNvSpPr>
          <p:nvPr/>
        </p:nvSpPr>
        <p:spPr bwMode="auto">
          <a:xfrm>
            <a:off x="333375" y="3463925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64274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Apply Checking</a:t>
            </a:r>
          </a:p>
        </p:txBody>
      </p:sp>
      <p:sp>
        <p:nvSpPr>
          <p:cNvPr id="864275" name="Text Box 19"/>
          <p:cNvSpPr txBox="1">
            <a:spLocks noChangeArrowheads="1"/>
          </p:cNvSpPr>
          <p:nvPr/>
        </p:nvSpPr>
        <p:spPr bwMode="auto">
          <a:xfrm>
            <a:off x="3194050" y="833735"/>
            <a:ext cx="19543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Null pointers</a:t>
            </a:r>
          </a:p>
        </p:txBody>
      </p:sp>
      <p:sp>
        <p:nvSpPr>
          <p:cNvPr id="864276" name="Text Box 20"/>
          <p:cNvSpPr txBox="1">
            <a:spLocks noChangeArrowheads="1"/>
          </p:cNvSpPr>
          <p:nvPr/>
        </p:nvSpPr>
        <p:spPr bwMode="auto">
          <a:xfrm>
            <a:off x="5062538" y="833735"/>
            <a:ext cx="21210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Use after free</a:t>
            </a:r>
          </a:p>
        </p:txBody>
      </p:sp>
      <p:sp>
        <p:nvSpPr>
          <p:cNvPr id="864277" name="Text Box 21"/>
          <p:cNvSpPr txBox="1">
            <a:spLocks noChangeArrowheads="1"/>
          </p:cNvSpPr>
          <p:nvPr/>
        </p:nvSpPr>
        <p:spPr bwMode="auto">
          <a:xfrm>
            <a:off x="7045325" y="833735"/>
            <a:ext cx="20746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Array overrun</a:t>
            </a:r>
          </a:p>
        </p:txBody>
      </p:sp>
      <p:sp>
        <p:nvSpPr>
          <p:cNvPr id="864278" name="Text Box 22"/>
          <p:cNvSpPr txBox="1">
            <a:spLocks noChangeArrowheads="1"/>
          </p:cNvSpPr>
          <p:nvPr/>
        </p:nvSpPr>
        <p:spPr bwMode="auto">
          <a:xfrm>
            <a:off x="6858000" y="1748135"/>
            <a:ext cx="23551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</a:t>
            </a:r>
            <a:r>
              <a:rPr kumimoji="0" lang="en-US" dirty="0" err="1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buf</a:t>
            </a: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 is 8 bytes”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65283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65284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65285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65286" name="Rectangle 6"/>
          <p:cNvSpPr>
            <a:spLocks noChangeArrowheads="1"/>
          </p:cNvSpPr>
          <p:nvPr/>
        </p:nvSpPr>
        <p:spPr bwMode="auto">
          <a:xfrm>
            <a:off x="9128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65287" name="Rectangle 7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65288" name="Rectangle 8"/>
          <p:cNvSpPr>
            <a:spLocks noChangeArrowheads="1"/>
          </p:cNvSpPr>
          <p:nvPr/>
        </p:nvSpPr>
        <p:spPr bwMode="auto">
          <a:xfrm>
            <a:off x="9128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65289" name="AutoShape 9"/>
          <p:cNvCxnSpPr>
            <a:cxnSpLocks noChangeShapeType="1"/>
            <a:endCxn id="865282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5290" name="AutoShape 10"/>
          <p:cNvCxnSpPr>
            <a:cxnSpLocks noChangeShapeType="1"/>
            <a:stCxn id="865282" idx="2"/>
            <a:endCxn id="865283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5291" name="AutoShape 11"/>
          <p:cNvCxnSpPr>
            <a:cxnSpLocks noChangeShapeType="1"/>
            <a:stCxn id="865283" idx="2"/>
            <a:endCxn id="865284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5292" name="AutoShape 12"/>
          <p:cNvCxnSpPr>
            <a:cxnSpLocks noChangeShapeType="1"/>
            <a:stCxn id="865284" idx="2"/>
            <a:endCxn id="865285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5293" name="AutoShape 13"/>
          <p:cNvCxnSpPr>
            <a:cxnSpLocks noChangeShapeType="1"/>
            <a:stCxn id="865286" idx="2"/>
            <a:endCxn id="865288" idx="0"/>
          </p:cNvCxnSpPr>
          <p:nvPr/>
        </p:nvCxnSpPr>
        <p:spPr bwMode="auto">
          <a:xfrm>
            <a:off x="1712913" y="4956175"/>
            <a:ext cx="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5294" name="AutoShape 14"/>
          <p:cNvCxnSpPr>
            <a:cxnSpLocks noChangeShapeType="1"/>
            <a:stCxn id="865288" idx="2"/>
            <a:endCxn id="865287" idx="0"/>
          </p:cNvCxnSpPr>
          <p:nvPr/>
        </p:nvCxnSpPr>
        <p:spPr bwMode="auto">
          <a:xfrm>
            <a:off x="1712913" y="57181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5295" name="AutoShape 15"/>
          <p:cNvCxnSpPr>
            <a:cxnSpLocks noChangeShapeType="1"/>
            <a:stCxn id="865285" idx="2"/>
            <a:endCxn id="865286" idx="0"/>
          </p:cNvCxnSpPr>
          <p:nvPr/>
        </p:nvCxnSpPr>
        <p:spPr bwMode="auto">
          <a:xfrm>
            <a:off x="1712913" y="4194175"/>
            <a:ext cx="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65296" name="Text Box 16"/>
          <p:cNvSpPr txBox="1">
            <a:spLocks noChangeArrowheads="1"/>
          </p:cNvSpPr>
          <p:nvPr/>
        </p:nvSpPr>
        <p:spPr bwMode="auto">
          <a:xfrm>
            <a:off x="984250" y="2686050"/>
            <a:ext cx="374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65297" name="Text Box 17"/>
          <p:cNvSpPr txBox="1">
            <a:spLocks noChangeArrowheads="1"/>
          </p:cNvSpPr>
          <p:nvPr/>
        </p:nvSpPr>
        <p:spPr bwMode="auto">
          <a:xfrm>
            <a:off x="333375" y="3463925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65298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Apply Checking</a:t>
            </a:r>
          </a:p>
        </p:txBody>
      </p:sp>
      <p:sp>
        <p:nvSpPr>
          <p:cNvPr id="865299" name="Text Box 19"/>
          <p:cNvSpPr txBox="1">
            <a:spLocks noChangeArrowheads="1"/>
          </p:cNvSpPr>
          <p:nvPr/>
        </p:nvSpPr>
        <p:spPr bwMode="auto">
          <a:xfrm>
            <a:off x="3194050" y="838200"/>
            <a:ext cx="19543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Null </a:t>
            </a:r>
            <a:r>
              <a:rPr kumimoji="0" lang="en-US" dirty="0" smtClean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pointers</a:t>
            </a:r>
            <a:endParaRPr kumimoji="0" lang="en-US" dirty="0">
              <a:solidFill>
                <a:schemeClr val="accent6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865300" name="Text Box 20"/>
          <p:cNvSpPr txBox="1">
            <a:spLocks noChangeArrowheads="1"/>
          </p:cNvSpPr>
          <p:nvPr/>
        </p:nvSpPr>
        <p:spPr bwMode="auto">
          <a:xfrm>
            <a:off x="5062538" y="838200"/>
            <a:ext cx="21210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Use after free</a:t>
            </a:r>
          </a:p>
        </p:txBody>
      </p:sp>
      <p:sp>
        <p:nvSpPr>
          <p:cNvPr id="865301" name="Text Box 21"/>
          <p:cNvSpPr txBox="1">
            <a:spLocks noChangeArrowheads="1"/>
          </p:cNvSpPr>
          <p:nvPr/>
        </p:nvSpPr>
        <p:spPr bwMode="auto">
          <a:xfrm>
            <a:off x="7045325" y="838200"/>
            <a:ext cx="20746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Array overrun</a:t>
            </a:r>
          </a:p>
        </p:txBody>
      </p:sp>
      <p:sp>
        <p:nvSpPr>
          <p:cNvPr id="865302" name="Text Box 22"/>
          <p:cNvSpPr txBox="1">
            <a:spLocks noChangeArrowheads="1"/>
          </p:cNvSpPr>
          <p:nvPr/>
        </p:nvSpPr>
        <p:spPr bwMode="auto">
          <a:xfrm>
            <a:off x="6907213" y="1752600"/>
            <a:ext cx="23551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</a:t>
            </a:r>
            <a:r>
              <a:rPr kumimoji="0" lang="en-US" dirty="0" err="1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buf</a:t>
            </a: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 is 8 bytes”</a:t>
            </a:r>
          </a:p>
        </p:txBody>
      </p:sp>
      <p:sp>
        <p:nvSpPr>
          <p:cNvPr id="865303" name="Text Box 23"/>
          <p:cNvSpPr txBox="1">
            <a:spLocks noChangeArrowheads="1"/>
          </p:cNvSpPr>
          <p:nvPr/>
        </p:nvSpPr>
        <p:spPr bwMode="auto">
          <a:xfrm>
            <a:off x="3259138" y="2662535"/>
            <a:ext cx="158889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is null”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66307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66308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66309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66310" name="Rectangle 6"/>
          <p:cNvSpPr>
            <a:spLocks noChangeArrowheads="1"/>
          </p:cNvSpPr>
          <p:nvPr/>
        </p:nvSpPr>
        <p:spPr bwMode="auto">
          <a:xfrm>
            <a:off x="9128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66311" name="Rectangle 7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66312" name="Rectangle 8"/>
          <p:cNvSpPr>
            <a:spLocks noChangeArrowheads="1"/>
          </p:cNvSpPr>
          <p:nvPr/>
        </p:nvSpPr>
        <p:spPr bwMode="auto">
          <a:xfrm>
            <a:off x="9128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66313" name="AutoShape 9"/>
          <p:cNvCxnSpPr>
            <a:cxnSpLocks noChangeShapeType="1"/>
            <a:endCxn id="866306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6314" name="AutoShape 10"/>
          <p:cNvCxnSpPr>
            <a:cxnSpLocks noChangeShapeType="1"/>
            <a:stCxn id="866306" idx="2"/>
            <a:endCxn id="866307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6315" name="AutoShape 11"/>
          <p:cNvCxnSpPr>
            <a:cxnSpLocks noChangeShapeType="1"/>
            <a:stCxn id="866307" idx="2"/>
            <a:endCxn id="866308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6316" name="AutoShape 12"/>
          <p:cNvCxnSpPr>
            <a:cxnSpLocks noChangeShapeType="1"/>
            <a:stCxn id="866308" idx="2"/>
            <a:endCxn id="866309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6317" name="AutoShape 13"/>
          <p:cNvCxnSpPr>
            <a:cxnSpLocks noChangeShapeType="1"/>
            <a:stCxn id="866310" idx="2"/>
            <a:endCxn id="866312" idx="0"/>
          </p:cNvCxnSpPr>
          <p:nvPr/>
        </p:nvCxnSpPr>
        <p:spPr bwMode="auto">
          <a:xfrm>
            <a:off x="1712913" y="4956175"/>
            <a:ext cx="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6318" name="AutoShape 14"/>
          <p:cNvCxnSpPr>
            <a:cxnSpLocks noChangeShapeType="1"/>
            <a:stCxn id="866312" idx="2"/>
            <a:endCxn id="866311" idx="0"/>
          </p:cNvCxnSpPr>
          <p:nvPr/>
        </p:nvCxnSpPr>
        <p:spPr bwMode="auto">
          <a:xfrm>
            <a:off x="1712913" y="57181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6319" name="AutoShape 15"/>
          <p:cNvCxnSpPr>
            <a:cxnSpLocks noChangeShapeType="1"/>
            <a:stCxn id="866309" idx="2"/>
            <a:endCxn id="866310" idx="0"/>
          </p:cNvCxnSpPr>
          <p:nvPr/>
        </p:nvCxnSpPr>
        <p:spPr bwMode="auto">
          <a:xfrm>
            <a:off x="1712913" y="4194175"/>
            <a:ext cx="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66320" name="Text Box 16"/>
          <p:cNvSpPr txBox="1">
            <a:spLocks noChangeArrowheads="1"/>
          </p:cNvSpPr>
          <p:nvPr/>
        </p:nvSpPr>
        <p:spPr bwMode="auto">
          <a:xfrm>
            <a:off x="984250" y="2686050"/>
            <a:ext cx="374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66321" name="Text Box 17"/>
          <p:cNvSpPr txBox="1">
            <a:spLocks noChangeArrowheads="1"/>
          </p:cNvSpPr>
          <p:nvPr/>
        </p:nvSpPr>
        <p:spPr bwMode="auto">
          <a:xfrm>
            <a:off x="333375" y="3463925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66322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Apply Checking</a:t>
            </a:r>
          </a:p>
        </p:txBody>
      </p:sp>
      <p:sp>
        <p:nvSpPr>
          <p:cNvPr id="866323" name="Text Box 19"/>
          <p:cNvSpPr txBox="1">
            <a:spLocks noChangeArrowheads="1"/>
          </p:cNvSpPr>
          <p:nvPr/>
        </p:nvSpPr>
        <p:spPr bwMode="auto">
          <a:xfrm>
            <a:off x="3194050" y="838200"/>
            <a:ext cx="19543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Null pointers</a:t>
            </a:r>
          </a:p>
        </p:txBody>
      </p:sp>
      <p:sp>
        <p:nvSpPr>
          <p:cNvPr id="866324" name="Text Box 20"/>
          <p:cNvSpPr txBox="1">
            <a:spLocks noChangeArrowheads="1"/>
          </p:cNvSpPr>
          <p:nvPr/>
        </p:nvSpPr>
        <p:spPr bwMode="auto">
          <a:xfrm>
            <a:off x="5062538" y="838200"/>
            <a:ext cx="21210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Use after free</a:t>
            </a:r>
          </a:p>
        </p:txBody>
      </p:sp>
      <p:sp>
        <p:nvSpPr>
          <p:cNvPr id="866325" name="Text Box 21"/>
          <p:cNvSpPr txBox="1">
            <a:spLocks noChangeArrowheads="1"/>
          </p:cNvSpPr>
          <p:nvPr/>
        </p:nvSpPr>
        <p:spPr bwMode="auto">
          <a:xfrm>
            <a:off x="7045325" y="838200"/>
            <a:ext cx="20746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Array overrun</a:t>
            </a:r>
          </a:p>
        </p:txBody>
      </p:sp>
      <p:sp>
        <p:nvSpPr>
          <p:cNvPr id="866326" name="Text Box 22"/>
          <p:cNvSpPr txBox="1">
            <a:spLocks noChangeArrowheads="1"/>
          </p:cNvSpPr>
          <p:nvPr/>
        </p:nvSpPr>
        <p:spPr bwMode="auto">
          <a:xfrm>
            <a:off x="6907213" y="1744663"/>
            <a:ext cx="23551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“buf is 8 bytes”</a:t>
            </a:r>
          </a:p>
        </p:txBody>
      </p:sp>
      <p:sp>
        <p:nvSpPr>
          <p:cNvPr id="866327" name="Text Box 23"/>
          <p:cNvSpPr txBox="1">
            <a:spLocks noChangeArrowheads="1"/>
          </p:cNvSpPr>
          <p:nvPr/>
        </p:nvSpPr>
        <p:spPr bwMode="auto">
          <a:xfrm>
            <a:off x="3259138" y="2701925"/>
            <a:ext cx="158889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is null”</a:t>
            </a:r>
          </a:p>
        </p:txBody>
      </p:sp>
      <p:sp>
        <p:nvSpPr>
          <p:cNvPr id="866328" name="AutoShape 24"/>
          <p:cNvSpPr>
            <a:spLocks noChangeArrowheads="1"/>
          </p:cNvSpPr>
          <p:nvPr/>
        </p:nvSpPr>
        <p:spPr bwMode="auto">
          <a:xfrm>
            <a:off x="3100388" y="3375025"/>
            <a:ext cx="2189162" cy="847725"/>
          </a:xfrm>
          <a:prstGeom prst="wedgeRoundRectCallout">
            <a:avLst>
              <a:gd name="adj1" fmla="val -75310"/>
              <a:gd name="adj2" fmla="val -44194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Already knew a was null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 dirty="0">
                <a:latin typeface="Arial" charset="0"/>
              </a:rPr>
              <a:t>char * </a:t>
            </a:r>
            <a:r>
              <a:rPr kumimoji="0" lang="en-US" sz="1800" dirty="0" err="1">
                <a:latin typeface="Arial" charset="0"/>
              </a:rPr>
              <a:t>buf</a:t>
            </a:r>
            <a:r>
              <a:rPr kumimoji="0" lang="en-US" sz="1800" dirty="0">
                <a:latin typeface="Arial" charset="0"/>
              </a:rPr>
              <a:t>[8];</a:t>
            </a:r>
          </a:p>
        </p:txBody>
      </p:sp>
      <p:sp>
        <p:nvSpPr>
          <p:cNvPr id="867331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67332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67333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67334" name="Rectangle 6"/>
          <p:cNvSpPr>
            <a:spLocks noChangeArrowheads="1"/>
          </p:cNvSpPr>
          <p:nvPr/>
        </p:nvSpPr>
        <p:spPr bwMode="auto">
          <a:xfrm>
            <a:off x="9128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67335" name="Rectangle 7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67336" name="Rectangle 8"/>
          <p:cNvSpPr>
            <a:spLocks noChangeArrowheads="1"/>
          </p:cNvSpPr>
          <p:nvPr/>
        </p:nvSpPr>
        <p:spPr bwMode="auto">
          <a:xfrm>
            <a:off x="9128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67337" name="AutoShape 9"/>
          <p:cNvCxnSpPr>
            <a:cxnSpLocks noChangeShapeType="1"/>
            <a:endCxn id="867330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7338" name="AutoShape 10"/>
          <p:cNvCxnSpPr>
            <a:cxnSpLocks noChangeShapeType="1"/>
            <a:stCxn id="867330" idx="2"/>
            <a:endCxn id="867331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7339" name="AutoShape 11"/>
          <p:cNvCxnSpPr>
            <a:cxnSpLocks noChangeShapeType="1"/>
            <a:stCxn id="867331" idx="2"/>
            <a:endCxn id="867332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7340" name="AutoShape 12"/>
          <p:cNvCxnSpPr>
            <a:cxnSpLocks noChangeShapeType="1"/>
            <a:stCxn id="867332" idx="2"/>
            <a:endCxn id="867333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7341" name="AutoShape 13"/>
          <p:cNvCxnSpPr>
            <a:cxnSpLocks noChangeShapeType="1"/>
            <a:stCxn id="867334" idx="2"/>
            <a:endCxn id="867336" idx="0"/>
          </p:cNvCxnSpPr>
          <p:nvPr/>
        </p:nvCxnSpPr>
        <p:spPr bwMode="auto">
          <a:xfrm>
            <a:off x="1712913" y="4956175"/>
            <a:ext cx="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7342" name="AutoShape 14"/>
          <p:cNvCxnSpPr>
            <a:cxnSpLocks noChangeShapeType="1"/>
            <a:stCxn id="867336" idx="2"/>
            <a:endCxn id="867335" idx="0"/>
          </p:cNvCxnSpPr>
          <p:nvPr/>
        </p:nvCxnSpPr>
        <p:spPr bwMode="auto">
          <a:xfrm>
            <a:off x="1712913" y="57181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7343" name="AutoShape 15"/>
          <p:cNvCxnSpPr>
            <a:cxnSpLocks noChangeShapeType="1"/>
            <a:stCxn id="867333" idx="2"/>
            <a:endCxn id="867334" idx="0"/>
          </p:cNvCxnSpPr>
          <p:nvPr/>
        </p:nvCxnSpPr>
        <p:spPr bwMode="auto">
          <a:xfrm>
            <a:off x="1712913" y="4194175"/>
            <a:ext cx="0" cy="3810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sp>
        <p:nvSpPr>
          <p:cNvPr id="867344" name="Text Box 16"/>
          <p:cNvSpPr txBox="1">
            <a:spLocks noChangeArrowheads="1"/>
          </p:cNvSpPr>
          <p:nvPr/>
        </p:nvSpPr>
        <p:spPr bwMode="auto">
          <a:xfrm>
            <a:off x="984250" y="2686050"/>
            <a:ext cx="374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67345" name="Text Box 17"/>
          <p:cNvSpPr txBox="1">
            <a:spLocks noChangeArrowheads="1"/>
          </p:cNvSpPr>
          <p:nvPr/>
        </p:nvSpPr>
        <p:spPr bwMode="auto">
          <a:xfrm>
            <a:off x="333375" y="3463925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67346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Apply Checking</a:t>
            </a:r>
          </a:p>
        </p:txBody>
      </p:sp>
      <p:sp>
        <p:nvSpPr>
          <p:cNvPr id="867347" name="Text Box 19"/>
          <p:cNvSpPr txBox="1">
            <a:spLocks noChangeArrowheads="1"/>
          </p:cNvSpPr>
          <p:nvPr/>
        </p:nvSpPr>
        <p:spPr bwMode="auto">
          <a:xfrm>
            <a:off x="3260980" y="838200"/>
            <a:ext cx="19543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Null pointers</a:t>
            </a:r>
          </a:p>
        </p:txBody>
      </p:sp>
      <p:sp>
        <p:nvSpPr>
          <p:cNvPr id="867348" name="Text Box 20"/>
          <p:cNvSpPr txBox="1">
            <a:spLocks noChangeArrowheads="1"/>
          </p:cNvSpPr>
          <p:nvPr/>
        </p:nvSpPr>
        <p:spPr bwMode="auto">
          <a:xfrm>
            <a:off x="5129468" y="838200"/>
            <a:ext cx="21210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Use after free</a:t>
            </a:r>
          </a:p>
        </p:txBody>
      </p:sp>
      <p:sp>
        <p:nvSpPr>
          <p:cNvPr id="867349" name="Text Box 21"/>
          <p:cNvSpPr txBox="1">
            <a:spLocks noChangeArrowheads="1"/>
          </p:cNvSpPr>
          <p:nvPr/>
        </p:nvSpPr>
        <p:spPr bwMode="auto">
          <a:xfrm>
            <a:off x="7069393" y="838200"/>
            <a:ext cx="20746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Array overrun</a:t>
            </a:r>
          </a:p>
        </p:txBody>
      </p:sp>
      <p:sp>
        <p:nvSpPr>
          <p:cNvPr id="867350" name="Text Box 22"/>
          <p:cNvSpPr txBox="1">
            <a:spLocks noChangeArrowheads="1"/>
          </p:cNvSpPr>
          <p:nvPr/>
        </p:nvSpPr>
        <p:spPr bwMode="auto">
          <a:xfrm>
            <a:off x="6907213" y="1744663"/>
            <a:ext cx="23551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“buf is 8 bytes”</a:t>
            </a:r>
          </a:p>
        </p:txBody>
      </p:sp>
      <p:sp>
        <p:nvSpPr>
          <p:cNvPr id="867351" name="Text Box 23"/>
          <p:cNvSpPr txBox="1">
            <a:spLocks noChangeArrowheads="1"/>
          </p:cNvSpPr>
          <p:nvPr/>
        </p:nvSpPr>
        <p:spPr bwMode="auto">
          <a:xfrm>
            <a:off x="3302000" y="2749550"/>
            <a:ext cx="158889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is null”</a:t>
            </a:r>
          </a:p>
        </p:txBody>
      </p:sp>
      <p:sp>
        <p:nvSpPr>
          <p:cNvPr id="867352" name="Text Box 24"/>
          <p:cNvSpPr txBox="1">
            <a:spLocks noChangeArrowheads="1"/>
          </p:cNvSpPr>
          <p:nvPr/>
        </p:nvSpPr>
        <p:spPr bwMode="auto">
          <a:xfrm>
            <a:off x="5080000" y="4178300"/>
            <a:ext cx="21403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“b is deleted”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68355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68356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68357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68358" name="Rectangle 6"/>
          <p:cNvSpPr>
            <a:spLocks noChangeArrowheads="1"/>
          </p:cNvSpPr>
          <p:nvPr/>
        </p:nvSpPr>
        <p:spPr bwMode="auto">
          <a:xfrm>
            <a:off x="9128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68359" name="Rectangle 7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68360" name="Rectangle 8"/>
          <p:cNvSpPr>
            <a:spLocks noChangeArrowheads="1"/>
          </p:cNvSpPr>
          <p:nvPr/>
        </p:nvSpPr>
        <p:spPr bwMode="auto">
          <a:xfrm>
            <a:off x="9128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68361" name="AutoShape 9"/>
          <p:cNvCxnSpPr>
            <a:cxnSpLocks noChangeShapeType="1"/>
            <a:endCxn id="868354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8362" name="AutoShape 10"/>
          <p:cNvCxnSpPr>
            <a:cxnSpLocks noChangeShapeType="1"/>
            <a:stCxn id="868354" idx="2"/>
            <a:endCxn id="868355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8363" name="AutoShape 11"/>
          <p:cNvCxnSpPr>
            <a:cxnSpLocks noChangeShapeType="1"/>
            <a:stCxn id="868355" idx="2"/>
            <a:endCxn id="868356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8364" name="AutoShape 12"/>
          <p:cNvCxnSpPr>
            <a:cxnSpLocks noChangeShapeType="1"/>
            <a:stCxn id="868356" idx="2"/>
            <a:endCxn id="868357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8365" name="AutoShape 13"/>
          <p:cNvCxnSpPr>
            <a:cxnSpLocks noChangeShapeType="1"/>
            <a:stCxn id="868358" idx="2"/>
            <a:endCxn id="868360" idx="0"/>
          </p:cNvCxnSpPr>
          <p:nvPr/>
        </p:nvCxnSpPr>
        <p:spPr bwMode="auto">
          <a:xfrm>
            <a:off x="1712913" y="4956175"/>
            <a:ext cx="0" cy="3810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8366" name="AutoShape 14"/>
          <p:cNvCxnSpPr>
            <a:cxnSpLocks noChangeShapeType="1"/>
            <a:stCxn id="868360" idx="2"/>
            <a:endCxn id="868359" idx="0"/>
          </p:cNvCxnSpPr>
          <p:nvPr/>
        </p:nvCxnSpPr>
        <p:spPr bwMode="auto">
          <a:xfrm>
            <a:off x="1712913" y="57181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8367" name="AutoShape 15"/>
          <p:cNvCxnSpPr>
            <a:cxnSpLocks noChangeShapeType="1"/>
            <a:stCxn id="868357" idx="2"/>
            <a:endCxn id="868358" idx="0"/>
          </p:cNvCxnSpPr>
          <p:nvPr/>
        </p:nvCxnSpPr>
        <p:spPr bwMode="auto">
          <a:xfrm>
            <a:off x="1712913" y="4194175"/>
            <a:ext cx="0" cy="3810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sp>
        <p:nvSpPr>
          <p:cNvPr id="868368" name="Text Box 16"/>
          <p:cNvSpPr txBox="1">
            <a:spLocks noChangeArrowheads="1"/>
          </p:cNvSpPr>
          <p:nvPr/>
        </p:nvSpPr>
        <p:spPr bwMode="auto">
          <a:xfrm>
            <a:off x="984250" y="2686050"/>
            <a:ext cx="374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68369" name="Text Box 17"/>
          <p:cNvSpPr txBox="1">
            <a:spLocks noChangeArrowheads="1"/>
          </p:cNvSpPr>
          <p:nvPr/>
        </p:nvSpPr>
        <p:spPr bwMode="auto">
          <a:xfrm>
            <a:off x="333375" y="3463925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68370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Apply Checking</a:t>
            </a:r>
          </a:p>
        </p:txBody>
      </p:sp>
      <p:sp>
        <p:nvSpPr>
          <p:cNvPr id="868371" name="Text Box 19"/>
          <p:cNvSpPr txBox="1">
            <a:spLocks noChangeArrowheads="1"/>
          </p:cNvSpPr>
          <p:nvPr/>
        </p:nvSpPr>
        <p:spPr bwMode="auto">
          <a:xfrm>
            <a:off x="3194050" y="838200"/>
            <a:ext cx="19543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Null pointers</a:t>
            </a:r>
          </a:p>
        </p:txBody>
      </p:sp>
      <p:sp>
        <p:nvSpPr>
          <p:cNvPr id="868372" name="Text Box 20"/>
          <p:cNvSpPr txBox="1">
            <a:spLocks noChangeArrowheads="1"/>
          </p:cNvSpPr>
          <p:nvPr/>
        </p:nvSpPr>
        <p:spPr bwMode="auto">
          <a:xfrm>
            <a:off x="5062538" y="838200"/>
            <a:ext cx="21210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Use after free</a:t>
            </a:r>
          </a:p>
        </p:txBody>
      </p:sp>
      <p:sp>
        <p:nvSpPr>
          <p:cNvPr id="868373" name="Text Box 21"/>
          <p:cNvSpPr txBox="1">
            <a:spLocks noChangeArrowheads="1"/>
          </p:cNvSpPr>
          <p:nvPr/>
        </p:nvSpPr>
        <p:spPr bwMode="auto">
          <a:xfrm>
            <a:off x="7045325" y="838200"/>
            <a:ext cx="20746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Array overrun</a:t>
            </a:r>
          </a:p>
        </p:txBody>
      </p:sp>
      <p:sp>
        <p:nvSpPr>
          <p:cNvPr id="868374" name="Text Box 22"/>
          <p:cNvSpPr txBox="1">
            <a:spLocks noChangeArrowheads="1"/>
          </p:cNvSpPr>
          <p:nvPr/>
        </p:nvSpPr>
        <p:spPr bwMode="auto">
          <a:xfrm>
            <a:off x="6907213" y="1744663"/>
            <a:ext cx="23551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“buf is 8 bytes”</a:t>
            </a:r>
          </a:p>
        </p:txBody>
      </p:sp>
      <p:sp>
        <p:nvSpPr>
          <p:cNvPr id="868375" name="Text Box 23"/>
          <p:cNvSpPr txBox="1">
            <a:spLocks noChangeArrowheads="1"/>
          </p:cNvSpPr>
          <p:nvPr/>
        </p:nvSpPr>
        <p:spPr bwMode="auto">
          <a:xfrm>
            <a:off x="3259138" y="2701925"/>
            <a:ext cx="158889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is null”</a:t>
            </a:r>
          </a:p>
        </p:txBody>
      </p:sp>
      <p:sp>
        <p:nvSpPr>
          <p:cNvPr id="868376" name="Text Box 24"/>
          <p:cNvSpPr txBox="1">
            <a:spLocks noChangeArrowheads="1"/>
          </p:cNvSpPr>
          <p:nvPr/>
        </p:nvSpPr>
        <p:spPr bwMode="auto">
          <a:xfrm>
            <a:off x="5080000" y="4178300"/>
            <a:ext cx="21403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“b is deleted”</a:t>
            </a:r>
          </a:p>
        </p:txBody>
      </p:sp>
      <p:sp>
        <p:nvSpPr>
          <p:cNvPr id="868377" name="Text Box 25"/>
          <p:cNvSpPr txBox="1">
            <a:spLocks noChangeArrowheads="1"/>
          </p:cNvSpPr>
          <p:nvPr/>
        </p:nvSpPr>
        <p:spPr bwMode="auto">
          <a:xfrm>
            <a:off x="5078413" y="4929188"/>
            <a:ext cx="28857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b="1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“b dereferenced!”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69379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69380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69381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69382" name="Rectangle 6"/>
          <p:cNvSpPr>
            <a:spLocks noChangeArrowheads="1"/>
          </p:cNvSpPr>
          <p:nvPr/>
        </p:nvSpPr>
        <p:spPr bwMode="auto">
          <a:xfrm>
            <a:off x="9128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69383" name="Rectangle 7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69384" name="Rectangle 8"/>
          <p:cNvSpPr>
            <a:spLocks noChangeArrowheads="1"/>
          </p:cNvSpPr>
          <p:nvPr/>
        </p:nvSpPr>
        <p:spPr bwMode="auto">
          <a:xfrm>
            <a:off x="9128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69385" name="AutoShape 9"/>
          <p:cNvCxnSpPr>
            <a:cxnSpLocks noChangeShapeType="1"/>
            <a:endCxn id="869378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9386" name="AutoShape 10"/>
          <p:cNvCxnSpPr>
            <a:cxnSpLocks noChangeShapeType="1"/>
            <a:stCxn id="869378" idx="2"/>
            <a:endCxn id="869379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9387" name="AutoShape 11"/>
          <p:cNvCxnSpPr>
            <a:cxnSpLocks noChangeShapeType="1"/>
            <a:stCxn id="869379" idx="2"/>
            <a:endCxn id="869380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9388" name="AutoShape 12"/>
          <p:cNvCxnSpPr>
            <a:cxnSpLocks noChangeShapeType="1"/>
            <a:stCxn id="869380" idx="2"/>
            <a:endCxn id="869381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9389" name="AutoShape 13"/>
          <p:cNvCxnSpPr>
            <a:cxnSpLocks noChangeShapeType="1"/>
            <a:stCxn id="869382" idx="2"/>
            <a:endCxn id="869384" idx="0"/>
          </p:cNvCxnSpPr>
          <p:nvPr/>
        </p:nvCxnSpPr>
        <p:spPr bwMode="auto">
          <a:xfrm>
            <a:off x="1712913" y="4956175"/>
            <a:ext cx="0" cy="3810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9390" name="AutoShape 14"/>
          <p:cNvCxnSpPr>
            <a:cxnSpLocks noChangeShapeType="1"/>
            <a:stCxn id="869384" idx="2"/>
            <a:endCxn id="869383" idx="0"/>
          </p:cNvCxnSpPr>
          <p:nvPr/>
        </p:nvCxnSpPr>
        <p:spPr bwMode="auto">
          <a:xfrm>
            <a:off x="1712913" y="5718175"/>
            <a:ext cx="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9391" name="AutoShape 15"/>
          <p:cNvCxnSpPr>
            <a:cxnSpLocks noChangeShapeType="1"/>
            <a:stCxn id="869381" idx="2"/>
            <a:endCxn id="869382" idx="0"/>
          </p:cNvCxnSpPr>
          <p:nvPr/>
        </p:nvCxnSpPr>
        <p:spPr bwMode="auto">
          <a:xfrm>
            <a:off x="1712913" y="4194175"/>
            <a:ext cx="0" cy="3810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sp>
        <p:nvSpPr>
          <p:cNvPr id="869392" name="Text Box 16"/>
          <p:cNvSpPr txBox="1">
            <a:spLocks noChangeArrowheads="1"/>
          </p:cNvSpPr>
          <p:nvPr/>
        </p:nvSpPr>
        <p:spPr bwMode="auto">
          <a:xfrm>
            <a:off x="984250" y="2686050"/>
            <a:ext cx="374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69393" name="Text Box 17"/>
          <p:cNvSpPr txBox="1">
            <a:spLocks noChangeArrowheads="1"/>
          </p:cNvSpPr>
          <p:nvPr/>
        </p:nvSpPr>
        <p:spPr bwMode="auto">
          <a:xfrm>
            <a:off x="333375" y="3463925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69394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Apply Checking</a:t>
            </a:r>
          </a:p>
        </p:txBody>
      </p:sp>
      <p:sp>
        <p:nvSpPr>
          <p:cNvPr id="869395" name="Text Box 19"/>
          <p:cNvSpPr txBox="1">
            <a:spLocks noChangeArrowheads="1"/>
          </p:cNvSpPr>
          <p:nvPr/>
        </p:nvSpPr>
        <p:spPr bwMode="auto">
          <a:xfrm>
            <a:off x="3194050" y="838200"/>
            <a:ext cx="19543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Null pointers</a:t>
            </a:r>
          </a:p>
        </p:txBody>
      </p:sp>
      <p:sp>
        <p:nvSpPr>
          <p:cNvPr id="869396" name="Text Box 20"/>
          <p:cNvSpPr txBox="1">
            <a:spLocks noChangeArrowheads="1"/>
          </p:cNvSpPr>
          <p:nvPr/>
        </p:nvSpPr>
        <p:spPr bwMode="auto">
          <a:xfrm>
            <a:off x="5062538" y="838200"/>
            <a:ext cx="21210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Use after free</a:t>
            </a:r>
          </a:p>
        </p:txBody>
      </p:sp>
      <p:sp>
        <p:nvSpPr>
          <p:cNvPr id="869397" name="Text Box 21"/>
          <p:cNvSpPr txBox="1">
            <a:spLocks noChangeArrowheads="1"/>
          </p:cNvSpPr>
          <p:nvPr/>
        </p:nvSpPr>
        <p:spPr bwMode="auto">
          <a:xfrm>
            <a:off x="7045325" y="838200"/>
            <a:ext cx="20746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Array overrun</a:t>
            </a:r>
          </a:p>
        </p:txBody>
      </p:sp>
      <p:sp>
        <p:nvSpPr>
          <p:cNvPr id="869398" name="Text Box 22"/>
          <p:cNvSpPr txBox="1">
            <a:spLocks noChangeArrowheads="1"/>
          </p:cNvSpPr>
          <p:nvPr/>
        </p:nvSpPr>
        <p:spPr bwMode="auto">
          <a:xfrm>
            <a:off x="6907213" y="1744663"/>
            <a:ext cx="23551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“buf is 8 bytes”</a:t>
            </a:r>
          </a:p>
        </p:txBody>
      </p:sp>
      <p:sp>
        <p:nvSpPr>
          <p:cNvPr id="869399" name="Text Box 23"/>
          <p:cNvSpPr txBox="1">
            <a:spLocks noChangeArrowheads="1"/>
          </p:cNvSpPr>
          <p:nvPr/>
        </p:nvSpPr>
        <p:spPr bwMode="auto">
          <a:xfrm>
            <a:off x="3259138" y="2701925"/>
            <a:ext cx="158889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is null”</a:t>
            </a:r>
          </a:p>
        </p:txBody>
      </p:sp>
      <p:sp>
        <p:nvSpPr>
          <p:cNvPr id="869400" name="Text Box 24"/>
          <p:cNvSpPr txBox="1">
            <a:spLocks noChangeArrowheads="1"/>
          </p:cNvSpPr>
          <p:nvPr/>
        </p:nvSpPr>
        <p:spPr bwMode="auto">
          <a:xfrm>
            <a:off x="5080000" y="4178300"/>
            <a:ext cx="21403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“b is deleted”</a:t>
            </a:r>
          </a:p>
        </p:txBody>
      </p:sp>
      <p:sp>
        <p:nvSpPr>
          <p:cNvPr id="869401" name="Text Box 25"/>
          <p:cNvSpPr txBox="1">
            <a:spLocks noChangeArrowheads="1"/>
          </p:cNvSpPr>
          <p:nvPr/>
        </p:nvSpPr>
        <p:spPr bwMode="auto">
          <a:xfrm>
            <a:off x="5078413" y="4929188"/>
            <a:ext cx="28857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b="1" dirty="0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“b </a:t>
            </a:r>
            <a:r>
              <a:rPr kumimoji="0" lang="en-US" b="1" dirty="0" err="1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dereferenced</a:t>
            </a:r>
            <a:r>
              <a:rPr kumimoji="0" lang="en-US" b="1" dirty="0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!”</a:t>
            </a:r>
          </a:p>
        </p:txBody>
      </p:sp>
      <p:sp>
        <p:nvSpPr>
          <p:cNvPr id="869402" name="AutoShape 26"/>
          <p:cNvSpPr>
            <a:spLocks noChangeArrowheads="1"/>
          </p:cNvSpPr>
          <p:nvPr/>
        </p:nvSpPr>
        <p:spPr bwMode="auto">
          <a:xfrm>
            <a:off x="5114925" y="5616575"/>
            <a:ext cx="2414588" cy="708025"/>
          </a:xfrm>
          <a:prstGeom prst="wedgeRoundRectCallout">
            <a:avLst>
              <a:gd name="adj1" fmla="val -161176"/>
              <a:gd name="adj2" fmla="val -55829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000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No more </a:t>
            </a:r>
            <a:r>
              <a:rPr kumimoji="0" lang="en-US" sz="2000" dirty="0" smtClean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errors</a:t>
            </a:r>
          </a:p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000" dirty="0" smtClean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reported </a:t>
            </a:r>
            <a:r>
              <a:rPr kumimoji="0" lang="en-US" sz="2000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for b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Positives</a:t>
            </a:r>
            <a:endParaRPr lang="en-US" dirty="0"/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is a bug?  Something the user will fix.</a:t>
            </a:r>
          </a:p>
          <a:p>
            <a:endParaRPr lang="en-US" smtClean="0"/>
          </a:p>
          <a:p>
            <a:r>
              <a:rPr lang="en-US" smtClean="0"/>
              <a:t>Many sources of false positives</a:t>
            </a:r>
          </a:p>
          <a:p>
            <a:pPr lvl="1"/>
            <a:r>
              <a:rPr lang="en-US" smtClean="0"/>
              <a:t>False paths</a:t>
            </a:r>
          </a:p>
          <a:p>
            <a:pPr lvl="1"/>
            <a:r>
              <a:rPr lang="en-US" smtClean="0"/>
              <a:t>Idioms</a:t>
            </a:r>
          </a:p>
          <a:p>
            <a:pPr lvl="1"/>
            <a:r>
              <a:rPr lang="en-US" smtClean="0"/>
              <a:t>Execution environment assumptions</a:t>
            </a:r>
          </a:p>
          <a:p>
            <a:pPr lvl="1"/>
            <a:r>
              <a:rPr lang="en-US" smtClean="0"/>
              <a:t>Killpaths</a:t>
            </a:r>
          </a:p>
          <a:p>
            <a:pPr lvl="1"/>
            <a:r>
              <a:rPr lang="en-US" smtClean="0"/>
              <a:t>Conditional compilation</a:t>
            </a:r>
          </a:p>
          <a:p>
            <a:pPr lvl="1"/>
            <a:r>
              <a:rPr lang="en-US" smtClean="0"/>
              <a:t>“third party code”</a:t>
            </a:r>
          </a:p>
          <a:p>
            <a:pPr lvl="1"/>
            <a:r>
              <a:rPr lang="en-US" smtClean="0"/>
              <a:t>Analysis imprecision</a:t>
            </a:r>
          </a:p>
          <a:p>
            <a:pPr lvl="1"/>
            <a:r>
              <a:rPr lang="en-US" smtClean="0"/>
              <a:t>…</a:t>
            </a:r>
          </a:p>
          <a:p>
            <a:pPr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ChangeArrowheads="1"/>
          </p:cNvSpPr>
          <p:nvPr/>
        </p:nvSpPr>
        <p:spPr bwMode="auto">
          <a:xfrm>
            <a:off x="20431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72451" name="Rectangle 3"/>
          <p:cNvSpPr>
            <a:spLocks noChangeArrowheads="1"/>
          </p:cNvSpPr>
          <p:nvPr/>
        </p:nvSpPr>
        <p:spPr bwMode="auto">
          <a:xfrm>
            <a:off x="20431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72452" name="Rectangle 4"/>
          <p:cNvSpPr>
            <a:spLocks noChangeArrowheads="1"/>
          </p:cNvSpPr>
          <p:nvPr/>
        </p:nvSpPr>
        <p:spPr bwMode="auto">
          <a:xfrm>
            <a:off x="519113" y="3127375"/>
            <a:ext cx="19050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 = new char [5];</a:t>
            </a:r>
          </a:p>
        </p:txBody>
      </p:sp>
      <p:sp>
        <p:nvSpPr>
          <p:cNvPr id="872453" name="Rectangle 5"/>
          <p:cNvSpPr>
            <a:spLocks noChangeArrowheads="1"/>
          </p:cNvSpPr>
          <p:nvPr/>
        </p:nvSpPr>
        <p:spPr bwMode="auto">
          <a:xfrm>
            <a:off x="31099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72454" name="Rectangle 6"/>
          <p:cNvSpPr>
            <a:spLocks noChangeArrowheads="1"/>
          </p:cNvSpPr>
          <p:nvPr/>
        </p:nvSpPr>
        <p:spPr bwMode="auto">
          <a:xfrm>
            <a:off x="21193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buf[8] = a;</a:t>
            </a:r>
          </a:p>
        </p:txBody>
      </p:sp>
      <p:sp>
        <p:nvSpPr>
          <p:cNvPr id="872455" name="Rectangle 7"/>
          <p:cNvSpPr>
            <a:spLocks noChangeArrowheads="1"/>
          </p:cNvSpPr>
          <p:nvPr/>
        </p:nvSpPr>
        <p:spPr bwMode="auto">
          <a:xfrm>
            <a:off x="42529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72456" name="Rectangle 8"/>
          <p:cNvSpPr>
            <a:spLocks noChangeArrowheads="1"/>
          </p:cNvSpPr>
          <p:nvPr/>
        </p:nvSpPr>
        <p:spPr bwMode="auto">
          <a:xfrm>
            <a:off x="31099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72457" name="Rectangle 9"/>
          <p:cNvSpPr>
            <a:spLocks noChangeArrowheads="1"/>
          </p:cNvSpPr>
          <p:nvPr/>
        </p:nvSpPr>
        <p:spPr bwMode="auto">
          <a:xfrm>
            <a:off x="21193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72458" name="Rectangle 10"/>
          <p:cNvSpPr>
            <a:spLocks noChangeArrowheads="1"/>
          </p:cNvSpPr>
          <p:nvPr/>
        </p:nvSpPr>
        <p:spPr bwMode="auto">
          <a:xfrm>
            <a:off x="21193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72459" name="AutoShape 11"/>
          <p:cNvCxnSpPr>
            <a:cxnSpLocks noChangeShapeType="1"/>
            <a:endCxn id="872450" idx="0"/>
          </p:cNvCxnSpPr>
          <p:nvPr/>
        </p:nvCxnSpPr>
        <p:spPr bwMode="auto">
          <a:xfrm flipH="1">
            <a:off x="28432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2460" name="AutoShape 12"/>
          <p:cNvCxnSpPr>
            <a:cxnSpLocks noChangeShapeType="1"/>
            <a:stCxn id="872450" idx="2"/>
            <a:endCxn id="872451" idx="0"/>
          </p:cNvCxnSpPr>
          <p:nvPr/>
        </p:nvCxnSpPr>
        <p:spPr bwMode="auto">
          <a:xfrm>
            <a:off x="2843213" y="1831975"/>
            <a:ext cx="0" cy="457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2461" name="AutoShape 13"/>
          <p:cNvCxnSpPr>
            <a:cxnSpLocks noChangeShapeType="1"/>
            <a:stCxn id="872451" idx="2"/>
            <a:endCxn id="872452" idx="0"/>
          </p:cNvCxnSpPr>
          <p:nvPr/>
        </p:nvCxnSpPr>
        <p:spPr bwMode="auto">
          <a:xfrm flipH="1">
            <a:off x="1471613" y="2670175"/>
            <a:ext cx="137160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72462" name="AutoShape 14"/>
          <p:cNvCxnSpPr>
            <a:cxnSpLocks noChangeShapeType="1"/>
            <a:stCxn id="872451" idx="2"/>
            <a:endCxn id="872453" idx="0"/>
          </p:cNvCxnSpPr>
          <p:nvPr/>
        </p:nvCxnSpPr>
        <p:spPr bwMode="auto">
          <a:xfrm>
            <a:off x="2843213" y="2670175"/>
            <a:ext cx="1066800" cy="457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2463" name="AutoShape 15"/>
          <p:cNvCxnSpPr>
            <a:cxnSpLocks noChangeShapeType="1"/>
            <a:stCxn id="872453" idx="2"/>
            <a:endCxn id="872455" idx="0"/>
          </p:cNvCxnSpPr>
          <p:nvPr/>
        </p:nvCxnSpPr>
        <p:spPr bwMode="auto">
          <a:xfrm>
            <a:off x="3910013" y="3508375"/>
            <a:ext cx="114300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72464" name="AutoShape 16"/>
          <p:cNvCxnSpPr>
            <a:cxnSpLocks noChangeShapeType="1"/>
            <a:stCxn id="872453" idx="2"/>
            <a:endCxn id="872454" idx="0"/>
          </p:cNvCxnSpPr>
          <p:nvPr/>
        </p:nvCxnSpPr>
        <p:spPr bwMode="auto">
          <a:xfrm flipH="1">
            <a:off x="2919413" y="3508375"/>
            <a:ext cx="99060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2465" name="AutoShape 17"/>
          <p:cNvCxnSpPr>
            <a:cxnSpLocks noChangeShapeType="1"/>
            <a:stCxn id="872452" idx="2"/>
            <a:endCxn id="872458" idx="1"/>
          </p:cNvCxnSpPr>
          <p:nvPr/>
        </p:nvCxnSpPr>
        <p:spPr bwMode="auto">
          <a:xfrm rot="16200000" flipH="1">
            <a:off x="785813" y="4194175"/>
            <a:ext cx="2019300" cy="647700"/>
          </a:xfrm>
          <a:prstGeom prst="bentConnector2">
            <a:avLst/>
          </a:prstGeom>
          <a:noFill/>
          <a:ln w="25400">
            <a:solidFill>
              <a:schemeClr val="bg2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72466" name="AutoShape 18"/>
          <p:cNvCxnSpPr>
            <a:cxnSpLocks noChangeShapeType="1"/>
            <a:stCxn id="872456" idx="2"/>
            <a:endCxn id="872458" idx="0"/>
          </p:cNvCxnSpPr>
          <p:nvPr/>
        </p:nvCxnSpPr>
        <p:spPr bwMode="auto">
          <a:xfrm flipH="1">
            <a:off x="2919413" y="4956175"/>
            <a:ext cx="99060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72467" name="AutoShape 19"/>
          <p:cNvCxnSpPr>
            <a:cxnSpLocks noChangeShapeType="1"/>
            <a:stCxn id="872458" idx="2"/>
            <a:endCxn id="872457" idx="0"/>
          </p:cNvCxnSpPr>
          <p:nvPr/>
        </p:nvCxnSpPr>
        <p:spPr bwMode="auto">
          <a:xfrm>
            <a:off x="2919413" y="57181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72468" name="AutoShape 20"/>
          <p:cNvCxnSpPr>
            <a:cxnSpLocks noChangeShapeType="1"/>
            <a:stCxn id="872455" idx="2"/>
            <a:endCxn id="872456" idx="0"/>
          </p:cNvCxnSpPr>
          <p:nvPr/>
        </p:nvCxnSpPr>
        <p:spPr bwMode="auto">
          <a:xfrm flipH="1">
            <a:off x="3910013" y="4194175"/>
            <a:ext cx="114300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72469" name="AutoShape 21"/>
          <p:cNvCxnSpPr>
            <a:cxnSpLocks noChangeShapeType="1"/>
            <a:stCxn id="872454" idx="1"/>
            <a:endCxn id="872457" idx="1"/>
          </p:cNvCxnSpPr>
          <p:nvPr/>
        </p:nvCxnSpPr>
        <p:spPr bwMode="auto">
          <a:xfrm rot="10800000" flipH="1" flipV="1">
            <a:off x="2119313" y="4003675"/>
            <a:ext cx="1587" cy="2209800"/>
          </a:xfrm>
          <a:prstGeom prst="bentConnector3">
            <a:avLst>
              <a:gd name="adj1" fmla="val -14400000"/>
            </a:avLst>
          </a:prstGeom>
          <a:noFill/>
          <a:ln w="25400">
            <a:solidFill>
              <a:srgbClr val="DE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72470" name="Text Box 22"/>
          <p:cNvSpPr txBox="1">
            <a:spLocks noChangeArrowheads="1"/>
          </p:cNvSpPr>
          <p:nvPr/>
        </p:nvSpPr>
        <p:spPr bwMode="auto">
          <a:xfrm>
            <a:off x="1430338" y="26304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a</a:t>
            </a:r>
          </a:p>
        </p:txBody>
      </p:sp>
      <p:sp>
        <p:nvSpPr>
          <p:cNvPr id="872471" name="Text Box 23"/>
          <p:cNvSpPr txBox="1">
            <a:spLocks noChangeArrowheads="1"/>
          </p:cNvSpPr>
          <p:nvPr/>
        </p:nvSpPr>
        <p:spPr bwMode="auto">
          <a:xfrm>
            <a:off x="3532188" y="2630488"/>
            <a:ext cx="374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72472" name="Text Box 24"/>
          <p:cNvSpPr txBox="1">
            <a:spLocks noChangeArrowheads="1"/>
          </p:cNvSpPr>
          <p:nvPr/>
        </p:nvSpPr>
        <p:spPr bwMode="auto">
          <a:xfrm>
            <a:off x="2228850" y="3432175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a &amp;&amp; b</a:t>
            </a:r>
          </a:p>
        </p:txBody>
      </p:sp>
      <p:sp>
        <p:nvSpPr>
          <p:cNvPr id="872473" name="Text Box 25"/>
          <p:cNvSpPr txBox="1">
            <a:spLocks noChangeArrowheads="1"/>
          </p:cNvSpPr>
          <p:nvPr/>
        </p:nvSpPr>
        <p:spPr bwMode="auto">
          <a:xfrm>
            <a:off x="4786313" y="3419475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72474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False Path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73475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73476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73477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buf[8] = a;</a:t>
            </a:r>
          </a:p>
        </p:txBody>
      </p:sp>
      <p:sp>
        <p:nvSpPr>
          <p:cNvPr id="873478" name="Rectangle 6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cxnSp>
        <p:nvCxnSpPr>
          <p:cNvPr id="873479" name="AutoShape 7"/>
          <p:cNvCxnSpPr>
            <a:cxnSpLocks noChangeShapeType="1"/>
            <a:endCxn id="873474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3480" name="AutoShape 8"/>
          <p:cNvCxnSpPr>
            <a:cxnSpLocks noChangeShapeType="1"/>
            <a:stCxn id="873474" idx="2"/>
            <a:endCxn id="873475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73481" name="AutoShape 9"/>
          <p:cNvCxnSpPr>
            <a:cxnSpLocks noChangeShapeType="1"/>
            <a:stCxn id="873475" idx="2"/>
            <a:endCxn id="873476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73482" name="AutoShape 10"/>
          <p:cNvCxnSpPr>
            <a:cxnSpLocks noChangeShapeType="1"/>
            <a:stCxn id="873476" idx="2"/>
            <a:endCxn id="873477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73483" name="AutoShape 11"/>
          <p:cNvCxnSpPr>
            <a:cxnSpLocks noChangeShapeType="1"/>
            <a:stCxn id="873477" idx="2"/>
            <a:endCxn id="873478" idx="0"/>
          </p:cNvCxnSpPr>
          <p:nvPr/>
        </p:nvCxnSpPr>
        <p:spPr bwMode="auto">
          <a:xfrm rot="5400000">
            <a:off x="798513" y="5108575"/>
            <a:ext cx="1828800" cy="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73484" name="Text Box 12"/>
          <p:cNvSpPr txBox="1">
            <a:spLocks noChangeArrowheads="1"/>
          </p:cNvSpPr>
          <p:nvPr/>
        </p:nvSpPr>
        <p:spPr bwMode="auto">
          <a:xfrm>
            <a:off x="887413" y="2706688"/>
            <a:ext cx="374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!a</a:t>
            </a:r>
          </a:p>
        </p:txBody>
      </p:sp>
      <p:sp>
        <p:nvSpPr>
          <p:cNvPr id="873485" name="Text Box 13"/>
          <p:cNvSpPr txBox="1">
            <a:spLocks noChangeArrowheads="1"/>
          </p:cNvSpPr>
          <p:nvPr/>
        </p:nvSpPr>
        <p:spPr bwMode="auto">
          <a:xfrm>
            <a:off x="312738" y="3486150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a &amp;&amp; b</a:t>
            </a:r>
          </a:p>
        </p:txBody>
      </p:sp>
      <p:sp>
        <p:nvSpPr>
          <p:cNvPr id="873486" name="Rectangle 1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False Path Pruning</a:t>
            </a:r>
          </a:p>
        </p:txBody>
      </p:sp>
      <p:sp>
        <p:nvSpPr>
          <p:cNvPr id="873487" name="Text Box 15"/>
          <p:cNvSpPr txBox="1">
            <a:spLocks noChangeArrowheads="1"/>
          </p:cNvSpPr>
          <p:nvPr/>
        </p:nvSpPr>
        <p:spPr bwMode="auto">
          <a:xfrm>
            <a:off x="3500438" y="795338"/>
            <a:ext cx="209544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Integer Range</a:t>
            </a:r>
          </a:p>
        </p:txBody>
      </p:sp>
      <p:sp>
        <p:nvSpPr>
          <p:cNvPr id="873488" name="Text Box 16"/>
          <p:cNvSpPr txBox="1">
            <a:spLocks noChangeArrowheads="1"/>
          </p:cNvSpPr>
          <p:nvPr/>
        </p:nvSpPr>
        <p:spPr bwMode="auto">
          <a:xfrm>
            <a:off x="5756875" y="771525"/>
            <a:ext cx="17107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 err="1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Disequality</a:t>
            </a:r>
            <a:endParaRPr kumimoji="0" lang="en-US" dirty="0">
              <a:solidFill>
                <a:schemeClr val="accent6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873489" name="Text Box 17"/>
          <p:cNvSpPr txBox="1">
            <a:spLocks noChangeArrowheads="1"/>
          </p:cNvSpPr>
          <p:nvPr/>
        </p:nvSpPr>
        <p:spPr bwMode="auto">
          <a:xfrm>
            <a:off x="7632562" y="762000"/>
            <a:ext cx="11304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Branch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74499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74500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74501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buf[8] = a;</a:t>
            </a:r>
          </a:p>
        </p:txBody>
      </p:sp>
      <p:sp>
        <p:nvSpPr>
          <p:cNvPr id="874502" name="Rectangle 6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cxnSp>
        <p:nvCxnSpPr>
          <p:cNvPr id="874503" name="AutoShape 7"/>
          <p:cNvCxnSpPr>
            <a:cxnSpLocks noChangeShapeType="1"/>
            <a:endCxn id="874498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4504" name="AutoShape 8"/>
          <p:cNvCxnSpPr>
            <a:cxnSpLocks noChangeShapeType="1"/>
            <a:stCxn id="874498" idx="2"/>
            <a:endCxn id="874499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4505" name="AutoShape 9"/>
          <p:cNvCxnSpPr>
            <a:cxnSpLocks noChangeShapeType="1"/>
            <a:stCxn id="874499" idx="2"/>
            <a:endCxn id="874500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4506" name="AutoShape 10"/>
          <p:cNvCxnSpPr>
            <a:cxnSpLocks noChangeShapeType="1"/>
            <a:stCxn id="874500" idx="2"/>
            <a:endCxn id="874501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74507" name="AutoShape 11"/>
          <p:cNvCxnSpPr>
            <a:cxnSpLocks noChangeShapeType="1"/>
            <a:stCxn id="874501" idx="2"/>
            <a:endCxn id="874502" idx="0"/>
          </p:cNvCxnSpPr>
          <p:nvPr/>
        </p:nvCxnSpPr>
        <p:spPr bwMode="auto">
          <a:xfrm rot="5400000">
            <a:off x="798513" y="5108575"/>
            <a:ext cx="1828800" cy="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74508" name="Text Box 12"/>
          <p:cNvSpPr txBox="1">
            <a:spLocks noChangeArrowheads="1"/>
          </p:cNvSpPr>
          <p:nvPr/>
        </p:nvSpPr>
        <p:spPr bwMode="auto">
          <a:xfrm>
            <a:off x="887413" y="2706688"/>
            <a:ext cx="374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74509" name="Text Box 13"/>
          <p:cNvSpPr txBox="1">
            <a:spLocks noChangeArrowheads="1"/>
          </p:cNvSpPr>
          <p:nvPr/>
        </p:nvSpPr>
        <p:spPr bwMode="auto">
          <a:xfrm>
            <a:off x="312738" y="3486150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a &amp;&amp; b</a:t>
            </a:r>
          </a:p>
        </p:txBody>
      </p:sp>
      <p:sp>
        <p:nvSpPr>
          <p:cNvPr id="874510" name="Rectangle 1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False Path Pruning</a:t>
            </a:r>
          </a:p>
        </p:txBody>
      </p:sp>
      <p:sp>
        <p:nvSpPr>
          <p:cNvPr id="874514" name="Text Box 18"/>
          <p:cNvSpPr txBox="1">
            <a:spLocks noChangeArrowheads="1"/>
          </p:cNvSpPr>
          <p:nvPr/>
        </p:nvSpPr>
        <p:spPr bwMode="auto">
          <a:xfrm>
            <a:off x="3489325" y="2668588"/>
            <a:ext cx="177805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in [0,0]”</a:t>
            </a:r>
          </a:p>
        </p:txBody>
      </p:sp>
      <p:sp>
        <p:nvSpPr>
          <p:cNvPr id="874515" name="Text Box 19"/>
          <p:cNvSpPr txBox="1">
            <a:spLocks noChangeArrowheads="1"/>
          </p:cNvSpPr>
          <p:nvPr/>
        </p:nvSpPr>
        <p:spPr bwMode="auto">
          <a:xfrm>
            <a:off x="6981825" y="2679700"/>
            <a:ext cx="231986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== 0 is true”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500438" y="795338"/>
            <a:ext cx="209544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Integer Range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5756875" y="771525"/>
            <a:ext cx="17107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 err="1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Disequality</a:t>
            </a:r>
            <a:endParaRPr kumimoji="0" lang="en-US" dirty="0">
              <a:solidFill>
                <a:schemeClr val="accent6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7632562" y="762000"/>
            <a:ext cx="11304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Branch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analysis</a:t>
            </a:r>
          </a:p>
          <a:p>
            <a:pPr lvl="1"/>
            <a:r>
              <a:rPr lang="en-US" dirty="0" smtClean="0"/>
              <a:t>Inspect code or run automated method to find errors or gain confidence about their absence</a:t>
            </a:r>
          </a:p>
          <a:p>
            <a:pPr lvl="1"/>
            <a:endParaRPr lang="en-US" dirty="0"/>
          </a:p>
          <a:p>
            <a:r>
              <a:rPr lang="en-US" dirty="0" smtClean="0"/>
              <a:t>Dynamic analysis</a:t>
            </a:r>
          </a:p>
          <a:p>
            <a:pPr lvl="1"/>
            <a:r>
              <a:rPr lang="en-US" dirty="0" smtClean="0"/>
              <a:t>Run code, possibly under instrumented conditions, to see if there are likely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159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75523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75524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75525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buf[8] = a;</a:t>
            </a:r>
          </a:p>
        </p:txBody>
      </p:sp>
      <p:sp>
        <p:nvSpPr>
          <p:cNvPr id="875526" name="Rectangle 6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cxnSp>
        <p:nvCxnSpPr>
          <p:cNvPr id="875527" name="AutoShape 7"/>
          <p:cNvCxnSpPr>
            <a:cxnSpLocks noChangeShapeType="1"/>
            <a:endCxn id="875522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5528" name="AutoShape 8"/>
          <p:cNvCxnSpPr>
            <a:cxnSpLocks noChangeShapeType="1"/>
            <a:stCxn id="875522" idx="2"/>
            <a:endCxn id="875523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5529" name="AutoShape 9"/>
          <p:cNvCxnSpPr>
            <a:cxnSpLocks noChangeShapeType="1"/>
            <a:stCxn id="875523" idx="2"/>
            <a:endCxn id="875524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5530" name="AutoShape 10"/>
          <p:cNvCxnSpPr>
            <a:cxnSpLocks noChangeShapeType="1"/>
            <a:stCxn id="875524" idx="2"/>
            <a:endCxn id="875525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5531" name="AutoShape 11"/>
          <p:cNvCxnSpPr>
            <a:cxnSpLocks noChangeShapeType="1"/>
            <a:stCxn id="875525" idx="2"/>
            <a:endCxn id="875526" idx="0"/>
          </p:cNvCxnSpPr>
          <p:nvPr/>
        </p:nvCxnSpPr>
        <p:spPr bwMode="auto">
          <a:xfrm rot="5400000">
            <a:off x="798513" y="5108575"/>
            <a:ext cx="1828800" cy="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75532" name="Text Box 12"/>
          <p:cNvSpPr txBox="1">
            <a:spLocks noChangeArrowheads="1"/>
          </p:cNvSpPr>
          <p:nvPr/>
        </p:nvSpPr>
        <p:spPr bwMode="auto">
          <a:xfrm>
            <a:off x="887413" y="2706688"/>
            <a:ext cx="374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75533" name="Text Box 13"/>
          <p:cNvSpPr txBox="1">
            <a:spLocks noChangeArrowheads="1"/>
          </p:cNvSpPr>
          <p:nvPr/>
        </p:nvSpPr>
        <p:spPr bwMode="auto">
          <a:xfrm>
            <a:off x="312738" y="3486150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a &amp;&amp; b</a:t>
            </a:r>
          </a:p>
        </p:txBody>
      </p:sp>
      <p:sp>
        <p:nvSpPr>
          <p:cNvPr id="875534" name="Rectangle 1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False Path Pruning</a:t>
            </a:r>
          </a:p>
        </p:txBody>
      </p:sp>
      <p:sp>
        <p:nvSpPr>
          <p:cNvPr id="875538" name="Text Box 18"/>
          <p:cNvSpPr txBox="1">
            <a:spLocks noChangeArrowheads="1"/>
          </p:cNvSpPr>
          <p:nvPr/>
        </p:nvSpPr>
        <p:spPr bwMode="auto">
          <a:xfrm>
            <a:off x="3489325" y="2668588"/>
            <a:ext cx="177805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in [0,0]”</a:t>
            </a:r>
          </a:p>
        </p:txBody>
      </p:sp>
      <p:sp>
        <p:nvSpPr>
          <p:cNvPr id="875539" name="Text Box 19"/>
          <p:cNvSpPr txBox="1">
            <a:spLocks noChangeArrowheads="1"/>
          </p:cNvSpPr>
          <p:nvPr/>
        </p:nvSpPr>
        <p:spPr bwMode="auto">
          <a:xfrm>
            <a:off x="6981825" y="2679700"/>
            <a:ext cx="231986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== 0 is true”</a:t>
            </a:r>
          </a:p>
        </p:txBody>
      </p:sp>
      <p:sp>
        <p:nvSpPr>
          <p:cNvPr id="875540" name="Text Box 20"/>
          <p:cNvSpPr txBox="1">
            <a:spLocks noChangeArrowheads="1"/>
          </p:cNvSpPr>
          <p:nvPr/>
        </p:nvSpPr>
        <p:spPr bwMode="auto">
          <a:xfrm>
            <a:off x="5568950" y="3421063"/>
            <a:ext cx="129394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!= 0”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500438" y="795338"/>
            <a:ext cx="209544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Integer Range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5756875" y="771525"/>
            <a:ext cx="17107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 err="1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Disequality</a:t>
            </a:r>
            <a:endParaRPr kumimoji="0" lang="en-US" dirty="0">
              <a:solidFill>
                <a:schemeClr val="accent6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7632562" y="762000"/>
            <a:ext cx="11304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Branch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76547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76548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76549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buf[8] = a;</a:t>
            </a:r>
          </a:p>
        </p:txBody>
      </p:sp>
      <p:sp>
        <p:nvSpPr>
          <p:cNvPr id="876550" name="Rectangle 6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cxnSp>
        <p:nvCxnSpPr>
          <p:cNvPr id="876551" name="AutoShape 7"/>
          <p:cNvCxnSpPr>
            <a:cxnSpLocks noChangeShapeType="1"/>
            <a:endCxn id="876546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6552" name="AutoShape 8"/>
          <p:cNvCxnSpPr>
            <a:cxnSpLocks noChangeShapeType="1"/>
            <a:stCxn id="876546" idx="2"/>
            <a:endCxn id="876547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6553" name="AutoShape 9"/>
          <p:cNvCxnSpPr>
            <a:cxnSpLocks noChangeShapeType="1"/>
            <a:stCxn id="876547" idx="2"/>
            <a:endCxn id="876548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6554" name="AutoShape 10"/>
          <p:cNvCxnSpPr>
            <a:cxnSpLocks noChangeShapeType="1"/>
            <a:stCxn id="876548" idx="2"/>
            <a:endCxn id="876549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6555" name="AutoShape 11"/>
          <p:cNvCxnSpPr>
            <a:cxnSpLocks noChangeShapeType="1"/>
            <a:stCxn id="876549" idx="2"/>
            <a:endCxn id="876550" idx="0"/>
          </p:cNvCxnSpPr>
          <p:nvPr/>
        </p:nvCxnSpPr>
        <p:spPr bwMode="auto">
          <a:xfrm rot="5400000">
            <a:off x="798513" y="5108575"/>
            <a:ext cx="1828800" cy="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76556" name="Text Box 12"/>
          <p:cNvSpPr txBox="1">
            <a:spLocks noChangeArrowheads="1"/>
          </p:cNvSpPr>
          <p:nvPr/>
        </p:nvSpPr>
        <p:spPr bwMode="auto">
          <a:xfrm>
            <a:off x="887413" y="2706688"/>
            <a:ext cx="374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76557" name="Text Box 13"/>
          <p:cNvSpPr txBox="1">
            <a:spLocks noChangeArrowheads="1"/>
          </p:cNvSpPr>
          <p:nvPr/>
        </p:nvSpPr>
        <p:spPr bwMode="auto">
          <a:xfrm>
            <a:off x="312738" y="3486150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a &amp;&amp; b</a:t>
            </a:r>
          </a:p>
        </p:txBody>
      </p:sp>
      <p:sp>
        <p:nvSpPr>
          <p:cNvPr id="876558" name="Rectangle 1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False Path Pruning</a:t>
            </a:r>
          </a:p>
        </p:txBody>
      </p:sp>
      <p:sp>
        <p:nvSpPr>
          <p:cNvPr id="876562" name="Text Box 18"/>
          <p:cNvSpPr txBox="1">
            <a:spLocks noChangeArrowheads="1"/>
          </p:cNvSpPr>
          <p:nvPr/>
        </p:nvSpPr>
        <p:spPr bwMode="auto">
          <a:xfrm>
            <a:off x="3489325" y="2668588"/>
            <a:ext cx="177805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in [0,0]”</a:t>
            </a:r>
          </a:p>
        </p:txBody>
      </p:sp>
      <p:sp>
        <p:nvSpPr>
          <p:cNvPr id="876563" name="Text Box 19"/>
          <p:cNvSpPr txBox="1">
            <a:spLocks noChangeArrowheads="1"/>
          </p:cNvSpPr>
          <p:nvPr/>
        </p:nvSpPr>
        <p:spPr bwMode="auto">
          <a:xfrm>
            <a:off x="6981825" y="2679700"/>
            <a:ext cx="231986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== 0 is true”</a:t>
            </a:r>
          </a:p>
        </p:txBody>
      </p:sp>
      <p:sp>
        <p:nvSpPr>
          <p:cNvPr id="876564" name="Text Box 20"/>
          <p:cNvSpPr txBox="1">
            <a:spLocks noChangeArrowheads="1"/>
          </p:cNvSpPr>
          <p:nvPr/>
        </p:nvSpPr>
        <p:spPr bwMode="auto">
          <a:xfrm>
            <a:off x="5568950" y="3421063"/>
            <a:ext cx="129394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!= 0”</a:t>
            </a:r>
          </a:p>
        </p:txBody>
      </p:sp>
      <p:sp>
        <p:nvSpPr>
          <p:cNvPr id="876565" name="Oval 21"/>
          <p:cNvSpPr>
            <a:spLocks noChangeArrowheads="1"/>
          </p:cNvSpPr>
          <p:nvPr/>
        </p:nvSpPr>
        <p:spPr bwMode="auto">
          <a:xfrm>
            <a:off x="3375025" y="2198688"/>
            <a:ext cx="3559175" cy="2220912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6566" name="Text Box 22"/>
          <p:cNvSpPr txBox="1">
            <a:spLocks noChangeArrowheads="1"/>
          </p:cNvSpPr>
          <p:nvPr/>
        </p:nvSpPr>
        <p:spPr bwMode="auto">
          <a:xfrm>
            <a:off x="4076700" y="1654175"/>
            <a:ext cx="1854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 dirty="0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Impossible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3500438" y="795338"/>
            <a:ext cx="209544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Integer Range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5756875" y="771525"/>
            <a:ext cx="17107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 err="1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Disequality</a:t>
            </a:r>
            <a:endParaRPr kumimoji="0" lang="en-US" dirty="0">
              <a:solidFill>
                <a:schemeClr val="accent6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7632562" y="762000"/>
            <a:ext cx="11304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Branch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Environment Assumptions</a:t>
            </a:r>
            <a:endParaRPr lang="en-US"/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Should the return value of malloc() be checked?</a:t>
            </a:r>
            <a:endParaRPr lang="en-US"/>
          </a:p>
        </p:txBody>
      </p:sp>
      <p:sp>
        <p:nvSpPr>
          <p:cNvPr id="877572" name="Text Box 4"/>
          <p:cNvSpPr txBox="1">
            <a:spLocks noChangeArrowheads="1"/>
          </p:cNvSpPr>
          <p:nvPr/>
        </p:nvSpPr>
        <p:spPr bwMode="auto">
          <a:xfrm>
            <a:off x="1138238" y="2255838"/>
            <a:ext cx="404469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Comic Sans MS" pitchFamily="66" charset="0"/>
                <a:cs typeface="Arial" charset="0"/>
              </a:rPr>
              <a:t>int *p = malloc(sizeof(int));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7573" name="Text Box 5"/>
          <p:cNvSpPr txBox="1">
            <a:spLocks noChangeArrowheads="1"/>
          </p:cNvSpPr>
          <p:nvPr/>
        </p:nvSpPr>
        <p:spPr bwMode="auto">
          <a:xfrm>
            <a:off x="665163" y="3265488"/>
            <a:ext cx="2313454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 dirty="0">
                <a:latin typeface="Trebuchet MS" pitchFamily="34" charset="0"/>
                <a:cs typeface="Arial" charset="0"/>
              </a:rPr>
              <a:t>OS Kernel: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 dirty="0">
                <a:latin typeface="Trebuchet MS" pitchFamily="34" charset="0"/>
                <a:cs typeface="Arial" charset="0"/>
              </a:rPr>
              <a:t>Crash machine.</a:t>
            </a:r>
          </a:p>
        </p:txBody>
      </p:sp>
      <p:sp>
        <p:nvSpPr>
          <p:cNvPr id="877574" name="Text Box 6"/>
          <p:cNvSpPr txBox="1">
            <a:spLocks noChangeArrowheads="1"/>
          </p:cNvSpPr>
          <p:nvPr/>
        </p:nvSpPr>
        <p:spPr bwMode="auto">
          <a:xfrm>
            <a:off x="3092450" y="3263900"/>
            <a:ext cx="2581156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File server: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Pause filesystem.</a:t>
            </a:r>
          </a:p>
        </p:txBody>
      </p:sp>
      <p:sp>
        <p:nvSpPr>
          <p:cNvPr id="877575" name="Text Box 7"/>
          <p:cNvSpPr txBox="1">
            <a:spLocks noChangeArrowheads="1"/>
          </p:cNvSpPr>
          <p:nvPr/>
        </p:nvSpPr>
        <p:spPr bwMode="auto">
          <a:xfrm>
            <a:off x="652463" y="4343400"/>
            <a:ext cx="3310522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Spreadsheet: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Lose unsaved changes.</a:t>
            </a:r>
          </a:p>
        </p:txBody>
      </p:sp>
      <p:sp>
        <p:nvSpPr>
          <p:cNvPr id="877576" name="Text Box 8"/>
          <p:cNvSpPr txBox="1">
            <a:spLocks noChangeArrowheads="1"/>
          </p:cNvSpPr>
          <p:nvPr/>
        </p:nvSpPr>
        <p:spPr bwMode="auto">
          <a:xfrm>
            <a:off x="4060825" y="4341813"/>
            <a:ext cx="1767472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Game: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Annoy user.</a:t>
            </a:r>
          </a:p>
        </p:txBody>
      </p:sp>
      <p:sp>
        <p:nvSpPr>
          <p:cNvPr id="877577" name="Text Box 9"/>
          <p:cNvSpPr txBox="1">
            <a:spLocks noChangeArrowheads="1"/>
          </p:cNvSpPr>
          <p:nvPr/>
        </p:nvSpPr>
        <p:spPr bwMode="auto">
          <a:xfrm>
            <a:off x="642938" y="5421313"/>
            <a:ext cx="1268296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Library: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?</a:t>
            </a:r>
          </a:p>
        </p:txBody>
      </p:sp>
      <p:sp>
        <p:nvSpPr>
          <p:cNvPr id="877578" name="Text Box 10"/>
          <p:cNvSpPr txBox="1">
            <a:spLocks noChangeArrowheads="1"/>
          </p:cNvSpPr>
          <p:nvPr/>
        </p:nvSpPr>
        <p:spPr bwMode="auto">
          <a:xfrm>
            <a:off x="2036763" y="5422900"/>
            <a:ext cx="2342308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Medical device: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malloc?!</a:t>
            </a:r>
          </a:p>
        </p:txBody>
      </p:sp>
      <p:sp>
        <p:nvSpPr>
          <p:cNvPr id="877579" name="Text Box 11"/>
          <p:cNvSpPr txBox="1">
            <a:spLocks noChangeArrowheads="1"/>
          </p:cNvSpPr>
          <p:nvPr/>
        </p:nvSpPr>
        <p:spPr bwMode="auto">
          <a:xfrm>
            <a:off x="5792788" y="3263900"/>
            <a:ext cx="2522165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Web application: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200ms downtime</a:t>
            </a:r>
          </a:p>
        </p:txBody>
      </p:sp>
      <p:sp>
        <p:nvSpPr>
          <p:cNvPr id="877580" name="Text Box 12"/>
          <p:cNvSpPr txBox="1">
            <a:spLocks noChangeArrowheads="1"/>
          </p:cNvSpPr>
          <p:nvPr/>
        </p:nvSpPr>
        <p:spPr bwMode="auto">
          <a:xfrm>
            <a:off x="5986463" y="4330700"/>
            <a:ext cx="1767472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IP Phone: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Annoy user.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62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Statistical Analysis</a:t>
            </a:r>
            <a:endParaRPr lang="en-US"/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Assume the code is usually right</a:t>
            </a:r>
            <a:endParaRPr lang="en-US"/>
          </a:p>
        </p:txBody>
      </p:sp>
      <p:sp>
        <p:nvSpPr>
          <p:cNvPr id="878596" name="Rectangle 4"/>
          <p:cNvSpPr>
            <a:spLocks noChangeArrowheads="1"/>
          </p:cNvSpPr>
          <p:nvPr/>
        </p:nvSpPr>
        <p:spPr bwMode="auto">
          <a:xfrm>
            <a:off x="1552575" y="2454275"/>
            <a:ext cx="327818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 *p = malloc(sizeof(int));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rgbClr val="DE0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597" name="Rectangle 5"/>
          <p:cNvSpPr>
            <a:spLocks noChangeArrowheads="1"/>
          </p:cNvSpPr>
          <p:nvPr/>
        </p:nvSpPr>
        <p:spPr bwMode="auto">
          <a:xfrm>
            <a:off x="1552575" y="5249863"/>
            <a:ext cx="327818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 *p = 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malloc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sizeof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if(p)  </a:t>
            </a:r>
            <a:r>
              <a:rPr lang="en-US" sz="1600" dirty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598" name="Rectangle 6"/>
          <p:cNvSpPr>
            <a:spLocks noChangeArrowheads="1"/>
          </p:cNvSpPr>
          <p:nvPr/>
        </p:nvSpPr>
        <p:spPr bwMode="auto">
          <a:xfrm>
            <a:off x="1552575" y="4268788"/>
            <a:ext cx="327818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 *p = malloc(sizeof(int));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rgbClr val="DE0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599" name="Rectangle 7"/>
          <p:cNvSpPr>
            <a:spLocks noChangeArrowheads="1"/>
          </p:cNvSpPr>
          <p:nvPr/>
        </p:nvSpPr>
        <p:spPr bwMode="auto">
          <a:xfrm>
            <a:off x="1552575" y="3368675"/>
            <a:ext cx="327818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 *p = malloc(sizeof(int));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rgbClr val="DE0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600" name="Rectangle 8"/>
          <p:cNvSpPr>
            <a:spLocks noChangeArrowheads="1"/>
          </p:cNvSpPr>
          <p:nvPr/>
        </p:nvSpPr>
        <p:spPr bwMode="auto">
          <a:xfrm>
            <a:off x="4456113" y="2486025"/>
            <a:ext cx="327818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 *p = 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malloc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sizeof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if(p) </a:t>
            </a:r>
            <a:r>
              <a:rPr kumimoji="0" lang="en-US" sz="1600" dirty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601" name="Rectangle 9"/>
          <p:cNvSpPr>
            <a:spLocks noChangeArrowheads="1"/>
          </p:cNvSpPr>
          <p:nvPr/>
        </p:nvSpPr>
        <p:spPr bwMode="auto">
          <a:xfrm>
            <a:off x="4456113" y="5281613"/>
            <a:ext cx="327818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 *p = malloc(sizeof(int));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rgbClr val="DE0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602" name="Rectangle 10"/>
          <p:cNvSpPr>
            <a:spLocks noChangeArrowheads="1"/>
          </p:cNvSpPr>
          <p:nvPr/>
        </p:nvSpPr>
        <p:spPr bwMode="auto">
          <a:xfrm>
            <a:off x="4456113" y="4300538"/>
            <a:ext cx="327818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 *p = 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malloc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sizeof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if(p) </a:t>
            </a:r>
            <a:r>
              <a:rPr lang="en-US" sz="1600" dirty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603" name="Rectangle 11"/>
          <p:cNvSpPr>
            <a:spLocks noChangeArrowheads="1"/>
          </p:cNvSpPr>
          <p:nvPr/>
        </p:nvSpPr>
        <p:spPr bwMode="auto">
          <a:xfrm>
            <a:off x="4456113" y="3400425"/>
            <a:ext cx="327818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 *p = 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malloc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sizeof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if(p) </a:t>
            </a:r>
            <a:r>
              <a:rPr lang="en-US" sz="1600" dirty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604" name="Line 12"/>
          <p:cNvSpPr>
            <a:spLocks noChangeShapeType="1"/>
          </p:cNvSpPr>
          <p:nvPr/>
        </p:nvSpPr>
        <p:spPr bwMode="auto">
          <a:xfrm>
            <a:off x="4389438" y="2406650"/>
            <a:ext cx="0" cy="36798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8605" name="Text Box 13"/>
          <p:cNvSpPr txBox="1">
            <a:spLocks noChangeArrowheads="1"/>
          </p:cNvSpPr>
          <p:nvPr/>
        </p:nvSpPr>
        <p:spPr bwMode="auto">
          <a:xfrm>
            <a:off x="320675" y="3821113"/>
            <a:ext cx="92685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bg2"/>
                </a:solidFill>
                <a:latin typeface="Trebuchet MS" pitchFamily="34" charset="0"/>
                <a:cs typeface="Arial" charset="0"/>
              </a:rPr>
              <a:t>3/4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bg2"/>
                </a:solidFill>
                <a:latin typeface="Trebuchet MS" pitchFamily="34" charset="0"/>
                <a:cs typeface="Arial" charset="0"/>
              </a:rPr>
              <a:t>deref</a:t>
            </a:r>
          </a:p>
        </p:txBody>
      </p:sp>
      <p:sp>
        <p:nvSpPr>
          <p:cNvPr id="878606" name="Text Box 14"/>
          <p:cNvSpPr txBox="1">
            <a:spLocks noChangeArrowheads="1"/>
          </p:cNvSpPr>
          <p:nvPr/>
        </p:nvSpPr>
        <p:spPr bwMode="auto">
          <a:xfrm>
            <a:off x="7734300" y="3800475"/>
            <a:ext cx="92685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bg2"/>
                </a:solidFill>
                <a:latin typeface="Trebuchet MS" pitchFamily="34" charset="0"/>
                <a:cs typeface="Arial" charset="0"/>
              </a:rPr>
              <a:t>1/4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bg2"/>
                </a:solidFill>
                <a:latin typeface="Trebuchet MS" pitchFamily="34" charset="0"/>
                <a:cs typeface="Arial" charset="0"/>
              </a:rPr>
              <a:t>deref</a:t>
            </a:r>
          </a:p>
        </p:txBody>
      </p:sp>
      <p:sp>
        <p:nvSpPr>
          <p:cNvPr id="878607" name="AutoShape 15"/>
          <p:cNvSpPr>
            <a:spLocks/>
          </p:cNvSpPr>
          <p:nvPr/>
        </p:nvSpPr>
        <p:spPr bwMode="auto">
          <a:xfrm>
            <a:off x="1131888" y="2568575"/>
            <a:ext cx="293687" cy="3222625"/>
          </a:xfrm>
          <a:prstGeom prst="leftBrace">
            <a:avLst>
              <a:gd name="adj1" fmla="val 91442"/>
              <a:gd name="adj2" fmla="val 50000"/>
            </a:avLst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8608" name="AutoShape 16"/>
          <p:cNvSpPr>
            <a:spLocks/>
          </p:cNvSpPr>
          <p:nvPr/>
        </p:nvSpPr>
        <p:spPr bwMode="auto">
          <a:xfrm flipH="1">
            <a:off x="7292975" y="2579688"/>
            <a:ext cx="293688" cy="3222625"/>
          </a:xfrm>
          <a:prstGeom prst="leftBrace">
            <a:avLst>
              <a:gd name="adj1" fmla="val 91441"/>
              <a:gd name="adj2" fmla="val 50000"/>
            </a:avLst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to Security Bugs</a:t>
            </a:r>
          </a:p>
        </p:txBody>
      </p:sp>
      <p:sp>
        <p:nvSpPr>
          <p:cNvPr id="9748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Stanford research project</a:t>
            </a:r>
          </a:p>
          <a:p>
            <a:pPr lvl="1"/>
            <a:r>
              <a:rPr lang="en-US"/>
              <a:t>Ken Ashcraft and Dawson Engler, Using Programmer-Written Compiler Extensions to Catch Security Holes, IEEE Security and Privacy 2002</a:t>
            </a:r>
          </a:p>
          <a:p>
            <a:pPr lvl="1"/>
            <a:r>
              <a:rPr lang="en-US"/>
              <a:t>Used modified compiler to find over 100 security holes in Linux and BSD</a:t>
            </a:r>
          </a:p>
          <a:p>
            <a:pPr lvl="1"/>
            <a:r>
              <a:rPr lang="en-US"/>
              <a:t>http://www.stanford.edu/~engler/</a:t>
            </a:r>
          </a:p>
          <a:p>
            <a:r>
              <a:rPr lang="en-US"/>
              <a:t>Benefit</a:t>
            </a:r>
          </a:p>
          <a:p>
            <a:pPr lvl="1"/>
            <a:r>
              <a:rPr lang="en-US"/>
              <a:t>Capture recommended practices, known to experts, in tool available to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64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Sanitize integers before use</a:t>
            </a:r>
          </a:p>
        </p:txBody>
      </p:sp>
      <p:sp>
        <p:nvSpPr>
          <p:cNvPr id="9758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06400" y="6019800"/>
            <a:ext cx="8128000" cy="4651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>
                <a:latin typeface="Arial Narrow" pitchFamily="34" charset="0"/>
              </a:rPr>
              <a:t>Linux: 125 errors, 24 false; BSD: 12 errors, 4 false</a:t>
            </a:r>
          </a:p>
        </p:txBody>
      </p:sp>
      <p:sp>
        <p:nvSpPr>
          <p:cNvPr id="975876" name="Text Box 4"/>
          <p:cNvSpPr txBox="1">
            <a:spLocks noChangeArrowheads="1"/>
          </p:cNvSpPr>
          <p:nvPr/>
        </p:nvSpPr>
        <p:spPr bwMode="auto">
          <a:xfrm>
            <a:off x="552450" y="6257925"/>
            <a:ext cx="184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kumimoji="0" lang="en-US" sz="1800" b="1">
              <a:solidFill>
                <a:srgbClr val="0F0C19"/>
              </a:solidFill>
              <a:latin typeface="Arial Narrow" pitchFamily="34" charset="0"/>
            </a:endParaRPr>
          </a:p>
        </p:txBody>
      </p:sp>
      <p:sp>
        <p:nvSpPr>
          <p:cNvPr id="975877" name="Text Box 5"/>
          <p:cNvSpPr txBox="1">
            <a:spLocks noChangeArrowheads="1"/>
          </p:cNvSpPr>
          <p:nvPr/>
        </p:nvSpPr>
        <p:spPr bwMode="auto">
          <a:xfrm>
            <a:off x="3230563" y="4470400"/>
            <a:ext cx="1263487" cy="10156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>
                <a:solidFill>
                  <a:schemeClr val="hlink"/>
                </a:solidFill>
                <a:latin typeface="Arial Narrow" pitchFamily="34" charset="0"/>
              </a:rPr>
              <a:t>array[</a:t>
            </a:r>
            <a:r>
              <a:rPr kumimoji="0" lang="en-US" sz="2000" b="1">
                <a:solidFill>
                  <a:schemeClr val="accent2"/>
                </a:solidFill>
                <a:latin typeface="Arial Narrow" pitchFamily="34" charset="0"/>
              </a:rPr>
              <a:t>v</a:t>
            </a:r>
            <a:r>
              <a:rPr kumimoji="0" lang="en-US" sz="2000" b="1">
                <a:solidFill>
                  <a:schemeClr val="hlink"/>
                </a:solidFill>
                <a:latin typeface="Arial Narrow" pitchFamily="34" charset="0"/>
              </a:rPr>
              <a:t>]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>
                <a:solidFill>
                  <a:schemeClr val="hlink"/>
                </a:solidFill>
                <a:latin typeface="Arial Narrow" pitchFamily="34" charset="0"/>
              </a:rPr>
              <a:t>while(i &lt; </a:t>
            </a:r>
            <a:r>
              <a:rPr kumimoji="0" lang="en-US" sz="2000" b="1">
                <a:solidFill>
                  <a:schemeClr val="accent2"/>
                </a:solidFill>
                <a:latin typeface="Arial Narrow" pitchFamily="34" charset="0"/>
              </a:rPr>
              <a:t>v</a:t>
            </a:r>
            <a:r>
              <a:rPr kumimoji="0" lang="en-US" sz="2000" b="1">
                <a:solidFill>
                  <a:schemeClr val="hlink"/>
                </a:solidFill>
                <a:latin typeface="Arial Narrow" pitchFamily="34" charset="0"/>
              </a:rPr>
              <a:t>)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>
                <a:solidFill>
                  <a:schemeClr val="hlink"/>
                </a:solidFill>
                <a:latin typeface="Arial Narrow" pitchFamily="34" charset="0"/>
              </a:rPr>
              <a:t>      …</a:t>
            </a:r>
          </a:p>
        </p:txBody>
      </p:sp>
      <p:sp>
        <p:nvSpPr>
          <p:cNvPr id="975878" name="Line 6"/>
          <p:cNvSpPr>
            <a:spLocks noChangeShapeType="1"/>
          </p:cNvSpPr>
          <p:nvPr/>
        </p:nvSpPr>
        <p:spPr bwMode="auto">
          <a:xfrm flipV="1">
            <a:off x="3857625" y="4141788"/>
            <a:ext cx="2343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975879" name="Line 7"/>
          <p:cNvSpPr>
            <a:spLocks noChangeShapeType="1"/>
          </p:cNvSpPr>
          <p:nvPr/>
        </p:nvSpPr>
        <p:spPr bwMode="auto">
          <a:xfrm>
            <a:off x="3048000" y="4419600"/>
            <a:ext cx="0" cy="984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975880" name="Oval 8"/>
          <p:cNvSpPr>
            <a:spLocks noChangeArrowheads="1"/>
          </p:cNvSpPr>
          <p:nvPr/>
        </p:nvSpPr>
        <p:spPr bwMode="auto">
          <a:xfrm>
            <a:off x="6200775" y="3854450"/>
            <a:ext cx="1266825" cy="561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 dirty="0" err="1">
                <a:solidFill>
                  <a:srgbClr val="000000"/>
                </a:solidFill>
                <a:latin typeface="Arial Narrow" pitchFamily="34" charset="0"/>
              </a:rPr>
              <a:t>v.clean</a:t>
            </a:r>
            <a:endParaRPr kumimoji="0" lang="en-US" sz="2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75881" name="Freeform 9"/>
          <p:cNvSpPr>
            <a:spLocks/>
          </p:cNvSpPr>
          <p:nvPr/>
        </p:nvSpPr>
        <p:spPr bwMode="auto">
          <a:xfrm>
            <a:off x="7391400" y="3965724"/>
            <a:ext cx="184731" cy="461665"/>
          </a:xfrm>
          <a:custGeom>
            <a:avLst/>
            <a:gdLst/>
            <a:ahLst/>
            <a:cxnLst>
              <a:cxn ang="0">
                <a:pos x="0" y="190"/>
              </a:cxn>
              <a:cxn ang="0">
                <a:pos x="228" y="262"/>
              </a:cxn>
              <a:cxn ang="0">
                <a:pos x="228" y="34"/>
              </a:cxn>
              <a:cxn ang="0">
                <a:pos x="36" y="58"/>
              </a:cxn>
            </a:cxnLst>
            <a:rect l="0" t="0" r="r" b="b"/>
            <a:pathLst>
              <a:path w="266" h="288">
                <a:moveTo>
                  <a:pt x="0" y="190"/>
                </a:moveTo>
                <a:cubicBezTo>
                  <a:pt x="95" y="239"/>
                  <a:pt x="190" y="288"/>
                  <a:pt x="228" y="262"/>
                </a:cubicBezTo>
                <a:cubicBezTo>
                  <a:pt x="266" y="236"/>
                  <a:pt x="260" y="68"/>
                  <a:pt x="228" y="34"/>
                </a:cubicBezTo>
                <a:cubicBezTo>
                  <a:pt x="196" y="0"/>
                  <a:pt x="116" y="29"/>
                  <a:pt x="36" y="5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975882" name="Text Box 10"/>
          <p:cNvSpPr txBox="1">
            <a:spLocks noChangeArrowheads="1"/>
          </p:cNvSpPr>
          <p:nvPr/>
        </p:nvSpPr>
        <p:spPr bwMode="auto">
          <a:xfrm>
            <a:off x="7815263" y="3995738"/>
            <a:ext cx="95731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b="1">
                <a:solidFill>
                  <a:srgbClr val="000000"/>
                </a:solidFill>
                <a:latin typeface="Arial Narrow" pitchFamily="34" charset="0"/>
              </a:rPr>
              <a:t>Use(v)</a:t>
            </a:r>
          </a:p>
        </p:txBody>
      </p:sp>
      <p:sp>
        <p:nvSpPr>
          <p:cNvPr id="975883" name="Oval 11"/>
          <p:cNvSpPr>
            <a:spLocks noChangeArrowheads="1"/>
          </p:cNvSpPr>
          <p:nvPr/>
        </p:nvSpPr>
        <p:spPr bwMode="auto">
          <a:xfrm>
            <a:off x="2344738" y="3836988"/>
            <a:ext cx="1473200" cy="561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None/>
            </a:pPr>
            <a:r>
              <a:rPr kumimoji="0" lang="en-US" sz="2000" b="1" dirty="0" err="1">
                <a:solidFill>
                  <a:srgbClr val="000000"/>
                </a:solidFill>
                <a:latin typeface="Arial Narrow" pitchFamily="34" charset="0"/>
              </a:rPr>
              <a:t>v.tainted</a:t>
            </a:r>
            <a:endParaRPr kumimoji="0" lang="en-US" sz="20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75884" name="Line 12"/>
          <p:cNvSpPr>
            <a:spLocks noChangeShapeType="1"/>
          </p:cNvSpPr>
          <p:nvPr/>
        </p:nvSpPr>
        <p:spPr bwMode="auto">
          <a:xfrm>
            <a:off x="1930400" y="3402013"/>
            <a:ext cx="709613" cy="481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975885" name="Text Box 13"/>
          <p:cNvSpPr txBox="1">
            <a:spLocks noChangeArrowheads="1"/>
          </p:cNvSpPr>
          <p:nvPr/>
        </p:nvSpPr>
        <p:spPr bwMode="auto">
          <a:xfrm>
            <a:off x="1108075" y="2743200"/>
            <a:ext cx="966931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>
                <a:solidFill>
                  <a:schemeClr val="tx2"/>
                </a:solidFill>
                <a:latin typeface="Arial Narrow" pitchFamily="34" charset="0"/>
              </a:rPr>
              <a:t>Syscall 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>
                <a:solidFill>
                  <a:schemeClr val="tx2"/>
                </a:solidFill>
                <a:latin typeface="Arial Narrow" pitchFamily="34" charset="0"/>
              </a:rPr>
              <a:t>param</a:t>
            </a:r>
            <a:endParaRPr kumimoji="0" lang="en-US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975886" name="Text Box 14"/>
          <p:cNvSpPr txBox="1">
            <a:spLocks noChangeArrowheads="1"/>
          </p:cNvSpPr>
          <p:nvPr/>
        </p:nvSpPr>
        <p:spPr bwMode="auto">
          <a:xfrm>
            <a:off x="2670175" y="2633663"/>
            <a:ext cx="107273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>
                <a:solidFill>
                  <a:schemeClr val="tx2"/>
                </a:solidFill>
                <a:latin typeface="Arial Narrow" pitchFamily="34" charset="0"/>
              </a:rPr>
              <a:t>Network 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>
                <a:solidFill>
                  <a:schemeClr val="tx2"/>
                </a:solidFill>
                <a:latin typeface="Arial Narrow" pitchFamily="34" charset="0"/>
              </a:rPr>
              <a:t> packet</a:t>
            </a:r>
            <a:endParaRPr kumimoji="0" lang="en-US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975887" name="Line 15"/>
          <p:cNvSpPr>
            <a:spLocks noChangeShapeType="1"/>
          </p:cNvSpPr>
          <p:nvPr/>
        </p:nvSpPr>
        <p:spPr bwMode="auto">
          <a:xfrm>
            <a:off x="3068638" y="3278188"/>
            <a:ext cx="0" cy="604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975888" name="Line 16"/>
          <p:cNvSpPr>
            <a:spLocks noChangeShapeType="1"/>
          </p:cNvSpPr>
          <p:nvPr/>
        </p:nvSpPr>
        <p:spPr bwMode="auto">
          <a:xfrm flipH="1">
            <a:off x="3560763" y="3216275"/>
            <a:ext cx="709612" cy="63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975889" name="Text Box 17"/>
          <p:cNvSpPr txBox="1">
            <a:spLocks noChangeArrowheads="1"/>
          </p:cNvSpPr>
          <p:nvPr/>
        </p:nvSpPr>
        <p:spPr bwMode="auto">
          <a:xfrm>
            <a:off x="4027488" y="2711450"/>
            <a:ext cx="1916112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>
                <a:solidFill>
                  <a:schemeClr val="tx2"/>
                </a:solidFill>
                <a:latin typeface="Arial Narrow" pitchFamily="34" charset="0"/>
              </a:rPr>
              <a:t>copyin(&amp;v, p, len)</a:t>
            </a:r>
            <a:endParaRPr kumimoji="0" lang="en-US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975890" name="Text Box 18"/>
          <p:cNvSpPr txBox="1">
            <a:spLocks noChangeArrowheads="1"/>
          </p:cNvSpPr>
          <p:nvPr/>
        </p:nvSpPr>
        <p:spPr bwMode="auto">
          <a:xfrm rot="-24117">
            <a:off x="4176713" y="3714750"/>
            <a:ext cx="191928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 dirty="0">
                <a:solidFill>
                  <a:srgbClr val="000000"/>
                </a:solidFill>
                <a:latin typeface="Arial Narrow" pitchFamily="34" charset="0"/>
              </a:rPr>
              <a:t> any&lt;= v &lt;= any</a:t>
            </a:r>
          </a:p>
        </p:txBody>
      </p:sp>
      <p:sp>
        <p:nvSpPr>
          <p:cNvPr id="975891" name="Text Box 19"/>
          <p:cNvSpPr txBox="1">
            <a:spLocks noChangeArrowheads="1"/>
          </p:cNvSpPr>
          <p:nvPr/>
        </p:nvSpPr>
        <p:spPr bwMode="auto">
          <a:xfrm>
            <a:off x="889000" y="4367213"/>
            <a:ext cx="1784463" cy="10156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 dirty="0" err="1">
                <a:solidFill>
                  <a:schemeClr val="hlink"/>
                </a:solidFill>
                <a:latin typeface="Arial Narrow" pitchFamily="34" charset="0"/>
              </a:rPr>
              <a:t>memcpy</a:t>
            </a:r>
            <a:r>
              <a:rPr kumimoji="0" lang="en-US" sz="2000" b="1" dirty="0">
                <a:solidFill>
                  <a:schemeClr val="hlink"/>
                </a:solidFill>
                <a:latin typeface="Arial Narrow" pitchFamily="34" charset="0"/>
              </a:rPr>
              <a:t>(p, q, </a:t>
            </a:r>
            <a:r>
              <a:rPr kumimoji="0" lang="en-US" sz="2000" b="1" dirty="0">
                <a:solidFill>
                  <a:schemeClr val="accent2"/>
                </a:solidFill>
                <a:latin typeface="Arial Narrow" pitchFamily="34" charset="0"/>
              </a:rPr>
              <a:t>v</a:t>
            </a:r>
            <a:r>
              <a:rPr kumimoji="0" lang="en-US" sz="2000" b="1" dirty="0">
                <a:solidFill>
                  <a:schemeClr val="hlink"/>
                </a:solidFill>
                <a:latin typeface="Arial Narrow" pitchFamily="34" charset="0"/>
              </a:rPr>
              <a:t>)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 dirty="0" err="1">
                <a:solidFill>
                  <a:schemeClr val="hlink"/>
                </a:solidFill>
                <a:latin typeface="Arial Narrow" pitchFamily="34" charset="0"/>
              </a:rPr>
              <a:t>copyin</a:t>
            </a:r>
            <a:r>
              <a:rPr kumimoji="0" lang="en-US" sz="2000" b="1" dirty="0">
                <a:solidFill>
                  <a:schemeClr val="hlink"/>
                </a:solidFill>
                <a:latin typeface="Arial Narrow" pitchFamily="34" charset="0"/>
              </a:rPr>
              <a:t>(</a:t>
            </a:r>
            <a:r>
              <a:rPr kumimoji="0" lang="en-US" sz="2000" b="1" dirty="0" err="1">
                <a:solidFill>
                  <a:schemeClr val="hlink"/>
                </a:solidFill>
                <a:latin typeface="Arial Narrow" pitchFamily="34" charset="0"/>
              </a:rPr>
              <a:t>p,q,</a:t>
            </a:r>
            <a:r>
              <a:rPr kumimoji="0" lang="en-US" sz="2000" b="1" dirty="0" err="1">
                <a:solidFill>
                  <a:schemeClr val="accent2"/>
                </a:solidFill>
                <a:latin typeface="Arial Narrow" pitchFamily="34" charset="0"/>
              </a:rPr>
              <a:t>v</a:t>
            </a:r>
            <a:r>
              <a:rPr kumimoji="0" lang="en-US" sz="2000" b="1" dirty="0">
                <a:solidFill>
                  <a:schemeClr val="hlink"/>
                </a:solidFill>
                <a:latin typeface="Arial Narrow" pitchFamily="34" charset="0"/>
              </a:rPr>
              <a:t>)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 dirty="0" err="1">
                <a:solidFill>
                  <a:schemeClr val="hlink"/>
                </a:solidFill>
                <a:latin typeface="Arial Narrow" pitchFamily="34" charset="0"/>
              </a:rPr>
              <a:t>copyout</a:t>
            </a:r>
            <a:r>
              <a:rPr kumimoji="0" lang="en-US" sz="2000" b="1" dirty="0">
                <a:solidFill>
                  <a:schemeClr val="hlink"/>
                </a:solidFill>
                <a:latin typeface="Arial Narrow" pitchFamily="34" charset="0"/>
              </a:rPr>
              <a:t>(</a:t>
            </a:r>
            <a:r>
              <a:rPr kumimoji="0" lang="en-US" sz="2000" b="1" dirty="0" err="1">
                <a:solidFill>
                  <a:schemeClr val="hlink"/>
                </a:solidFill>
                <a:latin typeface="Arial Narrow" pitchFamily="34" charset="0"/>
              </a:rPr>
              <a:t>p,q,</a:t>
            </a:r>
            <a:r>
              <a:rPr kumimoji="0" lang="en-US" sz="2000" b="1" dirty="0" err="1">
                <a:solidFill>
                  <a:schemeClr val="accent2"/>
                </a:solidFill>
                <a:latin typeface="Arial Narrow" pitchFamily="34" charset="0"/>
              </a:rPr>
              <a:t>v</a:t>
            </a:r>
            <a:r>
              <a:rPr kumimoji="0" lang="en-US" sz="2000" b="1" dirty="0">
                <a:solidFill>
                  <a:schemeClr val="hlink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975892" name="Oval 20"/>
          <p:cNvSpPr>
            <a:spLocks noChangeArrowheads="1"/>
          </p:cNvSpPr>
          <p:nvPr/>
        </p:nvSpPr>
        <p:spPr bwMode="auto">
          <a:xfrm>
            <a:off x="2209800" y="5424488"/>
            <a:ext cx="1693863" cy="5191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None/>
            </a:pPr>
            <a:r>
              <a:rPr kumimoji="0" lang="en-US" sz="1800" b="1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kumimoji="0" lang="en-US" sz="1800" b="1">
                <a:solidFill>
                  <a:srgbClr val="CC0000"/>
                </a:solidFill>
                <a:latin typeface="Arial Narrow" pitchFamily="34" charset="0"/>
              </a:rPr>
              <a:t>ERROR</a:t>
            </a:r>
          </a:p>
        </p:txBody>
      </p:sp>
      <p:sp>
        <p:nvSpPr>
          <p:cNvPr id="975893" name="Text Box 21"/>
          <p:cNvSpPr txBox="1">
            <a:spLocks noChangeArrowheads="1"/>
          </p:cNvSpPr>
          <p:nvPr/>
        </p:nvSpPr>
        <p:spPr bwMode="auto">
          <a:xfrm>
            <a:off x="533400" y="1524000"/>
            <a:ext cx="70358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2400" dirty="0">
                <a:latin typeface="+mn-lt"/>
              </a:rPr>
              <a:t>Warn when unchecked integers from 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untrusted sources</a:t>
            </a:r>
            <a:r>
              <a:rPr lang="en-US" sz="2400" dirty="0">
                <a:latin typeface="+mn-lt"/>
              </a:rPr>
              <a:t> reach </a:t>
            </a:r>
            <a:r>
              <a:rPr lang="en-US" sz="2400" dirty="0">
                <a:solidFill>
                  <a:schemeClr val="hlink"/>
                </a:solidFill>
                <a:latin typeface="+mn-lt"/>
              </a:rPr>
              <a:t>trusting sinks</a:t>
            </a:r>
            <a:endParaRPr kumimoji="0" lang="en-US" sz="2400" dirty="0">
              <a:solidFill>
                <a:schemeClr val="hlink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security holes</a:t>
            </a:r>
          </a:p>
        </p:txBody>
      </p:sp>
      <p:sp>
        <p:nvSpPr>
          <p:cNvPr id="977923" name="Text Box 3"/>
          <p:cNvSpPr txBox="1">
            <a:spLocks noChangeArrowheads="1"/>
          </p:cNvSpPr>
          <p:nvPr/>
        </p:nvSpPr>
        <p:spPr bwMode="auto">
          <a:xfrm>
            <a:off x="0" y="6257925"/>
            <a:ext cx="184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kumimoji="0" lang="en-US" sz="1800" b="1">
              <a:solidFill>
                <a:srgbClr val="0F0C19"/>
              </a:solidFill>
              <a:latin typeface="Courier New" pitchFamily="49" charset="0"/>
            </a:endParaRPr>
          </a:p>
        </p:txBody>
      </p:sp>
      <p:sp>
        <p:nvSpPr>
          <p:cNvPr id="977924" name="Text Box 4"/>
          <p:cNvSpPr txBox="1">
            <a:spLocks noChangeArrowheads="1"/>
          </p:cNvSpPr>
          <p:nvPr/>
        </p:nvSpPr>
        <p:spPr bwMode="auto">
          <a:xfrm>
            <a:off x="838200" y="2286000"/>
            <a:ext cx="8343900" cy="3063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/* 2.4.9/drivers/isdn/act2000/capi.c:actcapi_dispatch */</a:t>
            </a:r>
            <a:b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</a:b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isdn_ctrl cmd;</a:t>
            </a:r>
            <a:b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</a:b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...</a:t>
            </a:r>
            <a:b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</a:b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while ((skb = skb_dequeue(&amp;card-&gt;rcvq))) {</a:t>
            </a:r>
            <a:b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</a:b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msg = skb-&gt;data;</a:t>
            </a:r>
            <a:b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</a:b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...</a:t>
            </a:r>
            <a:b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</a:b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memcpy(cmd.parm.setup.phone,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       msg-&gt;msg.connect_ind.addr.num,</a:t>
            </a:r>
            <a:b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</a:b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       msg-&gt;msg.connect_ind.addr.len - 1);</a:t>
            </a:r>
            <a:endParaRPr kumimoji="0" lang="en-US" sz="18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977925" name="Rectangle 5"/>
          <p:cNvSpPr>
            <a:spLocks noChangeArrowheads="1"/>
          </p:cNvSpPr>
          <p:nvPr/>
        </p:nvSpPr>
        <p:spPr bwMode="auto">
          <a:xfrm>
            <a:off x="76200" y="6357938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</a:pPr>
            <a:endParaRPr kumimoji="0" lang="en-US" sz="2800">
              <a:solidFill>
                <a:srgbClr val="3333CC"/>
              </a:solidFill>
              <a:cs typeface="Arial" charset="0"/>
            </a:endParaRPr>
          </a:p>
        </p:txBody>
      </p:sp>
      <p:sp>
        <p:nvSpPr>
          <p:cNvPr id="977926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Remote exploit, no checks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66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security holes</a:t>
            </a:r>
          </a:p>
        </p:txBody>
      </p:sp>
      <p:sp>
        <p:nvSpPr>
          <p:cNvPr id="979971" name="Text Box 3"/>
          <p:cNvSpPr txBox="1">
            <a:spLocks noChangeArrowheads="1"/>
          </p:cNvSpPr>
          <p:nvPr/>
        </p:nvSpPr>
        <p:spPr bwMode="auto">
          <a:xfrm>
            <a:off x="0" y="6257925"/>
            <a:ext cx="184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kumimoji="0" lang="en-US" sz="1800" b="1">
              <a:solidFill>
                <a:srgbClr val="0F0C19"/>
              </a:solidFill>
              <a:latin typeface="Courier New" pitchFamily="49" charset="0"/>
            </a:endParaRPr>
          </a:p>
        </p:txBody>
      </p:sp>
      <p:sp>
        <p:nvSpPr>
          <p:cNvPr id="979972" name="Text Box 4"/>
          <p:cNvSpPr txBox="1">
            <a:spLocks noChangeArrowheads="1"/>
          </p:cNvSpPr>
          <p:nvPr/>
        </p:nvSpPr>
        <p:spPr bwMode="auto">
          <a:xfrm>
            <a:off x="609600" y="2328863"/>
            <a:ext cx="8496300" cy="2733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/* 2.4.5/drivers/char/drm/i810_dma.c */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endParaRPr kumimoji="0" lang="en-US" sz="1800" b="1">
              <a:solidFill>
                <a:srgbClr val="000000"/>
              </a:solidFill>
              <a:latin typeface="Courier New" pitchFamily="49" charset="0"/>
              <a:ea typeface="MS Mincho" pitchFamily="49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if(copy_from_user(&amp;d, arg, sizeof(arg)))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return –EFAULT;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if(d.idx &gt; dma-&gt;buf_count)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return –EINVAL;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buf = dma-&gt;buflist[d.idx];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Copy_from_user(buf_priv-&gt;virtual, d.address, d.used);</a:t>
            </a:r>
            <a:endParaRPr kumimoji="0" lang="en-US" sz="18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7997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Missed lower-bound check:</a:t>
            </a:r>
            <a:endParaRPr lang="en-US">
              <a:solidFill>
                <a:srgbClr val="000000"/>
              </a:solidFill>
            </a:endParaRPr>
          </a:p>
          <a:p>
            <a:pPr>
              <a:buFont typeface="Wingdings" pitchFamily="2" charset="2"/>
              <a:buNone/>
            </a:pPr>
            <a:endParaRPr lang="en-US">
              <a:solidFill>
                <a:srgbClr val="3333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67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User-pointer inference</a:t>
            </a:r>
          </a:p>
        </p:txBody>
      </p:sp>
      <p:sp>
        <p:nvSpPr>
          <p:cNvPr id="9820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Problem: which are the user pointers?</a:t>
            </a:r>
          </a:p>
          <a:p>
            <a:pPr lvl="1"/>
            <a:r>
              <a:rPr lang="en-US" dirty="0"/>
              <a:t>Hard to determine by dataflow analysis</a:t>
            </a:r>
          </a:p>
          <a:p>
            <a:pPr lvl="1"/>
            <a:r>
              <a:rPr lang="en-US" dirty="0"/>
              <a:t>Easy to tell if kernel </a:t>
            </a:r>
            <a:r>
              <a:rPr lang="en-US" i="1" dirty="0"/>
              <a:t>believes</a:t>
            </a:r>
            <a:r>
              <a:rPr lang="en-US" dirty="0"/>
              <a:t> pointer is from user!</a:t>
            </a:r>
          </a:p>
          <a:p>
            <a:r>
              <a:rPr lang="en-US" dirty="0"/>
              <a:t>Belief inference</a:t>
            </a:r>
          </a:p>
          <a:p>
            <a:pPr lvl="1"/>
            <a:r>
              <a:rPr lang="en-US" dirty="0">
                <a:solidFill>
                  <a:schemeClr val="hlink"/>
                </a:solidFill>
              </a:rPr>
              <a:t>“*p”</a:t>
            </a:r>
            <a:r>
              <a:rPr lang="en-US" dirty="0"/>
              <a:t> implies safe kernel pointer</a:t>
            </a:r>
          </a:p>
          <a:p>
            <a:pPr lvl="1"/>
            <a:r>
              <a:rPr lang="en-US" dirty="0">
                <a:solidFill>
                  <a:schemeClr val="hlink"/>
                </a:solidFill>
              </a:rPr>
              <a:t>“</a:t>
            </a:r>
            <a:r>
              <a:rPr lang="en-US" dirty="0" err="1">
                <a:solidFill>
                  <a:schemeClr val="hlink"/>
                </a:solidFill>
              </a:rPr>
              <a:t>copyin</a:t>
            </a:r>
            <a:r>
              <a:rPr lang="en-US" dirty="0">
                <a:solidFill>
                  <a:schemeClr val="hlink"/>
                </a:solidFill>
              </a:rPr>
              <a:t>(p)/</a:t>
            </a:r>
            <a:r>
              <a:rPr lang="en-US" dirty="0" err="1">
                <a:solidFill>
                  <a:schemeClr val="hlink"/>
                </a:solidFill>
              </a:rPr>
              <a:t>copyout</a:t>
            </a:r>
            <a:r>
              <a:rPr lang="en-US" dirty="0">
                <a:solidFill>
                  <a:schemeClr val="hlink"/>
                </a:solidFill>
              </a:rPr>
              <a:t>(p)”</a:t>
            </a:r>
            <a:r>
              <a:rPr lang="en-US" dirty="0"/>
              <a:t> implies dangerous user </a:t>
            </a:r>
            <a:r>
              <a:rPr lang="en-US" dirty="0" err="1"/>
              <a:t>ptr</a:t>
            </a:r>
            <a:endParaRPr lang="en-US" dirty="0"/>
          </a:p>
          <a:p>
            <a:pPr lvl="1"/>
            <a:r>
              <a:rPr lang="en-US" dirty="0"/>
              <a:t>Error: pointer p has both beliefs.</a:t>
            </a:r>
          </a:p>
          <a:p>
            <a:r>
              <a:rPr lang="en-US" dirty="0"/>
              <a:t>Implementation: 2 pass checker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inter-procedural: compute all tainted pointers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local pass to check that they are not dereferenced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68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for BSD and Linux</a:t>
            </a:r>
          </a:p>
        </p:txBody>
      </p:sp>
      <p:sp>
        <p:nvSpPr>
          <p:cNvPr id="9553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848600" cy="4419600"/>
          </a:xfrm>
        </p:spPr>
        <p:txBody>
          <a:bodyPr/>
          <a:lstStyle/>
          <a:p>
            <a:r>
              <a:rPr lang="en-US" sz="2000" dirty="0"/>
              <a:t>All bugs released to implementers; most serious fixed</a:t>
            </a:r>
          </a:p>
        </p:txBody>
      </p:sp>
      <p:sp>
        <p:nvSpPr>
          <p:cNvPr id="955396" name="Text Box 4"/>
          <p:cNvSpPr txBox="1">
            <a:spLocks noChangeArrowheads="1"/>
          </p:cNvSpPr>
          <p:nvPr/>
        </p:nvSpPr>
        <p:spPr bwMode="auto">
          <a:xfrm>
            <a:off x="0" y="6257925"/>
            <a:ext cx="184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kumimoji="0" lang="en-US" sz="1800" b="1">
              <a:solidFill>
                <a:srgbClr val="0F0C19"/>
              </a:solidFill>
              <a:latin typeface="Courier New" pitchFamily="49" charset="0"/>
            </a:endParaRPr>
          </a:p>
        </p:txBody>
      </p:sp>
      <p:sp>
        <p:nvSpPr>
          <p:cNvPr id="955397" name="Text Box 5"/>
          <p:cNvSpPr txBox="1">
            <a:spLocks noChangeArrowheads="1"/>
          </p:cNvSpPr>
          <p:nvPr/>
        </p:nvSpPr>
        <p:spPr bwMode="auto">
          <a:xfrm>
            <a:off x="1066800" y="3222625"/>
            <a:ext cx="6489700" cy="2111375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Gain control of system    18   </a:t>
            </a:r>
            <a:r>
              <a:rPr kumimoji="0" lang="en-US" sz="2200" dirty="0" smtClean="0">
                <a:solidFill>
                  <a:schemeClr val="tx2"/>
                </a:solidFill>
                <a:latin typeface="+mn-lt"/>
              </a:rPr>
              <a:t>  </a:t>
            </a: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15        </a:t>
            </a:r>
            <a:r>
              <a:rPr kumimoji="0" lang="en-US" sz="2200" dirty="0" smtClean="0">
                <a:solidFill>
                  <a:schemeClr val="tx2"/>
                </a:solidFill>
                <a:latin typeface="+mn-lt"/>
              </a:rPr>
              <a:t>3      </a:t>
            </a: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3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Corrupt memory             </a:t>
            </a:r>
            <a:r>
              <a:rPr kumimoji="0" lang="en-US" sz="2200" dirty="0" smtClean="0">
                <a:solidFill>
                  <a:schemeClr val="tx2"/>
                </a:solidFill>
                <a:latin typeface="+mn-lt"/>
              </a:rPr>
              <a:t> 43     </a:t>
            </a: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17        </a:t>
            </a:r>
            <a:r>
              <a:rPr kumimoji="0" lang="en-US" sz="2200" dirty="0" smtClean="0">
                <a:solidFill>
                  <a:schemeClr val="tx2"/>
                </a:solidFill>
                <a:latin typeface="+mn-lt"/>
              </a:rPr>
              <a:t>2      </a:t>
            </a: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2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Read arbitrary memory   19    </a:t>
            </a:r>
            <a:r>
              <a:rPr kumimoji="0" lang="en-US" sz="2200" dirty="0" smtClean="0">
                <a:solidFill>
                  <a:schemeClr val="tx2"/>
                </a:solidFill>
                <a:latin typeface="+mn-lt"/>
              </a:rPr>
              <a:t> 14        7      </a:t>
            </a: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7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Denial of service             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 </a:t>
            </a:r>
            <a:r>
              <a:rPr kumimoji="0" lang="en-US" sz="2200" dirty="0" smtClean="0">
                <a:solidFill>
                  <a:schemeClr val="tx2"/>
                </a:solidFill>
                <a:latin typeface="+mn-lt"/>
              </a:rPr>
              <a:t>17      5         0     </a:t>
            </a: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0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Minor                             </a:t>
            </a:r>
            <a:r>
              <a:rPr kumimoji="0" lang="en-US" sz="2200" dirty="0" smtClean="0">
                <a:solidFill>
                  <a:schemeClr val="tx2"/>
                </a:solidFill>
                <a:latin typeface="+mn-lt"/>
              </a:rPr>
              <a:t>  28       1         0     </a:t>
            </a: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0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Total                            </a:t>
            </a:r>
            <a:r>
              <a:rPr kumimoji="0" lang="en-US" sz="2200" dirty="0" smtClean="0">
                <a:solidFill>
                  <a:schemeClr val="tx2"/>
                </a:solidFill>
                <a:latin typeface="+mn-lt"/>
              </a:rPr>
              <a:t>  125     52       12    </a:t>
            </a: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955398" name="Text Box 6"/>
          <p:cNvSpPr txBox="1">
            <a:spLocks noChangeArrowheads="1"/>
          </p:cNvSpPr>
          <p:nvPr/>
        </p:nvSpPr>
        <p:spPr bwMode="auto">
          <a:xfrm>
            <a:off x="1066800" y="2505075"/>
            <a:ext cx="6477000" cy="77152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200" b="1" dirty="0">
                <a:solidFill>
                  <a:schemeClr val="hlink"/>
                </a:solidFill>
                <a:latin typeface="+mn-lt"/>
              </a:rPr>
              <a:t>                             </a:t>
            </a:r>
            <a:r>
              <a:rPr kumimoji="0" lang="en-US" sz="2200" b="1" dirty="0" smtClean="0">
                <a:solidFill>
                  <a:schemeClr val="hlink"/>
                </a:solidFill>
                <a:latin typeface="+mn-lt"/>
              </a:rPr>
              <a:t>             </a:t>
            </a:r>
            <a:r>
              <a:rPr kumimoji="0" lang="en-US" sz="2200" dirty="0" smtClean="0">
                <a:latin typeface="+mn-lt"/>
              </a:rPr>
              <a:t>Linux          </a:t>
            </a:r>
            <a:r>
              <a:rPr kumimoji="0" lang="en-US" sz="2200" dirty="0">
                <a:latin typeface="+mn-lt"/>
              </a:rPr>
              <a:t>BSD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200" dirty="0">
                <a:latin typeface="+mn-lt"/>
              </a:rPr>
              <a:t>Violation                        Bug Fixed   Bug Fixed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69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Analyzers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752600" y="3124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685800" y="22860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533400" y="22098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381000" y="20574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Code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410200" y="2551113"/>
          <a:ext cx="2514600" cy="2227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990600"/>
                <a:gridCol w="838200"/>
              </a:tblGrid>
              <a:tr h="2744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Report</a:t>
                      </a:r>
                      <a:r>
                        <a:rPr lang="en-US" sz="1200" baseline="0" dirty="0" smtClean="0"/>
                        <a:t> 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Type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Line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mem</a:t>
                      </a:r>
                      <a:r>
                        <a:rPr lang="en-US" sz="1200" baseline="0" dirty="0" smtClean="0"/>
                        <a:t> leak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324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buffer oflow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4,353,245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44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sql</a:t>
                      </a:r>
                      <a:r>
                        <a:rPr lang="en-US" sz="1200" baseline="0" dirty="0" smtClean="0"/>
                        <a:t> injection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23,212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stack oflow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86,923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dang ptr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8,491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10,502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info leak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10,921</a:t>
                      </a:r>
                    </a:p>
                  </a:txBody>
                  <a:tcPr marT="45745" marB="45745"/>
                </a:tc>
              </a:tr>
            </a:tbl>
          </a:graphicData>
        </a:graphic>
      </p:graphicFrame>
      <p:sp>
        <p:nvSpPr>
          <p:cNvPr id="14" name="Right Arrow 13"/>
          <p:cNvSpPr/>
          <p:nvPr/>
        </p:nvSpPr>
        <p:spPr>
          <a:xfrm>
            <a:off x="4648200" y="3560763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24-Point Star 14"/>
          <p:cNvSpPr/>
          <p:nvPr/>
        </p:nvSpPr>
        <p:spPr>
          <a:xfrm>
            <a:off x="2438400" y="2667000"/>
            <a:ext cx="2057400" cy="182880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Program Analyzer</a:t>
            </a:r>
          </a:p>
        </p:txBody>
      </p:sp>
      <p:sp>
        <p:nvSpPr>
          <p:cNvPr id="16" name="Flowchart: Punched Tape 15"/>
          <p:cNvSpPr/>
          <p:nvPr/>
        </p:nvSpPr>
        <p:spPr>
          <a:xfrm>
            <a:off x="609600" y="3657600"/>
            <a:ext cx="990600" cy="121920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Spec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752600" y="39624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59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discussion of tools</a:t>
            </a:r>
          </a:p>
          <a:p>
            <a:pPr lvl="1"/>
            <a:r>
              <a:rPr lang="en-US" dirty="0" smtClean="0"/>
              <a:t>Goals and limitations</a:t>
            </a:r>
          </a:p>
          <a:p>
            <a:pPr lvl="1"/>
            <a:r>
              <a:rPr lang="en-US" dirty="0"/>
              <a:t>Approach </a:t>
            </a:r>
            <a:r>
              <a:rPr lang="en-US" dirty="0" smtClean="0"/>
              <a:t>based on abstract states</a:t>
            </a:r>
          </a:p>
          <a:p>
            <a:r>
              <a:rPr lang="en-US" dirty="0" smtClean="0"/>
              <a:t>More about one specific approach</a:t>
            </a:r>
          </a:p>
          <a:p>
            <a:pPr lvl="1"/>
            <a:r>
              <a:rPr lang="en-US" dirty="0" smtClean="0"/>
              <a:t>Property checkers from Engler et al., </a:t>
            </a:r>
            <a:r>
              <a:rPr lang="en-US" dirty="0" err="1" smtClean="0"/>
              <a:t>Coverity</a:t>
            </a:r>
            <a:endParaRPr lang="en-US" dirty="0" smtClean="0"/>
          </a:p>
          <a:p>
            <a:pPr lvl="1"/>
            <a:r>
              <a:rPr lang="en-US" dirty="0" smtClean="0"/>
              <a:t>Sample security-related results</a:t>
            </a:r>
          </a:p>
          <a:p>
            <a:r>
              <a:rPr lang="en-US" dirty="0" smtClean="0"/>
              <a:t>Static analysis for Android malware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243935"/>
            <a:ext cx="8032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Slides from: S. </a:t>
            </a:r>
            <a:r>
              <a:rPr lang="en-US" sz="2000" dirty="0" err="1" smtClean="0">
                <a:latin typeface="+mn-lt"/>
              </a:rPr>
              <a:t>Bugrahe</a:t>
            </a:r>
            <a:r>
              <a:rPr lang="en-US" sz="2000" dirty="0" smtClean="0">
                <a:latin typeface="+mn-lt"/>
              </a:rPr>
              <a:t>, A. Chou, I&amp;T </a:t>
            </a:r>
            <a:r>
              <a:rPr lang="en-US" sz="2000" dirty="0" err="1">
                <a:latin typeface="+mn-lt"/>
              </a:rPr>
              <a:t>Dillig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D. </a:t>
            </a:r>
            <a:r>
              <a:rPr lang="en-US" sz="2000" dirty="0" err="1" smtClean="0">
                <a:latin typeface="+mn-lt"/>
              </a:rPr>
              <a:t>Engler</a:t>
            </a:r>
            <a:r>
              <a:rPr lang="en-US" sz="2000" dirty="0" smtClean="0">
                <a:latin typeface="+mn-lt"/>
              </a:rPr>
              <a:t>, J. Franklin, A. Aiken, …</a:t>
            </a:r>
            <a:endParaRPr lang="en-US" sz="2000" dirty="0">
              <a:latin typeface="+mn-lt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81000" y="4876800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309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STAMP Admission System</a:t>
            </a:r>
          </a:p>
        </p:txBody>
      </p:sp>
      <p:sp>
        <p:nvSpPr>
          <p:cNvPr id="82" name="Shape 82"/>
          <p:cNvSpPr/>
          <p:nvPr/>
        </p:nvSpPr>
        <p:spPr>
          <a:xfrm>
            <a:off x="3271989" y="2519779"/>
            <a:ext cx="2608499" cy="2557799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F9900"/>
          </a:solidFill>
          <a:ln w="19050" cap="flat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3" name="Shape 83"/>
          <p:cNvSpPr/>
          <p:nvPr/>
        </p:nvSpPr>
        <p:spPr>
          <a:xfrm rot="-10772283">
            <a:off x="3269657" y="2644485"/>
            <a:ext cx="2604684" cy="2465497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lt2"/>
          </a:solidFill>
          <a:ln w="1905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4" name="Shape 84"/>
          <p:cNvSpPr txBox="1"/>
          <p:nvPr/>
        </p:nvSpPr>
        <p:spPr>
          <a:xfrm>
            <a:off x="3977949" y="2648554"/>
            <a:ext cx="1213199" cy="525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 sz="2400" b="1"/>
              <a:t>Static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3835599" y="4425150"/>
            <a:ext cx="1497900" cy="525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Dynamic</a:t>
            </a:r>
          </a:p>
        </p:txBody>
      </p:sp>
      <p:sp>
        <p:nvSpPr>
          <p:cNvPr id="86" name="Shape 86"/>
          <p:cNvSpPr/>
          <p:nvPr/>
        </p:nvSpPr>
        <p:spPr>
          <a:xfrm>
            <a:off x="3949449" y="3187650"/>
            <a:ext cx="1274400" cy="1304699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" name="Shape 87"/>
          <p:cNvSpPr txBox="1"/>
          <p:nvPr/>
        </p:nvSpPr>
        <p:spPr>
          <a:xfrm>
            <a:off x="3748874" y="3587925"/>
            <a:ext cx="1616099" cy="586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 sz="2400" b="1">
                <a:solidFill>
                  <a:srgbClr val="FF9900"/>
                </a:solidFill>
              </a:rPr>
              <a:t>STAMP</a:t>
            </a:r>
          </a:p>
        </p:txBody>
      </p:sp>
      <p:sp>
        <p:nvSpPr>
          <p:cNvPr id="88" name="Shape 88"/>
          <p:cNvSpPr/>
          <p:nvPr/>
        </p:nvSpPr>
        <p:spPr>
          <a:xfrm>
            <a:off x="3468024" y="3438300"/>
            <a:ext cx="279000" cy="352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9" name="Shape 89"/>
          <p:cNvSpPr/>
          <p:nvPr/>
        </p:nvSpPr>
        <p:spPr>
          <a:xfrm rot="10777821">
            <a:off x="5449213" y="3895447"/>
            <a:ext cx="279005" cy="35280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0" name="Shape 90"/>
          <p:cNvSpPr/>
          <p:nvPr/>
        </p:nvSpPr>
        <p:spPr>
          <a:xfrm>
            <a:off x="5834100" y="1721075"/>
            <a:ext cx="2852700" cy="1179000"/>
          </a:xfrm>
          <a:prstGeom prst="wedgeRoundRectCallout">
            <a:avLst>
              <a:gd name="adj1" fmla="val -25178"/>
              <a:gd name="adj2" fmla="val 49550"/>
              <a:gd name="adj3" fmla="val 0"/>
            </a:avLst>
          </a:prstGeom>
          <a:solidFill>
            <a:srgbClr val="F9CB9C"/>
          </a:solidFill>
          <a:ln w="1905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b="1" dirty="0">
                <a:latin typeface="+mn-lt"/>
              </a:rPr>
              <a:t>Static Analysis</a:t>
            </a:r>
          </a:p>
          <a:p>
            <a:pPr lvl="0" algn="ctr" rtl="0">
              <a:buNone/>
            </a:pPr>
            <a:r>
              <a:rPr lang="en" dirty="0" smtClean="0">
                <a:latin typeface="+mn-lt"/>
              </a:rPr>
              <a:t>More </a:t>
            </a:r>
            <a:r>
              <a:rPr lang="en" dirty="0">
                <a:latin typeface="+mn-lt"/>
              </a:rPr>
              <a:t>behaviors, fewer details</a:t>
            </a:r>
          </a:p>
        </p:txBody>
      </p:sp>
      <p:sp>
        <p:nvSpPr>
          <p:cNvPr id="91" name="Shape 91"/>
          <p:cNvSpPr/>
          <p:nvPr/>
        </p:nvSpPr>
        <p:spPr>
          <a:xfrm>
            <a:off x="336325" y="4644750"/>
            <a:ext cx="2852700" cy="1179000"/>
          </a:xfrm>
          <a:prstGeom prst="wedgeRoundRectCallout">
            <a:avLst>
              <a:gd name="adj1" fmla="val 50018"/>
              <a:gd name="adj2" fmla="val -23454"/>
              <a:gd name="adj3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b="1" dirty="0">
                <a:latin typeface="+mn-lt"/>
              </a:rPr>
              <a:t>Dynamic </a:t>
            </a:r>
            <a:r>
              <a:rPr lang="en" b="1" dirty="0" smtClean="0">
                <a:latin typeface="+mn-lt"/>
              </a:rPr>
              <a:t>Analysis</a:t>
            </a:r>
          </a:p>
          <a:p>
            <a:pPr lvl="0" algn="ctr" rtl="0">
              <a:buNone/>
            </a:pPr>
            <a:r>
              <a:rPr lang="en" dirty="0" smtClean="0">
                <a:latin typeface="+mn-lt"/>
              </a:rPr>
              <a:t>Fewer behaviors, more details</a:t>
            </a:r>
            <a:endParaRPr lang="en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1800" y="4492349"/>
            <a:ext cx="19205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" sz="1800" dirty="0">
                <a:latin typeface="+mn-lt"/>
              </a:rPr>
              <a:t>Alex Aiken,</a:t>
            </a:r>
          </a:p>
          <a:p>
            <a:pPr lvl="0"/>
            <a:r>
              <a:rPr lang="en" sz="1800" dirty="0">
                <a:latin typeface="+mn-lt"/>
              </a:rPr>
              <a:t>John Mitchell,</a:t>
            </a:r>
          </a:p>
          <a:p>
            <a:pPr lvl="0"/>
            <a:r>
              <a:rPr lang="en" sz="1800" dirty="0">
                <a:latin typeface="+mn-lt"/>
              </a:rPr>
              <a:t>Saswat Anand</a:t>
            </a:r>
            <a:r>
              <a:rPr lang="en" sz="1800" dirty="0" smtClean="0">
                <a:latin typeface="+mn-lt"/>
              </a:rPr>
              <a:t>,</a:t>
            </a:r>
          </a:p>
          <a:p>
            <a:pPr lvl="0"/>
            <a:r>
              <a:rPr lang="en" sz="1800" dirty="0" smtClean="0">
                <a:latin typeface="+mn-lt"/>
              </a:rPr>
              <a:t>Jason Franklin</a:t>
            </a:r>
            <a:endParaRPr lang="en" sz="1800" dirty="0">
              <a:latin typeface="+mn-lt"/>
            </a:endParaRPr>
          </a:p>
          <a:p>
            <a:pPr lvl="0">
              <a:buClr>
                <a:srgbClr val="000000"/>
              </a:buClr>
              <a:buSzPct val="61111"/>
            </a:pPr>
            <a:r>
              <a:rPr lang="en" sz="1800" dirty="0">
                <a:latin typeface="+mn-lt"/>
              </a:rPr>
              <a:t>Osbert Bastani,</a:t>
            </a:r>
          </a:p>
          <a:p>
            <a:pPr lvl="0"/>
            <a:r>
              <a:rPr lang="en" sz="1800" dirty="0">
                <a:latin typeface="+mn-lt"/>
              </a:rPr>
              <a:t>Lazaro Clapp,</a:t>
            </a:r>
          </a:p>
          <a:p>
            <a:pPr lvl="0"/>
            <a:r>
              <a:rPr lang="en" sz="1800" dirty="0">
                <a:latin typeface="+mn-lt"/>
              </a:rPr>
              <a:t>Patrick Mutchler,</a:t>
            </a:r>
          </a:p>
          <a:p>
            <a:pPr lvl="0"/>
            <a:r>
              <a:rPr lang="en" sz="1800" dirty="0">
                <a:latin typeface="+mn-lt"/>
              </a:rPr>
              <a:t>Manolis </a:t>
            </a:r>
            <a:r>
              <a:rPr lang="en" sz="1800" dirty="0" smtClean="0">
                <a:latin typeface="+mn-lt"/>
              </a:rPr>
              <a:t>Papadakis</a:t>
            </a:r>
            <a:endParaRPr lang="en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0930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Data Flow Analysis</a:t>
            </a:r>
          </a:p>
        </p:txBody>
      </p:sp>
      <p:sp>
        <p:nvSpPr>
          <p:cNvPr id="103" name="Shape 103"/>
          <p:cNvSpPr/>
          <p:nvPr/>
        </p:nvSpPr>
        <p:spPr>
          <a:xfrm>
            <a:off x="903295" y="2058016"/>
            <a:ext cx="1128977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getLoc()</a:t>
            </a:r>
          </a:p>
        </p:txBody>
      </p:sp>
      <p:sp>
        <p:nvSpPr>
          <p:cNvPr id="104" name="Shape 104"/>
          <p:cNvSpPr/>
          <p:nvPr/>
        </p:nvSpPr>
        <p:spPr>
          <a:xfrm>
            <a:off x="4216860" y="2014960"/>
            <a:ext cx="1328939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sendSMS()</a:t>
            </a:r>
          </a:p>
        </p:txBody>
      </p:sp>
      <p:cxnSp>
        <p:nvCxnSpPr>
          <p:cNvPr id="105" name="Shape 105"/>
          <p:cNvCxnSpPr>
            <a:endCxn id="104" idx="1"/>
          </p:cNvCxnSpPr>
          <p:nvPr/>
        </p:nvCxnSpPr>
        <p:spPr>
          <a:xfrm>
            <a:off x="3614760" y="2217838"/>
            <a:ext cx="6020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6" name="Shape 106"/>
          <p:cNvSpPr/>
          <p:nvPr/>
        </p:nvSpPr>
        <p:spPr>
          <a:xfrm>
            <a:off x="3912060" y="2853160"/>
            <a:ext cx="1706993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sendInet()</a:t>
            </a:r>
          </a:p>
        </p:txBody>
      </p:sp>
      <p:cxnSp>
        <p:nvCxnSpPr>
          <p:cNvPr id="107" name="Shape 107"/>
          <p:cNvCxnSpPr>
            <a:stCxn id="108" idx="3"/>
            <a:endCxn id="106" idx="1"/>
          </p:cNvCxnSpPr>
          <p:nvPr/>
        </p:nvCxnSpPr>
        <p:spPr>
          <a:xfrm>
            <a:off x="3627673" y="2261639"/>
            <a:ext cx="284387" cy="7943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8" name="Shape 108"/>
          <p:cNvSpPr/>
          <p:nvPr/>
        </p:nvSpPr>
        <p:spPr>
          <a:xfrm>
            <a:off x="2634373" y="2036489"/>
            <a:ext cx="993299" cy="450299"/>
          </a:xfrm>
          <a:prstGeom prst="rect">
            <a:avLst/>
          </a:prstGeom>
          <a:solidFill>
            <a:srgbClr val="F6B26B"/>
          </a:solidFill>
          <a:ln w="1905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Source: Location</a:t>
            </a:r>
          </a:p>
        </p:txBody>
      </p:sp>
      <p:cxnSp>
        <p:nvCxnSpPr>
          <p:cNvPr id="109" name="Shape 109"/>
          <p:cNvCxnSpPr>
            <a:stCxn id="103" idx="3"/>
          </p:cNvCxnSpPr>
          <p:nvPr/>
        </p:nvCxnSpPr>
        <p:spPr>
          <a:xfrm>
            <a:off x="2032273" y="2260894"/>
            <a:ext cx="6020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0" name="Shape 110"/>
          <p:cNvSpPr/>
          <p:nvPr/>
        </p:nvSpPr>
        <p:spPr>
          <a:xfrm>
            <a:off x="5987173" y="2036489"/>
            <a:ext cx="1658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Sink: SMS</a:t>
            </a:r>
          </a:p>
        </p:txBody>
      </p:sp>
      <p:cxnSp>
        <p:nvCxnSpPr>
          <p:cNvPr id="111" name="Shape 111"/>
          <p:cNvCxnSpPr>
            <a:stCxn id="104" idx="3"/>
          </p:cNvCxnSpPr>
          <p:nvPr/>
        </p:nvCxnSpPr>
        <p:spPr>
          <a:xfrm rot="10800000" flipH="1">
            <a:off x="5545800" y="2217538"/>
            <a:ext cx="423600" cy="2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2" name="Shape 112"/>
          <p:cNvCxnSpPr>
            <a:stCxn id="106" idx="3"/>
          </p:cNvCxnSpPr>
          <p:nvPr/>
        </p:nvCxnSpPr>
        <p:spPr>
          <a:xfrm>
            <a:off x="5619054" y="3056038"/>
            <a:ext cx="596099" cy="11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3" name="Shape 113"/>
          <p:cNvSpPr/>
          <p:nvPr/>
        </p:nvSpPr>
        <p:spPr>
          <a:xfrm>
            <a:off x="6215071" y="2822124"/>
            <a:ext cx="1544999" cy="458999"/>
          </a:xfrm>
          <a:prstGeom prst="rect">
            <a:avLst/>
          </a:prstGeom>
          <a:solidFill>
            <a:srgbClr val="CFE2F3"/>
          </a:solidFill>
          <a:ln w="19050" cap="flat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Sink: Internet</a:t>
            </a:r>
          </a:p>
        </p:txBody>
      </p:sp>
      <p:sp>
        <p:nvSpPr>
          <p:cNvPr id="114" name="Shape 114"/>
          <p:cNvSpPr/>
          <p:nvPr/>
        </p:nvSpPr>
        <p:spPr>
          <a:xfrm>
            <a:off x="1304550" y="3952014"/>
            <a:ext cx="993299" cy="450299"/>
          </a:xfrm>
          <a:prstGeom prst="rect">
            <a:avLst/>
          </a:prstGeom>
          <a:solidFill>
            <a:srgbClr val="F6B26B"/>
          </a:solidFill>
          <a:ln w="1905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Location</a:t>
            </a:r>
          </a:p>
        </p:txBody>
      </p:sp>
      <p:sp>
        <p:nvSpPr>
          <p:cNvPr id="115" name="Shape 115"/>
          <p:cNvSpPr/>
          <p:nvPr/>
        </p:nvSpPr>
        <p:spPr>
          <a:xfrm>
            <a:off x="2963250" y="3952014"/>
            <a:ext cx="12185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SMS</a:t>
            </a:r>
          </a:p>
        </p:txBody>
      </p:sp>
      <p:sp>
        <p:nvSpPr>
          <p:cNvPr id="116" name="Shape 116"/>
          <p:cNvSpPr/>
          <p:nvPr/>
        </p:nvSpPr>
        <p:spPr>
          <a:xfrm>
            <a:off x="4657350" y="3952014"/>
            <a:ext cx="993299" cy="450299"/>
          </a:xfrm>
          <a:prstGeom prst="rect">
            <a:avLst/>
          </a:prstGeom>
          <a:solidFill>
            <a:srgbClr val="F6B26B"/>
          </a:solidFill>
          <a:ln w="1905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Location</a:t>
            </a:r>
          </a:p>
        </p:txBody>
      </p:sp>
      <p:sp>
        <p:nvSpPr>
          <p:cNvPr id="117" name="Shape 117"/>
          <p:cNvSpPr/>
          <p:nvPr/>
        </p:nvSpPr>
        <p:spPr>
          <a:xfrm>
            <a:off x="6373050" y="3947664"/>
            <a:ext cx="1156500" cy="458999"/>
          </a:xfrm>
          <a:prstGeom prst="rect">
            <a:avLst/>
          </a:prstGeom>
          <a:solidFill>
            <a:srgbClr val="CFE2F3"/>
          </a:solidFill>
          <a:ln w="19050" cap="flat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Internet</a:t>
            </a:r>
          </a:p>
        </p:txBody>
      </p:sp>
      <p:cxnSp>
        <p:nvCxnSpPr>
          <p:cNvPr id="118" name="Shape 118"/>
          <p:cNvCxnSpPr>
            <a:stCxn id="114" idx="3"/>
            <a:endCxn id="115" idx="1"/>
          </p:cNvCxnSpPr>
          <p:nvPr/>
        </p:nvCxnSpPr>
        <p:spPr>
          <a:xfrm>
            <a:off x="2297850" y="4177164"/>
            <a:ext cx="6653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9" name="Shape 119"/>
          <p:cNvCxnSpPr>
            <a:endCxn id="117" idx="1"/>
          </p:cNvCxnSpPr>
          <p:nvPr/>
        </p:nvCxnSpPr>
        <p:spPr>
          <a:xfrm>
            <a:off x="5650650" y="4177164"/>
            <a:ext cx="7223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0" name="Shape 120"/>
          <p:cNvSpPr txBox="1"/>
          <p:nvPr/>
        </p:nvSpPr>
        <p:spPr>
          <a:xfrm>
            <a:off x="402135" y="4656282"/>
            <a:ext cx="7807800" cy="1150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indent="-4191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08333"/>
              <a:buFont typeface="Arial"/>
              <a:buChar char="•"/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Source-to-sink flows </a:t>
            </a:r>
          </a:p>
          <a:p>
            <a:pPr marL="914400" lvl="1" indent="-381000" eaLnBrk="1" fontAlgn="auto" hangingPunct="1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33333"/>
              <a:buFont typeface="Courier New"/>
              <a:buChar char="o"/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Sources: Location, Calendar, Contacts, Device ID etc.</a:t>
            </a:r>
          </a:p>
          <a:p>
            <a:pPr marL="914400" lvl="1" indent="-381000" eaLnBrk="1" fontAlgn="auto" hangingPunct="1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33333"/>
              <a:buFont typeface="Courier New"/>
              <a:buChar char="o"/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Sinks: Internet, SMS, Disk, etc.</a:t>
            </a:r>
          </a:p>
        </p:txBody>
      </p:sp>
    </p:spTree>
    <p:extLst>
      <p:ext uri="{BB962C8B-B14F-4D97-AF65-F5344CB8AC3E}">
        <p14:creationId xmlns:p14="http://schemas.microsoft.com/office/powerpoint/2010/main" xmlns="" val="5689268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/>
              <a:t>Applications of Data </a:t>
            </a:r>
            <a:r>
              <a:rPr lang="en" dirty="0"/>
              <a:t>Flow </a:t>
            </a:r>
            <a:r>
              <a:rPr lang="en" dirty="0" smtClean="0"/>
              <a:t>Analysis</a:t>
            </a:r>
            <a:endParaRPr lang="en" dirty="0"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37050" y="5132089"/>
            <a:ext cx="8277899" cy="561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Vulnerability Discovery</a:t>
            </a:r>
          </a:p>
          <a:p>
            <a:endParaRPr lang="en" sz="2400"/>
          </a:p>
          <a:p>
            <a:endParaRPr lang="en" sz="2400"/>
          </a:p>
        </p:txBody>
      </p:sp>
      <p:sp>
        <p:nvSpPr>
          <p:cNvPr id="127" name="Shape 127"/>
          <p:cNvSpPr txBox="1"/>
          <p:nvPr/>
        </p:nvSpPr>
        <p:spPr>
          <a:xfrm>
            <a:off x="6619775" y="4517675"/>
            <a:ext cx="1970699" cy="1028999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Privacy Policy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This app collects your: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Contacts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Phone Number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Address</a:t>
            </a:r>
          </a:p>
        </p:txBody>
      </p:sp>
      <p:sp>
        <p:nvSpPr>
          <p:cNvPr id="128" name="Shape 128"/>
          <p:cNvSpPr/>
          <p:nvPr/>
        </p:nvSpPr>
        <p:spPr>
          <a:xfrm>
            <a:off x="856870" y="3382560"/>
            <a:ext cx="1128977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FB API</a:t>
            </a:r>
          </a:p>
        </p:txBody>
      </p:sp>
      <p:sp>
        <p:nvSpPr>
          <p:cNvPr id="129" name="Shape 129"/>
          <p:cNvSpPr/>
          <p:nvPr/>
        </p:nvSpPr>
        <p:spPr>
          <a:xfrm>
            <a:off x="4239148" y="3402732"/>
            <a:ext cx="1142100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Send Internet </a:t>
            </a:r>
          </a:p>
        </p:txBody>
      </p:sp>
      <p:cxnSp>
        <p:nvCxnSpPr>
          <p:cNvPr id="130" name="Shape 130"/>
          <p:cNvCxnSpPr>
            <a:stCxn id="131" idx="3"/>
          </p:cNvCxnSpPr>
          <p:nvPr/>
        </p:nvCxnSpPr>
        <p:spPr>
          <a:xfrm>
            <a:off x="3581248" y="3583339"/>
            <a:ext cx="657900" cy="41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1" name="Shape 131"/>
          <p:cNvSpPr/>
          <p:nvPr/>
        </p:nvSpPr>
        <p:spPr>
          <a:xfrm>
            <a:off x="2587948" y="3358189"/>
            <a:ext cx="9932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Source: FB_Data</a:t>
            </a:r>
          </a:p>
        </p:txBody>
      </p:sp>
      <p:cxnSp>
        <p:nvCxnSpPr>
          <p:cNvPr id="132" name="Shape 132"/>
          <p:cNvCxnSpPr>
            <a:stCxn id="129" idx="3"/>
          </p:cNvCxnSpPr>
          <p:nvPr/>
        </p:nvCxnSpPr>
        <p:spPr>
          <a:xfrm>
            <a:off x="5381248" y="3605610"/>
            <a:ext cx="596099" cy="11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3" name="Shape 133"/>
          <p:cNvSpPr/>
          <p:nvPr/>
        </p:nvSpPr>
        <p:spPr>
          <a:xfrm>
            <a:off x="6016246" y="3390589"/>
            <a:ext cx="14268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Sink: Internet</a:t>
            </a:r>
          </a:p>
        </p:txBody>
      </p:sp>
      <p:sp>
        <p:nvSpPr>
          <p:cNvPr id="134" name="Shape 134"/>
          <p:cNvSpPr/>
          <p:nvPr/>
        </p:nvSpPr>
        <p:spPr>
          <a:xfrm>
            <a:off x="933070" y="5818117"/>
            <a:ext cx="1128977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Web</a:t>
            </a:r>
          </a:p>
        </p:txBody>
      </p:sp>
      <p:sp>
        <p:nvSpPr>
          <p:cNvPr id="135" name="Shape 135"/>
          <p:cNvSpPr/>
          <p:nvPr/>
        </p:nvSpPr>
        <p:spPr>
          <a:xfrm>
            <a:off x="2664148" y="5796589"/>
            <a:ext cx="1781700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Source: Untrusted_Data</a:t>
            </a:r>
          </a:p>
        </p:txBody>
      </p:sp>
      <p:cxnSp>
        <p:nvCxnSpPr>
          <p:cNvPr id="136" name="Shape 136"/>
          <p:cNvCxnSpPr/>
          <p:nvPr/>
        </p:nvCxnSpPr>
        <p:spPr>
          <a:xfrm>
            <a:off x="2062048" y="6020994"/>
            <a:ext cx="6020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7" name="Shape 137"/>
          <p:cNvCxnSpPr>
            <a:stCxn id="135" idx="3"/>
            <a:endCxn id="138" idx="1"/>
          </p:cNvCxnSpPr>
          <p:nvPr/>
        </p:nvCxnSpPr>
        <p:spPr>
          <a:xfrm>
            <a:off x="4445848" y="6021739"/>
            <a:ext cx="631499" cy="13145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8" name="Shape 138"/>
          <p:cNvSpPr/>
          <p:nvPr/>
        </p:nvSpPr>
        <p:spPr>
          <a:xfrm>
            <a:off x="5077348" y="5841132"/>
            <a:ext cx="1142100" cy="387503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SQL Stmt</a:t>
            </a:r>
          </a:p>
        </p:txBody>
      </p:sp>
      <p:sp>
        <p:nvSpPr>
          <p:cNvPr id="139" name="Shape 139"/>
          <p:cNvSpPr/>
          <p:nvPr/>
        </p:nvSpPr>
        <p:spPr>
          <a:xfrm>
            <a:off x="6854446" y="5828989"/>
            <a:ext cx="1037099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Sink: SQL</a:t>
            </a:r>
          </a:p>
        </p:txBody>
      </p:sp>
      <p:cxnSp>
        <p:nvCxnSpPr>
          <p:cNvPr id="140" name="Shape 140"/>
          <p:cNvCxnSpPr/>
          <p:nvPr/>
        </p:nvCxnSpPr>
        <p:spPr>
          <a:xfrm>
            <a:off x="6219448" y="6044010"/>
            <a:ext cx="596099" cy="11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1" name="Shape 141"/>
          <p:cNvCxnSpPr>
            <a:stCxn id="128" idx="3"/>
          </p:cNvCxnSpPr>
          <p:nvPr/>
        </p:nvCxnSpPr>
        <p:spPr>
          <a:xfrm>
            <a:off x="1985848" y="3585438"/>
            <a:ext cx="6020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2" name="Shape 142"/>
          <p:cNvSpPr txBox="1"/>
          <p:nvPr/>
        </p:nvSpPr>
        <p:spPr>
          <a:xfrm>
            <a:off x="438800" y="1626500"/>
            <a:ext cx="7755899" cy="1200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indent="-3810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Malware/Greyware Analysis</a:t>
            </a:r>
          </a:p>
          <a:p>
            <a:pPr marL="914400" lvl="1" indent="-381000" eaLnBrk="1" fontAlgn="auto" hangingPunct="1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33333"/>
              <a:buFont typeface="Courier New"/>
              <a:buChar char="o"/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Data flow summaries enable enterprise-specific policies 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456325" y="2744838"/>
            <a:ext cx="7514099" cy="6176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marL="457200" indent="-3810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API Misuse and Data Theft Detection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452800" y="4027200"/>
            <a:ext cx="7835700" cy="7445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marL="457200" indent="-3810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Automatic Generation of App Privacy Policies</a:t>
            </a:r>
          </a:p>
          <a:p>
            <a:pPr marL="914400" lvl="1" indent="-381000" eaLnBrk="1" fontAlgn="auto" hangingPunct="1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33333"/>
              <a:buFont typeface="Courier New"/>
              <a:buChar char="o"/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Avoid liability, protect consumer privacy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"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3273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Challenges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480"/>
              </a:spcBef>
              <a:buClr>
                <a:schemeClr val="dk1"/>
              </a:buClr>
              <a:buSzPct val="208333"/>
              <a:buFont typeface="Arial"/>
              <a:buChar char="•"/>
            </a:pPr>
            <a:r>
              <a:rPr lang="en" sz="2400" dirty="0"/>
              <a:t>Android is 3.4M+ lines of complex code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Uses reflection, callbacks, native code</a:t>
            </a:r>
          </a:p>
          <a:p>
            <a:endParaRPr lang="en" dirty="0"/>
          </a:p>
          <a:p>
            <a:pPr marL="457200" lvl="0" indent="-419100" rtl="0">
              <a:spcBef>
                <a:spcPts val="480"/>
              </a:spcBef>
              <a:buClr>
                <a:schemeClr val="dk1"/>
              </a:buClr>
              <a:buSzPct val="208333"/>
              <a:buFont typeface="Arial"/>
              <a:buChar char="•"/>
            </a:pPr>
            <a:r>
              <a:rPr lang="en" sz="2400" b="1" dirty="0"/>
              <a:t>Scalability:</a:t>
            </a:r>
            <a:r>
              <a:rPr lang="en" sz="2400" dirty="0"/>
              <a:t> Whole system analysis impractical</a:t>
            </a:r>
          </a:p>
          <a:p>
            <a:endParaRPr lang="en" sz="2400" dirty="0"/>
          </a:p>
          <a:p>
            <a:pPr marL="457200" lvl="0" indent="-419100" rtl="0">
              <a:spcBef>
                <a:spcPts val="480"/>
              </a:spcBef>
              <a:buClr>
                <a:schemeClr val="dk1"/>
              </a:buClr>
              <a:buSzPct val="208333"/>
              <a:buFont typeface="Arial"/>
              <a:buChar char="•"/>
            </a:pPr>
            <a:r>
              <a:rPr lang="en" sz="2400" b="1" dirty="0"/>
              <a:t>Soundness:</a:t>
            </a:r>
            <a:r>
              <a:rPr lang="en" sz="2400" dirty="0"/>
              <a:t> Avoid missing flows</a:t>
            </a:r>
          </a:p>
          <a:p>
            <a:endParaRPr lang="en" sz="2400" dirty="0"/>
          </a:p>
          <a:p>
            <a:pPr marL="457200" lvl="0" indent="-419100" rtl="0">
              <a:spcBef>
                <a:spcPts val="480"/>
              </a:spcBef>
              <a:buClr>
                <a:schemeClr val="dk1"/>
              </a:buClr>
              <a:buSzPct val="208333"/>
              <a:buFont typeface="Arial"/>
              <a:buChar char="•"/>
            </a:pPr>
            <a:r>
              <a:rPr lang="en" sz="2400" b="1" dirty="0"/>
              <a:t>Precision:</a:t>
            </a:r>
            <a:r>
              <a:rPr lang="en" sz="2400" dirty="0"/>
              <a:t> Minimize false positives</a:t>
            </a:r>
          </a:p>
        </p:txBody>
      </p:sp>
    </p:spTree>
    <p:extLst>
      <p:ext uri="{BB962C8B-B14F-4D97-AF65-F5344CB8AC3E}">
        <p14:creationId xmlns:p14="http://schemas.microsoft.com/office/powerpoint/2010/main" xmlns="" val="42358923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STAMP Approach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92822" y="2234950"/>
            <a:ext cx="4331399" cy="330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Model Android/Java</a:t>
            </a:r>
          </a:p>
          <a:p>
            <a:pPr marL="914400" lvl="1" indent="-381000" rtl="0">
              <a:spcBef>
                <a:spcPts val="480"/>
              </a:spcBef>
              <a:buClr>
                <a:schemeClr val="dk1"/>
              </a:buClr>
              <a:buSzPct val="133333"/>
              <a:buFont typeface="Courier New"/>
              <a:buChar char="o"/>
            </a:pPr>
            <a:r>
              <a:rPr lang="en" sz="1800"/>
              <a:t>Sources and sinks</a:t>
            </a:r>
          </a:p>
          <a:p>
            <a:pPr marL="914400" lvl="1" indent="-381000" rtl="0">
              <a:spcBef>
                <a:spcPts val="480"/>
              </a:spcBef>
              <a:buClr>
                <a:schemeClr val="dk1"/>
              </a:buClr>
              <a:buSzPct val="133333"/>
              <a:buFont typeface="Courier New"/>
              <a:buChar char="o"/>
            </a:pPr>
            <a:r>
              <a:rPr lang="en" sz="1800"/>
              <a:t>Data structures</a:t>
            </a:r>
          </a:p>
          <a:p>
            <a:pPr marL="914400" lvl="1" indent="-381000" rtl="0">
              <a:spcBef>
                <a:spcPts val="480"/>
              </a:spcBef>
              <a:buClr>
                <a:schemeClr val="dk1"/>
              </a:buClr>
              <a:buSzPct val="133333"/>
              <a:buFont typeface="Courier New"/>
              <a:buChar char="o"/>
            </a:pPr>
            <a:r>
              <a:rPr lang="en" sz="1800"/>
              <a:t>Callbacks</a:t>
            </a:r>
          </a:p>
          <a:p>
            <a:pPr marL="914400" lvl="1" indent="-381000" rtl="0">
              <a:spcBef>
                <a:spcPts val="480"/>
              </a:spcBef>
              <a:buClr>
                <a:schemeClr val="dk1"/>
              </a:buClr>
              <a:buSzPct val="133333"/>
              <a:buFont typeface="Courier New"/>
              <a:buChar char="o"/>
            </a:pPr>
            <a:r>
              <a:rPr lang="en" sz="1800"/>
              <a:t>500+ models</a:t>
            </a:r>
          </a:p>
          <a:p>
            <a:endParaRPr lang="en" sz="180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Whole-program analysis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Context sensitive</a:t>
            </a:r>
          </a:p>
        </p:txBody>
      </p:sp>
      <p:sp>
        <p:nvSpPr>
          <p:cNvPr id="157" name="Shape 157"/>
          <p:cNvSpPr/>
          <p:nvPr/>
        </p:nvSpPr>
        <p:spPr>
          <a:xfrm rot="5434016">
            <a:off x="2993596" y="4725971"/>
            <a:ext cx="1061151" cy="63393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STAMP</a:t>
            </a:r>
          </a:p>
        </p:txBody>
      </p:sp>
      <p:sp>
        <p:nvSpPr>
          <p:cNvPr id="158" name="Shape 158"/>
          <p:cNvSpPr/>
          <p:nvPr/>
        </p:nvSpPr>
        <p:spPr>
          <a:xfrm>
            <a:off x="395298" y="3833005"/>
            <a:ext cx="1770600" cy="1607399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Android</a:t>
            </a:r>
          </a:p>
        </p:txBody>
      </p:sp>
      <p:sp>
        <p:nvSpPr>
          <p:cNvPr id="159" name="Shape 159"/>
          <p:cNvSpPr/>
          <p:nvPr/>
        </p:nvSpPr>
        <p:spPr>
          <a:xfrm>
            <a:off x="2805039" y="3879745"/>
            <a:ext cx="1560299" cy="314999"/>
          </a:xfrm>
          <a:prstGeom prst="foldedCorner">
            <a:avLst>
              <a:gd name="adj" fmla="val 16667"/>
            </a:avLst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Models</a:t>
            </a:r>
          </a:p>
        </p:txBody>
      </p:sp>
      <p:sp>
        <p:nvSpPr>
          <p:cNvPr id="160" name="Shape 160"/>
          <p:cNvSpPr/>
          <p:nvPr/>
        </p:nvSpPr>
        <p:spPr>
          <a:xfrm>
            <a:off x="431219" y="2335374"/>
            <a:ext cx="1709999" cy="675599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App</a:t>
            </a:r>
          </a:p>
        </p:txBody>
      </p:sp>
      <p:cxnSp>
        <p:nvCxnSpPr>
          <p:cNvPr id="161" name="Shape 161"/>
          <p:cNvCxnSpPr/>
          <p:nvPr/>
        </p:nvCxnSpPr>
        <p:spPr>
          <a:xfrm flipH="1">
            <a:off x="2408750" y="2280750"/>
            <a:ext cx="16499" cy="36224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2" name="Shape 162"/>
          <p:cNvCxnSpPr/>
          <p:nvPr/>
        </p:nvCxnSpPr>
        <p:spPr>
          <a:xfrm flipH="1">
            <a:off x="779225" y="3043625"/>
            <a:ext cx="299" cy="7178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" name="Shape 163"/>
          <p:cNvCxnSpPr/>
          <p:nvPr/>
        </p:nvCxnSpPr>
        <p:spPr>
          <a:xfrm rot="10800000">
            <a:off x="1764725" y="3036724"/>
            <a:ext cx="5399" cy="69270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4" name="Shape 164"/>
          <p:cNvSpPr/>
          <p:nvPr/>
        </p:nvSpPr>
        <p:spPr>
          <a:xfrm>
            <a:off x="2717219" y="2335374"/>
            <a:ext cx="1709999" cy="675599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App</a:t>
            </a:r>
          </a:p>
        </p:txBody>
      </p:sp>
      <p:cxnSp>
        <p:nvCxnSpPr>
          <p:cNvPr id="165" name="Shape 165"/>
          <p:cNvCxnSpPr/>
          <p:nvPr/>
        </p:nvCxnSpPr>
        <p:spPr>
          <a:xfrm flipH="1">
            <a:off x="2989025" y="3043625"/>
            <a:ext cx="299" cy="7178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6" name="Shape 166"/>
          <p:cNvCxnSpPr/>
          <p:nvPr/>
        </p:nvCxnSpPr>
        <p:spPr>
          <a:xfrm rot="10800000">
            <a:off x="4050725" y="3036724"/>
            <a:ext cx="5399" cy="69270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7" name="Shape 167"/>
          <p:cNvSpPr txBox="1"/>
          <p:nvPr/>
        </p:nvSpPr>
        <p:spPr>
          <a:xfrm>
            <a:off x="319098" y="1833175"/>
            <a:ext cx="1979399" cy="394200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2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Too expensive!</a:t>
            </a:r>
          </a:p>
        </p:txBody>
      </p:sp>
      <p:sp>
        <p:nvSpPr>
          <p:cNvPr id="168" name="Shape 168"/>
          <p:cNvSpPr/>
          <p:nvPr/>
        </p:nvSpPr>
        <p:spPr>
          <a:xfrm>
            <a:off x="377780" y="5511158"/>
            <a:ext cx="1788000" cy="3810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OS</a:t>
            </a:r>
          </a:p>
        </p:txBody>
      </p:sp>
      <p:sp>
        <p:nvSpPr>
          <p:cNvPr id="169" name="Shape 169"/>
          <p:cNvSpPr/>
          <p:nvPr/>
        </p:nvSpPr>
        <p:spPr>
          <a:xfrm>
            <a:off x="377780" y="5968358"/>
            <a:ext cx="1788000" cy="3810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HW</a:t>
            </a:r>
          </a:p>
        </p:txBody>
      </p:sp>
    </p:spTree>
    <p:extLst>
      <p:ext uri="{BB962C8B-B14F-4D97-AF65-F5344CB8AC3E}">
        <p14:creationId xmlns:p14="http://schemas.microsoft.com/office/powerpoint/2010/main" xmlns="" val="12211753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Building Models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30k+ methods in Java/Android API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5 mins x 30k = 2500 hours</a:t>
            </a:r>
          </a:p>
          <a:p>
            <a:endParaRPr lang="en" dirty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Follow the permissions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20 permissions for sensitive sources</a:t>
            </a:r>
          </a:p>
          <a:p>
            <a:pPr marL="1371600" lvl="2" indent="-381000" rtl="0">
              <a:buClr>
                <a:schemeClr val="dk1"/>
              </a:buClr>
              <a:buSzPct val="133333"/>
              <a:buFont typeface="Wingdings"/>
              <a:buChar char="§"/>
            </a:pPr>
            <a:r>
              <a:rPr lang="en" sz="1800" dirty="0"/>
              <a:t>ACCESS_FINE_LOCATION (8 methods with source annotations)</a:t>
            </a:r>
          </a:p>
          <a:p>
            <a:pPr marL="1371600" lvl="2" indent="-381000" rtl="0">
              <a:buClr>
                <a:schemeClr val="dk1"/>
              </a:buClr>
              <a:buSzPct val="133333"/>
              <a:buFont typeface="Wingdings"/>
              <a:buChar char="§"/>
            </a:pPr>
            <a:r>
              <a:rPr lang="en" sz="1800" dirty="0"/>
              <a:t>READ_PHONE_STATE - (9 methods)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4 permissions for sensitive sinks</a:t>
            </a:r>
          </a:p>
          <a:p>
            <a:pPr marL="1371600" lvl="2" indent="-381000" rtl="0">
              <a:buClr>
                <a:schemeClr val="dk1"/>
              </a:buClr>
              <a:buSzPct val="133333"/>
              <a:buFont typeface="Wingdings"/>
              <a:buChar char="§"/>
            </a:pPr>
            <a:r>
              <a:rPr lang="en" sz="1800" dirty="0"/>
              <a:t>INTERNET, SEND_SMS, etc.</a:t>
            </a:r>
          </a:p>
        </p:txBody>
      </p:sp>
    </p:spTree>
    <p:extLst>
      <p:ext uri="{BB962C8B-B14F-4D97-AF65-F5344CB8AC3E}">
        <p14:creationId xmlns:p14="http://schemas.microsoft.com/office/powerpoint/2010/main" xmlns="" val="5443543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Identifying Sensitive Data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2971800"/>
            <a:ext cx="8229600" cy="108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Returns device IMEI in String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Requires permission GET_PHONE_STATE</a:t>
            </a:r>
          </a:p>
          <a:p>
            <a:endParaRPr lang="en" sz="2400"/>
          </a:p>
          <a:p>
            <a:endParaRPr lang="en" sz="2400"/>
          </a:p>
          <a:p>
            <a:endParaRPr lang="en" sz="2400"/>
          </a:p>
        </p:txBody>
      </p:sp>
      <p:sp>
        <p:nvSpPr>
          <p:cNvPr id="182" name="Shape 182"/>
          <p:cNvSpPr txBox="1"/>
          <p:nvPr/>
        </p:nvSpPr>
        <p:spPr>
          <a:xfrm>
            <a:off x="587457" y="4056515"/>
            <a:ext cx="4817400" cy="18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48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@STAMP( </a:t>
            </a:r>
          </a:p>
          <a:p>
            <a:pPr eaLnBrk="1" fontAlgn="auto" hangingPunct="1">
              <a:spcBef>
                <a:spcPts val="48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SRC ="</a:t>
            </a:r>
            <a:r>
              <a:rPr lang="en" sz="1800" b="1" kern="0">
                <a:solidFill>
                  <a:srgbClr val="2388DB"/>
                </a:solidFill>
                <a:latin typeface="Arial"/>
                <a:cs typeface="Arial"/>
                <a:sym typeface="Arial"/>
              </a:rPr>
              <a:t>$GET_PHONE_STATE.deviceid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", </a:t>
            </a:r>
          </a:p>
          <a:p>
            <a:pPr eaLnBrk="1" fontAlgn="auto" hangingPunct="1">
              <a:spcBef>
                <a:spcPts val="48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SINK ="</a:t>
            </a:r>
            <a:r>
              <a:rPr lang="en" sz="1800" b="1" kern="0">
                <a:solidFill>
                  <a:srgbClr val="FF9900"/>
                </a:solidFill>
                <a:latin typeface="Arial"/>
                <a:cs typeface="Arial"/>
                <a:sym typeface="Arial"/>
              </a:rPr>
              <a:t>@return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"</a:t>
            </a:r>
          </a:p>
          <a:p>
            <a:pPr eaLnBrk="1" fontAlgn="auto" hangingPunct="1">
              <a:spcBef>
                <a:spcPts val="48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721700" y="1963325"/>
            <a:ext cx="7437599" cy="734700"/>
          </a:xfrm>
          <a:prstGeom prst="rect">
            <a:avLst/>
          </a:prstGeom>
          <a:solidFill>
            <a:srgbClr val="A4C2F4"/>
          </a:solidFill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 kern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android.Telephony.TelephonyManager: String getDeviceId()</a:t>
            </a:r>
          </a:p>
        </p:txBody>
      </p:sp>
    </p:spTree>
    <p:extLst>
      <p:ext uri="{BB962C8B-B14F-4D97-AF65-F5344CB8AC3E}">
        <p14:creationId xmlns:p14="http://schemas.microsoft.com/office/powerpoint/2010/main" xmlns="" val="660207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Data We Track (Sources) 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09600" y="1828800"/>
            <a:ext cx="3832800" cy="452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Account data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Audio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Calendar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Call log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Camera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Contacts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Device Id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Location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Photos (Geotags)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SD card data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SMS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4294967295"/>
          </p:nvPr>
        </p:nvSpPr>
        <p:spPr>
          <a:xfrm>
            <a:off x="5000296" y="3010347"/>
            <a:ext cx="3003000" cy="1278299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480"/>
              </a:spcBef>
              <a:buNone/>
            </a:pPr>
            <a:r>
              <a:rPr lang="en" sz="2400"/>
              <a:t>30+ types of sensitive data</a:t>
            </a:r>
          </a:p>
          <a:p>
            <a:endParaRPr lang="en" sz="2400"/>
          </a:p>
        </p:txBody>
      </p:sp>
    </p:spTree>
    <p:extLst>
      <p:ext uri="{BB962C8B-B14F-4D97-AF65-F5344CB8AC3E}">
        <p14:creationId xmlns:p14="http://schemas.microsoft.com/office/powerpoint/2010/main" xmlns="" val="28493293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Data Destinations (Sinks)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09600" y="2286000"/>
            <a:ext cx="3832800" cy="283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Internet (socket)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SMS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Email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System Logs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Webview/Browser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File System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Broadcast Message</a:t>
            </a:r>
          </a:p>
          <a:p>
            <a:endParaRPr lang="en" sz="2400">
              <a:latin typeface="Consolas"/>
              <a:ea typeface="Consolas"/>
              <a:cs typeface="Consolas"/>
              <a:sym typeface="Consolas"/>
            </a:endParaRPr>
          </a:p>
          <a:p>
            <a:endParaRPr lang="en"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body" idx="4294967295"/>
          </p:nvPr>
        </p:nvSpPr>
        <p:spPr>
          <a:xfrm>
            <a:off x="5827996" y="3098797"/>
            <a:ext cx="1997399" cy="973200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480"/>
              </a:spcBef>
              <a:buNone/>
            </a:pPr>
            <a:r>
              <a:rPr lang="en" sz="2400"/>
              <a:t>10+ types of exit points</a:t>
            </a:r>
          </a:p>
          <a:p>
            <a:endParaRPr lang="en" sz="2400"/>
          </a:p>
        </p:txBody>
      </p:sp>
    </p:spTree>
    <p:extLst>
      <p:ext uri="{BB962C8B-B14F-4D97-AF65-F5344CB8AC3E}">
        <p14:creationId xmlns:p14="http://schemas.microsoft.com/office/powerpoint/2010/main" xmlns="" val="19670557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1066800" y="1066800"/>
            <a:ext cx="838200" cy="45720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4BACC6">
                    <a:lumMod val="50000"/>
                  </a:srgbClr>
                </a:solidFill>
              </a:rPr>
              <a:t>Entry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219200" y="1981200"/>
            <a:ext cx="533400" cy="45720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4BACC6">
                    <a:lumMod val="50000"/>
                  </a:srgbClr>
                </a:solidFill>
              </a:rPr>
              <a:t>1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09600" y="2971800"/>
            <a:ext cx="533400" cy="45720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4BACC6">
                    <a:lumMod val="50000"/>
                  </a:srgbClr>
                </a:solidFill>
              </a:rPr>
              <a:t>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828800" y="2971800"/>
            <a:ext cx="533400" cy="45720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4BACC6">
                    <a:lumMod val="50000"/>
                  </a:srgbClr>
                </a:solidFill>
              </a:rPr>
              <a:t>3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219200" y="4038600"/>
            <a:ext cx="533400" cy="45720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4BACC6">
                    <a:lumMod val="50000"/>
                  </a:srgbClr>
                </a:solidFill>
              </a:rPr>
              <a:t>4</a:t>
            </a:r>
          </a:p>
        </p:txBody>
      </p:sp>
      <p:cxnSp>
        <p:nvCxnSpPr>
          <p:cNvPr id="41" name="Straight Arrow Connector 40"/>
          <p:cNvCxnSpPr>
            <a:stCxn id="31" idx="2"/>
            <a:endCxn id="35" idx="0"/>
          </p:cNvCxnSpPr>
          <p:nvPr/>
        </p:nvCxnSpPr>
        <p:spPr>
          <a:xfrm rot="5400000">
            <a:off x="1257301" y="1752600"/>
            <a:ext cx="457200" cy="317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5" idx="2"/>
            <a:endCxn id="37" idx="0"/>
          </p:cNvCxnSpPr>
          <p:nvPr/>
        </p:nvCxnSpPr>
        <p:spPr>
          <a:xfrm rot="5400000">
            <a:off x="914400" y="2400300"/>
            <a:ext cx="533400" cy="6096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5" idx="2"/>
            <a:endCxn id="38" idx="0"/>
          </p:cNvCxnSpPr>
          <p:nvPr/>
        </p:nvCxnSpPr>
        <p:spPr>
          <a:xfrm rot="16200000" flipH="1">
            <a:off x="1524000" y="2400300"/>
            <a:ext cx="533400" cy="6096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7" idx="2"/>
            <a:endCxn id="39" idx="0"/>
          </p:cNvCxnSpPr>
          <p:nvPr/>
        </p:nvCxnSpPr>
        <p:spPr>
          <a:xfrm rot="16200000" flipH="1">
            <a:off x="876300" y="3429000"/>
            <a:ext cx="609600" cy="6096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8" idx="2"/>
            <a:endCxn id="39" idx="0"/>
          </p:cNvCxnSpPr>
          <p:nvPr/>
        </p:nvCxnSpPr>
        <p:spPr>
          <a:xfrm rot="5400000">
            <a:off x="1485900" y="3429000"/>
            <a:ext cx="609600" cy="6096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990600" y="5562600"/>
            <a:ext cx="1244600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4BACC6">
                    <a:lumMod val="50000"/>
                  </a:srgbClr>
                </a:solidFill>
                <a:latin typeface="Calibri"/>
                <a:cs typeface="Arial" charset="0"/>
              </a:rPr>
              <a:t>Software</a:t>
            </a:r>
          </a:p>
        </p:txBody>
      </p:sp>
      <p:cxnSp>
        <p:nvCxnSpPr>
          <p:cNvPr id="95" name="Elbow Connector 94"/>
          <p:cNvCxnSpPr>
            <a:stCxn id="39" idx="3"/>
            <a:endCxn id="35" idx="3"/>
          </p:cNvCxnSpPr>
          <p:nvPr/>
        </p:nvCxnSpPr>
        <p:spPr>
          <a:xfrm flipV="1">
            <a:off x="1752600" y="2209800"/>
            <a:ext cx="1588" cy="2057400"/>
          </a:xfrm>
          <a:prstGeom prst="bentConnector3">
            <a:avLst>
              <a:gd name="adj1" fmla="val 59796618"/>
            </a:avLst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/>
        </p:nvSpPr>
        <p:spPr>
          <a:xfrm>
            <a:off x="1066800" y="4953000"/>
            <a:ext cx="838200" cy="45720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4BACC6">
                    <a:lumMod val="50000"/>
                  </a:srgbClr>
                </a:solidFill>
              </a:rPr>
              <a:t>Exit</a:t>
            </a:r>
          </a:p>
        </p:txBody>
      </p:sp>
      <p:cxnSp>
        <p:nvCxnSpPr>
          <p:cNvPr id="118" name="Straight Arrow Connector 117"/>
          <p:cNvCxnSpPr>
            <a:stCxn id="39" idx="2"/>
            <a:endCxn id="117" idx="0"/>
          </p:cNvCxnSpPr>
          <p:nvPr/>
        </p:nvCxnSpPr>
        <p:spPr>
          <a:xfrm rot="5400000">
            <a:off x="1257301" y="4724400"/>
            <a:ext cx="457200" cy="317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TextBox 324"/>
          <p:cNvSpPr txBox="1"/>
          <p:nvPr/>
        </p:nvSpPr>
        <p:spPr>
          <a:xfrm>
            <a:off x="5486400" y="5562600"/>
            <a:ext cx="1336675" cy="430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4BACC6">
                    <a:lumMod val="50000"/>
                  </a:srgbClr>
                </a:solidFill>
                <a:latin typeface="Calibri"/>
                <a:cs typeface="Arial" charset="0"/>
              </a:rPr>
              <a:t>Behaviors</a:t>
            </a:r>
          </a:p>
        </p:txBody>
      </p:sp>
      <p:cxnSp>
        <p:nvCxnSpPr>
          <p:cNvPr id="331" name="Straight Connector 330"/>
          <p:cNvCxnSpPr/>
          <p:nvPr/>
        </p:nvCxnSpPr>
        <p:spPr>
          <a:xfrm rot="5400000">
            <a:off x="152401" y="3276600"/>
            <a:ext cx="57912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615950" y="1066800"/>
            <a:ext cx="4384675" cy="4343400"/>
            <a:chOff x="609600" y="1066800"/>
            <a:chExt cx="4384964" cy="4343400"/>
          </a:xfrm>
        </p:grpSpPr>
        <p:sp>
          <p:nvSpPr>
            <p:cNvPr id="93" name="Rounded Rectangle 92"/>
            <p:cNvSpPr/>
            <p:nvPr/>
          </p:nvSpPr>
          <p:spPr>
            <a:xfrm>
              <a:off x="1066830" y="1066800"/>
              <a:ext cx="838255" cy="457200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Entry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1219240" y="1981200"/>
              <a:ext cx="533435" cy="457200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609600" y="2971800"/>
              <a:ext cx="533435" cy="457200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1219240" y="4038600"/>
              <a:ext cx="533435" cy="457200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98" name="Straight Arrow Connector 97"/>
            <p:cNvCxnSpPr>
              <a:stCxn id="93" idx="2"/>
              <a:endCxn id="94" idx="0"/>
            </p:cNvCxnSpPr>
            <p:nvPr/>
          </p:nvCxnSpPr>
          <p:spPr>
            <a:xfrm rot="5400000">
              <a:off x="1256565" y="1753394"/>
              <a:ext cx="457200" cy="158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94" idx="2"/>
              <a:endCxn id="96" idx="0"/>
            </p:cNvCxnSpPr>
            <p:nvPr/>
          </p:nvCxnSpPr>
          <p:spPr>
            <a:xfrm rot="5400000">
              <a:off x="914438" y="2400280"/>
              <a:ext cx="533400" cy="60964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6" idx="2"/>
              <a:endCxn id="97" idx="0"/>
            </p:cNvCxnSpPr>
            <p:nvPr/>
          </p:nvCxnSpPr>
          <p:spPr>
            <a:xfrm rot="16200000" flipH="1">
              <a:off x="876338" y="3428980"/>
              <a:ext cx="609600" cy="60964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066830" y="4953000"/>
              <a:ext cx="838255" cy="457200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Exit</a:t>
              </a:r>
            </a:p>
          </p:txBody>
        </p:sp>
        <p:cxnSp>
          <p:nvCxnSpPr>
            <p:cNvPr id="102" name="Straight Arrow Connector 101"/>
            <p:cNvCxnSpPr>
              <a:stCxn id="97" idx="2"/>
              <a:endCxn id="101" idx="0"/>
            </p:cNvCxnSpPr>
            <p:nvPr/>
          </p:nvCxnSpPr>
          <p:spPr>
            <a:xfrm rot="5400000">
              <a:off x="1256565" y="4725194"/>
              <a:ext cx="457200" cy="158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06" name="Group 22"/>
            <p:cNvGrpSpPr>
              <a:grpSpLocks/>
            </p:cNvGrpSpPr>
            <p:nvPr/>
          </p:nvGrpSpPr>
          <p:grpSpPr bwMode="auto">
            <a:xfrm>
              <a:off x="3429000" y="1066800"/>
              <a:ext cx="1565564" cy="304800"/>
              <a:chOff x="3429000" y="1066800"/>
              <a:chExt cx="1565564" cy="304800"/>
            </a:xfrm>
          </p:grpSpPr>
          <p:sp>
            <p:nvSpPr>
              <p:cNvPr id="104" name="Rounded Rectangle 103"/>
              <p:cNvSpPr/>
              <p:nvPr/>
            </p:nvSpPr>
            <p:spPr>
              <a:xfrm>
                <a:off x="3429186" y="1066800"/>
                <a:ext cx="346098" cy="304800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4BACC6">
                        <a:lumMod val="50000"/>
                      </a:srgbClr>
                    </a:solidFill>
                  </a:rPr>
                  <a:t>1</a:t>
                </a:r>
              </a:p>
            </p:txBody>
          </p:sp>
          <p:cxnSp>
            <p:nvCxnSpPr>
              <p:cNvPr id="105" name="Straight Arrow Connector 104"/>
              <p:cNvCxnSpPr>
                <a:stCxn id="104" idx="3"/>
                <a:endCxn id="106" idx="1"/>
              </p:cNvCxnSpPr>
              <p:nvPr/>
            </p:nvCxnSpPr>
            <p:spPr>
              <a:xfrm>
                <a:off x="3775284" y="1219200"/>
                <a:ext cx="277831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Rounded Rectangle 105"/>
              <p:cNvSpPr/>
              <p:nvPr/>
            </p:nvSpPr>
            <p:spPr>
              <a:xfrm>
                <a:off x="4053115" y="1066800"/>
                <a:ext cx="346098" cy="304800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4BACC6">
                        <a:lumMod val="50000"/>
                      </a:srgbClr>
                    </a:solidFill>
                  </a:rPr>
                  <a:t>2</a:t>
                </a:r>
              </a:p>
            </p:txBody>
          </p:sp>
          <p:cxnSp>
            <p:nvCxnSpPr>
              <p:cNvPr id="107" name="Straight Arrow Connector 106"/>
              <p:cNvCxnSpPr>
                <a:endCxn id="108" idx="1"/>
              </p:cNvCxnSpPr>
              <p:nvPr/>
            </p:nvCxnSpPr>
            <p:spPr>
              <a:xfrm>
                <a:off x="4370636" y="1219200"/>
                <a:ext cx="27783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ounded Rectangle 107"/>
              <p:cNvSpPr/>
              <p:nvPr/>
            </p:nvSpPr>
            <p:spPr>
              <a:xfrm>
                <a:off x="4648466" y="1066800"/>
                <a:ext cx="346098" cy="304800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4BACC6">
                        <a:lumMod val="50000"/>
                      </a:srgbClr>
                    </a:solidFill>
                  </a:rPr>
                  <a:t>4</a:t>
                </a:r>
              </a:p>
            </p:txBody>
          </p:sp>
        </p:grpSp>
      </p:grpSp>
      <p:grpSp>
        <p:nvGrpSpPr>
          <p:cNvPr id="4" name="Group 108"/>
          <p:cNvGrpSpPr>
            <a:grpSpLocks/>
          </p:cNvGrpSpPr>
          <p:nvPr/>
        </p:nvGrpSpPr>
        <p:grpSpPr bwMode="auto">
          <a:xfrm>
            <a:off x="3429000" y="1066800"/>
            <a:ext cx="1565275" cy="304800"/>
            <a:chOff x="3429000" y="1066800"/>
            <a:chExt cx="1565564" cy="304800"/>
          </a:xfrm>
        </p:grpSpPr>
        <p:sp>
          <p:nvSpPr>
            <p:cNvPr id="110" name="Rounded Rectangle 109"/>
            <p:cNvSpPr/>
            <p:nvPr/>
          </p:nvSpPr>
          <p:spPr>
            <a:xfrm>
              <a:off x="3429000" y="1066800"/>
              <a:ext cx="346139" cy="304800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11" name="Straight Arrow Connector 110"/>
            <p:cNvCxnSpPr>
              <a:stCxn id="110" idx="3"/>
              <a:endCxn id="112" idx="1"/>
            </p:cNvCxnSpPr>
            <p:nvPr/>
          </p:nvCxnSpPr>
          <p:spPr>
            <a:xfrm>
              <a:off x="3775139" y="1219200"/>
              <a:ext cx="27786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ounded Rectangle 111"/>
            <p:cNvSpPr/>
            <p:nvPr/>
          </p:nvSpPr>
          <p:spPr>
            <a:xfrm>
              <a:off x="4053003" y="1066800"/>
              <a:ext cx="346139" cy="304800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13" name="Straight Arrow Connector 112"/>
            <p:cNvCxnSpPr>
              <a:endCxn id="114" idx="1"/>
            </p:cNvCxnSpPr>
            <p:nvPr/>
          </p:nvCxnSpPr>
          <p:spPr>
            <a:xfrm>
              <a:off x="4370562" y="1219200"/>
              <a:ext cx="27786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ounded Rectangle 113"/>
            <p:cNvSpPr/>
            <p:nvPr/>
          </p:nvSpPr>
          <p:spPr>
            <a:xfrm>
              <a:off x="4648425" y="1066800"/>
              <a:ext cx="346139" cy="304800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</p:grpSp>
      <p:grpSp>
        <p:nvGrpSpPr>
          <p:cNvPr id="5" name="Group 114"/>
          <p:cNvGrpSpPr>
            <a:grpSpLocks/>
          </p:cNvGrpSpPr>
          <p:nvPr/>
        </p:nvGrpSpPr>
        <p:grpSpPr bwMode="auto">
          <a:xfrm>
            <a:off x="3352800" y="1600200"/>
            <a:ext cx="5416550" cy="4216400"/>
            <a:chOff x="3352800" y="1600200"/>
            <a:chExt cx="5417127" cy="4216063"/>
          </a:xfrm>
        </p:grpSpPr>
        <p:sp>
          <p:nvSpPr>
            <p:cNvPr id="116" name="Rounded Rectangle 115"/>
            <p:cNvSpPr/>
            <p:nvPr/>
          </p:nvSpPr>
          <p:spPr>
            <a:xfrm>
              <a:off x="3429008" y="1600200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19" name="Straight Arrow Connector 118"/>
            <p:cNvCxnSpPr>
              <a:stCxn id="116" idx="3"/>
              <a:endCxn id="120" idx="1"/>
            </p:cNvCxnSpPr>
            <p:nvPr/>
          </p:nvCxnSpPr>
          <p:spPr>
            <a:xfrm>
              <a:off x="3775120" y="1752588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ounded Rectangle 119"/>
            <p:cNvSpPr/>
            <p:nvPr/>
          </p:nvSpPr>
          <p:spPr>
            <a:xfrm>
              <a:off x="4052963" y="1600200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121" name="Straight Arrow Connector 120"/>
            <p:cNvCxnSpPr>
              <a:stCxn id="120" idx="3"/>
              <a:endCxn id="122" idx="1"/>
            </p:cNvCxnSpPr>
            <p:nvPr/>
          </p:nvCxnSpPr>
          <p:spPr>
            <a:xfrm>
              <a:off x="4399074" y="1752588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ounded Rectangle 121"/>
            <p:cNvSpPr/>
            <p:nvPr/>
          </p:nvSpPr>
          <p:spPr>
            <a:xfrm>
              <a:off x="4675329" y="1600200"/>
              <a:ext cx="347699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3429008" y="213355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24" name="Straight Arrow Connector 123"/>
            <p:cNvCxnSpPr>
              <a:stCxn id="123" idx="3"/>
              <a:endCxn id="125" idx="1"/>
            </p:cNvCxnSpPr>
            <p:nvPr/>
          </p:nvCxnSpPr>
          <p:spPr>
            <a:xfrm>
              <a:off x="3775120" y="2285945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ounded Rectangle 124"/>
            <p:cNvSpPr/>
            <p:nvPr/>
          </p:nvSpPr>
          <p:spPr>
            <a:xfrm>
              <a:off x="4052963" y="213355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26" name="Straight Arrow Connector 125"/>
            <p:cNvCxnSpPr>
              <a:stCxn id="125" idx="3"/>
              <a:endCxn id="127" idx="1"/>
            </p:cNvCxnSpPr>
            <p:nvPr/>
          </p:nvCxnSpPr>
          <p:spPr>
            <a:xfrm>
              <a:off x="4399074" y="2285945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ounded Rectangle 126"/>
            <p:cNvSpPr/>
            <p:nvPr/>
          </p:nvSpPr>
          <p:spPr>
            <a:xfrm>
              <a:off x="4675329" y="2133557"/>
              <a:ext cx="347699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5299282" y="213355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29" name="Straight Arrow Connector 128"/>
            <p:cNvCxnSpPr>
              <a:stCxn id="128" idx="3"/>
              <a:endCxn id="130" idx="1"/>
            </p:cNvCxnSpPr>
            <p:nvPr/>
          </p:nvCxnSpPr>
          <p:spPr>
            <a:xfrm>
              <a:off x="5645394" y="2285945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ounded Rectangle 129"/>
            <p:cNvSpPr/>
            <p:nvPr/>
          </p:nvSpPr>
          <p:spPr>
            <a:xfrm>
              <a:off x="5923237" y="213355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 smtClean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  <a:endParaRPr lang="en-US" sz="1800" dirty="0">
                <a:solidFill>
                  <a:srgbClr val="4BACC6">
                    <a:lumMod val="50000"/>
                  </a:srgbClr>
                </a:solidFill>
              </a:endParaRPr>
            </a:p>
          </p:txBody>
        </p:sp>
        <p:cxnSp>
          <p:nvCxnSpPr>
            <p:cNvPr id="131" name="Straight Arrow Connector 130"/>
            <p:cNvCxnSpPr>
              <a:stCxn id="130" idx="3"/>
              <a:endCxn id="132" idx="1"/>
            </p:cNvCxnSpPr>
            <p:nvPr/>
          </p:nvCxnSpPr>
          <p:spPr>
            <a:xfrm>
              <a:off x="6269349" y="2285945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ounded Rectangle 131"/>
            <p:cNvSpPr/>
            <p:nvPr/>
          </p:nvSpPr>
          <p:spPr>
            <a:xfrm>
              <a:off x="6545603" y="2133557"/>
              <a:ext cx="347699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133" name="Straight Arrow Connector 132"/>
            <p:cNvCxnSpPr>
              <a:endCxn id="128" idx="1"/>
            </p:cNvCxnSpPr>
            <p:nvPr/>
          </p:nvCxnSpPr>
          <p:spPr>
            <a:xfrm>
              <a:off x="5023028" y="2285945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ounded Rectangle 133"/>
            <p:cNvSpPr/>
            <p:nvPr/>
          </p:nvSpPr>
          <p:spPr>
            <a:xfrm>
              <a:off x="3429008" y="3200272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35" name="Straight Arrow Connector 134"/>
            <p:cNvCxnSpPr>
              <a:stCxn id="134" idx="3"/>
              <a:endCxn id="136" idx="1"/>
            </p:cNvCxnSpPr>
            <p:nvPr/>
          </p:nvCxnSpPr>
          <p:spPr>
            <a:xfrm>
              <a:off x="3775120" y="3352660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Rounded Rectangle 135"/>
            <p:cNvSpPr/>
            <p:nvPr/>
          </p:nvSpPr>
          <p:spPr>
            <a:xfrm>
              <a:off x="4052963" y="3200272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37" name="Straight Arrow Connector 136"/>
            <p:cNvCxnSpPr>
              <a:stCxn id="136" idx="3"/>
              <a:endCxn id="138" idx="1"/>
            </p:cNvCxnSpPr>
            <p:nvPr/>
          </p:nvCxnSpPr>
          <p:spPr>
            <a:xfrm>
              <a:off x="4399074" y="3352660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ounded Rectangle 137"/>
            <p:cNvSpPr/>
            <p:nvPr/>
          </p:nvSpPr>
          <p:spPr>
            <a:xfrm>
              <a:off x="4675329" y="3200272"/>
              <a:ext cx="347699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5299282" y="3200272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40" name="Straight Arrow Connector 139"/>
            <p:cNvCxnSpPr>
              <a:stCxn id="139" idx="3"/>
              <a:endCxn id="141" idx="1"/>
            </p:cNvCxnSpPr>
            <p:nvPr/>
          </p:nvCxnSpPr>
          <p:spPr>
            <a:xfrm>
              <a:off x="5645394" y="3352660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ounded Rectangle 140"/>
            <p:cNvSpPr/>
            <p:nvPr/>
          </p:nvSpPr>
          <p:spPr>
            <a:xfrm>
              <a:off x="5923237" y="3200272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42" name="Straight Arrow Connector 141"/>
            <p:cNvCxnSpPr>
              <a:stCxn id="141" idx="3"/>
              <a:endCxn id="143" idx="1"/>
            </p:cNvCxnSpPr>
            <p:nvPr/>
          </p:nvCxnSpPr>
          <p:spPr>
            <a:xfrm>
              <a:off x="6269349" y="3352660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Rounded Rectangle 142"/>
            <p:cNvSpPr/>
            <p:nvPr/>
          </p:nvSpPr>
          <p:spPr>
            <a:xfrm>
              <a:off x="6545603" y="3200272"/>
              <a:ext cx="347699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144" name="Straight Arrow Connector 143"/>
            <p:cNvCxnSpPr>
              <a:endCxn id="139" idx="1"/>
            </p:cNvCxnSpPr>
            <p:nvPr/>
          </p:nvCxnSpPr>
          <p:spPr>
            <a:xfrm>
              <a:off x="5023028" y="3352660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ounded Rectangle 144"/>
            <p:cNvSpPr/>
            <p:nvPr/>
          </p:nvSpPr>
          <p:spPr>
            <a:xfrm>
              <a:off x="7169557" y="3200272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46" name="Straight Arrow Connector 145"/>
            <p:cNvCxnSpPr>
              <a:stCxn id="145" idx="3"/>
              <a:endCxn id="147" idx="1"/>
            </p:cNvCxnSpPr>
            <p:nvPr/>
          </p:nvCxnSpPr>
          <p:spPr>
            <a:xfrm>
              <a:off x="7515668" y="3352660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Rounded Rectangle 146"/>
            <p:cNvSpPr/>
            <p:nvPr/>
          </p:nvSpPr>
          <p:spPr>
            <a:xfrm>
              <a:off x="7793511" y="3200272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148" name="Straight Arrow Connector 147"/>
            <p:cNvCxnSpPr>
              <a:stCxn id="147" idx="3"/>
              <a:endCxn id="149" idx="1"/>
            </p:cNvCxnSpPr>
            <p:nvPr/>
          </p:nvCxnSpPr>
          <p:spPr>
            <a:xfrm>
              <a:off x="8139623" y="3352660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ounded Rectangle 148"/>
            <p:cNvSpPr/>
            <p:nvPr/>
          </p:nvSpPr>
          <p:spPr>
            <a:xfrm>
              <a:off x="8415877" y="3200272"/>
              <a:ext cx="347699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150" name="Straight Arrow Connector 149"/>
            <p:cNvCxnSpPr>
              <a:stCxn id="143" idx="3"/>
              <a:endCxn id="145" idx="1"/>
            </p:cNvCxnSpPr>
            <p:nvPr/>
          </p:nvCxnSpPr>
          <p:spPr>
            <a:xfrm>
              <a:off x="6893302" y="3352660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ounded Rectangle 150"/>
            <p:cNvSpPr/>
            <p:nvPr/>
          </p:nvSpPr>
          <p:spPr>
            <a:xfrm>
              <a:off x="3435359" y="3733629"/>
              <a:ext cx="347700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52" name="Straight Arrow Connector 151"/>
            <p:cNvCxnSpPr>
              <a:stCxn id="151" idx="3"/>
              <a:endCxn id="153" idx="1"/>
            </p:cNvCxnSpPr>
            <p:nvPr/>
          </p:nvCxnSpPr>
          <p:spPr>
            <a:xfrm>
              <a:off x="3783059" y="3886017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Rounded Rectangle 152"/>
            <p:cNvSpPr/>
            <p:nvPr/>
          </p:nvSpPr>
          <p:spPr>
            <a:xfrm>
              <a:off x="4059313" y="3733629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54" name="Straight Arrow Connector 153"/>
            <p:cNvCxnSpPr>
              <a:stCxn id="153" idx="3"/>
              <a:endCxn id="155" idx="1"/>
            </p:cNvCxnSpPr>
            <p:nvPr/>
          </p:nvCxnSpPr>
          <p:spPr>
            <a:xfrm>
              <a:off x="4405425" y="3886017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ounded Rectangle 154"/>
            <p:cNvSpPr/>
            <p:nvPr/>
          </p:nvSpPr>
          <p:spPr>
            <a:xfrm>
              <a:off x="4683267" y="3733629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5305633" y="3733629"/>
              <a:ext cx="347700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57" name="Straight Arrow Connector 156"/>
            <p:cNvCxnSpPr>
              <a:stCxn id="156" idx="3"/>
              <a:endCxn id="158" idx="1"/>
            </p:cNvCxnSpPr>
            <p:nvPr/>
          </p:nvCxnSpPr>
          <p:spPr>
            <a:xfrm>
              <a:off x="5653333" y="3886017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Rounded Rectangle 157"/>
            <p:cNvSpPr/>
            <p:nvPr/>
          </p:nvSpPr>
          <p:spPr>
            <a:xfrm>
              <a:off x="5929587" y="3733629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59" name="Straight Arrow Connector 158"/>
            <p:cNvCxnSpPr>
              <a:stCxn id="158" idx="3"/>
              <a:endCxn id="160" idx="1"/>
            </p:cNvCxnSpPr>
            <p:nvPr/>
          </p:nvCxnSpPr>
          <p:spPr>
            <a:xfrm>
              <a:off x="6275699" y="3886017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Rounded Rectangle 159"/>
            <p:cNvSpPr/>
            <p:nvPr/>
          </p:nvSpPr>
          <p:spPr>
            <a:xfrm>
              <a:off x="6553541" y="3733629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161" name="Straight Arrow Connector 160"/>
            <p:cNvCxnSpPr>
              <a:endCxn id="156" idx="1"/>
            </p:cNvCxnSpPr>
            <p:nvPr/>
          </p:nvCxnSpPr>
          <p:spPr>
            <a:xfrm>
              <a:off x="5029379" y="3886017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Rounded Rectangle 161"/>
            <p:cNvSpPr/>
            <p:nvPr/>
          </p:nvSpPr>
          <p:spPr>
            <a:xfrm>
              <a:off x="7175907" y="3733629"/>
              <a:ext cx="347700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63" name="Straight Arrow Connector 162"/>
            <p:cNvCxnSpPr>
              <a:stCxn id="162" idx="3"/>
              <a:endCxn id="164" idx="1"/>
            </p:cNvCxnSpPr>
            <p:nvPr/>
          </p:nvCxnSpPr>
          <p:spPr>
            <a:xfrm>
              <a:off x="7523607" y="3886017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Rounded Rectangle 163"/>
            <p:cNvSpPr/>
            <p:nvPr/>
          </p:nvSpPr>
          <p:spPr>
            <a:xfrm>
              <a:off x="7799862" y="3733629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165" name="Straight Arrow Connector 164"/>
            <p:cNvCxnSpPr>
              <a:stCxn id="164" idx="3"/>
              <a:endCxn id="166" idx="1"/>
            </p:cNvCxnSpPr>
            <p:nvPr/>
          </p:nvCxnSpPr>
          <p:spPr>
            <a:xfrm>
              <a:off x="8145974" y="3886017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Rounded Rectangle 165"/>
            <p:cNvSpPr/>
            <p:nvPr/>
          </p:nvSpPr>
          <p:spPr>
            <a:xfrm>
              <a:off x="8423815" y="3733629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167" name="Straight Arrow Connector 166"/>
            <p:cNvCxnSpPr>
              <a:stCxn id="160" idx="3"/>
              <a:endCxn id="162" idx="1"/>
            </p:cNvCxnSpPr>
            <p:nvPr/>
          </p:nvCxnSpPr>
          <p:spPr>
            <a:xfrm>
              <a:off x="6899653" y="3886017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Rounded Rectangle 167"/>
            <p:cNvSpPr/>
            <p:nvPr/>
          </p:nvSpPr>
          <p:spPr>
            <a:xfrm>
              <a:off x="3414720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69" name="Straight Arrow Connector 168"/>
            <p:cNvCxnSpPr>
              <a:stCxn id="168" idx="3"/>
              <a:endCxn id="170" idx="1"/>
            </p:cNvCxnSpPr>
            <p:nvPr/>
          </p:nvCxnSpPr>
          <p:spPr>
            <a:xfrm>
              <a:off x="3760831" y="4419375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Rounded Rectangle 169"/>
            <p:cNvSpPr/>
            <p:nvPr/>
          </p:nvSpPr>
          <p:spPr>
            <a:xfrm>
              <a:off x="4038673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71" name="Straight Arrow Connector 170"/>
            <p:cNvCxnSpPr>
              <a:stCxn id="170" idx="3"/>
              <a:endCxn id="172" idx="1"/>
            </p:cNvCxnSpPr>
            <p:nvPr/>
          </p:nvCxnSpPr>
          <p:spPr>
            <a:xfrm>
              <a:off x="4384785" y="4419375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Rounded Rectangle 171"/>
            <p:cNvSpPr/>
            <p:nvPr/>
          </p:nvSpPr>
          <p:spPr>
            <a:xfrm>
              <a:off x="4662628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5284994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74" name="Straight Arrow Connector 173"/>
            <p:cNvCxnSpPr>
              <a:stCxn id="173" idx="3"/>
              <a:endCxn id="175" idx="1"/>
            </p:cNvCxnSpPr>
            <p:nvPr/>
          </p:nvCxnSpPr>
          <p:spPr>
            <a:xfrm>
              <a:off x="5631106" y="4419375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ounded Rectangle 174"/>
            <p:cNvSpPr/>
            <p:nvPr/>
          </p:nvSpPr>
          <p:spPr>
            <a:xfrm>
              <a:off x="5908947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76" name="Straight Arrow Connector 175"/>
            <p:cNvCxnSpPr>
              <a:stCxn id="175" idx="3"/>
              <a:endCxn id="177" idx="1"/>
            </p:cNvCxnSpPr>
            <p:nvPr/>
          </p:nvCxnSpPr>
          <p:spPr>
            <a:xfrm>
              <a:off x="6255059" y="4419375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Rounded Rectangle 176"/>
            <p:cNvSpPr/>
            <p:nvPr/>
          </p:nvSpPr>
          <p:spPr>
            <a:xfrm>
              <a:off x="6532902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178" name="Straight Arrow Connector 177"/>
            <p:cNvCxnSpPr>
              <a:endCxn id="173" idx="1"/>
            </p:cNvCxnSpPr>
            <p:nvPr/>
          </p:nvCxnSpPr>
          <p:spPr>
            <a:xfrm>
              <a:off x="5008739" y="4419375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Rounded Rectangle 178"/>
            <p:cNvSpPr/>
            <p:nvPr/>
          </p:nvSpPr>
          <p:spPr>
            <a:xfrm>
              <a:off x="7155268" y="4266987"/>
              <a:ext cx="347699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80" name="Straight Arrow Connector 179"/>
            <p:cNvCxnSpPr>
              <a:stCxn id="179" idx="3"/>
              <a:endCxn id="181" idx="1"/>
            </p:cNvCxnSpPr>
            <p:nvPr/>
          </p:nvCxnSpPr>
          <p:spPr>
            <a:xfrm>
              <a:off x="7502967" y="4419375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Rounded Rectangle 180"/>
            <p:cNvSpPr/>
            <p:nvPr/>
          </p:nvSpPr>
          <p:spPr>
            <a:xfrm>
              <a:off x="7779221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182" name="Straight Arrow Connector 181"/>
            <p:cNvCxnSpPr>
              <a:stCxn id="181" idx="3"/>
              <a:endCxn id="183" idx="1"/>
            </p:cNvCxnSpPr>
            <p:nvPr/>
          </p:nvCxnSpPr>
          <p:spPr>
            <a:xfrm>
              <a:off x="8125333" y="4419375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Rounded Rectangle 182"/>
            <p:cNvSpPr/>
            <p:nvPr/>
          </p:nvSpPr>
          <p:spPr>
            <a:xfrm>
              <a:off x="8403176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184" name="Straight Arrow Connector 183"/>
            <p:cNvCxnSpPr>
              <a:stCxn id="177" idx="3"/>
              <a:endCxn id="179" idx="1"/>
            </p:cNvCxnSpPr>
            <p:nvPr/>
          </p:nvCxnSpPr>
          <p:spPr>
            <a:xfrm>
              <a:off x="6879014" y="4419375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Rounded Rectangle 184"/>
            <p:cNvSpPr/>
            <p:nvPr/>
          </p:nvSpPr>
          <p:spPr>
            <a:xfrm>
              <a:off x="3422657" y="4800344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86" name="Straight Arrow Connector 185"/>
            <p:cNvCxnSpPr>
              <a:stCxn id="185" idx="3"/>
              <a:endCxn id="187" idx="1"/>
            </p:cNvCxnSpPr>
            <p:nvPr/>
          </p:nvCxnSpPr>
          <p:spPr>
            <a:xfrm>
              <a:off x="3768769" y="4952732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Rounded Rectangle 186"/>
            <p:cNvSpPr/>
            <p:nvPr/>
          </p:nvSpPr>
          <p:spPr>
            <a:xfrm>
              <a:off x="4045024" y="4800344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88" name="Straight Arrow Connector 187"/>
            <p:cNvCxnSpPr>
              <a:stCxn id="187" idx="3"/>
              <a:endCxn id="189" idx="1"/>
            </p:cNvCxnSpPr>
            <p:nvPr/>
          </p:nvCxnSpPr>
          <p:spPr>
            <a:xfrm>
              <a:off x="4391136" y="4952732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Rounded Rectangle 188"/>
            <p:cNvSpPr/>
            <p:nvPr/>
          </p:nvSpPr>
          <p:spPr>
            <a:xfrm>
              <a:off x="4668978" y="4800344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sp>
          <p:nvSpPr>
            <p:cNvPr id="190" name="Rounded Rectangle 189"/>
            <p:cNvSpPr/>
            <p:nvPr/>
          </p:nvSpPr>
          <p:spPr>
            <a:xfrm>
              <a:off x="5292932" y="4800344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91" name="Straight Arrow Connector 190"/>
            <p:cNvCxnSpPr>
              <a:stCxn id="190" idx="3"/>
              <a:endCxn id="192" idx="1"/>
            </p:cNvCxnSpPr>
            <p:nvPr/>
          </p:nvCxnSpPr>
          <p:spPr>
            <a:xfrm>
              <a:off x="5639044" y="4952732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Rounded Rectangle 191"/>
            <p:cNvSpPr/>
            <p:nvPr/>
          </p:nvSpPr>
          <p:spPr>
            <a:xfrm>
              <a:off x="5915298" y="4800344"/>
              <a:ext cx="347700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93" name="Straight Arrow Connector 192"/>
            <p:cNvCxnSpPr>
              <a:stCxn id="192" idx="3"/>
              <a:endCxn id="194" idx="1"/>
            </p:cNvCxnSpPr>
            <p:nvPr/>
          </p:nvCxnSpPr>
          <p:spPr>
            <a:xfrm>
              <a:off x="6262998" y="4952732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Rounded Rectangle 193"/>
            <p:cNvSpPr/>
            <p:nvPr/>
          </p:nvSpPr>
          <p:spPr>
            <a:xfrm>
              <a:off x="6539252" y="4800344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195" name="Straight Arrow Connector 194"/>
            <p:cNvCxnSpPr>
              <a:endCxn id="190" idx="1"/>
            </p:cNvCxnSpPr>
            <p:nvPr/>
          </p:nvCxnSpPr>
          <p:spPr>
            <a:xfrm>
              <a:off x="5015090" y="4952732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Rounded Rectangle 195"/>
            <p:cNvSpPr/>
            <p:nvPr/>
          </p:nvSpPr>
          <p:spPr>
            <a:xfrm>
              <a:off x="7163206" y="4800344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97" name="Straight Arrow Connector 196"/>
            <p:cNvCxnSpPr>
              <a:stCxn id="196" idx="3"/>
              <a:endCxn id="198" idx="1"/>
            </p:cNvCxnSpPr>
            <p:nvPr/>
          </p:nvCxnSpPr>
          <p:spPr>
            <a:xfrm>
              <a:off x="7509318" y="4952732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Rounded Rectangle 197"/>
            <p:cNvSpPr/>
            <p:nvPr/>
          </p:nvSpPr>
          <p:spPr>
            <a:xfrm>
              <a:off x="7785572" y="4800344"/>
              <a:ext cx="347700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199" name="Straight Arrow Connector 198"/>
            <p:cNvCxnSpPr>
              <a:stCxn id="198" idx="3"/>
              <a:endCxn id="200" idx="1"/>
            </p:cNvCxnSpPr>
            <p:nvPr/>
          </p:nvCxnSpPr>
          <p:spPr>
            <a:xfrm>
              <a:off x="8133272" y="4952732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Rounded Rectangle 199"/>
            <p:cNvSpPr/>
            <p:nvPr/>
          </p:nvSpPr>
          <p:spPr>
            <a:xfrm>
              <a:off x="8409527" y="4800344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201" name="Straight Arrow Connector 200"/>
            <p:cNvCxnSpPr>
              <a:stCxn id="194" idx="3"/>
              <a:endCxn id="196" idx="1"/>
            </p:cNvCxnSpPr>
            <p:nvPr/>
          </p:nvCxnSpPr>
          <p:spPr>
            <a:xfrm>
              <a:off x="6885364" y="4952732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Box 201"/>
            <p:cNvSpPr txBox="1"/>
            <p:nvPr/>
          </p:nvSpPr>
          <p:spPr>
            <a:xfrm>
              <a:off x="3352800" y="4800344"/>
              <a:ext cx="1116132" cy="101591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dirty="0">
                  <a:solidFill>
                    <a:srgbClr val="4BACC6">
                      <a:lumMod val="50000"/>
                    </a:srgbClr>
                  </a:solidFill>
                  <a:latin typeface="Calibri"/>
                  <a:cs typeface="Arial" charset="0"/>
                </a:rPr>
                <a:t>. . .</a:t>
              </a:r>
            </a:p>
          </p:txBody>
        </p:sp>
        <p:sp>
          <p:nvSpPr>
            <p:cNvPr id="203" name="Rounded Rectangle 202"/>
            <p:cNvSpPr/>
            <p:nvPr/>
          </p:nvSpPr>
          <p:spPr>
            <a:xfrm>
              <a:off x="3435359" y="2666915"/>
              <a:ext cx="347700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204" name="Straight Arrow Connector 203"/>
            <p:cNvCxnSpPr/>
            <p:nvPr/>
          </p:nvCxnSpPr>
          <p:spPr>
            <a:xfrm>
              <a:off x="3783059" y="2819303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Rounded Rectangle 204"/>
            <p:cNvSpPr/>
            <p:nvPr/>
          </p:nvSpPr>
          <p:spPr>
            <a:xfrm>
              <a:off x="4059313" y="2666915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206" name="Straight Arrow Connector 205"/>
            <p:cNvCxnSpPr/>
            <p:nvPr/>
          </p:nvCxnSpPr>
          <p:spPr>
            <a:xfrm>
              <a:off x="4405425" y="2819303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Rounded Rectangle 206"/>
            <p:cNvSpPr/>
            <p:nvPr/>
          </p:nvSpPr>
          <p:spPr>
            <a:xfrm>
              <a:off x="4683267" y="2666915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sp>
          <p:nvSpPr>
            <p:cNvPr id="208" name="Rounded Rectangle 207"/>
            <p:cNvSpPr/>
            <p:nvPr/>
          </p:nvSpPr>
          <p:spPr>
            <a:xfrm>
              <a:off x="5305633" y="2666915"/>
              <a:ext cx="347700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209" name="Straight Arrow Connector 208"/>
            <p:cNvCxnSpPr/>
            <p:nvPr/>
          </p:nvCxnSpPr>
          <p:spPr>
            <a:xfrm>
              <a:off x="5653333" y="2819303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Rounded Rectangle 209"/>
            <p:cNvSpPr/>
            <p:nvPr/>
          </p:nvSpPr>
          <p:spPr>
            <a:xfrm>
              <a:off x="5929587" y="2666915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211" name="Straight Arrow Connector 210"/>
            <p:cNvCxnSpPr/>
            <p:nvPr/>
          </p:nvCxnSpPr>
          <p:spPr>
            <a:xfrm>
              <a:off x="6275699" y="2819303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Rounded Rectangle 211"/>
            <p:cNvSpPr/>
            <p:nvPr/>
          </p:nvSpPr>
          <p:spPr>
            <a:xfrm>
              <a:off x="6553541" y="2666915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213" name="Straight Arrow Connector 212"/>
            <p:cNvCxnSpPr/>
            <p:nvPr/>
          </p:nvCxnSpPr>
          <p:spPr>
            <a:xfrm>
              <a:off x="5029379" y="2819303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13"/>
          <p:cNvGrpSpPr>
            <a:grpSpLocks/>
          </p:cNvGrpSpPr>
          <p:nvPr/>
        </p:nvGrpSpPr>
        <p:grpSpPr bwMode="auto">
          <a:xfrm>
            <a:off x="3124200" y="762000"/>
            <a:ext cx="5867400" cy="3429000"/>
            <a:chOff x="3124200" y="762000"/>
            <a:chExt cx="5867400" cy="3429000"/>
          </a:xfrm>
        </p:grpSpPr>
        <p:sp>
          <p:nvSpPr>
            <p:cNvPr id="215" name="Oval 214"/>
            <p:cNvSpPr/>
            <p:nvPr/>
          </p:nvSpPr>
          <p:spPr>
            <a:xfrm>
              <a:off x="3200400" y="1447800"/>
              <a:ext cx="20574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3124200" y="3581400"/>
              <a:ext cx="58674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217" name="Straight Arrow Connector 216"/>
            <p:cNvCxnSpPr>
              <a:stCxn id="7195" idx="1"/>
              <a:endCxn id="215" idx="7"/>
            </p:cNvCxnSpPr>
            <p:nvPr/>
          </p:nvCxnSpPr>
          <p:spPr>
            <a:xfrm rot="10800000" flipV="1">
              <a:off x="4956175" y="1362075"/>
              <a:ext cx="1749425" cy="17462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>
              <a:stCxn id="7195" idx="2"/>
              <a:endCxn id="216" idx="7"/>
            </p:cNvCxnSpPr>
            <p:nvPr/>
          </p:nvCxnSpPr>
          <p:spPr>
            <a:xfrm rot="16200000" flipH="1">
              <a:off x="6984207" y="2521743"/>
              <a:ext cx="1708150" cy="58896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95" name="TextBox 218"/>
            <p:cNvSpPr txBox="1">
              <a:spLocks noChangeArrowheads="1"/>
            </p:cNvSpPr>
            <p:nvPr/>
          </p:nvSpPr>
          <p:spPr bwMode="auto">
            <a:xfrm>
              <a:off x="6705600" y="762000"/>
              <a:ext cx="16764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smtClean="0">
                  <a:solidFill>
                    <a:srgbClr val="FF0000"/>
                  </a:solidFill>
                  <a:cs typeface="Arial" charset="0"/>
                </a:rPr>
                <a:t>Manual testing</a:t>
              </a:r>
            </a:p>
            <a:p>
              <a:pPr eaLnBrk="1" hangingPunct="1"/>
              <a:r>
                <a:rPr lang="en-US" sz="1800" smtClean="0">
                  <a:solidFill>
                    <a:srgbClr val="FF0000"/>
                  </a:solidFill>
                  <a:cs typeface="Arial" charset="0"/>
                </a:rPr>
                <a:t>only examines small subset of behaviors</a:t>
              </a:r>
            </a:p>
          </p:txBody>
        </p:sp>
      </p:grpSp>
      <p:sp>
        <p:nvSpPr>
          <p:cNvPr id="7190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4F42EB03-E131-4E1E-8D37-C51837B99C31}" type="slidenum">
              <a:rPr lang="en-US" sz="1200" smtClean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pPr algn="r" eaLnBrk="1" hangingPunct="1"/>
              <a:t>8</a:t>
            </a:fld>
            <a:endParaRPr lang="en-US" sz="1200" smtClean="0">
              <a:solidFill>
                <a:prstClr val="black"/>
              </a:solidFill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7015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Currently Detectable Flow Types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1329300" y="4142100"/>
            <a:ext cx="6243299" cy="83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480"/>
              </a:spcBef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Unique Flow Types = Sources x Sink</a:t>
            </a:r>
          </a:p>
          <a:p>
            <a:endParaRPr lang="en"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body" idx="4294967295"/>
          </p:nvPr>
        </p:nvSpPr>
        <p:spPr>
          <a:xfrm>
            <a:off x="3082500" y="2809072"/>
            <a:ext cx="2736899" cy="612599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80"/>
              </a:spcBef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396 Flow Types</a:t>
            </a:r>
          </a:p>
        </p:txBody>
      </p:sp>
    </p:spTree>
    <p:extLst>
      <p:ext uri="{BB962C8B-B14F-4D97-AF65-F5344CB8AC3E}">
        <p14:creationId xmlns:p14="http://schemas.microsoft.com/office/powerpoint/2010/main" xmlns="" val="5059144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Example Analysis 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170354" y="1733627"/>
            <a:ext cx="4603199" cy="477569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b="1" dirty="0"/>
              <a:t>Contact Sync for Facebook (unofficial)</a:t>
            </a:r>
          </a:p>
          <a:p>
            <a:endParaRPr lang="en" sz="1800" b="1" dirty="0"/>
          </a:p>
        </p:txBody>
      </p:sp>
      <p:sp>
        <p:nvSpPr>
          <p:cNvPr id="211" name="Shape 211"/>
          <p:cNvSpPr/>
          <p:nvPr/>
        </p:nvSpPr>
        <p:spPr>
          <a:xfrm>
            <a:off x="990600" y="2286000"/>
            <a:ext cx="6553200" cy="4114800"/>
          </a:xfrm>
          <a:prstGeom prst="rect">
            <a:avLst/>
          </a:prstGeom>
          <a:blipFill>
            <a:blip r:embed="rId3" cstate="print"/>
            <a:srcRect/>
            <a:stretch>
              <a:fillRect l="-30697" t="-12768" r="-31357"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11619531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Contact Sync Permissions</a:t>
            </a:r>
          </a:p>
        </p:txBody>
      </p:sp>
      <p:graphicFrame>
        <p:nvGraphicFramePr>
          <p:cNvPr id="217" name="Shape 217"/>
          <p:cNvGraphicFramePr/>
          <p:nvPr>
            <p:extLst>
              <p:ext uri="{D42A27DB-BD31-4B8C-83A1-F6EECF244321}">
                <p14:modId xmlns:p14="http://schemas.microsoft.com/office/powerpoint/2010/main" xmlns="" val="2830530594"/>
              </p:ext>
            </p:extLst>
          </p:nvPr>
        </p:nvGraphicFramePr>
        <p:xfrm>
          <a:off x="606625" y="1579311"/>
          <a:ext cx="8003975" cy="527868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68000"/>
                <a:gridCol w="2570974"/>
                <a:gridCol w="2765001"/>
              </a:tblGrid>
              <a:tr h="3734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 dirty="0"/>
                        <a:t>Category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/>
                        <a:t>Permission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/>
                        <a:t>Description</a:t>
                      </a:r>
                    </a:p>
                  </a:txBody>
                  <a:tcPr marL="91425" marR="91425" marT="91425" marB="91425"/>
                </a:tc>
              </a:tr>
              <a:tr h="3303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Your Accounts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dirty="0"/>
                        <a:t>AUTHENTICATE_ACCOUNTS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Act as an account authenticator</a:t>
                      </a:r>
                    </a:p>
                  </a:txBody>
                  <a:tcPr marL="91425" marR="91425" marT="91425" marB="91425"/>
                </a:tc>
              </a:tr>
              <a:tr h="373438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MANAGE_ACCOUNTS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Manage accounts list</a:t>
                      </a:r>
                    </a:p>
                  </a:txBody>
                  <a:tcPr marL="91425" marR="91425" marT="91425" marB="91425"/>
                </a:tc>
              </a:tr>
              <a:tr h="373438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USE_CREDENTIALS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Use authentication credentials </a:t>
                      </a:r>
                    </a:p>
                  </a:txBody>
                  <a:tcPr marL="91425" marR="91425" marT="91425" marB="91425"/>
                </a:tc>
              </a:tr>
              <a:tr h="3303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 dirty="0">
                          <a:solidFill>
                            <a:srgbClr val="C00000"/>
                          </a:solidFill>
                        </a:rPr>
                        <a:t>Network Communication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 dirty="0">
                          <a:solidFill>
                            <a:srgbClr val="C00000"/>
                          </a:solidFill>
                        </a:rPr>
                        <a:t>INTERNET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 dirty="0">
                          <a:solidFill>
                            <a:srgbClr val="C00000"/>
                          </a:solidFill>
                        </a:rPr>
                        <a:t>Full Internet access</a:t>
                      </a:r>
                    </a:p>
                  </a:txBody>
                  <a:tcPr marL="91425" marR="91425" marT="91425" marB="91425"/>
                </a:tc>
              </a:tr>
              <a:tr h="373438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ACCESS_NETWORK_STATE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View network state</a:t>
                      </a:r>
                    </a:p>
                  </a:txBody>
                  <a:tcPr marL="91425" marR="91425" marT="91425" marB="91425"/>
                </a:tc>
              </a:tr>
              <a:tr h="3303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 dirty="0">
                          <a:solidFill>
                            <a:srgbClr val="C00000"/>
                          </a:solidFill>
                        </a:rPr>
                        <a:t>Your Personal Information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 dirty="0">
                          <a:solidFill>
                            <a:srgbClr val="C00000"/>
                          </a:solidFill>
                        </a:rPr>
                        <a:t>READ_CONTACTS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 dirty="0">
                          <a:solidFill>
                            <a:srgbClr val="C00000"/>
                          </a:solidFill>
                        </a:rPr>
                        <a:t>Read contact data</a:t>
                      </a:r>
                    </a:p>
                  </a:txBody>
                  <a:tcPr marL="91425" marR="91425" marT="91425" marB="91425"/>
                </a:tc>
              </a:tr>
              <a:tr h="373438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WRITE_CONTACTS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Write contact data</a:t>
                      </a:r>
                    </a:p>
                  </a:txBody>
                  <a:tcPr marL="91425" marR="91425" marT="91425" marB="91425"/>
                </a:tc>
              </a:tr>
              <a:tr h="3303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System Tools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WRITE_SETTINGS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Modify global system settings</a:t>
                      </a:r>
                    </a:p>
                  </a:txBody>
                  <a:tcPr marL="91425" marR="91425" marT="91425" marB="91425"/>
                </a:tc>
              </a:tr>
              <a:tr h="402279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WRITE_SYNC_SETTINGS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Write sync settings (e.g. Contact sync)</a:t>
                      </a:r>
                    </a:p>
                  </a:txBody>
                  <a:tcPr marL="91425" marR="91425" marT="91425" marB="91425"/>
                </a:tc>
              </a:tr>
              <a:tr h="373438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READ_SYNC_SETTINGS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Read whether sync is enabled</a:t>
                      </a:r>
                    </a:p>
                  </a:txBody>
                  <a:tcPr marL="91425" marR="91425" marT="91425" marB="91425"/>
                </a:tc>
              </a:tr>
              <a:tr h="373438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READ_SYNC_STATS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Read history of syncs</a:t>
                      </a:r>
                    </a:p>
                  </a:txBody>
                  <a:tcPr marL="91425" marR="91425" marT="91425" marB="91425"/>
                </a:tc>
              </a:tr>
              <a:tr h="3303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 dirty="0">
                          <a:solidFill>
                            <a:srgbClr val="C00000"/>
                          </a:solidFill>
                        </a:rPr>
                        <a:t>Your Accounts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 dirty="0">
                          <a:solidFill>
                            <a:srgbClr val="C00000"/>
                          </a:solidFill>
                        </a:rPr>
                        <a:t>GET_ACCOUNTS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 dirty="0">
                          <a:solidFill>
                            <a:srgbClr val="C00000"/>
                          </a:solidFill>
                        </a:rPr>
                        <a:t>Discover known accounts</a:t>
                      </a:r>
                    </a:p>
                  </a:txBody>
                  <a:tcPr marL="91425" marR="91425" marT="91425" marB="91425"/>
                </a:tc>
              </a:tr>
              <a:tr h="3303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Extra/Custom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WRITE_SECURE_SETTINGS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dirty="0"/>
                        <a:t>Modify secure system settings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338930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Possible Flows from Permissions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415725" y="1640597"/>
            <a:ext cx="3561300" cy="96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/>
              <a:t>Sources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4445880" y="1717547"/>
            <a:ext cx="4291500" cy="7358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Sinks</a:t>
            </a:r>
          </a:p>
        </p:txBody>
      </p:sp>
      <p:sp>
        <p:nvSpPr>
          <p:cNvPr id="225" name="Shape 225"/>
          <p:cNvSpPr/>
          <p:nvPr/>
        </p:nvSpPr>
        <p:spPr>
          <a:xfrm>
            <a:off x="5428551" y="2602289"/>
            <a:ext cx="14313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INTERNET</a:t>
            </a:r>
          </a:p>
        </p:txBody>
      </p:sp>
      <p:sp>
        <p:nvSpPr>
          <p:cNvPr id="226" name="Shape 226"/>
          <p:cNvSpPr/>
          <p:nvPr/>
        </p:nvSpPr>
        <p:spPr>
          <a:xfrm>
            <a:off x="1550923" y="2617188"/>
            <a:ext cx="1877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READ_CONTACTS</a:t>
            </a:r>
          </a:p>
        </p:txBody>
      </p:sp>
      <p:sp>
        <p:nvSpPr>
          <p:cNvPr id="227" name="Shape 227"/>
          <p:cNvSpPr/>
          <p:nvPr/>
        </p:nvSpPr>
        <p:spPr>
          <a:xfrm>
            <a:off x="5426807" y="3394064"/>
            <a:ext cx="25173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WRITE_SETTINGS</a:t>
            </a:r>
          </a:p>
        </p:txBody>
      </p:sp>
      <p:sp>
        <p:nvSpPr>
          <p:cNvPr id="228" name="Shape 228"/>
          <p:cNvSpPr/>
          <p:nvPr/>
        </p:nvSpPr>
        <p:spPr>
          <a:xfrm>
            <a:off x="826575" y="3302989"/>
            <a:ext cx="25784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READ_SYNC_SETTINGS</a:t>
            </a:r>
          </a:p>
        </p:txBody>
      </p:sp>
      <p:sp>
        <p:nvSpPr>
          <p:cNvPr id="229" name="Shape 229"/>
          <p:cNvSpPr/>
          <p:nvPr/>
        </p:nvSpPr>
        <p:spPr>
          <a:xfrm>
            <a:off x="5428551" y="4126289"/>
            <a:ext cx="25350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WRITE_CONTACTS</a:t>
            </a:r>
          </a:p>
        </p:txBody>
      </p:sp>
      <p:sp>
        <p:nvSpPr>
          <p:cNvPr id="230" name="Shape 230"/>
          <p:cNvSpPr/>
          <p:nvPr/>
        </p:nvSpPr>
        <p:spPr>
          <a:xfrm>
            <a:off x="826575" y="4064989"/>
            <a:ext cx="25784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READ_SYNC_STATS</a:t>
            </a:r>
          </a:p>
        </p:txBody>
      </p:sp>
      <p:sp>
        <p:nvSpPr>
          <p:cNvPr id="231" name="Shape 231"/>
          <p:cNvSpPr/>
          <p:nvPr/>
        </p:nvSpPr>
        <p:spPr>
          <a:xfrm>
            <a:off x="1550923" y="4750789"/>
            <a:ext cx="1877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GET_ACCOUNTS</a:t>
            </a:r>
          </a:p>
        </p:txBody>
      </p:sp>
      <p:sp>
        <p:nvSpPr>
          <p:cNvPr id="232" name="Shape 232"/>
          <p:cNvSpPr/>
          <p:nvPr/>
        </p:nvSpPr>
        <p:spPr>
          <a:xfrm>
            <a:off x="5428551" y="4812089"/>
            <a:ext cx="28065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WRITE_SECURE_SETTINGS</a:t>
            </a:r>
          </a:p>
        </p:txBody>
      </p:sp>
      <p:sp>
        <p:nvSpPr>
          <p:cNvPr id="233" name="Shape 233"/>
          <p:cNvSpPr/>
          <p:nvPr/>
        </p:nvSpPr>
        <p:spPr>
          <a:xfrm>
            <a:off x="5428551" y="5497889"/>
            <a:ext cx="28065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WRITE_SETTINGS</a:t>
            </a:r>
          </a:p>
        </p:txBody>
      </p:sp>
      <p:cxnSp>
        <p:nvCxnSpPr>
          <p:cNvPr id="234" name="Shape 234"/>
          <p:cNvCxnSpPr>
            <a:stCxn id="226" idx="3"/>
            <a:endCxn id="225" idx="1"/>
          </p:cNvCxnSpPr>
          <p:nvPr/>
        </p:nvCxnSpPr>
        <p:spPr>
          <a:xfrm rot="10800000" flipH="1">
            <a:off x="3428923" y="2827439"/>
            <a:ext cx="1999628" cy="14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5" name="Shape 235"/>
          <p:cNvCxnSpPr>
            <a:stCxn id="226" idx="3"/>
            <a:endCxn id="227" idx="1"/>
          </p:cNvCxnSpPr>
          <p:nvPr/>
        </p:nvCxnSpPr>
        <p:spPr>
          <a:xfrm>
            <a:off x="3428923" y="2842338"/>
            <a:ext cx="1997883" cy="77687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6" name="Shape 236"/>
          <p:cNvCxnSpPr>
            <a:stCxn id="226" idx="3"/>
            <a:endCxn id="229" idx="1"/>
          </p:cNvCxnSpPr>
          <p:nvPr/>
        </p:nvCxnSpPr>
        <p:spPr>
          <a:xfrm>
            <a:off x="3428923" y="2842338"/>
            <a:ext cx="1999628" cy="1509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7" name="Shape 237"/>
          <p:cNvCxnSpPr>
            <a:stCxn id="226" idx="3"/>
            <a:endCxn id="232" idx="1"/>
          </p:cNvCxnSpPr>
          <p:nvPr/>
        </p:nvCxnSpPr>
        <p:spPr>
          <a:xfrm>
            <a:off x="3428923" y="2842338"/>
            <a:ext cx="1999628" cy="2194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8" name="Shape 238"/>
          <p:cNvCxnSpPr>
            <a:stCxn id="226" idx="3"/>
            <a:endCxn id="233" idx="1"/>
          </p:cNvCxnSpPr>
          <p:nvPr/>
        </p:nvCxnSpPr>
        <p:spPr>
          <a:xfrm>
            <a:off x="3428923" y="2842338"/>
            <a:ext cx="1999628" cy="2880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9" name="Shape 239"/>
          <p:cNvCxnSpPr>
            <a:stCxn id="228" idx="3"/>
            <a:endCxn id="225" idx="1"/>
          </p:cNvCxnSpPr>
          <p:nvPr/>
        </p:nvCxnSpPr>
        <p:spPr>
          <a:xfrm rot="10800000" flipH="1">
            <a:off x="3405075" y="2827439"/>
            <a:ext cx="2023476" cy="700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0" name="Shape 240"/>
          <p:cNvCxnSpPr>
            <a:stCxn id="228" idx="3"/>
            <a:endCxn id="227" idx="1"/>
          </p:cNvCxnSpPr>
          <p:nvPr/>
        </p:nvCxnSpPr>
        <p:spPr>
          <a:xfrm>
            <a:off x="3405075" y="3528139"/>
            <a:ext cx="2021732" cy="9107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1" name="Shape 241"/>
          <p:cNvCxnSpPr>
            <a:stCxn id="228" idx="3"/>
            <a:endCxn id="229" idx="1"/>
          </p:cNvCxnSpPr>
          <p:nvPr/>
        </p:nvCxnSpPr>
        <p:spPr>
          <a:xfrm>
            <a:off x="3405075" y="3528139"/>
            <a:ext cx="2023476" cy="823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2" name="Shape 242"/>
          <p:cNvCxnSpPr>
            <a:stCxn id="228" idx="3"/>
            <a:endCxn id="229" idx="1"/>
          </p:cNvCxnSpPr>
          <p:nvPr/>
        </p:nvCxnSpPr>
        <p:spPr>
          <a:xfrm>
            <a:off x="3405075" y="3528139"/>
            <a:ext cx="2023476" cy="823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3" name="Shape 243"/>
          <p:cNvCxnSpPr>
            <a:stCxn id="228" idx="3"/>
            <a:endCxn id="232" idx="1"/>
          </p:cNvCxnSpPr>
          <p:nvPr/>
        </p:nvCxnSpPr>
        <p:spPr>
          <a:xfrm>
            <a:off x="3405075" y="3528139"/>
            <a:ext cx="2023476" cy="1509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4" name="Shape 244"/>
          <p:cNvCxnSpPr>
            <a:endCxn id="233" idx="1"/>
          </p:cNvCxnSpPr>
          <p:nvPr/>
        </p:nvCxnSpPr>
        <p:spPr>
          <a:xfrm>
            <a:off x="3407151" y="3529738"/>
            <a:ext cx="2021399" cy="2193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5" name="Shape 245"/>
          <p:cNvCxnSpPr>
            <a:stCxn id="230" idx="3"/>
            <a:endCxn id="225" idx="1"/>
          </p:cNvCxnSpPr>
          <p:nvPr/>
        </p:nvCxnSpPr>
        <p:spPr>
          <a:xfrm rot="10800000" flipH="1">
            <a:off x="3405075" y="2827439"/>
            <a:ext cx="2023476" cy="1462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6" name="Shape 246"/>
          <p:cNvCxnSpPr>
            <a:stCxn id="230" idx="3"/>
            <a:endCxn id="227" idx="1"/>
          </p:cNvCxnSpPr>
          <p:nvPr/>
        </p:nvCxnSpPr>
        <p:spPr>
          <a:xfrm rot="10800000" flipH="1">
            <a:off x="3405075" y="3619214"/>
            <a:ext cx="2021732" cy="67092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7" name="Shape 247"/>
          <p:cNvCxnSpPr>
            <a:stCxn id="230" idx="3"/>
            <a:endCxn id="229" idx="1"/>
          </p:cNvCxnSpPr>
          <p:nvPr/>
        </p:nvCxnSpPr>
        <p:spPr>
          <a:xfrm>
            <a:off x="3405075" y="4290139"/>
            <a:ext cx="2023476" cy="61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8" name="Shape 248"/>
          <p:cNvCxnSpPr>
            <a:stCxn id="230" idx="3"/>
            <a:endCxn id="232" idx="1"/>
          </p:cNvCxnSpPr>
          <p:nvPr/>
        </p:nvCxnSpPr>
        <p:spPr>
          <a:xfrm>
            <a:off x="3405075" y="4290139"/>
            <a:ext cx="2023476" cy="747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9" name="Shape 249"/>
          <p:cNvCxnSpPr>
            <a:stCxn id="230" idx="3"/>
            <a:endCxn id="233" idx="1"/>
          </p:cNvCxnSpPr>
          <p:nvPr/>
        </p:nvCxnSpPr>
        <p:spPr>
          <a:xfrm>
            <a:off x="3405075" y="4290139"/>
            <a:ext cx="2023476" cy="1432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0" name="Shape 250"/>
          <p:cNvCxnSpPr>
            <a:stCxn id="231" idx="3"/>
            <a:endCxn id="225" idx="1"/>
          </p:cNvCxnSpPr>
          <p:nvPr/>
        </p:nvCxnSpPr>
        <p:spPr>
          <a:xfrm rot="10800000" flipH="1">
            <a:off x="3428923" y="2827439"/>
            <a:ext cx="1999628" cy="2148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1" name="Shape 251"/>
          <p:cNvCxnSpPr>
            <a:stCxn id="231" idx="3"/>
            <a:endCxn id="227" idx="1"/>
          </p:cNvCxnSpPr>
          <p:nvPr/>
        </p:nvCxnSpPr>
        <p:spPr>
          <a:xfrm rot="10800000" flipH="1">
            <a:off x="3428923" y="3619214"/>
            <a:ext cx="1997883" cy="135672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2" name="Shape 252"/>
          <p:cNvCxnSpPr>
            <a:stCxn id="231" idx="3"/>
            <a:endCxn id="229" idx="1"/>
          </p:cNvCxnSpPr>
          <p:nvPr/>
        </p:nvCxnSpPr>
        <p:spPr>
          <a:xfrm rot="10800000" flipH="1">
            <a:off x="3428923" y="4351439"/>
            <a:ext cx="1999628" cy="624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3" name="Shape 253"/>
          <p:cNvCxnSpPr>
            <a:stCxn id="231" idx="3"/>
            <a:endCxn id="232" idx="1"/>
          </p:cNvCxnSpPr>
          <p:nvPr/>
        </p:nvCxnSpPr>
        <p:spPr>
          <a:xfrm>
            <a:off x="3428923" y="4975939"/>
            <a:ext cx="1999628" cy="61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4" name="Shape 254"/>
          <p:cNvCxnSpPr>
            <a:stCxn id="231" idx="3"/>
            <a:endCxn id="233" idx="1"/>
          </p:cNvCxnSpPr>
          <p:nvPr/>
        </p:nvCxnSpPr>
        <p:spPr>
          <a:xfrm>
            <a:off x="3428923" y="4975939"/>
            <a:ext cx="1999628" cy="747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55" name="Shape 255"/>
          <p:cNvSpPr/>
          <p:nvPr/>
        </p:nvSpPr>
        <p:spPr>
          <a:xfrm>
            <a:off x="1550923" y="5436589"/>
            <a:ext cx="1877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INTERNET</a:t>
            </a:r>
          </a:p>
        </p:txBody>
      </p:sp>
      <p:cxnSp>
        <p:nvCxnSpPr>
          <p:cNvPr id="256" name="Shape 256"/>
          <p:cNvCxnSpPr>
            <a:stCxn id="255" idx="3"/>
            <a:endCxn id="225" idx="1"/>
          </p:cNvCxnSpPr>
          <p:nvPr/>
        </p:nvCxnSpPr>
        <p:spPr>
          <a:xfrm rot="10800000" flipH="1">
            <a:off x="3428923" y="2827439"/>
            <a:ext cx="1999628" cy="2834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7" name="Shape 257"/>
          <p:cNvCxnSpPr>
            <a:stCxn id="255" idx="3"/>
            <a:endCxn id="227" idx="1"/>
          </p:cNvCxnSpPr>
          <p:nvPr/>
        </p:nvCxnSpPr>
        <p:spPr>
          <a:xfrm rot="10800000" flipH="1">
            <a:off x="3428923" y="3619214"/>
            <a:ext cx="1997883" cy="204252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8" name="Shape 258"/>
          <p:cNvCxnSpPr>
            <a:stCxn id="255" idx="3"/>
            <a:endCxn id="229" idx="1"/>
          </p:cNvCxnSpPr>
          <p:nvPr/>
        </p:nvCxnSpPr>
        <p:spPr>
          <a:xfrm rot="10800000" flipH="1">
            <a:off x="3428923" y="4351439"/>
            <a:ext cx="1999628" cy="1310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9" name="Shape 259"/>
          <p:cNvCxnSpPr>
            <a:stCxn id="255" idx="3"/>
            <a:endCxn id="229" idx="1"/>
          </p:cNvCxnSpPr>
          <p:nvPr/>
        </p:nvCxnSpPr>
        <p:spPr>
          <a:xfrm rot="10800000" flipH="1">
            <a:off x="3428923" y="4351439"/>
            <a:ext cx="1999628" cy="1310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0" name="Shape 260"/>
          <p:cNvCxnSpPr>
            <a:stCxn id="255" idx="3"/>
            <a:endCxn id="232" idx="1"/>
          </p:cNvCxnSpPr>
          <p:nvPr/>
        </p:nvCxnSpPr>
        <p:spPr>
          <a:xfrm rot="10800000" flipH="1">
            <a:off x="3428923" y="5037239"/>
            <a:ext cx="1999628" cy="624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1" name="Shape 261"/>
          <p:cNvCxnSpPr>
            <a:stCxn id="255" idx="3"/>
            <a:endCxn id="233" idx="1"/>
          </p:cNvCxnSpPr>
          <p:nvPr/>
        </p:nvCxnSpPr>
        <p:spPr>
          <a:xfrm>
            <a:off x="3428923" y="5661739"/>
            <a:ext cx="1999628" cy="61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xmlns="" val="42796446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Expected Flows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15725" y="1640597"/>
            <a:ext cx="3561300" cy="96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/>
              <a:t>Sources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4445880" y="1717547"/>
            <a:ext cx="4291500" cy="7358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Sinks</a:t>
            </a:r>
          </a:p>
        </p:txBody>
      </p:sp>
      <p:sp>
        <p:nvSpPr>
          <p:cNvPr id="269" name="Shape 269"/>
          <p:cNvSpPr/>
          <p:nvPr/>
        </p:nvSpPr>
        <p:spPr>
          <a:xfrm>
            <a:off x="5428551" y="2602289"/>
            <a:ext cx="14313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INTERNET</a:t>
            </a:r>
          </a:p>
        </p:txBody>
      </p:sp>
      <p:sp>
        <p:nvSpPr>
          <p:cNvPr id="270" name="Shape 270"/>
          <p:cNvSpPr/>
          <p:nvPr/>
        </p:nvSpPr>
        <p:spPr>
          <a:xfrm>
            <a:off x="1550923" y="2617188"/>
            <a:ext cx="1877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READ_CONTACTS</a:t>
            </a:r>
          </a:p>
        </p:txBody>
      </p:sp>
      <p:sp>
        <p:nvSpPr>
          <p:cNvPr id="271" name="Shape 271"/>
          <p:cNvSpPr/>
          <p:nvPr/>
        </p:nvSpPr>
        <p:spPr>
          <a:xfrm>
            <a:off x="5426807" y="3394064"/>
            <a:ext cx="25173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WRITE_SETTINGS</a:t>
            </a:r>
          </a:p>
        </p:txBody>
      </p:sp>
      <p:sp>
        <p:nvSpPr>
          <p:cNvPr id="272" name="Shape 272"/>
          <p:cNvSpPr/>
          <p:nvPr/>
        </p:nvSpPr>
        <p:spPr>
          <a:xfrm>
            <a:off x="826575" y="3302989"/>
            <a:ext cx="25784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READ_SYNC_SETTINGS</a:t>
            </a:r>
          </a:p>
        </p:txBody>
      </p:sp>
      <p:sp>
        <p:nvSpPr>
          <p:cNvPr id="273" name="Shape 273"/>
          <p:cNvSpPr/>
          <p:nvPr/>
        </p:nvSpPr>
        <p:spPr>
          <a:xfrm>
            <a:off x="5428551" y="4126289"/>
            <a:ext cx="25350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WRITE_CONTACTS</a:t>
            </a:r>
          </a:p>
        </p:txBody>
      </p:sp>
      <p:sp>
        <p:nvSpPr>
          <p:cNvPr id="274" name="Shape 274"/>
          <p:cNvSpPr/>
          <p:nvPr/>
        </p:nvSpPr>
        <p:spPr>
          <a:xfrm>
            <a:off x="826575" y="4064989"/>
            <a:ext cx="25784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READ_SYNC_STATS</a:t>
            </a:r>
          </a:p>
        </p:txBody>
      </p:sp>
      <p:sp>
        <p:nvSpPr>
          <p:cNvPr id="275" name="Shape 275"/>
          <p:cNvSpPr/>
          <p:nvPr/>
        </p:nvSpPr>
        <p:spPr>
          <a:xfrm>
            <a:off x="1550923" y="4750789"/>
            <a:ext cx="1877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GET_ACCOUNTS</a:t>
            </a:r>
          </a:p>
        </p:txBody>
      </p:sp>
      <p:sp>
        <p:nvSpPr>
          <p:cNvPr id="276" name="Shape 276"/>
          <p:cNvSpPr/>
          <p:nvPr/>
        </p:nvSpPr>
        <p:spPr>
          <a:xfrm>
            <a:off x="5428551" y="4812089"/>
            <a:ext cx="28065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WRITE_SECURE_SETTINGS</a:t>
            </a:r>
          </a:p>
        </p:txBody>
      </p:sp>
      <p:sp>
        <p:nvSpPr>
          <p:cNvPr id="277" name="Shape 277"/>
          <p:cNvSpPr/>
          <p:nvPr/>
        </p:nvSpPr>
        <p:spPr>
          <a:xfrm>
            <a:off x="5428551" y="5497889"/>
            <a:ext cx="28065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WRITE_SETTINGS</a:t>
            </a:r>
          </a:p>
        </p:txBody>
      </p:sp>
      <p:sp>
        <p:nvSpPr>
          <p:cNvPr id="278" name="Shape 278"/>
          <p:cNvSpPr/>
          <p:nvPr/>
        </p:nvSpPr>
        <p:spPr>
          <a:xfrm>
            <a:off x="1550923" y="5436589"/>
            <a:ext cx="1877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INTERNET</a:t>
            </a:r>
          </a:p>
        </p:txBody>
      </p:sp>
      <p:cxnSp>
        <p:nvCxnSpPr>
          <p:cNvPr id="279" name="Shape 279"/>
          <p:cNvCxnSpPr>
            <a:stCxn id="278" idx="3"/>
            <a:endCxn id="273" idx="1"/>
          </p:cNvCxnSpPr>
          <p:nvPr/>
        </p:nvCxnSpPr>
        <p:spPr>
          <a:xfrm rot="10800000" flipH="1">
            <a:off x="3428923" y="4351439"/>
            <a:ext cx="1999628" cy="1310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0" name="Shape 280"/>
          <p:cNvCxnSpPr>
            <a:stCxn id="278" idx="3"/>
            <a:endCxn id="273" idx="1"/>
          </p:cNvCxnSpPr>
          <p:nvPr/>
        </p:nvCxnSpPr>
        <p:spPr>
          <a:xfrm rot="10800000" flipH="1">
            <a:off x="3428923" y="4351439"/>
            <a:ext cx="1999628" cy="1310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xmlns="" val="42584315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457200" y="3508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Observed Flows</a:t>
            </a:r>
          </a:p>
        </p:txBody>
      </p:sp>
      <p:sp>
        <p:nvSpPr>
          <p:cNvPr id="286" name="Shape 286"/>
          <p:cNvSpPr/>
          <p:nvPr/>
        </p:nvSpPr>
        <p:spPr>
          <a:xfrm>
            <a:off x="979495" y="2743816"/>
            <a:ext cx="1128977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FB API</a:t>
            </a:r>
          </a:p>
        </p:txBody>
      </p:sp>
      <p:sp>
        <p:nvSpPr>
          <p:cNvPr id="287" name="Shape 287"/>
          <p:cNvSpPr/>
          <p:nvPr/>
        </p:nvSpPr>
        <p:spPr>
          <a:xfrm>
            <a:off x="4293060" y="2700760"/>
            <a:ext cx="1155222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Write Contacts</a:t>
            </a:r>
          </a:p>
        </p:txBody>
      </p:sp>
      <p:cxnSp>
        <p:nvCxnSpPr>
          <p:cNvPr id="288" name="Shape 288"/>
          <p:cNvCxnSpPr>
            <a:endCxn id="287" idx="1"/>
          </p:cNvCxnSpPr>
          <p:nvPr/>
        </p:nvCxnSpPr>
        <p:spPr>
          <a:xfrm>
            <a:off x="3690960" y="2903638"/>
            <a:ext cx="6020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89" name="Shape 289"/>
          <p:cNvSpPr/>
          <p:nvPr/>
        </p:nvSpPr>
        <p:spPr>
          <a:xfrm>
            <a:off x="4369260" y="4072360"/>
            <a:ext cx="1706993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Send Internet </a:t>
            </a:r>
          </a:p>
        </p:txBody>
      </p:sp>
      <p:cxnSp>
        <p:nvCxnSpPr>
          <p:cNvPr id="290" name="Shape 290"/>
          <p:cNvCxnSpPr>
            <a:stCxn id="291" idx="3"/>
          </p:cNvCxnSpPr>
          <p:nvPr/>
        </p:nvCxnSpPr>
        <p:spPr>
          <a:xfrm>
            <a:off x="3703873" y="2947438"/>
            <a:ext cx="665399" cy="132780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1" name="Shape 291"/>
          <p:cNvSpPr/>
          <p:nvPr/>
        </p:nvSpPr>
        <p:spPr>
          <a:xfrm>
            <a:off x="2710573" y="2722288"/>
            <a:ext cx="9932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Source: FB_Data</a:t>
            </a:r>
          </a:p>
        </p:txBody>
      </p:sp>
      <p:cxnSp>
        <p:nvCxnSpPr>
          <p:cNvPr id="292" name="Shape 292"/>
          <p:cNvCxnSpPr>
            <a:stCxn id="286" idx="3"/>
          </p:cNvCxnSpPr>
          <p:nvPr/>
        </p:nvCxnSpPr>
        <p:spPr>
          <a:xfrm>
            <a:off x="2108473" y="2946694"/>
            <a:ext cx="6020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3" name="Shape 293"/>
          <p:cNvSpPr/>
          <p:nvPr/>
        </p:nvSpPr>
        <p:spPr>
          <a:xfrm>
            <a:off x="6063373" y="2722288"/>
            <a:ext cx="1658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Sink: Contact_Book</a:t>
            </a:r>
          </a:p>
        </p:txBody>
      </p:sp>
      <p:cxnSp>
        <p:nvCxnSpPr>
          <p:cNvPr id="294" name="Shape 294"/>
          <p:cNvCxnSpPr/>
          <p:nvPr/>
        </p:nvCxnSpPr>
        <p:spPr>
          <a:xfrm>
            <a:off x="5475025" y="2900850"/>
            <a:ext cx="570600" cy="26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5" name="Shape 295"/>
          <p:cNvCxnSpPr>
            <a:stCxn id="289" idx="3"/>
          </p:cNvCxnSpPr>
          <p:nvPr/>
        </p:nvCxnSpPr>
        <p:spPr>
          <a:xfrm>
            <a:off x="6076254" y="4275238"/>
            <a:ext cx="596099" cy="11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6" name="Shape 296"/>
          <p:cNvSpPr/>
          <p:nvPr/>
        </p:nvSpPr>
        <p:spPr>
          <a:xfrm>
            <a:off x="6672271" y="4050089"/>
            <a:ext cx="17115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Sink: Internet</a:t>
            </a:r>
          </a:p>
        </p:txBody>
      </p:sp>
      <p:cxnSp>
        <p:nvCxnSpPr>
          <p:cNvPr id="297" name="Shape 297"/>
          <p:cNvCxnSpPr/>
          <p:nvPr/>
        </p:nvCxnSpPr>
        <p:spPr>
          <a:xfrm rot="10800000" flipH="1">
            <a:off x="3748700" y="3303799"/>
            <a:ext cx="280200" cy="1506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98" name="Shape 298"/>
          <p:cNvSpPr/>
          <p:nvPr/>
        </p:nvSpPr>
        <p:spPr>
          <a:xfrm>
            <a:off x="864060" y="4072360"/>
            <a:ext cx="1155222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Read Contacts</a:t>
            </a:r>
          </a:p>
        </p:txBody>
      </p:sp>
      <p:cxnSp>
        <p:nvCxnSpPr>
          <p:cNvPr id="299" name="Shape 299"/>
          <p:cNvCxnSpPr/>
          <p:nvPr/>
        </p:nvCxnSpPr>
        <p:spPr>
          <a:xfrm>
            <a:off x="2032273" y="4275839"/>
            <a:ext cx="6020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00" name="Shape 300"/>
          <p:cNvSpPr/>
          <p:nvPr/>
        </p:nvSpPr>
        <p:spPr>
          <a:xfrm>
            <a:off x="2634373" y="4050689"/>
            <a:ext cx="9932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Source: Contacts</a:t>
            </a:r>
          </a:p>
        </p:txBody>
      </p:sp>
      <p:cxnSp>
        <p:nvCxnSpPr>
          <p:cNvPr id="301" name="Shape 301"/>
          <p:cNvCxnSpPr>
            <a:endCxn id="289" idx="1"/>
          </p:cNvCxnSpPr>
          <p:nvPr/>
        </p:nvCxnSpPr>
        <p:spPr>
          <a:xfrm>
            <a:off x="3614760" y="4275238"/>
            <a:ext cx="754500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2" name="Shape 302"/>
          <p:cNvCxnSpPr/>
          <p:nvPr/>
        </p:nvCxnSpPr>
        <p:spPr>
          <a:xfrm rot="10800000" flipH="1">
            <a:off x="3755700" y="4127950"/>
            <a:ext cx="175200" cy="315299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xmlns="" val="4672100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Study: Mobile Web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  <a:p>
            <a:pPr marL="457200" lvl="1" indent="0">
              <a:buNone/>
            </a:pPr>
            <a:r>
              <a:rPr lang="en-US" dirty="0" smtClean="0"/>
              <a:t>Identify </a:t>
            </a:r>
            <a:r>
              <a:rPr lang="en-US" dirty="0"/>
              <a:t>security </a:t>
            </a:r>
            <a:r>
              <a:rPr lang="en-US" dirty="0" smtClean="0"/>
              <a:t>concerns and </a:t>
            </a:r>
            <a:r>
              <a:rPr lang="en-US" dirty="0"/>
              <a:t>vulnerabilities specific to mobile apps that </a:t>
            </a:r>
            <a:r>
              <a:rPr lang="en-US" dirty="0" smtClean="0"/>
              <a:t>access the </a:t>
            </a:r>
            <a:r>
              <a:rPr lang="en-US" dirty="0"/>
              <a:t>web using an embedded </a:t>
            </a:r>
            <a:r>
              <a:rPr lang="en-US" dirty="0" smtClean="0"/>
              <a:t>browser</a:t>
            </a:r>
          </a:p>
          <a:p>
            <a:pPr marL="457200" lvl="1" indent="0">
              <a:buNone/>
            </a:pPr>
            <a:endParaRPr lang="en-US" dirty="0"/>
          </a:p>
          <a:p>
            <a:pPr marL="342900" lvl="1" indent="-342900">
              <a:buFont typeface="Arial" charset="0"/>
              <a:buChar char="•"/>
            </a:pPr>
            <a:r>
              <a:rPr lang="en-US" sz="3200" dirty="0"/>
              <a:t>Technical </a:t>
            </a:r>
            <a:r>
              <a:rPr lang="en-US" sz="3200" dirty="0" smtClean="0"/>
              <a:t>summary</a:t>
            </a:r>
          </a:p>
          <a:p>
            <a:pPr marL="742950" lvl="2" indent="-342900"/>
            <a:r>
              <a:rPr lang="en-US" dirty="0" err="1" smtClean="0"/>
              <a:t>WebView</a:t>
            </a:r>
            <a:r>
              <a:rPr lang="en-US" dirty="0" smtClean="0"/>
              <a:t> object renders web content</a:t>
            </a:r>
          </a:p>
          <a:p>
            <a:pPr marL="742950" lvl="2" indent="-342900"/>
            <a:r>
              <a:rPr lang="en-US" dirty="0" smtClean="0"/>
              <a:t>methods </a:t>
            </a:r>
            <a:r>
              <a:rPr lang="en-US" dirty="0" err="1"/>
              <a:t>loadUrl</a:t>
            </a:r>
            <a:r>
              <a:rPr lang="en-US" dirty="0"/>
              <a:t>, </a:t>
            </a:r>
            <a:r>
              <a:rPr lang="en-US" dirty="0" err="1" smtClean="0"/>
              <a:t>loadData</a:t>
            </a:r>
            <a:r>
              <a:rPr lang="en-US" dirty="0" smtClean="0"/>
              <a:t>, </a:t>
            </a:r>
            <a:r>
              <a:rPr lang="en-US" dirty="0" err="1" smtClean="0"/>
              <a:t>loadDataWithBaseUrl</a:t>
            </a:r>
            <a:r>
              <a:rPr lang="en-US" dirty="0"/>
              <a:t>, </a:t>
            </a:r>
            <a:r>
              <a:rPr lang="en-US" dirty="0" err="1" smtClean="0"/>
              <a:t>postUrl</a:t>
            </a:r>
            <a:endParaRPr lang="en-US" dirty="0"/>
          </a:p>
          <a:p>
            <a:pPr marL="742950" lvl="2" indent="-342900"/>
            <a:r>
              <a:rPr lang="en-US" sz="2400" dirty="0" err="1" smtClean="0"/>
              <a:t>addJavascriptInterface</a:t>
            </a:r>
            <a:r>
              <a:rPr lang="en-US" sz="2400" dirty="0" smtClean="0"/>
              <a:t>(</a:t>
            </a:r>
            <a:r>
              <a:rPr lang="en-US" sz="2400" dirty="0" err="1" smtClean="0"/>
              <a:t>obj</a:t>
            </a:r>
            <a:r>
              <a:rPr lang="en-US" sz="2400" dirty="0" smtClean="0"/>
              <a:t>, name</a:t>
            </a:r>
            <a:r>
              <a:rPr lang="en-US" sz="2400" dirty="0"/>
              <a:t>) </a:t>
            </a:r>
            <a:r>
              <a:rPr lang="en-US" sz="2400" dirty="0" smtClean="0"/>
              <a:t>allows JavaScript </a:t>
            </a:r>
            <a:r>
              <a:rPr lang="en-US" sz="2400" dirty="0"/>
              <a:t>code in the web content </a:t>
            </a:r>
            <a:r>
              <a:rPr lang="en-US" dirty="0" smtClean="0"/>
              <a:t>to </a:t>
            </a:r>
            <a:r>
              <a:rPr lang="en-US" sz="2400" dirty="0" smtClean="0"/>
              <a:t>call Java object method </a:t>
            </a:r>
            <a:r>
              <a:rPr lang="en-US" sz="2400" dirty="0" err="1" smtClean="0"/>
              <a:t>name.foo</a:t>
            </a:r>
            <a:r>
              <a:rPr lang="en-US" sz="2400" dirty="0" smtClean="0"/>
              <a:t>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58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Analyze 998,286 free web apps from June </a:t>
            </a:r>
            <a:r>
              <a:rPr lang="en-US" sz="2800" dirty="0"/>
              <a:t>2014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4571999" cy="222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244" y="4486275"/>
            <a:ext cx="5944717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808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Static vs dynamic analyzers</a:t>
            </a:r>
            <a:endParaRPr lang="en-US" sz="2400" dirty="0" smtClean="0"/>
          </a:p>
          <a:p>
            <a:r>
              <a:rPr lang="en-US" sz="2800" dirty="0" smtClean="0"/>
              <a:t>General properties of static analyzers</a:t>
            </a:r>
            <a:endParaRPr lang="en-US" sz="2800" dirty="0"/>
          </a:p>
          <a:p>
            <a:pPr lvl="1"/>
            <a:r>
              <a:rPr lang="en-US" sz="2400" dirty="0"/>
              <a:t>Fundamental limitations</a:t>
            </a:r>
          </a:p>
          <a:p>
            <a:pPr lvl="1"/>
            <a:r>
              <a:rPr lang="en-US" sz="2400" dirty="0"/>
              <a:t>Basic method based on abstract states</a:t>
            </a:r>
          </a:p>
          <a:p>
            <a:r>
              <a:rPr lang="en-US" sz="2800" dirty="0"/>
              <a:t>More details on one specific method</a:t>
            </a:r>
          </a:p>
          <a:p>
            <a:pPr lvl="1"/>
            <a:r>
              <a:rPr lang="en-US" sz="2400" dirty="0"/>
              <a:t>Property checkers from </a:t>
            </a:r>
            <a:r>
              <a:rPr lang="en-US" sz="2400" dirty="0" err="1"/>
              <a:t>Engler</a:t>
            </a:r>
            <a:r>
              <a:rPr lang="en-US" sz="2400" dirty="0"/>
              <a:t> et al., </a:t>
            </a:r>
            <a:r>
              <a:rPr lang="en-US" sz="2400" dirty="0" err="1"/>
              <a:t>Coverity</a:t>
            </a:r>
            <a:endParaRPr lang="en-US" sz="2400" dirty="0"/>
          </a:p>
          <a:p>
            <a:pPr lvl="1"/>
            <a:r>
              <a:rPr lang="en-US" sz="2400" dirty="0"/>
              <a:t>Sample security-related results</a:t>
            </a:r>
          </a:p>
          <a:p>
            <a:r>
              <a:rPr lang="en-US" sz="2800" dirty="0"/>
              <a:t>Static analysis for Android </a:t>
            </a:r>
            <a:r>
              <a:rPr lang="en-US" sz="2800" dirty="0" smtClean="0"/>
              <a:t>malware</a:t>
            </a:r>
            <a:endParaRPr lang="en-US" dirty="0"/>
          </a:p>
          <a:p>
            <a:pPr lvl="1"/>
            <a:r>
              <a:rPr lang="en-US" sz="2400" dirty="0" smtClean="0"/>
              <a:t>STAMP method, sample studies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243935"/>
            <a:ext cx="8032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Slides from: S. </a:t>
            </a:r>
            <a:r>
              <a:rPr lang="en-US" sz="2000" dirty="0" err="1" smtClean="0">
                <a:latin typeface="+mn-lt"/>
              </a:rPr>
              <a:t>Bugrahe</a:t>
            </a:r>
            <a:r>
              <a:rPr lang="en-US" sz="2000" dirty="0" smtClean="0">
                <a:latin typeface="+mn-lt"/>
              </a:rPr>
              <a:t>, A. Chou, I&amp;T </a:t>
            </a:r>
            <a:r>
              <a:rPr lang="en-US" sz="2000" dirty="0" err="1">
                <a:latin typeface="+mn-lt"/>
              </a:rPr>
              <a:t>Dillig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D. </a:t>
            </a:r>
            <a:r>
              <a:rPr lang="en-US" sz="2000" dirty="0" err="1" smtClean="0">
                <a:latin typeface="+mn-lt"/>
              </a:rPr>
              <a:t>Engler</a:t>
            </a:r>
            <a:r>
              <a:rPr lang="en-US" sz="2000" dirty="0" smtClean="0">
                <a:latin typeface="+mn-lt"/>
              </a:rPr>
              <a:t>, J. Franklin, A. Aiken, …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713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vs Dynamic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</a:t>
            </a:r>
          </a:p>
          <a:p>
            <a:pPr lvl="1"/>
            <a:r>
              <a:rPr lang="en-US" dirty="0" smtClean="0"/>
              <a:t>Can consider all possible inputs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ind bugs and vulnerabilities</a:t>
            </a:r>
          </a:p>
          <a:p>
            <a:pPr lvl="1"/>
            <a:r>
              <a:rPr lang="en-US" dirty="0" smtClean="0"/>
              <a:t>Can prove absence of bugs, in some cases</a:t>
            </a:r>
          </a:p>
          <a:p>
            <a:r>
              <a:rPr lang="en-US" dirty="0" smtClean="0"/>
              <a:t>Dynamic</a:t>
            </a:r>
          </a:p>
          <a:p>
            <a:pPr lvl="1"/>
            <a:r>
              <a:rPr lang="en-US" dirty="0" smtClean="0"/>
              <a:t>Need to choose sample test input</a:t>
            </a:r>
          </a:p>
          <a:p>
            <a:pPr lvl="1"/>
            <a:r>
              <a:rPr lang="en-US" dirty="0" smtClean="0"/>
              <a:t>Can find bugs vulnerabilities</a:t>
            </a:r>
          </a:p>
          <a:p>
            <a:pPr lvl="1"/>
            <a:r>
              <a:rPr lang="en-US" dirty="0" smtClean="0"/>
              <a:t>Cannot prove their absence</a:t>
            </a:r>
          </a:p>
        </p:txBody>
      </p:sp>
    </p:spTree>
    <p:extLst>
      <p:ext uri="{BB962C8B-B14F-4D97-AF65-F5344CB8AC3E}">
        <p14:creationId xmlns:p14="http://schemas.microsoft.com/office/powerpoint/2010/main" xmlns="" val="148273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0.4|10.8|0.4|0.3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0.4|0.5|0.4|0.3|9.5|10.8|13.6|9.9|8.6|2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4173</Words>
  <Application>Microsoft Office PowerPoint</Application>
  <PresentationFormat>On-screen Show (4:3)</PresentationFormat>
  <Paragraphs>1309</Paragraphs>
  <Slides>88</Slides>
  <Notes>33</Notes>
  <HiddenSlides>5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3" baseType="lpstr">
      <vt:lpstr>Blank Presentation</vt:lpstr>
      <vt:lpstr>Office Theme</vt:lpstr>
      <vt:lpstr>1_Office Theme</vt:lpstr>
      <vt:lpstr>3_Office Theme</vt:lpstr>
      <vt:lpstr>Chart</vt:lpstr>
      <vt:lpstr>Program Analysis:  Security</vt:lpstr>
      <vt:lpstr>Software bugs are serious problems</vt:lpstr>
      <vt:lpstr>Slide 3</vt:lpstr>
      <vt:lpstr>App stores</vt:lpstr>
      <vt:lpstr>Slide 5</vt:lpstr>
      <vt:lpstr>Two options</vt:lpstr>
      <vt:lpstr>Program Analyzers</vt:lpstr>
      <vt:lpstr>Slide 8</vt:lpstr>
      <vt:lpstr>Static vs Dynamic Analysis</vt:lpstr>
      <vt:lpstr>Cost of Fixing a Defect</vt:lpstr>
      <vt:lpstr>Cost of security or data privacy vulnerability?</vt:lpstr>
      <vt:lpstr>Dynamic analysis</vt:lpstr>
      <vt:lpstr>Static Analysis</vt:lpstr>
      <vt:lpstr>Static Analysis:  Outline</vt:lpstr>
      <vt:lpstr>Static analysis goals</vt:lpstr>
      <vt:lpstr>Soundness, Completeness</vt:lpstr>
      <vt:lpstr>Slide 17</vt:lpstr>
      <vt:lpstr>Sound Program Analyzer</vt:lpstr>
      <vt:lpstr>Slide 19</vt:lpstr>
      <vt:lpstr>Outline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Outline</vt:lpstr>
      <vt:lpstr>Unsound Program Analyzer</vt:lpstr>
      <vt:lpstr>Slide 32</vt:lpstr>
      <vt:lpstr>Demo</vt:lpstr>
      <vt:lpstr>Bugs to Detect</vt:lpstr>
      <vt:lpstr>Example: Check for missing optional args</vt:lpstr>
      <vt:lpstr>Example: Chroot protocol checker</vt:lpstr>
      <vt:lpstr>TOCTOU</vt:lpstr>
      <vt:lpstr>Tainting checkers </vt:lpstr>
      <vt:lpstr>Example code with function def, calls</vt:lpstr>
      <vt:lpstr>Callgraph</vt:lpstr>
      <vt:lpstr>Reverse Topological Sort</vt:lpstr>
      <vt:lpstr>Apply Library Models</vt:lpstr>
      <vt:lpstr>Bottom Up Analysis</vt:lpstr>
      <vt:lpstr>Bottom Up Analysis</vt:lpstr>
      <vt:lpstr>Bottom Up Analysis</vt:lpstr>
      <vt:lpstr>Finding Local Bugs</vt:lpstr>
      <vt:lpstr>Control Flow Graph</vt:lpstr>
      <vt:lpstr>Path Traversal</vt:lpstr>
      <vt:lpstr>Apply Checking</vt:lpstr>
      <vt:lpstr>Apply Checking</vt:lpstr>
      <vt:lpstr>Apply Checking</vt:lpstr>
      <vt:lpstr>Apply Checking</vt:lpstr>
      <vt:lpstr>Apply Checking</vt:lpstr>
      <vt:lpstr>Apply Checking</vt:lpstr>
      <vt:lpstr>Apply Checking</vt:lpstr>
      <vt:lpstr>False Positives</vt:lpstr>
      <vt:lpstr>A False Path</vt:lpstr>
      <vt:lpstr>False Path Pruning</vt:lpstr>
      <vt:lpstr>False Path Pruning</vt:lpstr>
      <vt:lpstr>False Path Pruning</vt:lpstr>
      <vt:lpstr>False Path Pruning</vt:lpstr>
      <vt:lpstr>Environment Assumptions</vt:lpstr>
      <vt:lpstr>Statistical Analysis</vt:lpstr>
      <vt:lpstr>Application to Security Bugs</vt:lpstr>
      <vt:lpstr>Sanitize integers before use</vt:lpstr>
      <vt:lpstr>Example security holes</vt:lpstr>
      <vt:lpstr>Example security holes</vt:lpstr>
      <vt:lpstr>User-pointer inference</vt:lpstr>
      <vt:lpstr>Results for BSD and Linux</vt:lpstr>
      <vt:lpstr>Outline</vt:lpstr>
      <vt:lpstr>STAMP Admission System</vt:lpstr>
      <vt:lpstr>Data Flow Analysis</vt:lpstr>
      <vt:lpstr>Applications of Data Flow Analysis</vt:lpstr>
      <vt:lpstr>Challenges</vt:lpstr>
      <vt:lpstr>STAMP Approach</vt:lpstr>
      <vt:lpstr>Building Models</vt:lpstr>
      <vt:lpstr>Identifying Sensitive Data</vt:lpstr>
      <vt:lpstr>Data We Track (Sources) </vt:lpstr>
      <vt:lpstr>Data Destinations (Sinks)</vt:lpstr>
      <vt:lpstr>Currently Detectable Flow Types</vt:lpstr>
      <vt:lpstr>Example Analysis </vt:lpstr>
      <vt:lpstr>Contact Sync Permissions</vt:lpstr>
      <vt:lpstr>Possible Flows from Permissions</vt:lpstr>
      <vt:lpstr>Expected Flows</vt:lpstr>
      <vt:lpstr>Observed Flows</vt:lpstr>
      <vt:lpstr>Example Study: Mobile Web Apps</vt:lpstr>
      <vt:lpstr>Sample results</vt:lpstr>
      <vt:lpstr>Summary</vt:lpstr>
    </vt:vector>
  </TitlesOfParts>
  <Company>L&amp;A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L</dc:creator>
  <cp:lastModifiedBy>DELL</cp:lastModifiedBy>
  <cp:revision>691</cp:revision>
  <dcterms:created xsi:type="dcterms:W3CDTF">2006-03-21T23:54:08Z</dcterms:created>
  <dcterms:modified xsi:type="dcterms:W3CDTF">2017-11-06T21:01:47Z</dcterms:modified>
</cp:coreProperties>
</file>