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9144000"/>
  <p:notesSz cx="9144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731" y="1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2635" y="210134"/>
            <a:ext cx="8018729" cy="1230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6011" y="1555749"/>
            <a:ext cx="7951977" cy="3855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4430" y="2211704"/>
            <a:ext cx="72370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Chapter </a:t>
            </a:r>
            <a:r>
              <a:rPr spc="-5" dirty="0"/>
              <a:t>6 – </a:t>
            </a:r>
            <a:r>
              <a:rPr spc="-40" dirty="0"/>
              <a:t>Technology</a:t>
            </a:r>
            <a:r>
              <a:rPr spc="20" dirty="0"/>
              <a:t> </a:t>
            </a:r>
            <a:r>
              <a:rPr spc="-20" dirty="0"/>
              <a:t>Protection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13938" y="461594"/>
            <a:ext cx="25190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29" dirty="0"/>
              <a:t>T</a:t>
            </a:r>
            <a:r>
              <a:rPr sz="4400" spc="-100" dirty="0"/>
              <a:t>r</a:t>
            </a:r>
            <a:r>
              <a:rPr sz="4400" dirty="0"/>
              <a:t>ademark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545081"/>
            <a:ext cx="8021955" cy="442277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156845" indent="-342900" algn="just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5600" algn="l"/>
              </a:tabLst>
            </a:pP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500" b="1" spc="-10" dirty="0">
                <a:solidFill>
                  <a:srgbClr val="FFFFFF"/>
                </a:solidFill>
                <a:latin typeface="Calibri"/>
                <a:cs typeface="Calibri"/>
              </a:rPr>
              <a:t>trademark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is a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word, phrase,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symbol,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and/or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design that 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identifies and distinguishes the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source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the goods of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one 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party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from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those of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 others.</a:t>
            </a:r>
            <a:endParaRPr sz="2500">
              <a:latin typeface="Calibri"/>
              <a:cs typeface="Calibri"/>
            </a:endParaRPr>
          </a:p>
          <a:p>
            <a:pPr marL="355600" marR="464184" indent="-342900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service </a:t>
            </a:r>
            <a:r>
              <a:rPr sz="2500" b="1" spc="-10" dirty="0">
                <a:solidFill>
                  <a:srgbClr val="FFFFFF"/>
                </a:solidFill>
                <a:latin typeface="Calibri"/>
                <a:cs typeface="Calibri"/>
              </a:rPr>
              <a:t>mark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is a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word, phrase,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symbol,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and/or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design  that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identifies and distinguishes the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source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service 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rather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than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goods.</a:t>
            </a:r>
            <a:endParaRPr sz="25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Some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examples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include: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brand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names, slogans,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200" spc="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logos.</a:t>
            </a:r>
            <a:endParaRPr sz="2200">
              <a:latin typeface="Calibri"/>
              <a:cs typeface="Calibri"/>
            </a:endParaRPr>
          </a:p>
          <a:p>
            <a:pPr marL="756285" marR="241300" lvl="1" indent="-287020">
              <a:lnSpc>
                <a:spcPct val="80000"/>
              </a:lnSpc>
              <a:spcBef>
                <a:spcPts val="5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The term "trademark"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often used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in a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general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sense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refer 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both trademarks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 service</a:t>
            </a:r>
            <a:r>
              <a:rPr sz="2200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marks.</a:t>
            </a:r>
            <a:endParaRPr sz="2200">
              <a:latin typeface="Calibri"/>
              <a:cs typeface="Calibri"/>
            </a:endParaRPr>
          </a:p>
          <a:p>
            <a:pPr marL="756285" marR="106680" lvl="1" indent="-287020">
              <a:lnSpc>
                <a:spcPct val="80000"/>
              </a:lnSpc>
              <a:spcBef>
                <a:spcPts val="5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Unlike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patents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copyrights, trademarks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do not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expire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after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 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set term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years.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Trademark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rights come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from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actual</a:t>
            </a:r>
            <a:r>
              <a:rPr sz="2200" spc="1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65" dirty="0">
                <a:solidFill>
                  <a:srgbClr val="FFFFFF"/>
                </a:solidFill>
                <a:latin typeface="Calibri"/>
                <a:cs typeface="Calibri"/>
              </a:rPr>
              <a:t>“use”.</a:t>
            </a:r>
            <a:endParaRPr sz="2200">
              <a:latin typeface="Calibri"/>
              <a:cs typeface="Calibri"/>
            </a:endParaRPr>
          </a:p>
          <a:p>
            <a:pPr marL="756285" marR="5080" lvl="1" indent="-287020">
              <a:lnSpc>
                <a:spcPct val="80000"/>
              </a:lnSpc>
              <a:spcBef>
                <a:spcPts val="5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Each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time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you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use your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mark, it is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best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use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designation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with  it, </a:t>
            </a: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like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®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symbol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after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your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mark. If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not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yet registered, you  may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use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TM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goods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SM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2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FFFFFF"/>
                </a:solidFill>
                <a:latin typeface="Calibri"/>
                <a:cs typeface="Calibri"/>
              </a:rPr>
              <a:t>services,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2645" y="461594"/>
            <a:ext cx="80664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Benefits </a:t>
            </a:r>
            <a:r>
              <a:rPr sz="4400" dirty="0"/>
              <a:t>of </a:t>
            </a:r>
            <a:r>
              <a:rPr sz="4400" spc="-35" dirty="0"/>
              <a:t>Trademark</a:t>
            </a:r>
            <a:r>
              <a:rPr sz="4400" spc="-90" dirty="0"/>
              <a:t> </a:t>
            </a:r>
            <a:r>
              <a:rPr sz="4400" spc="-25" dirty="0"/>
              <a:t>Registration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607565"/>
            <a:ext cx="7846695" cy="3148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333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notice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public of the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registrant's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claim  of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ownership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mark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legal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presumption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ownership</a:t>
            </a:r>
            <a:r>
              <a:rPr sz="32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nationwide</a:t>
            </a:r>
            <a:endParaRPr sz="3200">
              <a:latin typeface="Calibri"/>
              <a:cs typeface="Calibri"/>
            </a:endParaRPr>
          </a:p>
          <a:p>
            <a:pPr marL="355600" marR="351155" indent="-342900">
              <a:lnSpc>
                <a:spcPct val="100000"/>
              </a:lnSpc>
              <a:spcBef>
                <a:spcPts val="765"/>
              </a:spcBef>
              <a:buClr>
                <a:srgbClr val="FFFFFF"/>
              </a:buClr>
              <a:buFont typeface="Arial"/>
              <a:buChar char="•"/>
              <a:tabLst>
                <a:tab pos="445134" algn="l"/>
                <a:tab pos="445770" algn="l"/>
              </a:tabLst>
            </a:pPr>
            <a:r>
              <a:rPr dirty="0"/>
              <a:t>	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exclusive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right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use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mark on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in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connection with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goods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or services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set 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forth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in the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registration.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67408" y="461594"/>
            <a:ext cx="64147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5" dirty="0"/>
              <a:t>Registration </a:t>
            </a:r>
            <a:r>
              <a:rPr sz="4400" dirty="0"/>
              <a:t>of </a:t>
            </a:r>
            <a:r>
              <a:rPr sz="4400" spc="-65" dirty="0"/>
              <a:t>Trade</a:t>
            </a:r>
            <a:r>
              <a:rPr sz="4400" spc="-50" dirty="0"/>
              <a:t> </a:t>
            </a:r>
            <a:r>
              <a:rPr sz="4400" spc="-10" dirty="0"/>
              <a:t>Marks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558797"/>
            <a:ext cx="7890509" cy="422148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29972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Registering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in the US, the UK, Japan,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etc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will 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protect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your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mark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country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0" dirty="0">
                <a:solidFill>
                  <a:srgbClr val="FFFFFF"/>
                </a:solidFill>
                <a:latin typeface="Calibri"/>
                <a:cs typeface="Calibri"/>
              </a:rPr>
              <a:t>only,</a:t>
            </a:r>
            <a:endParaRPr sz="3200">
              <a:latin typeface="Calibri"/>
              <a:cs typeface="Calibri"/>
            </a:endParaRPr>
          </a:p>
          <a:p>
            <a:pPr marL="355600" marR="631825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Community </a:t>
            </a:r>
            <a:r>
              <a:rPr sz="3200" b="1" spc="-50" dirty="0">
                <a:solidFill>
                  <a:srgbClr val="FFFFFF"/>
                </a:solidFill>
                <a:latin typeface="Calibri"/>
                <a:cs typeface="Calibri"/>
              </a:rPr>
              <a:t>Trade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Mark (CTM)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covers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 mark in all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EU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countries.</a:t>
            </a:r>
            <a:endParaRPr sz="3200">
              <a:latin typeface="Calibri"/>
              <a:cs typeface="Calibri"/>
            </a:endParaRPr>
          </a:p>
          <a:p>
            <a:pPr marL="355600" marR="5080" indent="-342900">
              <a:lnSpc>
                <a:spcPct val="90000"/>
              </a:lnSpc>
              <a:spcBef>
                <a:spcPts val="7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The Madrid </a:t>
            </a:r>
            <a:r>
              <a:rPr sz="3200" b="1" spc="-25" dirty="0">
                <a:solidFill>
                  <a:srgbClr val="FFFFFF"/>
                </a:solidFill>
                <a:latin typeface="Calibri"/>
                <a:cs typeface="Calibri"/>
              </a:rPr>
              <a:t>System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is a one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stop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solution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for 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registering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managing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marks worldwide.  File one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application,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one language,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pay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one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set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fees to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protect your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mark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in the 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territories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of up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98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 members.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90365" y="461594"/>
            <a:ext cx="17672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85" dirty="0"/>
              <a:t>P</a:t>
            </a:r>
            <a:r>
              <a:rPr sz="4400" spc="-40" dirty="0"/>
              <a:t>a</a:t>
            </a:r>
            <a:r>
              <a:rPr sz="4400" spc="-55" dirty="0"/>
              <a:t>t</a:t>
            </a:r>
            <a:r>
              <a:rPr sz="4400" spc="-5" dirty="0"/>
              <a:t>e</a:t>
            </a:r>
            <a:r>
              <a:rPr sz="4400" spc="-35" dirty="0"/>
              <a:t>n</a:t>
            </a:r>
            <a:r>
              <a:rPr sz="4400" dirty="0"/>
              <a:t>ts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570990"/>
            <a:ext cx="7851140" cy="438848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272415" indent="-342900">
              <a:lnSpc>
                <a:spcPct val="90000"/>
              </a:lnSpc>
              <a:spcBef>
                <a:spcPts val="4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apply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industrial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processes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inventions,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protect against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unauthorized implementation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invention.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ts val="2920"/>
              </a:lnSpc>
              <a:spcBef>
                <a:spcPts val="6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Patentable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materials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include machines,</a:t>
            </a:r>
            <a:r>
              <a:rPr sz="2700" spc="-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manufactured 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articles,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industrial processes,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chemical 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compositions.</a:t>
            </a:r>
            <a:endParaRPr sz="2700">
              <a:latin typeface="Calibri"/>
              <a:cs typeface="Calibri"/>
            </a:endParaRPr>
          </a:p>
          <a:p>
            <a:pPr marL="355600" marR="275590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Patents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can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be of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different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type,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like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Design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Patents, 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Utility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patents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plant</a:t>
            </a:r>
            <a:r>
              <a:rPr sz="27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patents.</a:t>
            </a:r>
            <a:endParaRPr sz="2700">
              <a:latin typeface="Calibri"/>
              <a:cs typeface="Calibri"/>
            </a:endParaRPr>
          </a:p>
          <a:p>
            <a:pPr marL="355600" marR="112395" indent="-342900">
              <a:lnSpc>
                <a:spcPct val="9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Patents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typically 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take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2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3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years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granted.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The 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duration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patent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protection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depends on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type</a:t>
            </a:r>
            <a:r>
              <a:rPr sz="2700" spc="-1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patent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granted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–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between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15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years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20</a:t>
            </a:r>
            <a:r>
              <a:rPr sz="2700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years.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73373" y="461594"/>
            <a:ext cx="22771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C</a:t>
            </a:r>
            <a:r>
              <a:rPr sz="4400" dirty="0"/>
              <a:t>o</a:t>
            </a:r>
            <a:r>
              <a:rPr sz="4400" spc="-25" dirty="0"/>
              <a:t>p</a:t>
            </a:r>
            <a:r>
              <a:rPr sz="4400" dirty="0"/>
              <a:t>yrig</a:t>
            </a:r>
            <a:r>
              <a:rPr sz="4400" spc="-35" dirty="0"/>
              <a:t>h</a:t>
            </a:r>
            <a:r>
              <a:rPr sz="4400" dirty="0"/>
              <a:t>t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545081"/>
            <a:ext cx="7908925" cy="417004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309245" indent="-342900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protects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original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works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authorship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including </a:t>
            </a:r>
            <a:r>
              <a:rPr sz="2500" spc="-30" dirty="0">
                <a:solidFill>
                  <a:srgbClr val="FFFFFF"/>
                </a:solidFill>
                <a:latin typeface="Calibri"/>
                <a:cs typeface="Calibri"/>
              </a:rPr>
              <a:t>literary, 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dramatic,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musical, and artistic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works, such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sz="2500" spc="-30" dirty="0">
                <a:solidFill>
                  <a:srgbClr val="FFFFFF"/>
                </a:solidFill>
                <a:latin typeface="Calibri"/>
                <a:cs typeface="Calibri"/>
              </a:rPr>
              <a:t>poetry, 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novels,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movies,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songs,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computer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software,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5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architect</a:t>
            </a:r>
            <a:endParaRPr sz="2500">
              <a:latin typeface="Calibri"/>
              <a:cs typeface="Calibri"/>
            </a:endParaRPr>
          </a:p>
          <a:p>
            <a:pPr marL="355600" marR="305435" indent="-342900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gives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the author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specific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rights in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relation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the work, 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prohibits unauthorized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actions, and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allows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the author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to  </a:t>
            </a:r>
            <a:r>
              <a:rPr sz="2500" spc="-30" dirty="0">
                <a:solidFill>
                  <a:srgbClr val="FFFFFF"/>
                </a:solidFill>
                <a:latin typeface="Calibri"/>
                <a:cs typeface="Calibri"/>
              </a:rPr>
              <a:t>take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legal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action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against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instances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infringement or 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plagiarism.</a:t>
            </a:r>
            <a:endParaRPr sz="2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Duration:</a:t>
            </a:r>
            <a:endParaRPr sz="2500">
              <a:latin typeface="Calibri"/>
              <a:cs typeface="Calibri"/>
            </a:endParaRPr>
          </a:p>
          <a:p>
            <a:pPr marL="756285" marR="84455" lvl="1" indent="-287020">
              <a:lnSpc>
                <a:spcPts val="2110"/>
              </a:lnSpc>
              <a:spcBef>
                <a:spcPts val="525"/>
              </a:spcBef>
              <a:buClr>
                <a:srgbClr val="FFFFFF"/>
              </a:buClr>
              <a:buFont typeface="Arial"/>
              <a:buChar char="–"/>
              <a:tabLst>
                <a:tab pos="818515" algn="l"/>
                <a:tab pos="819150" algn="l"/>
              </a:tabLst>
            </a:pPr>
            <a:r>
              <a:rPr dirty="0"/>
              <a:t>	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For works created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by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 individual,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protection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lasts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life 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author,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plus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70</a:t>
            </a:r>
            <a:r>
              <a:rPr sz="2200" spc="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years.</a:t>
            </a:r>
            <a:endParaRPr sz="2200">
              <a:latin typeface="Calibri"/>
              <a:cs typeface="Calibri"/>
            </a:endParaRPr>
          </a:p>
          <a:p>
            <a:pPr marL="756285" marR="5080" lvl="1" indent="-287020">
              <a:lnSpc>
                <a:spcPct val="80000"/>
              </a:lnSpc>
              <a:spcBef>
                <a:spcPts val="55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For works created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anonymously, pseudonymously,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hire, 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protection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lasts 95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years from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date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publication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or 120 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years from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date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creation, whichever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2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35" dirty="0">
                <a:solidFill>
                  <a:srgbClr val="FFFFFF"/>
                </a:solidFill>
                <a:latin typeface="Calibri"/>
                <a:cs typeface="Calibri"/>
              </a:rPr>
              <a:t>shorter.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26717" y="461594"/>
            <a:ext cx="52959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Circumvention</a:t>
            </a:r>
            <a:r>
              <a:rPr sz="4400" spc="-65" dirty="0"/>
              <a:t> </a:t>
            </a:r>
            <a:r>
              <a:rPr sz="4400" spc="-5" dirty="0"/>
              <a:t>Devices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607565"/>
            <a:ext cx="7926705" cy="3050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Technologies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used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remove,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disable 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circumvent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technological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protection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measures.</a:t>
            </a:r>
            <a:endParaRPr sz="3200">
              <a:latin typeface="Calibri"/>
              <a:cs typeface="Calibri"/>
            </a:endParaRPr>
          </a:p>
          <a:p>
            <a:pPr marL="355600" marR="2032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'circumvention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service' is a service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offered 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by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someone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remove,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disable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circumvent 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technological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protection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 measure.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38680" y="3159379"/>
            <a:ext cx="60178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5" dirty="0">
                <a:latin typeface="Calibri"/>
                <a:cs typeface="Calibri"/>
              </a:rPr>
              <a:t>‘tragedy </a:t>
            </a:r>
            <a:r>
              <a:rPr sz="4400" b="0" spc="-5" dirty="0">
                <a:latin typeface="Calibri"/>
                <a:cs typeface="Calibri"/>
              </a:rPr>
              <a:t>of</a:t>
            </a:r>
            <a:r>
              <a:rPr sz="4400" b="0" spc="-35" dirty="0">
                <a:latin typeface="Calibri"/>
                <a:cs typeface="Calibri"/>
              </a:rPr>
              <a:t> </a:t>
            </a:r>
            <a:r>
              <a:rPr sz="4400" b="0" spc="-10" dirty="0">
                <a:latin typeface="Calibri"/>
                <a:cs typeface="Calibri"/>
              </a:rPr>
              <a:t>anti-commons’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724660" marR="5080" indent="-1708785">
              <a:lnSpc>
                <a:spcPts val="4690"/>
              </a:lnSpc>
              <a:spcBef>
                <a:spcPts val="345"/>
              </a:spcBef>
            </a:pPr>
            <a:r>
              <a:rPr b="0" dirty="0">
                <a:latin typeface="Arial"/>
                <a:cs typeface="Arial"/>
              </a:rPr>
              <a:t>Protection </a:t>
            </a:r>
            <a:r>
              <a:rPr b="0" spc="-5" dirty="0">
                <a:latin typeface="Arial"/>
                <a:cs typeface="Arial"/>
              </a:rPr>
              <a:t>Mechanisms for </a:t>
            </a:r>
            <a:r>
              <a:rPr b="0" spc="-10" dirty="0">
                <a:latin typeface="Arial"/>
                <a:cs typeface="Arial"/>
              </a:rPr>
              <a:t>different  </a:t>
            </a:r>
            <a:r>
              <a:rPr b="0" spc="-50" dirty="0">
                <a:latin typeface="Arial"/>
                <a:cs typeface="Arial"/>
              </a:rPr>
              <a:t>Types </a:t>
            </a:r>
            <a:r>
              <a:rPr b="0" spc="-5" dirty="0">
                <a:latin typeface="Arial"/>
                <a:cs typeface="Arial"/>
              </a:rPr>
              <a:t>of</a:t>
            </a:r>
            <a:r>
              <a:rPr b="0" spc="50" dirty="0">
                <a:latin typeface="Arial"/>
                <a:cs typeface="Arial"/>
              </a:rPr>
              <a:t> </a:t>
            </a:r>
            <a:r>
              <a:rPr b="0" spc="-5" dirty="0">
                <a:latin typeface="Arial"/>
                <a:cs typeface="Arial"/>
              </a:rPr>
              <a:t>Knowledge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03250" y="1593850"/>
          <a:ext cx="8229600" cy="4419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1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78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7646">
                <a:tc>
                  <a:txBody>
                    <a:bodyPr/>
                    <a:lstStyle/>
                    <a:p>
                      <a:pPr marL="50165" marR="515620">
                        <a:lnSpc>
                          <a:spcPct val="114999"/>
                        </a:lnSpc>
                        <a:spcBef>
                          <a:spcPts val="730"/>
                        </a:spcBef>
                      </a:pPr>
                      <a:r>
                        <a:rPr sz="24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Type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  kn</a:t>
                      </a:r>
                      <a:r>
                        <a:rPr sz="2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2400" b="1" spc="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ledge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927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385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2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Preferred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protection</a:t>
                      </a:r>
                      <a:r>
                        <a:rPr sz="24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mechanism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5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600" spc="-15" dirty="0">
                          <a:latin typeface="Arial"/>
                          <a:cs typeface="Arial"/>
                        </a:rPr>
                        <a:t>Tangible/Codified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AEDE9"/>
                    </a:solidFill>
                  </a:tcPr>
                </a:tc>
                <a:tc>
                  <a:txBody>
                    <a:bodyPr/>
                    <a:lstStyle/>
                    <a:p>
                      <a:pPr marL="50165" marR="761365">
                        <a:lnSpc>
                          <a:spcPct val="115100"/>
                        </a:lnSpc>
                        <a:spcBef>
                          <a:spcPts val="484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Patents as primary protection mechanism, plus copyrights,  trademarks and confidentiality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agreements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1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Arial"/>
                          <a:cs typeface="Arial"/>
                        </a:rPr>
                        <a:t>Intangible/Codified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AEDE9"/>
                    </a:solidFill>
                  </a:tcPr>
                </a:tc>
                <a:tc>
                  <a:txBody>
                    <a:bodyPr/>
                    <a:lstStyle/>
                    <a:p>
                      <a:pPr marL="50165" marR="340995">
                        <a:lnSpc>
                          <a:spcPct val="114999"/>
                        </a:lnSpc>
                        <a:spcBef>
                          <a:spcPts val="489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Copyrights as primary protection mechanism complemented by  trademarks and confidentiality</a:t>
                      </a:r>
                      <a:r>
                        <a:rPr sz="1600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agreements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2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08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600" spc="-30" dirty="0">
                          <a:latin typeface="Arial"/>
                          <a:cs typeface="Arial"/>
                        </a:rPr>
                        <a:t>Tangible/Tacit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AEDE9"/>
                    </a:solidFill>
                  </a:tcPr>
                </a:tc>
                <a:tc>
                  <a:txBody>
                    <a:bodyPr/>
                    <a:lstStyle/>
                    <a:p>
                      <a:pPr marL="50165" marR="942975">
                        <a:lnSpc>
                          <a:spcPct val="114999"/>
                        </a:lnSpc>
                        <a:spcBef>
                          <a:spcPts val="490"/>
                        </a:spcBef>
                      </a:pPr>
                      <a:r>
                        <a:rPr sz="1600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Secrecy,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complexity of design, lead-time advantage over  competitors,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37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AEDE9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confidentiality agreements and</a:t>
                      </a:r>
                      <a:r>
                        <a:rPr sz="16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trademarks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7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</a:pPr>
                      <a:r>
                        <a:rPr sz="1600" spc="-15" dirty="0">
                          <a:latin typeface="Arial"/>
                          <a:cs typeface="Arial"/>
                        </a:rPr>
                        <a:t>Intangible/Tacit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AEDE9"/>
                    </a:solidFill>
                  </a:tcPr>
                </a:tc>
                <a:tc>
                  <a:txBody>
                    <a:bodyPr/>
                    <a:lstStyle/>
                    <a:p>
                      <a:pPr marL="50165" marR="135255">
                        <a:lnSpc>
                          <a:spcPct val="114999"/>
                        </a:lnSpc>
                        <a:spcBef>
                          <a:spcPts val="490"/>
                        </a:spcBef>
                      </a:pPr>
                      <a:r>
                        <a:rPr sz="1600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Trademarks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complemented by </a:t>
                      </a:r>
                      <a:r>
                        <a:rPr sz="1600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secrecy, </a:t>
                      </a:r>
                      <a:r>
                        <a:rPr sz="1600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lead-time advantage over  competitors.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09597" y="461594"/>
            <a:ext cx="49263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Calibri"/>
                <a:cs typeface="Calibri"/>
              </a:rPr>
              <a:t>Motives </a:t>
            </a:r>
            <a:r>
              <a:rPr sz="4400" b="0" spc="-35" dirty="0">
                <a:latin typeface="Calibri"/>
                <a:cs typeface="Calibri"/>
              </a:rPr>
              <a:t>for</a:t>
            </a:r>
            <a:r>
              <a:rPr sz="4400" b="0" spc="-90" dirty="0">
                <a:latin typeface="Calibri"/>
                <a:cs typeface="Calibri"/>
              </a:rPr>
              <a:t> </a:t>
            </a:r>
            <a:r>
              <a:rPr sz="4400" b="0" spc="-20" dirty="0">
                <a:latin typeface="Calibri"/>
                <a:cs typeface="Calibri"/>
              </a:rPr>
              <a:t>Patenting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545081"/>
            <a:ext cx="8070850" cy="443674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355600" marR="797560" indent="-342900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spc="-15" dirty="0">
                <a:solidFill>
                  <a:srgbClr val="FFFFFF"/>
                </a:solidFill>
                <a:latin typeface="Calibri"/>
                <a:cs typeface="Calibri"/>
              </a:rPr>
              <a:t>Protection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.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firm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can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use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patents to protect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their 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inventions from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imitation. 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Patents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can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also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be used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to  safeguard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national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interests.</a:t>
            </a:r>
            <a:endParaRPr sz="2500">
              <a:latin typeface="Calibri"/>
              <a:cs typeface="Calibri"/>
            </a:endParaRPr>
          </a:p>
          <a:p>
            <a:pPr marL="355600" marR="274955" indent="-342900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spc="-5" dirty="0">
                <a:solidFill>
                  <a:srgbClr val="FFFFFF"/>
                </a:solidFill>
                <a:latin typeface="Calibri"/>
                <a:cs typeface="Calibri"/>
              </a:rPr>
              <a:t>Blockade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.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Using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patents to create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blockade can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done 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two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strategic 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ways.</a:t>
            </a:r>
            <a:endParaRPr sz="2500">
              <a:latin typeface="Calibri"/>
              <a:cs typeface="Calibri"/>
            </a:endParaRPr>
          </a:p>
          <a:p>
            <a:pPr marL="756285" marR="234950" lvl="1" indent="-287020" algn="just">
              <a:lnSpc>
                <a:spcPts val="2110"/>
              </a:lnSpc>
              <a:spcBef>
                <a:spcPts val="545"/>
              </a:spcBef>
              <a:buFont typeface="Arial"/>
              <a:buChar char="–"/>
              <a:tabLst>
                <a:tab pos="756920" algn="l"/>
              </a:tabLst>
            </a:pPr>
            <a:r>
              <a:rPr sz="2200" b="1" i="1" spc="-10" dirty="0">
                <a:solidFill>
                  <a:srgbClr val="FFFFFF"/>
                </a:solidFill>
                <a:latin typeface="Calibri"/>
                <a:cs typeface="Calibri"/>
              </a:rPr>
              <a:t>Defensive </a:t>
            </a:r>
            <a:r>
              <a:rPr sz="2200" b="1" i="1" spc="-15" dirty="0">
                <a:solidFill>
                  <a:srgbClr val="FFFFFF"/>
                </a:solidFill>
                <a:latin typeface="Calibri"/>
                <a:cs typeface="Calibri"/>
              </a:rPr>
              <a:t>patent </a:t>
            </a:r>
            <a:r>
              <a:rPr sz="2200" b="1" i="1" spc="-10" dirty="0">
                <a:solidFill>
                  <a:srgbClr val="FFFFFF"/>
                </a:solidFill>
                <a:latin typeface="Calibri"/>
                <a:cs typeface="Calibri"/>
              </a:rPr>
              <a:t>strategies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aim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stop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others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from patenting 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your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inventions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 allow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suing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infringement,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regardless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of  whether the IP is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needed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2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not.</a:t>
            </a:r>
            <a:endParaRPr sz="2200">
              <a:latin typeface="Calibri"/>
              <a:cs typeface="Calibri"/>
            </a:endParaRPr>
          </a:p>
          <a:p>
            <a:pPr marL="756285" marR="5080" lvl="1" indent="-287020">
              <a:lnSpc>
                <a:spcPts val="2110"/>
              </a:lnSpc>
              <a:spcBef>
                <a:spcPts val="53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b="1" i="1" spc="-10" dirty="0">
                <a:solidFill>
                  <a:srgbClr val="FFFFFF"/>
                </a:solidFill>
                <a:latin typeface="Calibri"/>
                <a:cs typeface="Calibri"/>
              </a:rPr>
              <a:t>Offensive </a:t>
            </a:r>
            <a:r>
              <a:rPr sz="2200" b="1" i="1" spc="-15" dirty="0">
                <a:solidFill>
                  <a:srgbClr val="FFFFFF"/>
                </a:solidFill>
                <a:latin typeface="Calibri"/>
                <a:cs typeface="Calibri"/>
              </a:rPr>
              <a:t>patent </a:t>
            </a:r>
            <a:r>
              <a:rPr sz="2200" b="1" i="1" spc="-10" dirty="0">
                <a:solidFill>
                  <a:srgbClr val="FFFFFF"/>
                </a:solidFill>
                <a:latin typeface="Calibri"/>
                <a:cs typeface="Calibri"/>
              </a:rPr>
              <a:t>blockades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aim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block others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from getting 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into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certain innovation space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patenting inventions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that are  </a:t>
            </a:r>
            <a:r>
              <a:rPr sz="2200" spc="-30" dirty="0">
                <a:solidFill>
                  <a:srgbClr val="FFFFFF"/>
                </a:solidFill>
                <a:latin typeface="Calibri"/>
                <a:cs typeface="Calibri"/>
              </a:rPr>
              <a:t>similar,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but not identical, </a:t>
            </a:r>
            <a:r>
              <a:rPr sz="2200" spc="-2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200" spc="-15" dirty="0">
                <a:solidFill>
                  <a:srgbClr val="FFFFFF"/>
                </a:solidFill>
                <a:latin typeface="Calibri"/>
                <a:cs typeface="Calibri"/>
              </a:rPr>
              <a:t>invention that </a:t>
            </a:r>
            <a:r>
              <a:rPr sz="2200" spc="-5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2200" spc="11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FFFFFF"/>
                </a:solidFill>
                <a:latin typeface="Calibri"/>
                <a:cs typeface="Calibri"/>
              </a:rPr>
              <a:t>planned.</a:t>
            </a:r>
            <a:endParaRPr sz="2200">
              <a:latin typeface="Calibri"/>
              <a:cs typeface="Calibri"/>
            </a:endParaRPr>
          </a:p>
          <a:p>
            <a:pPr marL="355600" marR="156845" indent="-342900">
              <a:lnSpc>
                <a:spcPct val="80000"/>
              </a:lnSpc>
              <a:spcBef>
                <a:spcPts val="6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b="1" spc="-10" dirty="0">
                <a:solidFill>
                  <a:srgbClr val="FFFFFF"/>
                </a:solidFill>
                <a:latin typeface="Calibri"/>
                <a:cs typeface="Calibri"/>
              </a:rPr>
              <a:t>Reputation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. Improving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image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of a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company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as an  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Patent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analysis is one of the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most common 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ways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gaining 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innovator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increase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capital value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of the</a:t>
            </a:r>
            <a:r>
              <a:rPr sz="2500" spc="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firm.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72921" y="461594"/>
            <a:ext cx="660273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Calibri"/>
                <a:cs typeface="Calibri"/>
              </a:rPr>
              <a:t>Motives </a:t>
            </a:r>
            <a:r>
              <a:rPr sz="4400" b="0" spc="-35" dirty="0">
                <a:latin typeface="Calibri"/>
                <a:cs typeface="Calibri"/>
              </a:rPr>
              <a:t>for </a:t>
            </a:r>
            <a:r>
              <a:rPr sz="4400" b="0" spc="-20" dirty="0">
                <a:latin typeface="Calibri"/>
                <a:cs typeface="Calibri"/>
              </a:rPr>
              <a:t>Patenting</a:t>
            </a:r>
            <a:r>
              <a:rPr sz="4400" b="0" spc="-60" dirty="0">
                <a:latin typeface="Calibri"/>
                <a:cs typeface="Calibri"/>
              </a:rPr>
              <a:t> </a:t>
            </a:r>
            <a:r>
              <a:rPr sz="4400" b="0" spc="-5" dirty="0">
                <a:latin typeface="Calibri"/>
                <a:cs typeface="Calibri"/>
              </a:rPr>
              <a:t>(Cont.)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526794"/>
            <a:ext cx="7947025" cy="423291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5080" indent="-342900">
              <a:lnSpc>
                <a:spcPct val="8000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15" dirty="0">
                <a:solidFill>
                  <a:srgbClr val="FFFFFF"/>
                </a:solidFill>
                <a:latin typeface="Calibri"/>
                <a:cs typeface="Calibri"/>
              </a:rPr>
              <a:t>Exchange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.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Patenting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has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great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potential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for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encouraging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cooperation. Having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stronger patent 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protection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over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technology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improves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000" spc="-35" dirty="0">
                <a:solidFill>
                  <a:srgbClr val="FFFFFF"/>
                </a:solidFill>
                <a:latin typeface="Calibri"/>
                <a:cs typeface="Calibri"/>
              </a:rPr>
              <a:t>firm’s 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bargaining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position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hence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particularly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important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small and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young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companies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who 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want to establish partnerships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alliances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with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well established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firms.</a:t>
            </a:r>
            <a:endParaRPr sz="3000">
              <a:latin typeface="Calibri"/>
              <a:cs typeface="Calibri"/>
            </a:endParaRPr>
          </a:p>
          <a:p>
            <a:pPr marL="355600" marR="50800" indent="-342900">
              <a:lnSpc>
                <a:spcPct val="8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5" dirty="0">
                <a:solidFill>
                  <a:srgbClr val="FFFFFF"/>
                </a:solidFill>
                <a:latin typeface="Calibri"/>
                <a:cs typeface="Calibri"/>
              </a:rPr>
              <a:t>Incentives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. Within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large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companies,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patents are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often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used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as a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measurement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performance 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and as a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basis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rewarding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innovative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members 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55" dirty="0">
                <a:solidFill>
                  <a:srgbClr val="FFFFFF"/>
                </a:solidFill>
                <a:latin typeface="Calibri"/>
                <a:cs typeface="Calibri"/>
              </a:rPr>
              <a:t>staff.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43813" y="496646"/>
            <a:ext cx="76625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Calibri"/>
                <a:cs typeface="Calibri"/>
              </a:rPr>
              <a:t>Importance of </a:t>
            </a:r>
            <a:r>
              <a:rPr b="0" spc="-40" dirty="0">
                <a:latin typeface="Calibri"/>
                <a:cs typeface="Calibri"/>
              </a:rPr>
              <a:t>Technology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Protection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07565"/>
            <a:ext cx="7802880" cy="3538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Transferring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technology knowledge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from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one 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organization to </a:t>
            </a:r>
            <a:r>
              <a:rPr sz="3200" spc="-5" dirty="0" smtClean="0">
                <a:solidFill>
                  <a:srgbClr val="FFFFFF"/>
                </a:solidFill>
                <a:latin typeface="Calibri"/>
                <a:cs typeface="Calibri"/>
              </a:rPr>
              <a:t>another (whether </a:t>
            </a:r>
            <a:r>
              <a:rPr sz="3200" spc="-10" dirty="0" smtClean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3200" dirty="0" smtClean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20" dirty="0" smtClean="0">
                <a:solidFill>
                  <a:srgbClr val="FFFFFF"/>
                </a:solidFill>
                <a:latin typeface="Calibri"/>
                <a:cs typeface="Calibri"/>
              </a:rPr>
              <a:t>form  </a:t>
            </a:r>
            <a:r>
              <a:rPr sz="3200" spc="-5" dirty="0" smtClean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200" spc="-35" dirty="0" smtClean="0">
                <a:solidFill>
                  <a:srgbClr val="FFFFFF"/>
                </a:solidFill>
                <a:latin typeface="Calibri"/>
                <a:cs typeface="Calibri"/>
              </a:rPr>
              <a:t>know-how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know-what or know-who)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is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well known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problematic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far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as 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Intellectual Property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(IP)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sz="3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concerned.</a:t>
            </a:r>
            <a:endParaRPr sz="3200" dirty="0">
              <a:latin typeface="Calibri"/>
              <a:cs typeface="Calibri"/>
            </a:endParaRPr>
          </a:p>
          <a:p>
            <a:pPr marL="355600" marR="46291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differs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from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transfer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products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goods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various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ways.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56841" y="461594"/>
            <a:ext cx="48336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Weakness </a:t>
            </a:r>
            <a:r>
              <a:rPr sz="4400" dirty="0"/>
              <a:t>of</a:t>
            </a:r>
            <a:r>
              <a:rPr sz="4400" spc="-105" dirty="0"/>
              <a:t> </a:t>
            </a:r>
            <a:r>
              <a:rPr sz="4400" spc="-30" dirty="0"/>
              <a:t>Patents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609090"/>
            <a:ext cx="8037830" cy="4232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6355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 art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drafting patents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quite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difficult.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potential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strategy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file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relatively unfocused  patents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which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could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later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divided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into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more 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specific</a:t>
            </a:r>
            <a:r>
              <a:rPr sz="3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patents.</a:t>
            </a:r>
            <a:endParaRPr sz="30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i="1" spc="-10" dirty="0">
                <a:solidFill>
                  <a:srgbClr val="FFFFFF"/>
                </a:solidFill>
                <a:latin typeface="Calibri"/>
                <a:cs typeface="Calibri"/>
              </a:rPr>
              <a:t>Copyrights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3000" spc="-20" dirty="0">
                <a:solidFill>
                  <a:srgbClr val="FFFFFF"/>
                </a:solidFill>
                <a:latin typeface="Calibri"/>
                <a:cs typeface="Calibri"/>
              </a:rPr>
              <a:t>weaker forms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protection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than 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patents.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But the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protection starts </a:t>
            </a:r>
            <a:r>
              <a:rPr sz="3000" spc="-30" dirty="0">
                <a:solidFill>
                  <a:srgbClr val="FFFFFF"/>
                </a:solidFill>
                <a:latin typeface="Calibri"/>
                <a:cs typeface="Calibri"/>
              </a:rPr>
              <a:t>immediately, 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without the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need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application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an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evaluation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originality,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as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soon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as the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authors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work codify </a:t>
            </a: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30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knowledge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03400" y="461594"/>
            <a:ext cx="65424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/>
              <a:t>Weakness </a:t>
            </a:r>
            <a:r>
              <a:rPr sz="4400" dirty="0"/>
              <a:t>of </a:t>
            </a:r>
            <a:r>
              <a:rPr sz="4400" spc="-30" dirty="0"/>
              <a:t>Patents</a:t>
            </a:r>
            <a:r>
              <a:rPr sz="4400" spc="-125" dirty="0"/>
              <a:t> </a:t>
            </a:r>
            <a:r>
              <a:rPr sz="4400" spc="-5" dirty="0"/>
              <a:t>(Cont.)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558797"/>
            <a:ext cx="8020684" cy="412369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i="1" dirty="0">
                <a:solidFill>
                  <a:srgbClr val="FFFFFF"/>
                </a:solidFill>
                <a:latin typeface="Calibri"/>
                <a:cs typeface="Calibri"/>
              </a:rPr>
              <a:t>Secrecy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is also an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effective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approach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when a 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patent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cannot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enforced,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example,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when  it is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difficult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assess whether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certain 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production process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has been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used.</a:t>
            </a:r>
            <a:endParaRPr sz="3200">
              <a:latin typeface="Calibri"/>
              <a:cs typeface="Calibri"/>
            </a:endParaRPr>
          </a:p>
          <a:p>
            <a:pPr marL="355600" marR="193040" indent="-342900">
              <a:lnSpc>
                <a:spcPct val="9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i="1" spc="-5" dirty="0">
                <a:solidFill>
                  <a:srgbClr val="FFFFFF"/>
                </a:solidFill>
                <a:latin typeface="Calibri"/>
                <a:cs typeface="Calibri"/>
              </a:rPr>
              <a:t>Design </a:t>
            </a:r>
            <a:r>
              <a:rPr sz="3200" i="1" spc="-30" dirty="0">
                <a:solidFill>
                  <a:srgbClr val="FFFFFF"/>
                </a:solidFill>
                <a:latin typeface="Calibri"/>
                <a:cs typeface="Calibri"/>
              </a:rPr>
              <a:t>complexity.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Reverse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engineering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is 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often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used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uncover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copy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working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principles of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competitor’s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technologies.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 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protective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approach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which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could work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this  case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making use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complex</a:t>
            </a:r>
            <a:r>
              <a:rPr sz="32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designs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440561" y="191465"/>
            <a:ext cx="62617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Gaining </a:t>
            </a:r>
            <a:r>
              <a:rPr dirty="0"/>
              <a:t>Lead </a:t>
            </a:r>
            <a:r>
              <a:rPr spc="-5" dirty="0"/>
              <a:t>Time</a:t>
            </a:r>
            <a:r>
              <a:rPr spc="-70" dirty="0"/>
              <a:t> </a:t>
            </a:r>
            <a:r>
              <a:rPr spc="-25" dirty="0"/>
              <a:t>Advantage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07565"/>
            <a:ext cx="7962900" cy="21723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spc="-5" dirty="0">
                <a:solidFill>
                  <a:srgbClr val="FFFFFF"/>
                </a:solidFill>
                <a:latin typeface="Calibri"/>
                <a:cs typeface="Calibri"/>
              </a:rPr>
              <a:t>Proliferation of </a:t>
            </a:r>
            <a:r>
              <a:rPr sz="3200" b="1" i="1" dirty="0">
                <a:solidFill>
                  <a:srgbClr val="FFFFFF"/>
                </a:solidFill>
                <a:latin typeface="Calibri"/>
                <a:cs typeface="Calibri"/>
              </a:rPr>
              <a:t>product </a:t>
            </a:r>
            <a:r>
              <a:rPr sz="3200" b="1" i="1" spc="-5" dirty="0">
                <a:solidFill>
                  <a:srgbClr val="FFFFFF"/>
                </a:solidFill>
                <a:latin typeface="Calibri"/>
                <a:cs typeface="Calibri"/>
              </a:rPr>
              <a:t>varieties </a:t>
            </a:r>
            <a:r>
              <a:rPr sz="3200" b="1" i="1" spc="-10" dirty="0">
                <a:solidFill>
                  <a:srgbClr val="FFFFFF"/>
                </a:solidFill>
                <a:latin typeface="Calibri"/>
                <a:cs typeface="Calibri"/>
              </a:rPr>
              <a:t>by </a:t>
            </a:r>
            <a:r>
              <a:rPr sz="3200" b="1" i="1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200" b="1" i="1" spc="-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i="1" spc="-20" dirty="0">
                <a:solidFill>
                  <a:srgbClr val="FFFFFF"/>
                </a:solidFill>
                <a:latin typeface="Calibri"/>
                <a:cs typeface="Calibri"/>
              </a:rPr>
              <a:t>market  </a:t>
            </a:r>
            <a:r>
              <a:rPr sz="3200" b="1" i="1" spc="-35" dirty="0">
                <a:solidFill>
                  <a:srgbClr val="FFFFFF"/>
                </a:solidFill>
                <a:latin typeface="Calibri"/>
                <a:cs typeface="Calibri"/>
              </a:rPr>
              <a:t>leader.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i="1" spc="-15" dirty="0">
                <a:solidFill>
                  <a:srgbClr val="FFFFFF"/>
                </a:solidFill>
                <a:latin typeface="Calibri"/>
                <a:cs typeface="Calibri"/>
              </a:rPr>
              <a:t>Patent</a:t>
            </a:r>
            <a:r>
              <a:rPr sz="3200" b="1" i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i="1" spc="-5" dirty="0">
                <a:solidFill>
                  <a:srgbClr val="FFFFFF"/>
                </a:solidFill>
                <a:latin typeface="Calibri"/>
                <a:cs typeface="Calibri"/>
              </a:rPr>
              <a:t>proliferation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Importance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in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Standards</a:t>
            </a:r>
            <a:r>
              <a:rPr sz="32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battles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71600" marR="5080" indent="-70866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Confidentiality Agreements </a:t>
            </a:r>
            <a:r>
              <a:rPr spc="-5" dirty="0"/>
              <a:t>and  </a:t>
            </a:r>
            <a:r>
              <a:rPr spc="-15" dirty="0"/>
              <a:t>Knowledge</a:t>
            </a:r>
            <a:r>
              <a:rPr spc="-5" dirty="0"/>
              <a:t> </a:t>
            </a:r>
            <a:r>
              <a:rPr spc="-15" dirty="0"/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70990"/>
            <a:ext cx="8047355" cy="430593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220979" indent="-342900">
              <a:lnSpc>
                <a:spcPts val="292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confidentiality agreements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key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protection  tool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as the risk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of knowledge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leakage could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be</a:t>
            </a:r>
            <a:r>
              <a:rPr sz="2700" spc="-1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severe.</a:t>
            </a:r>
            <a:endParaRPr sz="2700">
              <a:latin typeface="Calibri"/>
              <a:cs typeface="Calibri"/>
            </a:endParaRPr>
          </a:p>
          <a:p>
            <a:pPr marL="355600" marR="876935" indent="-342900">
              <a:lnSpc>
                <a:spcPts val="292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The firm has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different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levels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security,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imposing 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restrictions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about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what can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exchanged,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even  between parts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same</a:t>
            </a:r>
            <a:r>
              <a:rPr sz="27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company.</a:t>
            </a:r>
            <a:endParaRPr sz="2700">
              <a:latin typeface="Calibri"/>
              <a:cs typeface="Calibri"/>
            </a:endParaRPr>
          </a:p>
          <a:p>
            <a:pPr marL="355600" marR="5080" indent="-342900">
              <a:lnSpc>
                <a:spcPct val="9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internal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infrastructure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should be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carefully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designed 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along multidimensional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controls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and labels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partition 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700" spc="-35" dirty="0">
                <a:solidFill>
                  <a:srgbClr val="FFFFFF"/>
                </a:solidFill>
                <a:latin typeface="Calibri"/>
                <a:cs typeface="Calibri"/>
              </a:rPr>
              <a:t>firm’s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knowledge management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system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7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allow  the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identification of </a:t>
            </a:r>
            <a:r>
              <a:rPr sz="2700" spc="-25" dirty="0">
                <a:solidFill>
                  <a:srgbClr val="FFFFFF"/>
                </a:solidFill>
                <a:latin typeface="Calibri"/>
                <a:cs typeface="Calibri"/>
              </a:rPr>
              <a:t>safe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areas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of discussion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collaboration between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employees </a:t>
            </a:r>
            <a:r>
              <a:rPr sz="2700" dirty="0">
                <a:solidFill>
                  <a:srgbClr val="FFFFFF"/>
                </a:solidFill>
                <a:latin typeface="Calibri"/>
                <a:cs typeface="Calibri"/>
              </a:rPr>
              <a:t>with </a:t>
            </a:r>
            <a:r>
              <a:rPr sz="2700" spc="-20" dirty="0">
                <a:solidFill>
                  <a:srgbClr val="FFFFFF"/>
                </a:solidFill>
                <a:latin typeface="Calibri"/>
                <a:cs typeface="Calibri"/>
              </a:rPr>
              <a:t>different  </a:t>
            </a:r>
            <a:r>
              <a:rPr sz="2700" spc="-10" dirty="0">
                <a:solidFill>
                  <a:srgbClr val="FFFFFF"/>
                </a:solidFill>
                <a:latin typeface="Calibri"/>
                <a:cs typeface="Calibri"/>
              </a:rPr>
              <a:t>disclosure</a:t>
            </a:r>
            <a:r>
              <a:rPr sz="27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-5" dirty="0">
                <a:solidFill>
                  <a:srgbClr val="FFFFFF"/>
                </a:solidFill>
                <a:latin typeface="Calibri"/>
                <a:cs typeface="Calibri"/>
              </a:rPr>
              <a:t>rights.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43813" y="496646"/>
            <a:ext cx="76625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Calibri"/>
                <a:cs typeface="Calibri"/>
              </a:rPr>
              <a:t>Importance of </a:t>
            </a:r>
            <a:r>
              <a:rPr b="0" spc="-40" dirty="0">
                <a:latin typeface="Calibri"/>
                <a:cs typeface="Calibri"/>
              </a:rPr>
              <a:t>Technology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Protection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45081"/>
            <a:ext cx="8011795" cy="43694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1132205" indent="-342900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Exchanges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of knowledge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cannot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reversed.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Once  knowledge is 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transferred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cannot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be 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taken</a:t>
            </a:r>
            <a:r>
              <a:rPr sz="2500" spc="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back.</a:t>
            </a:r>
            <a:endParaRPr sz="2500">
              <a:latin typeface="Calibri"/>
              <a:cs typeface="Calibri"/>
            </a:endParaRPr>
          </a:p>
          <a:p>
            <a:pPr marL="355600" marR="77470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In certain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cases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it is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difficult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verify if a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specific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piece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knowledge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has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been (ab)used. 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For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example,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it is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difficult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to 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ascertain if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specific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know-how on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production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technologies 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has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been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employed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in another </a:t>
            </a:r>
            <a:r>
              <a:rPr sz="2500" spc="-25" dirty="0">
                <a:solidFill>
                  <a:srgbClr val="FFFFFF"/>
                </a:solidFill>
                <a:latin typeface="Calibri"/>
                <a:cs typeface="Calibri"/>
              </a:rPr>
              <a:t>company’s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production  plants.</a:t>
            </a:r>
            <a:endParaRPr sz="2500">
              <a:latin typeface="Calibri"/>
              <a:cs typeface="Calibri"/>
            </a:endParaRPr>
          </a:p>
          <a:p>
            <a:pPr marL="355600" marR="5080" indent="-342900">
              <a:lnSpc>
                <a:spcPts val="24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It is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extremely difficult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pinpoint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ownership </a:t>
            </a:r>
            <a:r>
              <a:rPr sz="2500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an idea  and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where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25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originates.</a:t>
            </a:r>
            <a:endParaRPr sz="2500">
              <a:latin typeface="Calibri"/>
              <a:cs typeface="Calibri"/>
            </a:endParaRPr>
          </a:p>
          <a:p>
            <a:pPr marL="355600" marR="765810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Every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country has 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different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laws </a:t>
            </a:r>
            <a:r>
              <a:rPr sz="2500" spc="-20" dirty="0">
                <a:solidFill>
                  <a:srgbClr val="FFFFFF"/>
                </a:solidFill>
                <a:latin typeface="Calibri"/>
                <a:cs typeface="Calibri"/>
              </a:rPr>
              <a:t>regarding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knowledge 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protection.</a:t>
            </a:r>
            <a:endParaRPr sz="2500">
              <a:latin typeface="Calibri"/>
              <a:cs typeface="Calibri"/>
            </a:endParaRPr>
          </a:p>
          <a:p>
            <a:pPr marL="355600" marR="973455" indent="-342900">
              <a:lnSpc>
                <a:spcPct val="8000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It is very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difficult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assemble the necessary parts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of  </a:t>
            </a:r>
            <a:r>
              <a:rPr sz="2500" spc="-5" dirty="0">
                <a:solidFill>
                  <a:srgbClr val="FFFFFF"/>
                </a:solidFill>
                <a:latin typeface="Calibri"/>
                <a:cs typeface="Calibri"/>
              </a:rPr>
              <a:t>knowledge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required to </a:t>
            </a:r>
            <a:r>
              <a:rPr sz="2500" spc="-10" dirty="0">
                <a:solidFill>
                  <a:srgbClr val="FFFFFF"/>
                </a:solidFill>
                <a:latin typeface="Calibri"/>
                <a:cs typeface="Calibri"/>
              </a:rPr>
              <a:t>develop </a:t>
            </a:r>
            <a:r>
              <a:rPr sz="2500" spc="-15" dirty="0">
                <a:solidFill>
                  <a:srgbClr val="FFFFFF"/>
                </a:solidFill>
                <a:latin typeface="Calibri"/>
                <a:cs typeface="Calibri"/>
              </a:rPr>
              <a:t>future</a:t>
            </a:r>
            <a:r>
              <a:rPr sz="2500" spc="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-114" dirty="0">
                <a:solidFill>
                  <a:srgbClr val="FFFFFF"/>
                </a:solidFill>
                <a:latin typeface="Calibri"/>
                <a:cs typeface="Calibri"/>
              </a:rPr>
              <a:t>IP.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4145" marR="5080" indent="-2298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Technology/Knowledge </a:t>
            </a:r>
            <a:r>
              <a:rPr spc="-15" dirty="0"/>
              <a:t>Protection  </a:t>
            </a:r>
            <a:r>
              <a:rPr spc="-5" dirty="0"/>
              <a:t>Mechanisms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63370"/>
            <a:ext cx="7522845" cy="430657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5080" indent="-342900">
              <a:lnSpc>
                <a:spcPts val="3240"/>
              </a:lnSpc>
              <a:spcBef>
                <a:spcPts val="505"/>
              </a:spcBef>
            </a:pPr>
            <a:r>
              <a:rPr sz="30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number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of mechanisms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can </a:t>
            </a:r>
            <a:r>
              <a:rPr sz="3000" spc="-5" dirty="0">
                <a:solidFill>
                  <a:srgbClr val="FFFFFF"/>
                </a:solidFill>
                <a:latin typeface="Calibri"/>
                <a:cs typeface="Calibri"/>
              </a:rPr>
              <a:t>be used </a:t>
            </a:r>
            <a:r>
              <a:rPr sz="3000" spc="-15" dirty="0">
                <a:solidFill>
                  <a:srgbClr val="FFFFFF"/>
                </a:solidFill>
                <a:latin typeface="Calibri"/>
                <a:cs typeface="Calibri"/>
              </a:rPr>
              <a:t>to protect  </a:t>
            </a:r>
            <a:r>
              <a:rPr sz="3000" spc="-10" dirty="0">
                <a:solidFill>
                  <a:srgbClr val="FFFFFF"/>
                </a:solidFill>
                <a:latin typeface="Calibri"/>
                <a:cs typeface="Calibri"/>
              </a:rPr>
              <a:t>knowledge:</a:t>
            </a:r>
            <a:endParaRPr sz="3000">
              <a:latin typeface="Calibri"/>
              <a:cs typeface="Calibri"/>
            </a:endParaRPr>
          </a:p>
          <a:p>
            <a:pPr marL="756285" indent="-287020">
              <a:lnSpc>
                <a:spcPct val="100000"/>
              </a:lnSpc>
              <a:spcBef>
                <a:spcPts val="29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20" dirty="0">
                <a:solidFill>
                  <a:srgbClr val="FFFFFF"/>
                </a:solidFill>
                <a:latin typeface="Calibri"/>
                <a:cs typeface="Calibri"/>
              </a:rPr>
              <a:t>Patents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registration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of design</a:t>
            </a:r>
            <a:r>
              <a:rPr sz="2600" spc="-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patterns</a:t>
            </a:r>
            <a:endParaRPr sz="2600">
              <a:latin typeface="Calibri"/>
              <a:cs typeface="Calibri"/>
            </a:endParaRPr>
          </a:p>
          <a:p>
            <a:pPr marL="756285" indent="-287020">
              <a:lnSpc>
                <a:spcPct val="100000"/>
              </a:lnSpc>
              <a:spcBef>
                <a:spcPts val="31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Copyright</a:t>
            </a:r>
            <a:endParaRPr sz="2600">
              <a:latin typeface="Calibri"/>
              <a:cs typeface="Calibri"/>
            </a:endParaRPr>
          </a:p>
          <a:p>
            <a:pPr marL="756285" indent="-287020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Secrecy</a:t>
            </a:r>
            <a:endParaRPr sz="2600">
              <a:latin typeface="Calibri"/>
              <a:cs typeface="Calibri"/>
            </a:endParaRPr>
          </a:p>
          <a:p>
            <a:pPr marL="756285" indent="-287020">
              <a:lnSpc>
                <a:spcPct val="100000"/>
              </a:lnSpc>
              <a:spcBef>
                <a:spcPts val="31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Design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complexity</a:t>
            </a:r>
            <a:endParaRPr sz="2600">
              <a:latin typeface="Calibri"/>
              <a:cs typeface="Calibri"/>
            </a:endParaRPr>
          </a:p>
          <a:p>
            <a:pPr marL="756285" indent="-287020">
              <a:lnSpc>
                <a:spcPct val="100000"/>
              </a:lnSpc>
              <a:spcBef>
                <a:spcPts val="310"/>
              </a:spcBef>
              <a:buFont typeface="Arial"/>
              <a:buChar char="–"/>
              <a:tabLst>
                <a:tab pos="756920" algn="l"/>
              </a:tabLst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Gaining lead-time</a:t>
            </a:r>
            <a:r>
              <a:rPr sz="2600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alibri"/>
                <a:cs typeface="Calibri"/>
              </a:rPr>
              <a:t>advantage</a:t>
            </a:r>
            <a:endParaRPr sz="2600">
              <a:latin typeface="Calibri"/>
              <a:cs typeface="Calibri"/>
            </a:endParaRPr>
          </a:p>
          <a:p>
            <a:pPr marL="756285" indent="-287020">
              <a:lnSpc>
                <a:spcPct val="100000"/>
              </a:lnSpc>
              <a:spcBef>
                <a:spcPts val="315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25" dirty="0">
                <a:solidFill>
                  <a:srgbClr val="FFFFFF"/>
                </a:solidFill>
                <a:latin typeface="Calibri"/>
                <a:cs typeface="Calibri"/>
              </a:rPr>
              <a:t>Trademarks</a:t>
            </a:r>
            <a:endParaRPr sz="2600">
              <a:latin typeface="Calibri"/>
              <a:cs typeface="Calibri"/>
            </a:endParaRPr>
          </a:p>
          <a:p>
            <a:pPr marL="756285" marR="1010919" indent="-287020">
              <a:lnSpc>
                <a:spcPts val="2810"/>
              </a:lnSpc>
              <a:spcBef>
                <a:spcPts val="660"/>
              </a:spcBef>
              <a:buFont typeface="Arial"/>
              <a:buChar char="–"/>
              <a:tabLst>
                <a:tab pos="756920" algn="l"/>
              </a:tabLst>
            </a:pP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Confidentiality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agreements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knowledge  management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9570" marR="5080" indent="-2478405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Protected/Proprietary </a:t>
            </a:r>
            <a:r>
              <a:rPr spc="-45" dirty="0"/>
              <a:t>Technology  </a:t>
            </a:r>
            <a:r>
              <a:rPr spc="-20" dirty="0"/>
              <a:t>Protection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07565"/>
            <a:ext cx="8023225" cy="34404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Protected/Proprietary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technology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is a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process, 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tool, </a:t>
            </a:r>
            <a:r>
              <a:rPr sz="3200" spc="-30" dirty="0">
                <a:solidFill>
                  <a:srgbClr val="FFFFFF"/>
                </a:solidFill>
                <a:latin typeface="Calibri"/>
                <a:cs typeface="Calibri"/>
              </a:rPr>
              <a:t>system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similar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item that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is the 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property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of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business or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an individual and 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provides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some sort of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benefit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or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advantage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to 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owner.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Content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that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is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protected by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copy  protection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technology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could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include movies, 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games, software,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CDs or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digital</a:t>
            </a:r>
            <a:r>
              <a:rPr sz="3200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music.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1382" y="461594"/>
            <a:ext cx="724280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5" dirty="0"/>
              <a:t>Types </a:t>
            </a:r>
            <a:r>
              <a:rPr sz="4400" dirty="0"/>
              <a:t>of </a:t>
            </a:r>
            <a:r>
              <a:rPr sz="4400" spc="-40" dirty="0"/>
              <a:t>Technology</a:t>
            </a:r>
            <a:r>
              <a:rPr sz="4400" spc="-100" dirty="0"/>
              <a:t> </a:t>
            </a:r>
            <a:r>
              <a:rPr sz="4400" spc="-15" dirty="0"/>
              <a:t>Protection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607565"/>
            <a:ext cx="7985759" cy="20281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30810" indent="-342900">
              <a:lnSpc>
                <a:spcPct val="100000"/>
              </a:lnSpc>
              <a:spcBef>
                <a:spcPts val="105"/>
              </a:spcBef>
            </a:pP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There are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two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types of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technological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protection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measures:</a:t>
            </a:r>
            <a:endParaRPr sz="3200">
              <a:latin typeface="Calibri"/>
              <a:cs typeface="Calibri"/>
            </a:endParaRPr>
          </a:p>
          <a:p>
            <a:pPr marL="756285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Access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Control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Technological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Protection</a:t>
            </a:r>
            <a:r>
              <a:rPr sz="2800" spc="1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Measures</a:t>
            </a:r>
            <a:endParaRPr sz="2800">
              <a:latin typeface="Calibri"/>
              <a:cs typeface="Calibri"/>
            </a:endParaRPr>
          </a:p>
          <a:p>
            <a:pPr marL="756285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Copy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Control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Technological </a:t>
            </a: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Protection</a:t>
            </a:r>
            <a:r>
              <a:rPr sz="2800" spc="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Measures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68933" y="461594"/>
            <a:ext cx="64071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Access </a:t>
            </a:r>
            <a:r>
              <a:rPr sz="4400" spc="-15" dirty="0"/>
              <a:t>control</a:t>
            </a:r>
            <a:r>
              <a:rPr sz="4400" spc="-110" dirty="0"/>
              <a:t> </a:t>
            </a:r>
            <a:r>
              <a:rPr sz="4400" spc="-10" dirty="0"/>
              <a:t>technologies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607565"/>
            <a:ext cx="7926070" cy="3028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Clr>
                <a:srgbClr val="FFFFFF"/>
              </a:buClr>
              <a:buFont typeface="Arial"/>
              <a:buChar char="•"/>
              <a:tabLst>
                <a:tab pos="445770" algn="l"/>
              </a:tabLst>
            </a:pPr>
            <a:r>
              <a:rPr dirty="0"/>
              <a:t>	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technological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protection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measures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which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are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used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by copyright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owners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3200" b="1" spc="-10" dirty="0">
                <a:solidFill>
                  <a:srgbClr val="FFFFFF"/>
                </a:solidFill>
                <a:latin typeface="Calibri"/>
                <a:cs typeface="Calibri"/>
              </a:rPr>
              <a:t>control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access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to 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their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content.</a:t>
            </a:r>
            <a:endParaRPr sz="32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solidFill>
                  <a:srgbClr val="FFFFFF"/>
                </a:solidFill>
                <a:latin typeface="Calibri"/>
                <a:cs typeface="Calibri"/>
              </a:rPr>
              <a:t>password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control</a:t>
            </a:r>
            <a:r>
              <a:rPr sz="2800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systems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Payment</a:t>
            </a:r>
            <a:r>
              <a:rPr sz="28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FFFFFF"/>
                </a:solidFill>
                <a:latin typeface="Calibri"/>
                <a:cs typeface="Calibri"/>
              </a:rPr>
              <a:t>systems</a:t>
            </a:r>
            <a:endParaRPr sz="28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solidFill>
                  <a:srgbClr val="FFFFFF"/>
                </a:solidFill>
                <a:latin typeface="Calibri"/>
                <a:cs typeface="Calibri"/>
              </a:rPr>
              <a:t>time access</a:t>
            </a:r>
            <a:r>
              <a:rPr sz="2800" spc="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libri"/>
                <a:cs typeface="Calibri"/>
              </a:rPr>
              <a:t>controls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56385" y="461594"/>
            <a:ext cx="60337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/>
              <a:t>Copy </a:t>
            </a:r>
            <a:r>
              <a:rPr sz="4400" spc="-20" dirty="0"/>
              <a:t>control</a:t>
            </a:r>
            <a:r>
              <a:rPr sz="4400" spc="-40" dirty="0"/>
              <a:t> </a:t>
            </a:r>
            <a:r>
              <a:rPr sz="4400" spc="-10" dirty="0"/>
              <a:t>technologies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294640" marR="5080" indent="-280670">
              <a:lnSpc>
                <a:spcPct val="80100"/>
              </a:lnSpc>
              <a:spcBef>
                <a:spcPts val="620"/>
              </a:spcBef>
            </a:pPr>
            <a:r>
              <a:rPr spc="-10" dirty="0"/>
              <a:t>protections </a:t>
            </a:r>
            <a:r>
              <a:rPr spc="-5" dirty="0"/>
              <a:t>measures applied </a:t>
            </a:r>
            <a:r>
              <a:rPr spc="-20" dirty="0"/>
              <a:t>to </a:t>
            </a:r>
            <a:r>
              <a:rPr spc="-10" dirty="0"/>
              <a:t>copyright </a:t>
            </a:r>
            <a:r>
              <a:rPr spc="-20" dirty="0"/>
              <a:t>content </a:t>
            </a:r>
            <a:r>
              <a:rPr spc="-5" dirty="0"/>
              <a:t>which </a:t>
            </a:r>
            <a:r>
              <a:rPr b="1" spc="-15" dirty="0">
                <a:latin typeface="Calibri"/>
                <a:cs typeface="Calibri"/>
              </a:rPr>
              <a:t>prevent,  </a:t>
            </a:r>
            <a:r>
              <a:rPr b="1" spc="-5" dirty="0">
                <a:latin typeface="Calibri"/>
                <a:cs typeface="Calibri"/>
              </a:rPr>
              <a:t>inhibit or </a:t>
            </a:r>
            <a:r>
              <a:rPr b="1" spc="-10" dirty="0">
                <a:latin typeface="Calibri"/>
                <a:cs typeface="Calibri"/>
              </a:rPr>
              <a:t>restrict </a:t>
            </a:r>
            <a:r>
              <a:rPr spc="-5" dirty="0"/>
              <a:t>the </a:t>
            </a:r>
            <a:r>
              <a:rPr spc="-10" dirty="0"/>
              <a:t>doing </a:t>
            </a:r>
            <a:r>
              <a:rPr spc="-5" dirty="0"/>
              <a:t>of a </a:t>
            </a:r>
            <a:r>
              <a:rPr spc="-10" dirty="0"/>
              <a:t>copyright </a:t>
            </a:r>
            <a:r>
              <a:rPr spc="-5" dirty="0"/>
              <a:t>act with </a:t>
            </a:r>
            <a:r>
              <a:rPr spc="-10" dirty="0"/>
              <a:t>that </a:t>
            </a:r>
            <a:r>
              <a:rPr spc="-20" dirty="0"/>
              <a:t>content </a:t>
            </a:r>
            <a:r>
              <a:rPr spc="5" dirty="0"/>
              <a:t>(eg,  </a:t>
            </a:r>
            <a:r>
              <a:rPr spc="-5" dirty="0"/>
              <a:t>making a </a:t>
            </a:r>
            <a:r>
              <a:rPr spc="-15" dirty="0"/>
              <a:t>copy </a:t>
            </a:r>
            <a:r>
              <a:rPr spc="-5" dirty="0"/>
              <a:t>of a </a:t>
            </a:r>
            <a:r>
              <a:rPr spc="-15" dirty="0"/>
              <a:t>protected </a:t>
            </a:r>
            <a:r>
              <a:rPr spc="-5" dirty="0"/>
              <a:t>film, emailing it </a:t>
            </a:r>
            <a:r>
              <a:rPr dirty="0"/>
              <a:t>or </a:t>
            </a:r>
            <a:r>
              <a:rPr spc="-10" dirty="0"/>
              <a:t>putting </a:t>
            </a:r>
            <a:r>
              <a:rPr spc="-5" dirty="0"/>
              <a:t>it</a:t>
            </a:r>
            <a:r>
              <a:rPr spc="85" dirty="0"/>
              <a:t> </a:t>
            </a:r>
            <a:r>
              <a:rPr spc="-10" dirty="0"/>
              <a:t>online).</a:t>
            </a:r>
          </a:p>
          <a:p>
            <a:pPr marL="1905">
              <a:lnSpc>
                <a:spcPct val="100000"/>
              </a:lnSpc>
              <a:spcBef>
                <a:spcPts val="5"/>
              </a:spcBef>
            </a:pPr>
            <a:endParaRPr sz="2700">
              <a:latin typeface="Times New Roman"/>
              <a:cs typeface="Times New Roman"/>
            </a:endParaRPr>
          </a:p>
          <a:p>
            <a:pPr marL="695960" marR="19685" indent="-287020">
              <a:lnSpc>
                <a:spcPts val="1920"/>
              </a:lnSpc>
              <a:buFont typeface="Arial"/>
              <a:buChar char="–"/>
              <a:tabLst>
                <a:tab pos="696595" algn="l"/>
                <a:tab pos="697230" algn="l"/>
              </a:tabLst>
            </a:pPr>
            <a:r>
              <a:rPr sz="2000" dirty="0"/>
              <a:t>a </a:t>
            </a:r>
            <a:r>
              <a:rPr sz="2000" spc="-10" dirty="0"/>
              <a:t>software </a:t>
            </a:r>
            <a:r>
              <a:rPr sz="2000" dirty="0"/>
              <a:t>lock which </a:t>
            </a:r>
            <a:r>
              <a:rPr sz="2000" spc="-15" dirty="0"/>
              <a:t>prevents </a:t>
            </a:r>
            <a:r>
              <a:rPr sz="2000" spc="-10" dirty="0"/>
              <a:t>you </a:t>
            </a:r>
            <a:r>
              <a:rPr sz="2000" spc="-15" dirty="0"/>
              <a:t>from </a:t>
            </a:r>
            <a:r>
              <a:rPr sz="2000" dirty="0"/>
              <a:t>making a </a:t>
            </a:r>
            <a:r>
              <a:rPr sz="2000" spc="-5" dirty="0"/>
              <a:t>copy of </a:t>
            </a:r>
            <a:r>
              <a:rPr sz="2000" dirty="0"/>
              <a:t>a </a:t>
            </a:r>
            <a:r>
              <a:rPr sz="2000" spc="-5" dirty="0"/>
              <a:t>computer  </a:t>
            </a:r>
            <a:r>
              <a:rPr sz="2000" spc="-15" dirty="0"/>
              <a:t>program </a:t>
            </a:r>
            <a:r>
              <a:rPr sz="2000" dirty="0"/>
              <a:t>encryption </a:t>
            </a:r>
            <a:r>
              <a:rPr sz="2000" spc="-5" dirty="0"/>
              <a:t>measures </a:t>
            </a:r>
            <a:r>
              <a:rPr sz="2000" spc="-15" dirty="0"/>
              <a:t>stored </a:t>
            </a:r>
            <a:r>
              <a:rPr sz="2000" spc="-5" dirty="0"/>
              <a:t>on </a:t>
            </a:r>
            <a:r>
              <a:rPr sz="2000" dirty="0"/>
              <a:t>the disk </a:t>
            </a:r>
            <a:r>
              <a:rPr sz="2000" spc="-5" dirty="0"/>
              <a:t>containing </a:t>
            </a:r>
            <a:r>
              <a:rPr sz="2000" dirty="0"/>
              <a:t>a </a:t>
            </a:r>
            <a:r>
              <a:rPr sz="2000" spc="-5" dirty="0"/>
              <a:t>movie  or CD </a:t>
            </a:r>
            <a:r>
              <a:rPr sz="2000" dirty="0"/>
              <a:t>which </a:t>
            </a:r>
            <a:r>
              <a:rPr sz="2000" spc="-15" dirty="0"/>
              <a:t>prevent </a:t>
            </a:r>
            <a:r>
              <a:rPr sz="2000" spc="-10" dirty="0"/>
              <a:t>you </a:t>
            </a:r>
            <a:r>
              <a:rPr sz="2000" spc="-15" dirty="0"/>
              <a:t>from </a:t>
            </a:r>
            <a:r>
              <a:rPr sz="2000" spc="-5" dirty="0"/>
              <a:t>copying </a:t>
            </a:r>
            <a:r>
              <a:rPr sz="2000" dirty="0"/>
              <a:t>the </a:t>
            </a:r>
            <a:r>
              <a:rPr sz="2000" spc="-5" dirty="0"/>
              <a:t>movie or songs on </a:t>
            </a:r>
            <a:r>
              <a:rPr sz="2000" dirty="0"/>
              <a:t>the</a:t>
            </a:r>
            <a:r>
              <a:rPr sz="2000" spc="-35" dirty="0"/>
              <a:t> </a:t>
            </a:r>
            <a:r>
              <a:rPr sz="2000" dirty="0"/>
              <a:t>disk</a:t>
            </a:r>
            <a:endParaRPr sz="2000"/>
          </a:p>
          <a:p>
            <a:pPr marL="695960" marR="100965" indent="-287020">
              <a:lnSpc>
                <a:spcPct val="80000"/>
              </a:lnSpc>
              <a:spcBef>
                <a:spcPts val="500"/>
              </a:spcBef>
              <a:buFont typeface="Arial"/>
              <a:buChar char="–"/>
              <a:tabLst>
                <a:tab pos="696595" algn="l"/>
                <a:tab pos="697230" algn="l"/>
              </a:tabLst>
            </a:pPr>
            <a:r>
              <a:rPr sz="2000" dirty="0"/>
              <a:t>a </a:t>
            </a:r>
            <a:r>
              <a:rPr sz="2000" spc="-5" dirty="0"/>
              <a:t>technology that 'locks' documents </a:t>
            </a:r>
            <a:r>
              <a:rPr sz="2000" spc="-15" dirty="0"/>
              <a:t>to prevent </a:t>
            </a:r>
            <a:r>
              <a:rPr sz="2000" dirty="0"/>
              <a:t>them </a:t>
            </a:r>
            <a:r>
              <a:rPr sz="2000" spc="-15" dirty="0"/>
              <a:t>from </a:t>
            </a:r>
            <a:r>
              <a:rPr sz="2000" spc="-5" dirty="0"/>
              <a:t>being  copied </a:t>
            </a:r>
            <a:r>
              <a:rPr sz="2000" spc="5" dirty="0"/>
              <a:t>(eg, </a:t>
            </a:r>
            <a:r>
              <a:rPr sz="2000" dirty="0"/>
              <a:t>the function </a:t>
            </a:r>
            <a:r>
              <a:rPr sz="2000" spc="-5" dirty="0"/>
              <a:t>that 'locks' </a:t>
            </a:r>
            <a:r>
              <a:rPr sz="2000" dirty="0"/>
              <a:t>a PDF </a:t>
            </a:r>
            <a:r>
              <a:rPr sz="2000" spc="-5" dirty="0"/>
              <a:t>document </a:t>
            </a:r>
            <a:r>
              <a:rPr sz="2000" spc="-15" dirty="0"/>
              <a:t>to stop </a:t>
            </a:r>
            <a:r>
              <a:rPr sz="2000" spc="-10" dirty="0"/>
              <a:t>you </a:t>
            </a:r>
            <a:r>
              <a:rPr sz="2000" spc="-15" dirty="0"/>
              <a:t>from  </a:t>
            </a:r>
            <a:r>
              <a:rPr sz="2000" spc="-5" dirty="0"/>
              <a:t>making </a:t>
            </a:r>
            <a:r>
              <a:rPr sz="2000" dirty="0"/>
              <a:t>a</a:t>
            </a:r>
            <a:r>
              <a:rPr sz="2000" spc="-15" dirty="0"/>
              <a:t> </a:t>
            </a:r>
            <a:r>
              <a:rPr sz="2000" spc="-5" dirty="0"/>
              <a:t>copy)</a:t>
            </a:r>
            <a:endParaRPr sz="2000"/>
          </a:p>
          <a:p>
            <a:pPr marL="695960" marR="148590" indent="-287020">
              <a:lnSpc>
                <a:spcPts val="1920"/>
              </a:lnSpc>
              <a:spcBef>
                <a:spcPts val="459"/>
              </a:spcBef>
              <a:buFont typeface="Arial"/>
              <a:buChar char="–"/>
              <a:tabLst>
                <a:tab pos="696595" algn="l"/>
                <a:tab pos="697230" algn="l"/>
              </a:tabLst>
            </a:pPr>
            <a:r>
              <a:rPr sz="2000" dirty="0"/>
              <a:t>a </a:t>
            </a:r>
            <a:r>
              <a:rPr sz="2000" spc="-5" dirty="0"/>
              <a:t>technology that </a:t>
            </a:r>
            <a:r>
              <a:rPr sz="2000" spc="-15" dirty="0"/>
              <a:t>makes </a:t>
            </a:r>
            <a:r>
              <a:rPr sz="2000" dirty="0"/>
              <a:t>an </a:t>
            </a:r>
            <a:r>
              <a:rPr sz="2000" spc="-5" dirty="0"/>
              <a:t>unauthorized copy of </a:t>
            </a:r>
            <a:r>
              <a:rPr sz="2000" dirty="0"/>
              <a:t>a </a:t>
            </a:r>
            <a:r>
              <a:rPr sz="2000" spc="-5" dirty="0"/>
              <a:t>film </a:t>
            </a:r>
            <a:r>
              <a:rPr sz="2000" spc="-10" dirty="0"/>
              <a:t>unwatchable  </a:t>
            </a:r>
            <a:r>
              <a:rPr sz="2000" spc="5" dirty="0"/>
              <a:t>(eg, </a:t>
            </a:r>
            <a:r>
              <a:rPr sz="2000" spc="-5" dirty="0"/>
              <a:t>some copy </a:t>
            </a:r>
            <a:r>
              <a:rPr sz="2000" spc="-10" dirty="0"/>
              <a:t>protection </a:t>
            </a:r>
            <a:r>
              <a:rPr sz="2000" spc="-5" dirty="0"/>
              <a:t>technologies </a:t>
            </a:r>
            <a:r>
              <a:rPr sz="2000" dirty="0"/>
              <a:t>add </a:t>
            </a:r>
            <a:r>
              <a:rPr sz="2000" spc="-5" dirty="0"/>
              <a:t>elements </a:t>
            </a:r>
            <a:r>
              <a:rPr sz="2000" spc="-15" dirty="0"/>
              <a:t>to </a:t>
            </a:r>
            <a:r>
              <a:rPr sz="2000" dirty="0"/>
              <a:t>the </a:t>
            </a:r>
            <a:r>
              <a:rPr sz="2000" spc="-5" dirty="0"/>
              <a:t>signal  produced by </a:t>
            </a:r>
            <a:r>
              <a:rPr sz="2000" dirty="0"/>
              <a:t>a </a:t>
            </a:r>
            <a:r>
              <a:rPr sz="2000" spc="-5" dirty="0"/>
              <a:t>DVD/VHS </a:t>
            </a:r>
            <a:r>
              <a:rPr sz="2000" spc="-10" dirty="0"/>
              <a:t>player </a:t>
            </a:r>
            <a:r>
              <a:rPr sz="2000" dirty="0"/>
              <a:t>which </a:t>
            </a:r>
            <a:r>
              <a:rPr sz="2000" spc="-15" dirty="0"/>
              <a:t>make </a:t>
            </a:r>
            <a:r>
              <a:rPr sz="2000" spc="-10" dirty="0"/>
              <a:t>any recording </a:t>
            </a:r>
            <a:r>
              <a:rPr sz="2000" spc="-5" dirty="0"/>
              <a:t>of </a:t>
            </a:r>
            <a:r>
              <a:rPr sz="2000" dirty="0"/>
              <a:t>the </a:t>
            </a:r>
            <a:r>
              <a:rPr sz="2000" spc="-5" dirty="0"/>
              <a:t>film  </a:t>
            </a:r>
            <a:r>
              <a:rPr sz="2000" spc="-10" dirty="0"/>
              <a:t>unwatchable)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0798" y="461594"/>
            <a:ext cx="74441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35" dirty="0"/>
              <a:t>Trademark, </a:t>
            </a:r>
            <a:r>
              <a:rPr sz="4400" spc="-30" dirty="0"/>
              <a:t>Patent, </a:t>
            </a:r>
            <a:r>
              <a:rPr sz="4400" dirty="0"/>
              <a:t>or</a:t>
            </a:r>
            <a:r>
              <a:rPr sz="4400" spc="-40" dirty="0"/>
              <a:t> </a:t>
            </a:r>
            <a:r>
              <a:rPr sz="4400" spc="-10" dirty="0"/>
              <a:t>Copyright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607565"/>
            <a:ext cx="7781290" cy="37388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Intellectual property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(or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IP) 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refers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to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creative 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work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which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can be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treated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as an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asset or 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physical </a:t>
            </a:r>
            <a:r>
              <a:rPr sz="3200" spc="-35" dirty="0">
                <a:solidFill>
                  <a:srgbClr val="FFFFFF"/>
                </a:solidFill>
                <a:latin typeface="Calibri"/>
                <a:cs typeface="Calibri"/>
              </a:rPr>
              <a:t>property. </a:t>
            </a:r>
            <a:r>
              <a:rPr sz="3200" spc="-10" dirty="0">
                <a:solidFill>
                  <a:srgbClr val="FFFFFF"/>
                </a:solidFill>
                <a:latin typeface="Calibri"/>
                <a:cs typeface="Calibri"/>
              </a:rPr>
              <a:t>Intellectual property rights  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fall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principally 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into </a:t>
            </a:r>
            <a:r>
              <a:rPr sz="3200" spc="-25" dirty="0">
                <a:solidFill>
                  <a:srgbClr val="FFFFFF"/>
                </a:solidFill>
                <a:latin typeface="Calibri"/>
                <a:cs typeface="Calibri"/>
              </a:rPr>
              <a:t>four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main</a:t>
            </a:r>
            <a:r>
              <a:rPr sz="3200" spc="10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areas;</a:t>
            </a:r>
            <a:endParaRPr sz="3200">
              <a:latin typeface="Calibri"/>
              <a:cs typeface="Calibri"/>
            </a:endParaRPr>
          </a:p>
          <a:p>
            <a:pPr marL="1327785" lvl="1" indent="-51562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1327785" algn="l"/>
                <a:tab pos="1328420" algn="l"/>
              </a:tabLst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copyright,</a:t>
            </a:r>
            <a:endParaRPr sz="2400">
              <a:latin typeface="Calibri"/>
              <a:cs typeface="Calibri"/>
            </a:endParaRPr>
          </a:p>
          <a:p>
            <a:pPr marL="1327785" lvl="1" indent="-5156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1327785" algn="l"/>
                <a:tab pos="1328420" algn="l"/>
              </a:tabLst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trademarks,</a:t>
            </a:r>
            <a:endParaRPr sz="2400">
              <a:latin typeface="Calibri"/>
              <a:cs typeface="Calibri"/>
            </a:endParaRPr>
          </a:p>
          <a:p>
            <a:pPr marL="1327785" lvl="1" indent="-5156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1327785" algn="l"/>
                <a:tab pos="1328420" algn="l"/>
              </a:tabLst>
            </a:pPr>
            <a:r>
              <a:rPr sz="2400" spc="-5" dirty="0">
                <a:solidFill>
                  <a:srgbClr val="FFFFFF"/>
                </a:solidFill>
                <a:latin typeface="Calibri"/>
                <a:cs typeface="Calibri"/>
              </a:rPr>
              <a:t>design rights</a:t>
            </a:r>
            <a:r>
              <a:rPr sz="24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  <a:p>
            <a:pPr marL="1327785" lvl="1" indent="-5156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1327785" algn="l"/>
                <a:tab pos="1328420" algn="l"/>
              </a:tabLst>
            </a:pPr>
            <a:r>
              <a:rPr sz="2400" spc="-10" dirty="0">
                <a:solidFill>
                  <a:srgbClr val="FFFFFF"/>
                </a:solidFill>
                <a:latin typeface="Calibri"/>
                <a:cs typeface="Calibri"/>
              </a:rPr>
              <a:t>patents.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7</TotalTime>
  <Words>1444</Words>
  <Application>Microsoft Office PowerPoint</Application>
  <PresentationFormat>Custom</PresentationFormat>
  <Paragraphs>112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Office Theme</vt:lpstr>
      <vt:lpstr>Chapter 6 – Technology Protection</vt:lpstr>
      <vt:lpstr>Importance of Technology Protection</vt:lpstr>
      <vt:lpstr>Importance of Technology Protection</vt:lpstr>
      <vt:lpstr>Technology/Knowledge Protection  Mechanisms</vt:lpstr>
      <vt:lpstr>Protected/Proprietary Technology  Protection</vt:lpstr>
      <vt:lpstr>Types of Technology Protection</vt:lpstr>
      <vt:lpstr>Access control technologies</vt:lpstr>
      <vt:lpstr>Copy control technologies</vt:lpstr>
      <vt:lpstr>Trademark, Patent, or Copyright</vt:lpstr>
      <vt:lpstr>Trademark</vt:lpstr>
      <vt:lpstr>Benefits of Trademark Registration</vt:lpstr>
      <vt:lpstr>Registration of Trade Marks</vt:lpstr>
      <vt:lpstr>Patents</vt:lpstr>
      <vt:lpstr>Copyright</vt:lpstr>
      <vt:lpstr>Circumvention Devices</vt:lpstr>
      <vt:lpstr>‘tragedy of anti-commons’</vt:lpstr>
      <vt:lpstr>Protection Mechanisms for different  Types of Knowledge</vt:lpstr>
      <vt:lpstr>Motives for Patenting</vt:lpstr>
      <vt:lpstr>Motives for Patenting (Cont.)</vt:lpstr>
      <vt:lpstr>Weakness of Patents</vt:lpstr>
      <vt:lpstr>Weakness of Patents (Cont.)</vt:lpstr>
      <vt:lpstr>Gaining Lead Time Advantage</vt:lpstr>
      <vt:lpstr>Confidentiality Agreements and  Knowledge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– Technology Protection</dc:title>
  <dc:creator>D</dc:creator>
  <cp:lastModifiedBy>Multi Laptops 88 G</cp:lastModifiedBy>
  <cp:revision>3</cp:revision>
  <dcterms:created xsi:type="dcterms:W3CDTF">2020-12-09T14:42:26Z</dcterms:created>
  <dcterms:modified xsi:type="dcterms:W3CDTF">2020-12-09T14:51:32Z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2017-05-18T00:00:00Z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2020-12-09T00:00:00Z</vt:filetime>
  </property>
</Properties>
</file>