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6" r:id="rId5"/>
    <p:sldId id="284" r:id="rId6"/>
    <p:sldId id="259" r:id="rId7"/>
    <p:sldId id="260" r:id="rId8"/>
    <p:sldId id="287" r:id="rId9"/>
    <p:sldId id="261" r:id="rId10"/>
    <p:sldId id="285" r:id="rId11"/>
    <p:sldId id="263" r:id="rId12"/>
    <p:sldId id="264" r:id="rId13"/>
    <p:sldId id="265" r:id="rId14"/>
    <p:sldId id="266" r:id="rId15"/>
    <p:sldId id="267" r:id="rId16"/>
    <p:sldId id="268" r:id="rId17"/>
    <p:sldId id="288" r:id="rId18"/>
    <p:sldId id="269" r:id="rId19"/>
    <p:sldId id="270" r:id="rId20"/>
    <p:sldId id="271" r:id="rId21"/>
    <p:sldId id="289"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94660"/>
  </p:normalViewPr>
  <p:slideViewPr>
    <p:cSldViewPr>
      <p:cViewPr varScale="1">
        <p:scale>
          <a:sx n="70" d="100"/>
          <a:sy n="70" d="100"/>
        </p:scale>
        <p:origin x="13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245D19-C288-4B5A-8349-8D2D8461ED4D}" type="datetimeFigureOut">
              <a:rPr lang="en-US" smtClean="0"/>
              <a:pPr/>
              <a:t>06-Jan-17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45D19-C288-4B5A-8349-8D2D8461ED4D}" type="datetimeFigureOut">
              <a:rPr lang="en-US" smtClean="0"/>
              <a:pPr/>
              <a:t>06-Jan-17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45D19-C288-4B5A-8349-8D2D8461ED4D}" type="datetimeFigureOut">
              <a:rPr lang="en-US" smtClean="0"/>
              <a:pPr/>
              <a:t>06-Jan-17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45D19-C288-4B5A-8349-8D2D8461ED4D}" type="datetimeFigureOut">
              <a:rPr lang="en-US" smtClean="0"/>
              <a:pPr/>
              <a:t>06-Jan-17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245D19-C288-4B5A-8349-8D2D8461ED4D}" type="datetimeFigureOut">
              <a:rPr lang="en-US" smtClean="0"/>
              <a:pPr/>
              <a:t>06-Jan-17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245D19-C288-4B5A-8349-8D2D8461ED4D}" type="datetimeFigureOut">
              <a:rPr lang="en-US" smtClean="0"/>
              <a:pPr/>
              <a:t>06-Jan-17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245D19-C288-4B5A-8349-8D2D8461ED4D}" type="datetimeFigureOut">
              <a:rPr lang="en-US" smtClean="0"/>
              <a:pPr/>
              <a:t>06-Jan-17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245D19-C288-4B5A-8349-8D2D8461ED4D}" type="datetimeFigureOut">
              <a:rPr lang="en-US" smtClean="0"/>
              <a:pPr/>
              <a:t>06-Jan-17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45D19-C288-4B5A-8349-8D2D8461ED4D}" type="datetimeFigureOut">
              <a:rPr lang="en-US" smtClean="0"/>
              <a:pPr/>
              <a:t>06-Jan-17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245D19-C288-4B5A-8349-8D2D8461ED4D}" type="datetimeFigureOut">
              <a:rPr lang="en-US" smtClean="0"/>
              <a:pPr/>
              <a:t>06-Jan-17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245D19-C288-4B5A-8349-8D2D8461ED4D}" type="datetimeFigureOut">
              <a:rPr lang="en-US" smtClean="0"/>
              <a:pPr/>
              <a:t>06-Jan-17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7A76-92F4-4D8F-AB9F-F038EAA48E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45D19-C288-4B5A-8349-8D2D8461ED4D}" type="datetimeFigureOut">
              <a:rPr lang="en-US" smtClean="0"/>
              <a:pPr/>
              <a:t>06-Jan-17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77A76-92F4-4D8F-AB9F-F038EAA48E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REGULATION OF HEART PUMPING</a:t>
            </a:r>
            <a:endParaRPr lang="en-US" b="1" dirty="0">
              <a:solidFill>
                <a:srgbClr val="C000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3600" dirty="0" smtClean="0"/>
              <a:t>The extra stretch of cardiac muscle during increased venous return, within limits, causes actin and myosin filaments to </a:t>
            </a:r>
            <a:r>
              <a:rPr lang="en-US" sz="3600" dirty="0" err="1" smtClean="0"/>
              <a:t>interdigitate</a:t>
            </a:r>
            <a:r>
              <a:rPr lang="en-US" sz="3600" dirty="0" smtClean="0"/>
              <a:t> at a more optimal length for force generation. In addition, more stretch of right </a:t>
            </a:r>
            <a:r>
              <a:rPr lang="en-US" sz="3600" dirty="0" err="1" smtClean="0"/>
              <a:t>atrial</a:t>
            </a:r>
            <a:r>
              <a:rPr lang="en-US" sz="3600" dirty="0" smtClean="0"/>
              <a:t> wall causes a reflex increase in heart rate of 10 to 20 percent, which helps the heart pump more blood.</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REGULATION OF HEART PUMPING</a:t>
            </a:r>
            <a:endParaRPr lang="en-US"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algn="just"/>
            <a:r>
              <a:rPr lang="en-US" b="1" u="sng" dirty="0"/>
              <a:t>The Autonomic Nervous System Affects Cardiac Pumping.</a:t>
            </a:r>
            <a:r>
              <a:rPr lang="en-US" dirty="0"/>
              <a:t> Under strong sympathetic stimulation, the heart rate of a young adult increases from a resting value of 72 beats/min up to 180 to 200 beats/min, and the force of contraction of the heart muscles increases dramatically. Sympathetic stimulation therefore can increase cardiac output two- to threefold. The heart has a resting sympathetic tone; therefore, inhibition of the sympathetic system decreases the heart rate and the force of contraction of the heart, and thus cardiac output decreases. </a:t>
            </a:r>
          </a:p>
          <a:p>
            <a:pPr algn="just"/>
            <a:endParaRPr lang="en-US" dirty="0"/>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REGULATION OF HEART PUMPING</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b="1" u="sng" dirty="0"/>
              <a:t>Parasympathetic stimulation</a:t>
            </a:r>
            <a:r>
              <a:rPr lang="en-US" b="1" dirty="0"/>
              <a:t> </a:t>
            </a:r>
            <a:r>
              <a:rPr lang="en-US" dirty="0"/>
              <a:t>mainly affects the atria and can decrease the heart rate dramatically and the force of contraction of the ventricles slightly. The com­bined effect decreases cardiac output by 50 percent or more.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1417638"/>
          </a:xfrm>
        </p:spPr>
        <p:txBody>
          <a:bodyPr>
            <a:noAutofit/>
          </a:bodyPr>
          <a:lstStyle/>
          <a:p>
            <a:r>
              <a:rPr lang="en-US" sz="3200" b="1" dirty="0" smtClean="0">
                <a:solidFill>
                  <a:srgbClr val="C00000"/>
                </a:solidFill>
              </a:rPr>
              <a:t>Cardiac Contractility Is Affected by Several Factors</a:t>
            </a:r>
            <a:endParaRPr lang="en-US" sz="3200" b="1" dirty="0">
              <a:solidFill>
                <a:srgbClr val="C00000"/>
              </a:solidFill>
            </a:endParaRPr>
          </a:p>
        </p:txBody>
      </p:sp>
      <p:sp>
        <p:nvSpPr>
          <p:cNvPr id="3" name="Content Placeholder 2"/>
          <p:cNvSpPr>
            <a:spLocks noGrp="1"/>
          </p:cNvSpPr>
          <p:nvPr>
            <p:ph idx="1"/>
          </p:nvPr>
        </p:nvSpPr>
        <p:spPr/>
        <p:txBody>
          <a:bodyPr>
            <a:normAutofit lnSpcReduction="10000"/>
          </a:bodyPr>
          <a:lstStyle/>
          <a:p>
            <a:pPr algn="just"/>
            <a:r>
              <a:rPr lang="en-US" dirty="0" smtClean="0"/>
              <a:t>Among the factors that affect cardiac contractility are the extracellular electrolyte concentrations. Excess </a:t>
            </a:r>
            <a:r>
              <a:rPr lang="en-US" u="sng" dirty="0" smtClean="0">
                <a:solidFill>
                  <a:srgbClr val="FF0000"/>
                </a:solidFill>
              </a:rPr>
              <a:t>potassium</a:t>
            </a:r>
            <a:r>
              <a:rPr lang="en-US" dirty="0" smtClean="0"/>
              <a:t> in extracellular fluid causes the heart to become flaccid and reduces the heart rate, thereby causing a large decrease in contractility. Excess </a:t>
            </a:r>
            <a:r>
              <a:rPr lang="en-US" u="sng" dirty="0" smtClean="0">
                <a:solidFill>
                  <a:srgbClr val="FF0000"/>
                </a:solidFill>
              </a:rPr>
              <a:t>calcium</a:t>
            </a:r>
            <a:r>
              <a:rPr lang="en-US" dirty="0" smtClean="0"/>
              <a:t> in the extracellular fluid causes the heart to go into spastic contraction. In contrast, a decrease in calcium ions causes the heart to become flaccid. </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RHYTHMICAL EXCITATION OF THE HEART </a:t>
            </a:r>
            <a:endParaRPr lang="en-US" b="1" dirty="0">
              <a:solidFill>
                <a:srgbClr val="C00000"/>
              </a:solidFill>
            </a:endParaRPr>
          </a:p>
        </p:txBody>
      </p:sp>
      <p:sp>
        <p:nvSpPr>
          <p:cNvPr id="3" name="Content Placeholder 2"/>
          <p:cNvSpPr>
            <a:spLocks noGrp="1"/>
          </p:cNvSpPr>
          <p:nvPr>
            <p:ph idx="1"/>
          </p:nvPr>
        </p:nvSpPr>
        <p:spPr/>
        <p:txBody>
          <a:bodyPr/>
          <a:lstStyle/>
          <a:p>
            <a:pPr algn="just"/>
            <a:r>
              <a:rPr lang="en-US" dirty="0" smtClean="0"/>
              <a:t>The heart has a special system for self-excitation of rhythmical impulses to cause repetitive contraction of the heart. This system conducts impulses throughout the heart and causes the atria to contract one sixth of a second before the ventricles contract, affording extra filling of the ventricles with blood before contraction.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SPECIALIZED EXCITATORY AND CONDUCTIVE SYSTEM OF THE HEART</a:t>
            </a:r>
            <a:endParaRPr lang="en-US"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The parts of the rhythmical conduction system and their function are as follows:</a:t>
            </a:r>
          </a:p>
          <a:p>
            <a:pPr algn="just"/>
            <a:r>
              <a:rPr lang="en-US" dirty="0" smtClean="0"/>
              <a:t>Sinus node (or the </a:t>
            </a:r>
            <a:r>
              <a:rPr lang="en-US" dirty="0" err="1" smtClean="0"/>
              <a:t>sinoatrial</a:t>
            </a:r>
            <a:r>
              <a:rPr lang="en-US" dirty="0" smtClean="0"/>
              <a:t> node), which initiates the cardiac impulse</a:t>
            </a:r>
          </a:p>
          <a:p>
            <a:pPr algn="just"/>
            <a:r>
              <a:rPr lang="en-US" dirty="0" err="1" smtClean="0"/>
              <a:t>Internodal</a:t>
            </a:r>
            <a:r>
              <a:rPr lang="en-US" dirty="0" smtClean="0"/>
              <a:t> pathway, which conducts impulses from the sinus node to the </a:t>
            </a:r>
            <a:r>
              <a:rPr lang="en-US" dirty="0" err="1" smtClean="0"/>
              <a:t>atrioventricular</a:t>
            </a:r>
            <a:r>
              <a:rPr lang="en-US" dirty="0" smtClean="0"/>
              <a:t> (A-V) node</a:t>
            </a:r>
          </a:p>
          <a:p>
            <a:pPr algn="just"/>
            <a:r>
              <a:rPr lang="en-US" dirty="0" smtClean="0"/>
              <a:t>A-V node, which delays impulses from the atria to the ventricles</a:t>
            </a:r>
          </a:p>
          <a:p>
            <a:pPr algn="just"/>
            <a:r>
              <a:rPr lang="en-US" dirty="0" smtClean="0"/>
              <a:t>A-V bundle, which delays impulses and conducts impulses from the A-V node to the ventricles</a:t>
            </a:r>
          </a:p>
          <a:p>
            <a:pPr algn="just"/>
            <a:r>
              <a:rPr lang="en-US" dirty="0" smtClean="0"/>
              <a:t>Right and left bundles of Purkinje fibers, which con­duct impulses to all parts of the ventricles</a:t>
            </a:r>
          </a:p>
          <a:p>
            <a:pPr algn="just">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SPECIALIZED EXCITATORY AND CONDUCTIVE SYSTEM OF THE HEART</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pPr algn="just"/>
            <a:r>
              <a:rPr lang="en-US" sz="2400" b="1" u="sng" dirty="0" smtClean="0"/>
              <a:t>The Sinus Node Controls the Rate of Beat of the Entire Heart. </a:t>
            </a:r>
            <a:r>
              <a:rPr lang="en-US" sz="2400" dirty="0" smtClean="0"/>
              <a:t>The membrane potential of a sinus node fiber is -55 to -60 </a:t>
            </a:r>
            <a:r>
              <a:rPr lang="en-US" sz="2400" dirty="0" err="1" smtClean="0"/>
              <a:t>millivolts</a:t>
            </a:r>
            <a:r>
              <a:rPr lang="en-US" sz="2400" dirty="0" smtClean="0"/>
              <a:t> compared with -85 to -90 </a:t>
            </a:r>
            <a:r>
              <a:rPr lang="en-US" sz="2400" dirty="0" err="1" smtClean="0"/>
              <a:t>millivolts</a:t>
            </a:r>
            <a:r>
              <a:rPr lang="en-US" sz="2400" dirty="0" smtClean="0"/>
              <a:t> in a ventricular muscle fiber.</a:t>
            </a:r>
          </a:p>
          <a:p>
            <a:pPr algn="just"/>
            <a:r>
              <a:rPr lang="en-US" sz="2400" dirty="0" smtClean="0"/>
              <a:t>The action potential in the sinus node is caused by the following:</a:t>
            </a:r>
          </a:p>
          <a:p>
            <a:pPr lvl="0" algn="just"/>
            <a:r>
              <a:rPr lang="en-US" sz="2400" dirty="0" smtClean="0"/>
              <a:t>The fast sodium channels are inactivated at the nor­mal resting membrane potential, but there is a slow leakage of sodium into the fiber at this potential.</a:t>
            </a:r>
          </a:p>
          <a:p>
            <a:pPr lvl="0" algn="just"/>
            <a:r>
              <a:rPr lang="en-US" sz="2400" dirty="0" smtClean="0"/>
              <a:t>Between action potentials,  the  resting  potential gradually increases because of this slow leakage of sodium until the potential reaches -40 millivolts</a:t>
            </a:r>
            <a:r>
              <a:rPr lang="en-US" sz="2400" dirty="0" smtClean="0"/>
              <a:t>.</a:t>
            </a:r>
            <a:endParaRPr lang="en-US"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SPECIALIZED EXCITATORY AND CONDUCTIVE SYSTEM OF THE HEART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lvl="0" algn="just"/>
            <a:r>
              <a:rPr lang="en-US" dirty="0"/>
              <a:t>At this potential, the calcium-sodium channels be­come activated, allowing rapid entry of calcium and sodium, but especially calcium, thus causing the ac­tion potential.</a:t>
            </a:r>
          </a:p>
          <a:p>
            <a:pPr lvl="0" algn="just"/>
            <a:r>
              <a:rPr lang="en-US" dirty="0"/>
              <a:t>Greatly increased numbers of potassium channels open within about 100 to 150 milliseconds after the calcium-sodium channels open, allowing potassium to escape from the cells. This returns the membrane potential to its resting potential, and the self-excitation Cycle starts again, with sodium leaking slowly into the sinus nodal fibers.</a:t>
            </a:r>
          </a:p>
          <a:p>
            <a:endParaRPr lang="en-US" dirty="0"/>
          </a:p>
        </p:txBody>
      </p:sp>
    </p:spTree>
    <p:extLst>
      <p:ext uri="{BB962C8B-B14F-4D97-AF65-F5344CB8AC3E}">
        <p14:creationId xmlns:p14="http://schemas.microsoft.com/office/powerpoint/2010/main" val="4203588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C00000"/>
                </a:solidFill>
              </a:rPr>
              <a:t>lnternodal</a:t>
            </a:r>
            <a:r>
              <a:rPr lang="en-US" b="1" dirty="0" smtClean="0">
                <a:solidFill>
                  <a:srgbClr val="C00000"/>
                </a:solidFill>
              </a:rPr>
              <a:t> and </a:t>
            </a:r>
            <a:r>
              <a:rPr lang="en-US" b="1" dirty="0" err="1" smtClean="0">
                <a:solidFill>
                  <a:srgbClr val="C00000"/>
                </a:solidFill>
              </a:rPr>
              <a:t>Interatrial</a:t>
            </a:r>
            <a:r>
              <a:rPr lang="en-US" b="1" dirty="0" smtClean="0">
                <a:solidFill>
                  <a:srgbClr val="C00000"/>
                </a:solidFill>
              </a:rPr>
              <a:t> Pathways Transmit Impulses in the Atrium.</a:t>
            </a:r>
            <a:endParaRPr lang="en-US" b="1" dirty="0">
              <a:solidFill>
                <a:srgbClr val="C00000"/>
              </a:solidFill>
            </a:endParaRPr>
          </a:p>
        </p:txBody>
      </p:sp>
      <p:sp>
        <p:nvSpPr>
          <p:cNvPr id="3" name="Content Placeholder 2"/>
          <p:cNvSpPr>
            <a:spLocks noGrp="1"/>
          </p:cNvSpPr>
          <p:nvPr>
            <p:ph idx="1"/>
          </p:nvPr>
        </p:nvSpPr>
        <p:spPr/>
        <p:txBody>
          <a:bodyPr>
            <a:normAutofit lnSpcReduction="10000"/>
          </a:bodyPr>
          <a:lstStyle/>
          <a:p>
            <a:pPr algn="just"/>
            <a:r>
              <a:rPr lang="en-US" dirty="0" smtClean="0"/>
              <a:t>The parts of the </a:t>
            </a:r>
            <a:r>
              <a:rPr lang="en-US" dirty="0" err="1" smtClean="0"/>
              <a:t>internodal</a:t>
            </a:r>
            <a:r>
              <a:rPr lang="en-US" dirty="0" smtClean="0"/>
              <a:t> pathway are the anterior </a:t>
            </a:r>
            <a:r>
              <a:rPr lang="en-US" dirty="0" err="1" smtClean="0"/>
              <a:t>internodal</a:t>
            </a:r>
            <a:r>
              <a:rPr lang="en-US" dirty="0" smtClean="0"/>
              <a:t> pathway, middle </a:t>
            </a:r>
            <a:r>
              <a:rPr lang="en-US" dirty="0" err="1" smtClean="0"/>
              <a:t>internodal</a:t>
            </a:r>
            <a:r>
              <a:rPr lang="en-US" dirty="0" smtClean="0"/>
              <a:t> pathway, and posterior </a:t>
            </a:r>
            <a:r>
              <a:rPr lang="en-US" dirty="0" err="1" smtClean="0"/>
              <a:t>internodal</a:t>
            </a:r>
            <a:r>
              <a:rPr lang="en-US" dirty="0" smtClean="0"/>
              <a:t> pathway, all of which carry impulses from the </a:t>
            </a:r>
            <a:r>
              <a:rPr lang="en-US" dirty="0" err="1" smtClean="0"/>
              <a:t>sinoatrial</a:t>
            </a:r>
            <a:r>
              <a:rPr lang="en-US" dirty="0" smtClean="0"/>
              <a:t> node to the A-V node. Small bundles of </a:t>
            </a:r>
            <a:r>
              <a:rPr lang="en-US" dirty="0" err="1" smtClean="0"/>
              <a:t>atrial</a:t>
            </a:r>
            <a:r>
              <a:rPr lang="en-US" dirty="0" smtClean="0"/>
              <a:t> muscle fibers transmit impulses more rapidly than the normal </a:t>
            </a:r>
            <a:r>
              <a:rPr lang="en-US" dirty="0" err="1" smtClean="0"/>
              <a:t>atrial</a:t>
            </a:r>
            <a:r>
              <a:rPr lang="en-US" dirty="0" smtClean="0"/>
              <a:t> muscle, and one of these bundles, the anterior </a:t>
            </a:r>
            <a:r>
              <a:rPr lang="en-US" dirty="0" err="1" smtClean="0"/>
              <a:t>interatrial</a:t>
            </a:r>
            <a:r>
              <a:rPr lang="en-US" dirty="0" smtClean="0"/>
              <a:t> band, conducts impulses from the right atrium to the anterior part of the left atrium.</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The A-V Node Delays Impulses From the Atria to the Ventricles</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t>This delay allows the atria to empty their contents into the ventricles before ventricular contraction occurs. Table </a:t>
            </a:r>
            <a:r>
              <a:rPr lang="en-US" dirty="0" smtClean="0"/>
              <a:t>shows </a:t>
            </a:r>
            <a:r>
              <a:rPr lang="en-US" dirty="0" smtClean="0"/>
              <a:t>the time of the arrival of impulses at parts of the conduction system from an impulse initiated at the sinus node.</a:t>
            </a:r>
          </a:p>
          <a:p>
            <a:pPr algn="just"/>
            <a:r>
              <a:rPr lang="en-US" dirty="0" smtClean="0"/>
              <a:t>Note that a delay of 0.09 second occurs between the A-V node and the A-V bundle. The velocity of conduc­tion of this system is only 0.02 to 0.05 m/sec, or one twelfth that of normal cardiac muscle. The reason for this slow conduction in the A-V node and bundle is that </a:t>
            </a:r>
            <a:r>
              <a:rPr lang="en-US" b="1" dirty="0" smtClean="0"/>
              <a:t>(Continue) </a:t>
            </a:r>
          </a:p>
          <a:p>
            <a:pPr algn="just"/>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solidFill>
                  <a:srgbClr val="C00000"/>
                </a:solidFill>
              </a:rPr>
              <a:t>Work Output of the Heart</a:t>
            </a:r>
            <a:endParaRPr lang="en-US" sz="5400" b="1"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t>The </a:t>
            </a:r>
            <a:r>
              <a:rPr lang="en-US" dirty="0"/>
              <a:t>stroke work output of the ventricles is the output of energy by the heart during each heartbeat. The heart performs two types of work:</a:t>
            </a:r>
          </a:p>
          <a:p>
            <a:pPr lvl="0" algn="just"/>
            <a:r>
              <a:rPr lang="en-US" b="1" u="sng" dirty="0"/>
              <a:t>The volume-pressure work of the heart </a:t>
            </a:r>
            <a:r>
              <a:rPr lang="en-US" dirty="0"/>
              <a:t>is the work done to increase the pressure of the blood; in the left heart, it equals stroke volume multiplied by the difference between the left ventricular mean ejec­tion pressure and the left ventricular mean input pressure The volume-pressure work of the right ventricle is only about one sixth that of the left ven­tricle because the ejection pressure of the right ven­tricle is much lower.</a:t>
            </a:r>
          </a:p>
          <a:p>
            <a:pPr lvl="0" algn="just"/>
            <a:r>
              <a:rPr lang="en-US" b="1" u="sng" dirty="0"/>
              <a:t>The work to be done to supply kinetic energy to the blood </a:t>
            </a:r>
            <a:r>
              <a:rPr lang="en-US" dirty="0"/>
              <a:t>equals MV</a:t>
            </a:r>
            <a:r>
              <a:rPr lang="en-US" baseline="30000" dirty="0"/>
              <a:t>2</a:t>
            </a:r>
            <a:r>
              <a:rPr lang="en-US" dirty="0"/>
              <a:t>/</a:t>
            </a:r>
            <a:r>
              <a:rPr lang="en-US" baseline="-25000" dirty="0"/>
              <a:t>2</a:t>
            </a:r>
            <a:r>
              <a:rPr lang="en-US" dirty="0"/>
              <a:t> where M is the mass of blood ejected and V is the velocity.</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The A-V Node Delays Impulses From the Atria to the Ventricles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pPr algn="just">
              <a:buNone/>
            </a:pPr>
            <a:r>
              <a:rPr lang="en-US" dirty="0" smtClean="0"/>
              <a:t>(1) the membrane potential is much less negative in the A-V node and bundle than in normal cardiac muscle, and</a:t>
            </a:r>
          </a:p>
          <a:p>
            <a:pPr algn="just">
              <a:buNone/>
            </a:pPr>
            <a:r>
              <a:rPr lang="en-US" dirty="0" smtClean="0"/>
              <a:t>(2) few gap junctions exist between the cells in the A-V node and bundle, so the resistance to ion flow is great.</a:t>
            </a:r>
          </a:p>
          <a:p>
            <a:pPr algn="just"/>
            <a:r>
              <a:rPr lang="en-US" b="1" u="sng" dirty="0" smtClean="0"/>
              <a:t>Transmission of Impulses Through the Purkinje System and Cardiac Muscle Is Rapid</a:t>
            </a:r>
            <a:r>
              <a:rPr lang="en-US" dirty="0" smtClean="0"/>
              <a:t>. The A-V bundle lies just under the endocardium. and receives the cardiac impulse first. The A-V bundle then divides into the left and right bundles. The Purkinje fibers normally carry the cardiac impulse into the ventricles. The following are characteristics of the Purkinje system:</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Transmission of Impulses Through the Purkinje System and Cardiac Muscle Is Rapid</a:t>
            </a:r>
            <a:endParaRPr lang="en-US" sz="3200" dirty="0">
              <a:solidFill>
                <a:srgbClr val="FF0000"/>
              </a:solidFill>
            </a:endParaRPr>
          </a:p>
        </p:txBody>
      </p:sp>
      <p:sp>
        <p:nvSpPr>
          <p:cNvPr id="3" name="Content Placeholder 2"/>
          <p:cNvSpPr>
            <a:spLocks noGrp="1"/>
          </p:cNvSpPr>
          <p:nvPr>
            <p:ph idx="1"/>
          </p:nvPr>
        </p:nvSpPr>
        <p:spPr/>
        <p:txBody>
          <a:bodyPr/>
          <a:lstStyle/>
          <a:p>
            <a:pPr algn="just"/>
            <a:r>
              <a:rPr lang="en-US" dirty="0"/>
              <a:t>The action potentials travel at a velocity of 1.5 to 4.0 m/sec, which is six times the velocity in cardiac muscle.</a:t>
            </a:r>
          </a:p>
          <a:p>
            <a:pPr algn="just"/>
            <a:r>
              <a:rPr lang="en-US" dirty="0"/>
              <a:t>The high permeability of the gap junctions at the intercalated discs between the Purkinje fiber cells likely causes the high velocity of transmission.</a:t>
            </a:r>
          </a:p>
          <a:p>
            <a:endParaRPr lang="en-US" dirty="0"/>
          </a:p>
        </p:txBody>
      </p:sp>
    </p:spTree>
    <p:extLst>
      <p:ext uri="{BB962C8B-B14F-4D97-AF65-F5344CB8AC3E}">
        <p14:creationId xmlns:p14="http://schemas.microsoft.com/office/powerpoint/2010/main" val="1112245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Table </a:t>
            </a:r>
            <a:r>
              <a:rPr lang="en-US" b="1" dirty="0" smtClean="0"/>
              <a:t>Time </a:t>
            </a:r>
            <a:r>
              <a:rPr lang="en-US" b="1" dirty="0" smtClean="0"/>
              <a:t>of Arrival of Impulse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5639197"/>
              </p:ext>
            </p:extLst>
          </p:nvPr>
        </p:nvGraphicFramePr>
        <p:xfrm>
          <a:off x="1905000" y="2285999"/>
          <a:ext cx="5105399" cy="3429000"/>
        </p:xfrm>
        <a:graphic>
          <a:graphicData uri="http://schemas.openxmlformats.org/drawingml/2006/table">
            <a:tbl>
              <a:tblPr/>
              <a:tblGrid>
                <a:gridCol w="2516746"/>
                <a:gridCol w="2588653"/>
              </a:tblGrid>
              <a:tr h="857250">
                <a:tc>
                  <a:txBody>
                    <a:bodyPr/>
                    <a:lstStyle/>
                    <a:p>
                      <a:pPr marL="0" marR="0" algn="just">
                        <a:lnSpc>
                          <a:spcPct val="200000"/>
                        </a:lnSpc>
                        <a:spcBef>
                          <a:spcPts val="0"/>
                        </a:spcBef>
                        <a:spcAft>
                          <a:spcPts val="0"/>
                        </a:spcAft>
                      </a:pPr>
                      <a:r>
                        <a:rPr lang="en-US" sz="2000" b="1" dirty="0">
                          <a:solidFill>
                            <a:srgbClr val="000000"/>
                          </a:solidFill>
                          <a:latin typeface="Times New Roman"/>
                          <a:ea typeface="Calibri"/>
                          <a:cs typeface="Times New Roman"/>
                        </a:rPr>
                        <a:t>Sinus node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200000"/>
                        </a:lnSpc>
                        <a:spcBef>
                          <a:spcPts val="0"/>
                        </a:spcBef>
                        <a:spcAft>
                          <a:spcPts val="0"/>
                        </a:spcAft>
                      </a:pPr>
                      <a:r>
                        <a:rPr lang="en-US" sz="2000" b="1">
                          <a:solidFill>
                            <a:srgbClr val="000000"/>
                          </a:solidFill>
                          <a:latin typeface="Times New Roman"/>
                          <a:ea typeface="Calibri"/>
                          <a:cs typeface="Times New Roman"/>
                        </a:rPr>
                        <a:t>0.00 sec </a:t>
                      </a:r>
                      <a:endParaRPr lang="en-US" sz="2000" b="1">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250">
                <a:tc>
                  <a:txBody>
                    <a:bodyPr/>
                    <a:lstStyle/>
                    <a:p>
                      <a:pPr marL="0" marR="0" algn="just">
                        <a:lnSpc>
                          <a:spcPct val="200000"/>
                        </a:lnSpc>
                        <a:spcBef>
                          <a:spcPts val="0"/>
                        </a:spcBef>
                        <a:spcAft>
                          <a:spcPts val="0"/>
                        </a:spcAft>
                      </a:pPr>
                      <a:r>
                        <a:rPr lang="en-US" sz="2000" b="1" dirty="0">
                          <a:solidFill>
                            <a:srgbClr val="000000"/>
                          </a:solidFill>
                          <a:latin typeface="Times New Roman"/>
                          <a:ea typeface="Calibri"/>
                          <a:cs typeface="Times New Roman"/>
                        </a:rPr>
                        <a:t>A-V node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200000"/>
                        </a:lnSpc>
                        <a:spcBef>
                          <a:spcPts val="0"/>
                        </a:spcBef>
                        <a:spcAft>
                          <a:spcPts val="0"/>
                        </a:spcAft>
                      </a:pPr>
                      <a:r>
                        <a:rPr lang="en-US" sz="2000" b="1">
                          <a:solidFill>
                            <a:srgbClr val="000000"/>
                          </a:solidFill>
                          <a:latin typeface="Times New Roman"/>
                          <a:ea typeface="Calibri"/>
                          <a:cs typeface="Times New Roman"/>
                        </a:rPr>
                        <a:t>0.03 sec </a:t>
                      </a:r>
                      <a:endParaRPr lang="en-US" sz="2000" b="1">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250">
                <a:tc>
                  <a:txBody>
                    <a:bodyPr/>
                    <a:lstStyle/>
                    <a:p>
                      <a:pPr marL="0" marR="0" algn="just">
                        <a:lnSpc>
                          <a:spcPct val="200000"/>
                        </a:lnSpc>
                        <a:spcBef>
                          <a:spcPts val="0"/>
                        </a:spcBef>
                        <a:spcAft>
                          <a:spcPts val="0"/>
                        </a:spcAft>
                      </a:pPr>
                      <a:r>
                        <a:rPr lang="en-US" sz="2000" b="1" dirty="0">
                          <a:solidFill>
                            <a:srgbClr val="000000"/>
                          </a:solidFill>
                          <a:latin typeface="Times New Roman"/>
                          <a:ea typeface="Calibri"/>
                          <a:cs typeface="Times New Roman"/>
                        </a:rPr>
                        <a:t>A-V bundle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200000"/>
                        </a:lnSpc>
                        <a:spcBef>
                          <a:spcPts val="0"/>
                        </a:spcBef>
                        <a:spcAft>
                          <a:spcPts val="0"/>
                        </a:spcAft>
                      </a:pPr>
                      <a:r>
                        <a:rPr lang="en-US" sz="2000" b="1" dirty="0">
                          <a:solidFill>
                            <a:srgbClr val="000000"/>
                          </a:solidFill>
                          <a:latin typeface="Times New Roman"/>
                          <a:ea typeface="Calibri"/>
                          <a:cs typeface="Times New Roman"/>
                        </a:rPr>
                        <a:t>0.12 sec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250">
                <a:tc>
                  <a:txBody>
                    <a:bodyPr/>
                    <a:lstStyle/>
                    <a:p>
                      <a:pPr marL="0" marR="0" algn="just">
                        <a:lnSpc>
                          <a:spcPct val="200000"/>
                        </a:lnSpc>
                        <a:spcBef>
                          <a:spcPts val="0"/>
                        </a:spcBef>
                        <a:spcAft>
                          <a:spcPts val="0"/>
                        </a:spcAft>
                      </a:pPr>
                      <a:r>
                        <a:rPr lang="en-US" sz="2000" b="1" dirty="0">
                          <a:solidFill>
                            <a:srgbClr val="000000"/>
                          </a:solidFill>
                          <a:latin typeface="Times New Roman"/>
                          <a:ea typeface="Calibri"/>
                          <a:cs typeface="Times New Roman"/>
                        </a:rPr>
                        <a:t>Ventricular septum</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200000"/>
                        </a:lnSpc>
                        <a:spcBef>
                          <a:spcPts val="0"/>
                        </a:spcBef>
                        <a:spcAft>
                          <a:spcPts val="0"/>
                        </a:spcAft>
                      </a:pPr>
                      <a:r>
                        <a:rPr lang="en-US" sz="2000" b="1" dirty="0">
                          <a:solidFill>
                            <a:srgbClr val="000000"/>
                          </a:solidFill>
                          <a:latin typeface="Times New Roman"/>
                          <a:ea typeface="Calibri"/>
                          <a:cs typeface="Times New Roman"/>
                        </a:rPr>
                        <a:t>0.16 sec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The Atrial and Ventricular Syncytia Are Separate and Insulated From One Another</a:t>
            </a:r>
            <a:endParaRPr lang="en-US" sz="3600" dirty="0">
              <a:solidFill>
                <a:srgbClr val="FF0000"/>
              </a:solidFill>
            </a:endParaRPr>
          </a:p>
        </p:txBody>
      </p:sp>
      <p:sp>
        <p:nvSpPr>
          <p:cNvPr id="3" name="Content Placeholder 2"/>
          <p:cNvSpPr>
            <a:spLocks noGrp="1"/>
          </p:cNvSpPr>
          <p:nvPr>
            <p:ph idx="1"/>
          </p:nvPr>
        </p:nvSpPr>
        <p:spPr/>
        <p:txBody>
          <a:bodyPr/>
          <a:lstStyle/>
          <a:p>
            <a:pPr algn="just"/>
            <a:r>
              <a:rPr lang="en-US" dirty="0" smtClean="0"/>
              <a:t>The </a:t>
            </a:r>
            <a:r>
              <a:rPr lang="en-US" dirty="0" smtClean="0"/>
              <a:t>methods of this separation are the following; The atria and ventricles are separated by a fibrous barrier that acts as an insulator, forcing the atrial impulses to enter the ventricles through the A-V bundle.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The Transmission of Impulses Through Cardiac Muscles</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t>Travels </a:t>
            </a:r>
            <a:r>
              <a:rPr lang="en-US" dirty="0" smtClean="0"/>
              <a:t>at a Velocity of 0.3 to 0.5 m/sec. Because the Purkinje fibers lie just under the </a:t>
            </a:r>
            <a:r>
              <a:rPr lang="en-US" dirty="0" err="1" smtClean="0"/>
              <a:t>endocardium</a:t>
            </a:r>
            <a:r>
              <a:rPr lang="en-US" dirty="0" smtClean="0"/>
              <a:t>, the action potential spreads into the rest of the ventricular muscle from this area. The cardiac impulses then travel up the spirals of the cardiac muscle and finally reach the </a:t>
            </a:r>
            <a:r>
              <a:rPr lang="en-US" dirty="0" err="1" smtClean="0"/>
              <a:t>epicardial</a:t>
            </a:r>
            <a:r>
              <a:rPr lang="en-US" dirty="0" smtClean="0"/>
              <a:t> surface. The </a:t>
            </a:r>
            <a:r>
              <a:rPr lang="en-US" dirty="0" err="1" smtClean="0"/>
              <a:t>endocardium</a:t>
            </a:r>
            <a:r>
              <a:rPr lang="en-US" dirty="0" smtClean="0"/>
              <a:t>-to-</a:t>
            </a:r>
            <a:r>
              <a:rPr lang="en-US" dirty="0" err="1" smtClean="0"/>
              <a:t>epicardium</a:t>
            </a:r>
            <a:r>
              <a:rPr lang="en-US" dirty="0" smtClean="0"/>
              <a:t> transit time is 0.03 second. The last part of the heart to be stimulated is the </a:t>
            </a:r>
            <a:r>
              <a:rPr lang="en-US" dirty="0" err="1" smtClean="0"/>
              <a:t>epicardial</a:t>
            </a:r>
            <a:r>
              <a:rPr lang="en-US" dirty="0" smtClean="0"/>
              <a:t> surface of the left ventricle at the base of the heart. The transmission time from the initial bundle branches to this </a:t>
            </a:r>
            <a:r>
              <a:rPr lang="en-US" dirty="0" err="1" smtClean="0"/>
              <a:t>epicardial</a:t>
            </a:r>
            <a:r>
              <a:rPr lang="en-US" dirty="0" smtClean="0"/>
              <a:t> surface is about 0.06 second.</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CONTROL OF EXCITATION AND CONDUCTION IN THE HEART</a:t>
            </a:r>
            <a:endParaRPr lang="en-US" b="1" dirty="0"/>
          </a:p>
        </p:txBody>
      </p:sp>
      <p:sp>
        <p:nvSpPr>
          <p:cNvPr id="3" name="Content Placeholder 2"/>
          <p:cNvSpPr>
            <a:spLocks noGrp="1"/>
          </p:cNvSpPr>
          <p:nvPr>
            <p:ph idx="1"/>
          </p:nvPr>
        </p:nvSpPr>
        <p:spPr/>
        <p:txBody>
          <a:bodyPr/>
          <a:lstStyle/>
          <a:p>
            <a:pPr algn="just"/>
            <a:r>
              <a:rPr lang="en-US" dirty="0" smtClean="0"/>
              <a:t>The Sinus Node Is the Normal Pacemaker of the Heart. The intrinsic rhythmical rates of the different areas of the heart are shown in Table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CONTROL OF EXCITATION AND CONDUCTION IN THE HEART</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t>The sinus node is the normal pacemaker because it discharges faster than the other tissues in the cardiac conduction system. When the sinus node discharges, it sends impulses to the A-V node and Purkinje fibers and thereby discharges them before they can discharge intrinsically. The tissues and sinus node then depolarize at the same time, but the sinus node loses its </a:t>
            </a:r>
            <a:r>
              <a:rPr lang="en-US" dirty="0" err="1" smtClean="0"/>
              <a:t>hyperpolarization</a:t>
            </a:r>
            <a:r>
              <a:rPr lang="en-US" dirty="0" smtClean="0"/>
              <a:t> faster and discharges again—before the A-V node and Purkinje fibers can undergo self-excitation. Occasionally, some cardiac tissue develops a rhythmical rate faster than that of the sinus node; this is called an ectopic pacemaker. The most common location of this new pacemaker is the A-V node or the penetrating portion of the A-V bundle.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10.2 Intrinsic Discharge Rate </a:t>
            </a:r>
            <a:endParaRPr lang="en-US" dirty="0"/>
          </a:p>
        </p:txBody>
      </p:sp>
      <p:graphicFrame>
        <p:nvGraphicFramePr>
          <p:cNvPr id="4" name="Content Placeholder 3"/>
          <p:cNvGraphicFramePr>
            <a:graphicFrameLocks noGrp="1"/>
          </p:cNvGraphicFramePr>
          <p:nvPr>
            <p:ph idx="1"/>
          </p:nvPr>
        </p:nvGraphicFramePr>
        <p:xfrm>
          <a:off x="1981201" y="2590799"/>
          <a:ext cx="5333998" cy="2514600"/>
        </p:xfrm>
        <a:graphic>
          <a:graphicData uri="http://schemas.openxmlformats.org/drawingml/2006/table">
            <a:tbl>
              <a:tblPr/>
              <a:tblGrid>
                <a:gridCol w="2666999"/>
                <a:gridCol w="2666999"/>
              </a:tblGrid>
              <a:tr h="628650">
                <a:tc>
                  <a:txBody>
                    <a:bodyPr/>
                    <a:lstStyle/>
                    <a:p>
                      <a:pPr marL="0" marR="0" algn="ctr">
                        <a:lnSpc>
                          <a:spcPct val="200000"/>
                        </a:lnSpc>
                        <a:spcBef>
                          <a:spcPts val="0"/>
                        </a:spcBef>
                        <a:spcAft>
                          <a:spcPts val="0"/>
                        </a:spcAft>
                      </a:pPr>
                      <a:r>
                        <a:rPr lang="en-US" sz="2000" b="1" dirty="0">
                          <a:solidFill>
                            <a:srgbClr val="000000"/>
                          </a:solidFill>
                          <a:latin typeface="Times New Roman"/>
                          <a:ea typeface="Calibri"/>
                          <a:cs typeface="Times New Roman"/>
                        </a:rPr>
                        <a:t>Origin of Discharge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a:solidFill>
                            <a:srgbClr val="000000"/>
                          </a:solidFill>
                          <a:latin typeface="Times New Roman"/>
                          <a:ea typeface="Calibri"/>
                          <a:cs typeface="Times New Roman"/>
                        </a:rPr>
                        <a:t>Times/Minute </a:t>
                      </a:r>
                      <a:endParaRPr lang="en-US" sz="2000" b="1">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650">
                <a:tc>
                  <a:txBody>
                    <a:bodyPr/>
                    <a:lstStyle/>
                    <a:p>
                      <a:pPr marL="0" marR="0" algn="ctr">
                        <a:lnSpc>
                          <a:spcPct val="200000"/>
                        </a:lnSpc>
                        <a:spcBef>
                          <a:spcPts val="0"/>
                        </a:spcBef>
                        <a:spcAft>
                          <a:spcPts val="0"/>
                        </a:spcAft>
                      </a:pPr>
                      <a:r>
                        <a:rPr lang="en-US" sz="2000" b="1" dirty="0">
                          <a:solidFill>
                            <a:srgbClr val="000000"/>
                          </a:solidFill>
                          <a:latin typeface="Times New Roman"/>
                          <a:ea typeface="Calibri"/>
                          <a:cs typeface="Times New Roman"/>
                        </a:rPr>
                        <a:t>Sinus node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a:solidFill>
                            <a:srgbClr val="000000"/>
                          </a:solidFill>
                          <a:latin typeface="Times New Roman"/>
                          <a:ea typeface="Calibri"/>
                          <a:cs typeface="Times New Roman"/>
                        </a:rPr>
                        <a:t>70-80</a:t>
                      </a:r>
                      <a:endParaRPr lang="en-US" sz="2000" b="1">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650">
                <a:tc>
                  <a:txBody>
                    <a:bodyPr/>
                    <a:lstStyle/>
                    <a:p>
                      <a:pPr marL="0" marR="0" algn="ctr">
                        <a:lnSpc>
                          <a:spcPct val="200000"/>
                        </a:lnSpc>
                        <a:spcBef>
                          <a:spcPts val="0"/>
                        </a:spcBef>
                        <a:spcAft>
                          <a:spcPts val="0"/>
                        </a:spcAft>
                      </a:pPr>
                      <a:r>
                        <a:rPr lang="en-US" sz="2000" b="1" dirty="0">
                          <a:solidFill>
                            <a:srgbClr val="000000"/>
                          </a:solidFill>
                          <a:latin typeface="Times New Roman"/>
                          <a:ea typeface="Calibri"/>
                          <a:cs typeface="Times New Roman"/>
                        </a:rPr>
                        <a:t>A-V node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a:solidFill>
                            <a:srgbClr val="000000"/>
                          </a:solidFill>
                          <a:latin typeface="Times New Roman"/>
                          <a:ea typeface="Calibri"/>
                          <a:cs typeface="Times New Roman"/>
                        </a:rPr>
                        <a:t>40-60</a:t>
                      </a:r>
                      <a:endParaRPr lang="en-US" sz="2000" b="1">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650">
                <a:tc>
                  <a:txBody>
                    <a:bodyPr/>
                    <a:lstStyle/>
                    <a:p>
                      <a:pPr marL="0" marR="0" algn="ctr">
                        <a:lnSpc>
                          <a:spcPct val="200000"/>
                        </a:lnSpc>
                        <a:spcBef>
                          <a:spcPts val="0"/>
                        </a:spcBef>
                        <a:spcAft>
                          <a:spcPts val="0"/>
                        </a:spcAft>
                      </a:pPr>
                      <a:r>
                        <a:rPr lang="en-US" sz="2000" b="1" dirty="0">
                          <a:solidFill>
                            <a:srgbClr val="000000"/>
                          </a:solidFill>
                          <a:latin typeface="Times New Roman"/>
                          <a:ea typeface="Calibri"/>
                          <a:cs typeface="Times New Roman"/>
                        </a:rPr>
                        <a:t>Purkinje system </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dirty="0">
                          <a:solidFill>
                            <a:srgbClr val="000000"/>
                          </a:solidFill>
                          <a:latin typeface="Times New Roman"/>
                          <a:ea typeface="Calibri"/>
                          <a:cs typeface="Times New Roman"/>
                        </a:rPr>
                        <a:t>15-40</a:t>
                      </a:r>
                      <a:endParaRPr lang="en-US" sz="2000" b="1"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A-V Block Occurs When Impulses Fail to Pass From the Atria to the Ventricles</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n-US" dirty="0" smtClean="0"/>
              <a:t> During </a:t>
            </a:r>
            <a:r>
              <a:rPr lang="en-US" i="1" dirty="0" smtClean="0"/>
              <a:t>A- V block</a:t>
            </a:r>
            <a:r>
              <a:rPr lang="en-US" dirty="0" smtClean="0"/>
              <a:t> the atria continue to beat normally, but the ventricular pacemaker lies in the Purkinje system, which normally discharges at a rate of 15 to 40 beats/min. After a sudden block, the Purkinje system does not emit its rhythmical impulses for 5 to 30 seconds because it has been overdriven by the sinus rhythm. During this time, therefore, the ventricles fail to contract, and the person may faint because of the lack of cerebral blood flow. This condition is called the Stokes-Adams syndrome.</a:t>
            </a:r>
          </a:p>
          <a:p>
            <a:pPr algn="just"/>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Sympathetic and Parasympathetic Nerves Con­trol Heart </a:t>
            </a:r>
            <a:r>
              <a:rPr lang="en-US" sz="2800" b="1" dirty="0" err="1" smtClean="0"/>
              <a:t>Rhythmicity</a:t>
            </a:r>
            <a:r>
              <a:rPr lang="en-US" sz="2800" b="1" dirty="0" smtClean="0"/>
              <a:t> and Impulse Conduction by the Cardiac Nerves</a:t>
            </a:r>
            <a:endParaRPr lang="en-US" sz="2800" dirty="0"/>
          </a:p>
        </p:txBody>
      </p:sp>
      <p:sp>
        <p:nvSpPr>
          <p:cNvPr id="3" name="Content Placeholder 2"/>
          <p:cNvSpPr>
            <a:spLocks noGrp="1"/>
          </p:cNvSpPr>
          <p:nvPr>
            <p:ph idx="1"/>
          </p:nvPr>
        </p:nvSpPr>
        <p:spPr/>
        <p:txBody>
          <a:bodyPr>
            <a:normAutofit lnSpcReduction="10000"/>
          </a:bodyPr>
          <a:lstStyle/>
          <a:p>
            <a:pPr algn="just"/>
            <a:r>
              <a:rPr lang="en-US" dirty="0" smtClean="0"/>
              <a:t>Parasympathetic (</a:t>
            </a:r>
            <a:r>
              <a:rPr lang="en-US" dirty="0" err="1" smtClean="0"/>
              <a:t>Vagal</a:t>
            </a:r>
            <a:r>
              <a:rPr lang="en-US" dirty="0" smtClean="0"/>
              <a:t>) Stimulation Slows the Cardiac Rhythm and Conduction. Stimulation of parasympathetic nerves to the heart releases the neurotransmitter acetylcholine from the </a:t>
            </a:r>
            <a:r>
              <a:rPr lang="en-US" dirty="0" err="1" smtClean="0"/>
              <a:t>vagal</a:t>
            </a:r>
            <a:r>
              <a:rPr lang="en-US" dirty="0" smtClean="0"/>
              <a:t> nerve endings. Acetylcholine causes the following effects: </a:t>
            </a:r>
          </a:p>
          <a:p>
            <a:pPr algn="just"/>
            <a:r>
              <a:rPr lang="en-US" dirty="0" smtClean="0"/>
              <a:t>The rate of sinus node discharge decreases.</a:t>
            </a:r>
          </a:p>
          <a:p>
            <a:pPr algn="just"/>
            <a:r>
              <a:rPr lang="en-US" dirty="0" smtClean="0"/>
              <a:t>The excitability of the fibers between the </a:t>
            </a:r>
            <a:r>
              <a:rPr lang="en-US" dirty="0" err="1" smtClean="0"/>
              <a:t>atrial</a:t>
            </a:r>
            <a:r>
              <a:rPr lang="en-US" dirty="0" smtClean="0"/>
              <a:t> mus­cle and the A-V node decreases.</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
            </a:r>
            <a:br>
              <a:rPr lang="en-US" sz="4800" dirty="0" smtClean="0"/>
            </a:br>
            <a:r>
              <a:rPr lang="en-US" sz="6000" b="1" dirty="0" smtClean="0">
                <a:solidFill>
                  <a:srgbClr val="C00000"/>
                </a:solidFill>
              </a:rPr>
              <a:t>Work output of heart</a:t>
            </a:r>
            <a:r>
              <a:rPr lang="en-US" sz="6000" b="1" dirty="0" smtClean="0">
                <a:solidFill>
                  <a:srgbClr val="FF0000"/>
                </a:solidFill>
              </a:rPr>
              <a:t/>
            </a:r>
            <a:br>
              <a:rPr lang="en-US" sz="6000" b="1" dirty="0" smtClean="0">
                <a:solidFill>
                  <a:srgbClr val="FF0000"/>
                </a:solidFill>
              </a:rPr>
            </a:br>
            <a:endParaRPr lang="en-US" sz="4800" b="1" dirty="0">
              <a:solidFill>
                <a:srgbClr val="FF0000"/>
              </a:solidFill>
            </a:endParaRPr>
          </a:p>
        </p:txBody>
      </p:sp>
      <p:sp>
        <p:nvSpPr>
          <p:cNvPr id="3" name="Content Placeholder 2"/>
          <p:cNvSpPr>
            <a:spLocks noGrp="1"/>
          </p:cNvSpPr>
          <p:nvPr>
            <p:ph idx="1"/>
          </p:nvPr>
        </p:nvSpPr>
        <p:spPr/>
        <p:txBody>
          <a:bodyPr>
            <a:normAutofit/>
          </a:bodyPr>
          <a:lstStyle/>
          <a:p>
            <a:pPr algn="just"/>
            <a:r>
              <a:rPr lang="en-US" dirty="0"/>
              <a:t>Usually, only about 1 percent of the work of the heart creates kinetic energy. However, in persons with a con­dition such as aortic stenosis, the opening of the aortic valve is very small, and the velocity of blood flow though the valve is very high. Supplying kinetic energy </a:t>
            </a:r>
            <a:r>
              <a:rPr lang="en-US" dirty="0" smtClean="0"/>
              <a:t>therefore </a:t>
            </a:r>
            <a:r>
              <a:rPr lang="en-US" dirty="0"/>
              <a:t>can consume as much as 50 percent of the total work output of the heart.</a:t>
            </a:r>
          </a:p>
          <a:p>
            <a:pPr algn="just"/>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heart rate decreases to one-half normal under mild or moderate </a:t>
            </a:r>
            <a:r>
              <a:rPr lang="en-US" dirty="0" err="1" smtClean="0"/>
              <a:t>vagal</a:t>
            </a:r>
            <a:r>
              <a:rPr lang="en-US" dirty="0" smtClean="0"/>
              <a:t> stimulation, but strong stimu­lation can temporarily stop the heartbeat, resulting in a lack of impulses traversing the ventricles. Under these conditions, the Purkinje fibers develop their own rhythm at 15 to 40 beats/min. This phenomenon is called ventricular escape.</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mechanisms of </a:t>
            </a:r>
            <a:r>
              <a:rPr lang="en-US" b="1" dirty="0" err="1" smtClean="0"/>
              <a:t>vagal</a:t>
            </a:r>
            <a:r>
              <a:rPr lang="en-US" b="1" dirty="0" smtClean="0"/>
              <a:t> effects on the heart rate are as follows</a:t>
            </a:r>
            <a:endParaRPr lang="en-US" b="1" dirty="0"/>
          </a:p>
        </p:txBody>
      </p:sp>
      <p:sp>
        <p:nvSpPr>
          <p:cNvPr id="3" name="Content Placeholder 2"/>
          <p:cNvSpPr>
            <a:spLocks noGrp="1"/>
          </p:cNvSpPr>
          <p:nvPr>
            <p:ph idx="1"/>
          </p:nvPr>
        </p:nvSpPr>
        <p:spPr/>
        <p:txBody>
          <a:bodyPr/>
          <a:lstStyle/>
          <a:p>
            <a:pPr algn="just">
              <a:buNone/>
            </a:pPr>
            <a:r>
              <a:rPr lang="en-US" dirty="0" smtClean="0"/>
              <a:t>1.   Acetylcholine increases the permeability of the sinus node and A-V </a:t>
            </a:r>
            <a:r>
              <a:rPr lang="en-US" dirty="0" err="1" smtClean="0"/>
              <a:t>junctional</a:t>
            </a:r>
            <a:r>
              <a:rPr lang="en-US" dirty="0" smtClean="0"/>
              <a:t> fibers to potassium, which causes </a:t>
            </a:r>
            <a:r>
              <a:rPr lang="en-US" dirty="0" err="1" smtClean="0"/>
              <a:t>hyperpolarization</a:t>
            </a:r>
            <a:r>
              <a:rPr lang="en-US" dirty="0" smtClean="0"/>
              <a:t> of these tissues and makes them less excitable.</a:t>
            </a:r>
          </a:p>
          <a:p>
            <a:pPr algn="just">
              <a:buNone/>
            </a:pPr>
            <a:r>
              <a:rPr lang="en-US" dirty="0" smtClean="0"/>
              <a:t>2.   The membrane potential of the sinus nodal fibers decreases from -55 to -60 </a:t>
            </a:r>
            <a:r>
              <a:rPr lang="en-US" dirty="0" err="1" smtClean="0"/>
              <a:t>millivolts</a:t>
            </a:r>
            <a:r>
              <a:rPr lang="en-US" dirty="0" smtClean="0"/>
              <a:t> to -65 to -75 </a:t>
            </a:r>
            <a:r>
              <a:rPr lang="en-US" dirty="0" err="1" smtClean="0"/>
              <a:t>millivolts</a:t>
            </a:r>
            <a:r>
              <a:rPr lang="en-US" dirty="0" smtClean="0"/>
              <a:t>.</a:t>
            </a:r>
          </a:p>
          <a:p>
            <a:pPr algn="just"/>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Because of the larger negative potential, the normal rate of upward drift in membrane potential that is caused by sodium leakage in these tissues requires a much lon­ger time to reach the threshold for self-excitation.</a:t>
            </a:r>
          </a:p>
          <a:p>
            <a:r>
              <a:rPr lang="en-US" dirty="0" smtClean="0"/>
              <a:t>Sympathetic Stimulation Increases the Cardiac Rhythm and Conduction. Stimulation of the sympathetic nerves to the heart has the following three basic effects:</a:t>
            </a:r>
          </a:p>
          <a:p>
            <a:pPr>
              <a:buNone/>
            </a:pPr>
            <a:r>
              <a:rPr lang="en-US" dirty="0" smtClean="0"/>
              <a:t>	•    The rate of sinus node discharge increases.</a:t>
            </a:r>
          </a:p>
          <a:p>
            <a:pPr>
              <a:buNone/>
            </a:pPr>
            <a:r>
              <a:rPr lang="en-US" dirty="0" smtClean="0"/>
              <a:t>	•    The cardiac impulse conduction rate increases in all parts of the heart.</a:t>
            </a:r>
          </a:p>
          <a:p>
            <a:pPr>
              <a:buNone/>
            </a:pPr>
            <a:r>
              <a:rPr lang="en-US" dirty="0" smtClean="0"/>
              <a:t>	•   The force of contraction increases in both </a:t>
            </a:r>
            <a:r>
              <a:rPr lang="en-US" dirty="0" err="1" smtClean="0"/>
              <a:t>atrial</a:t>
            </a:r>
            <a:r>
              <a:rPr lang="en-US" dirty="0" smtClean="0"/>
              <a:t> and ventricular muscle.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Sympathetic stimulation releases </a:t>
            </a:r>
            <a:r>
              <a:rPr lang="en-US" dirty="0" err="1" smtClean="0"/>
              <a:t>norepinephrine</a:t>
            </a:r>
            <a:r>
              <a:rPr lang="en-US" dirty="0" smtClean="0"/>
              <a:t> at. the sympathetic nerve endings. The mechanisms of </a:t>
            </a:r>
            <a:r>
              <a:rPr lang="en-US" dirty="0" err="1" smtClean="0"/>
              <a:t>norepinephrine</a:t>
            </a:r>
            <a:r>
              <a:rPr lang="en-US" dirty="0" smtClean="0"/>
              <a:t> effects on the heart are not clear, but they are believed to involve two basic effects. First, </a:t>
            </a:r>
            <a:r>
              <a:rPr lang="en-US" dirty="0" err="1" smtClean="0"/>
              <a:t>nor­epinephrine</a:t>
            </a:r>
            <a:r>
              <a:rPr lang="en-US" dirty="0" smtClean="0"/>
              <a:t> is believed to increase the permeability of cardiac muscle fibers to sodium and calcium, which increases the resting membrane potential and makes the heart more excitable; therefore the heart rate increases. Second, the greater calcium permeability increases the force of contraction of cardiac muscle.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1026" name="Picture 2" descr="C:\Users\Usman Sandhu\Desktop\diagr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79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6700" b="1" dirty="0" smtClean="0">
                <a:solidFill>
                  <a:srgbClr val="C00000"/>
                </a:solidFill>
              </a:rPr>
              <a:t>Work output of heart</a:t>
            </a:r>
            <a:br>
              <a:rPr lang="en-US" sz="6700" b="1" dirty="0" smtClean="0">
                <a:solidFill>
                  <a:srgbClr val="C00000"/>
                </a:solidFill>
              </a:rPr>
            </a:br>
            <a:endParaRPr lang="en-US" sz="6700" b="1" dirty="0">
              <a:solidFill>
                <a:srgbClr val="C00000"/>
              </a:solidFill>
            </a:endParaRPr>
          </a:p>
        </p:txBody>
      </p:sp>
      <p:sp>
        <p:nvSpPr>
          <p:cNvPr id="3" name="Content Placeholder 2"/>
          <p:cNvSpPr>
            <a:spLocks noGrp="1"/>
          </p:cNvSpPr>
          <p:nvPr>
            <p:ph idx="1"/>
          </p:nvPr>
        </p:nvSpPr>
        <p:spPr/>
        <p:txBody>
          <a:bodyPr/>
          <a:lstStyle/>
          <a:p>
            <a:r>
              <a:rPr lang="en-US" b="1" dirty="0" smtClean="0"/>
              <a:t>The Volume-Pressure Diagram of the Left Ventricle Determines the Cardiac Work Output.</a:t>
            </a:r>
            <a:r>
              <a:rPr lang="en-US" dirty="0" smtClean="0"/>
              <a:t> The cardiac cycle  can be depicted in a volume-pressure diagram that plots </a:t>
            </a:r>
            <a:r>
              <a:rPr lang="en-US" dirty="0" err="1" smtClean="0"/>
              <a:t>intraventricular</a:t>
            </a:r>
            <a:r>
              <a:rPr lang="en-US" dirty="0" smtClean="0"/>
              <a:t> pressure as a function of left ventricular volume. The phases of the cardiac cycle are as follows: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5400" b="1" dirty="0" smtClean="0">
                <a:solidFill>
                  <a:srgbClr val="C00000"/>
                </a:solidFill>
              </a:rPr>
              <a:t>Phases of cardiac cycle</a:t>
            </a:r>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pPr lvl="0" algn="just"/>
            <a:r>
              <a:rPr lang="en-US" b="1" u="sng" dirty="0"/>
              <a:t>Phase </a:t>
            </a:r>
            <a:r>
              <a:rPr lang="en-US" b="1" u="sng" dirty="0" smtClean="0"/>
              <a:t>I:</a:t>
            </a:r>
            <a:r>
              <a:rPr lang="en-US" dirty="0" smtClean="0"/>
              <a:t> Period </a:t>
            </a:r>
            <a:r>
              <a:rPr lang="en-US" dirty="0"/>
              <a:t>of filling during -which the left ven­tricular volume increases from the end-systolic vol­ume to the end-diastolic volume, or from 45 to 115 milliliters, an increase of 70 milliliters.</a:t>
            </a:r>
          </a:p>
          <a:p>
            <a:pPr lvl="0" algn="just"/>
            <a:r>
              <a:rPr lang="en-US" b="1" u="sng" dirty="0"/>
              <a:t>Phase </a:t>
            </a:r>
            <a:r>
              <a:rPr lang="en-US" b="1" u="sng" dirty="0" smtClean="0"/>
              <a:t>II</a:t>
            </a:r>
            <a:r>
              <a:rPr lang="en-US" dirty="0" smtClean="0"/>
              <a:t>: </a:t>
            </a:r>
            <a:r>
              <a:rPr lang="en-US" dirty="0"/>
              <a:t>Period of </a:t>
            </a:r>
            <a:r>
              <a:rPr lang="en-US" dirty="0" err="1"/>
              <a:t>isovolumic</a:t>
            </a:r>
            <a:r>
              <a:rPr lang="en-US" dirty="0"/>
              <a:t> contraction during which the volume of the ventricle remains at </a:t>
            </a:r>
            <a:r>
              <a:rPr lang="en-US" dirty="0" smtClean="0"/>
              <a:t>end-diastolic </a:t>
            </a:r>
            <a:r>
              <a:rPr lang="en-US" dirty="0"/>
              <a:t>volume but </a:t>
            </a:r>
            <a:r>
              <a:rPr lang="en-US" dirty="0" err="1" smtClean="0"/>
              <a:t>intraventricular</a:t>
            </a:r>
            <a:r>
              <a:rPr lang="en-US" dirty="0" smtClean="0"/>
              <a:t> </a:t>
            </a:r>
            <a:r>
              <a:rPr lang="en-US" dirty="0"/>
              <a:t>pres­sure increases to </a:t>
            </a:r>
            <a:r>
              <a:rPr lang="en-US" dirty="0" smtClean="0"/>
              <a:t>level of aortic </a:t>
            </a:r>
            <a:r>
              <a:rPr lang="en-US" dirty="0"/>
              <a:t>diastolic pres­sure, or 80 mm Hg.</a:t>
            </a:r>
          </a:p>
          <a:p>
            <a:pPr lvl="0" algn="just"/>
            <a:r>
              <a:rPr lang="en-US" b="1" u="sng" dirty="0"/>
              <a:t>Phase III: </a:t>
            </a:r>
            <a:r>
              <a:rPr lang="en-US" dirty="0"/>
              <a:t>Period of ejection during which </a:t>
            </a:r>
            <a:r>
              <a:rPr lang="en-US" dirty="0" smtClean="0"/>
              <a:t>sys­tolic </a:t>
            </a:r>
            <a:r>
              <a:rPr lang="en-US" dirty="0"/>
              <a:t>pressure increases further because of addi­tional ventricular contraction and </a:t>
            </a:r>
            <a:r>
              <a:rPr lang="en-US" dirty="0" smtClean="0"/>
              <a:t>ventricular </a:t>
            </a:r>
            <a:r>
              <a:rPr lang="en-US" dirty="0"/>
              <a:t>volume decreases by 70 milliliters, which is </a:t>
            </a:r>
            <a:r>
              <a:rPr lang="en-US" dirty="0" smtClean="0"/>
              <a:t>stroke </a:t>
            </a:r>
            <a:r>
              <a:rPr lang="en-US" dirty="0"/>
              <a:t>volume.</a:t>
            </a:r>
          </a:p>
          <a:p>
            <a:pPr algn="just"/>
            <a:r>
              <a:rPr lang="en-US" b="1" u="sng" dirty="0"/>
              <a:t>Phase IV: </a:t>
            </a:r>
            <a:r>
              <a:rPr lang="en-US" dirty="0"/>
              <a:t>Period of </a:t>
            </a:r>
            <a:r>
              <a:rPr lang="en-US" dirty="0" err="1"/>
              <a:t>isovolumic</a:t>
            </a:r>
            <a:r>
              <a:rPr lang="en-US" dirty="0"/>
              <a:t> relaxation during which the ventricular volume remains at 45 </a:t>
            </a:r>
            <a:r>
              <a:rPr lang="en-US" dirty="0" smtClean="0"/>
              <a:t> milliliters but </a:t>
            </a:r>
            <a:r>
              <a:rPr lang="en-US" dirty="0"/>
              <a:t>the </a:t>
            </a:r>
            <a:r>
              <a:rPr lang="en-US" dirty="0" err="1"/>
              <a:t>intraventricular</a:t>
            </a:r>
            <a:r>
              <a:rPr lang="en-US" dirty="0"/>
              <a:t> pressure decreases </a:t>
            </a:r>
            <a:r>
              <a:rPr lang="en-US" dirty="0" smtClean="0"/>
              <a:t>to its </a:t>
            </a:r>
            <a:r>
              <a:rPr lang="en-US" dirty="0"/>
              <a:t>diastolic pressure level.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C00000"/>
                </a:solidFill>
              </a:rPr>
              <a:t>Work output of heart</a:t>
            </a:r>
            <a:endParaRPr lang="en-US" sz="6000" b="1" dirty="0">
              <a:solidFill>
                <a:srgbClr val="C00000"/>
              </a:solidFill>
            </a:endParaRPr>
          </a:p>
        </p:txBody>
      </p:sp>
      <p:sp>
        <p:nvSpPr>
          <p:cNvPr id="3" name="Content Placeholder 2"/>
          <p:cNvSpPr>
            <a:spLocks noGrp="1"/>
          </p:cNvSpPr>
          <p:nvPr>
            <p:ph idx="1"/>
          </p:nvPr>
        </p:nvSpPr>
        <p:spPr>
          <a:xfrm>
            <a:off x="457200" y="1371600"/>
            <a:ext cx="8229600" cy="5181600"/>
          </a:xfrm>
        </p:spPr>
        <p:txBody>
          <a:bodyPr>
            <a:normAutofit lnSpcReduction="10000"/>
          </a:bodyPr>
          <a:lstStyle/>
          <a:p>
            <a:pPr algn="just"/>
            <a:r>
              <a:rPr lang="en-US" sz="3400" dirty="0"/>
              <a:t>The area inside the volume-pressure diagram rep­resents the pressure-volume work (or external work output) of the ventricle during each cardiac cycle. This diagram and cardiac work are affected by the preload and </a:t>
            </a:r>
            <a:r>
              <a:rPr lang="en-US" sz="3400" dirty="0" smtClean="0"/>
              <a:t>after load </a:t>
            </a:r>
            <a:r>
              <a:rPr lang="en-US" sz="3400" dirty="0"/>
              <a:t>on </a:t>
            </a:r>
            <a:r>
              <a:rPr lang="en-US" sz="3400" dirty="0" smtClean="0"/>
              <a:t>heart </a:t>
            </a:r>
            <a:r>
              <a:rPr lang="en-US" sz="3400" dirty="0"/>
              <a:t>Preload is usually consid­ered to be the end-diastolic pressure, and the </a:t>
            </a:r>
            <a:r>
              <a:rPr lang="en-US" sz="3400" dirty="0" smtClean="0"/>
              <a:t>after load </a:t>
            </a:r>
            <a:r>
              <a:rPr lang="en-US" sz="3400" dirty="0"/>
              <a:t>is considered to be </a:t>
            </a:r>
            <a:r>
              <a:rPr lang="en-US" sz="3400" dirty="0" smtClean="0"/>
              <a:t>pressure </a:t>
            </a:r>
            <a:r>
              <a:rPr lang="en-US" sz="3400" dirty="0"/>
              <a:t>in </a:t>
            </a:r>
            <a:r>
              <a:rPr lang="en-US" sz="3400" dirty="0" smtClean="0"/>
              <a:t>artery </a:t>
            </a:r>
            <a:r>
              <a:rPr lang="en-US" sz="3400" dirty="0"/>
              <a:t>exiting </a:t>
            </a:r>
            <a:r>
              <a:rPr lang="en-US" sz="3400" dirty="0" smtClean="0"/>
              <a:t>ventricle </a:t>
            </a:r>
            <a:r>
              <a:rPr lang="en-US" sz="3400" dirty="0"/>
              <a:t>(aorta or pulmonary artery).</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rgbClr val="C00000"/>
                </a:solidFill>
              </a:rPr>
              <a:t>Work output of heart</a:t>
            </a:r>
            <a:endParaRPr lang="en-US" sz="6600" dirty="0"/>
          </a:p>
        </p:txBody>
      </p:sp>
      <p:sp>
        <p:nvSpPr>
          <p:cNvPr id="3" name="Content Placeholder 2"/>
          <p:cNvSpPr>
            <a:spLocks noGrp="1"/>
          </p:cNvSpPr>
          <p:nvPr>
            <p:ph idx="1"/>
          </p:nvPr>
        </p:nvSpPr>
        <p:spPr/>
        <p:txBody>
          <a:bodyPr>
            <a:normAutofit fontScale="85000" lnSpcReduction="10000"/>
          </a:bodyPr>
          <a:lstStyle/>
          <a:p>
            <a:pPr algn="just">
              <a:buNone/>
            </a:pPr>
            <a:r>
              <a:rPr lang="en-US" b="1" u="sng" dirty="0"/>
              <a:t>Oxygen Consumption by the Heart Depends on Cardiac Work.</a:t>
            </a:r>
            <a:r>
              <a:rPr lang="en-US" u="sng" dirty="0"/>
              <a:t> </a:t>
            </a:r>
          </a:p>
          <a:p>
            <a:pPr algn="just"/>
            <a:r>
              <a:rPr lang="en-US" dirty="0"/>
              <a:t>Cardiac oxygen consumption mainly depends on pressure-volume type of work. This oxygen consumption has also been found to be proportional to tension of heart multiplied by the time the tension is maintained. According to Laplace's law, wall tension in the heart is proportional to pressure times diameter of ventricle. Ventricular wall tension therefore increases at high systolic pressures or when the heart is dilated.</a:t>
            </a:r>
          </a:p>
          <a:p>
            <a:endParaRPr lang="en-US" dirty="0"/>
          </a:p>
        </p:txBody>
      </p:sp>
    </p:spTree>
    <p:extLst>
      <p:ext uri="{BB962C8B-B14F-4D97-AF65-F5344CB8AC3E}">
        <p14:creationId xmlns:p14="http://schemas.microsoft.com/office/powerpoint/2010/main" val="4259353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rgbClr val="C00000"/>
                </a:solidFill>
              </a:rPr>
              <a:t>REGULATION OF HEART </a:t>
            </a:r>
            <a:r>
              <a:rPr lang="en-US" b="1" dirty="0" smtClean="0">
                <a:solidFill>
                  <a:srgbClr val="C00000"/>
                </a:solidFill>
              </a:rPr>
              <a:t>PUMPING</a:t>
            </a:r>
            <a:endParaRPr lang="en-US" b="1" dirty="0">
              <a:solidFill>
                <a:srgbClr val="C00000"/>
              </a:solidFill>
            </a:endParaRPr>
          </a:p>
        </p:txBody>
      </p:sp>
      <p:sp>
        <p:nvSpPr>
          <p:cNvPr id="3" name="Content Placeholder 2"/>
          <p:cNvSpPr>
            <a:spLocks noGrp="1"/>
          </p:cNvSpPr>
          <p:nvPr>
            <p:ph idx="1"/>
          </p:nvPr>
        </p:nvSpPr>
        <p:spPr/>
        <p:txBody>
          <a:bodyPr>
            <a:normAutofit lnSpcReduction="10000"/>
          </a:bodyPr>
          <a:lstStyle/>
          <a:p>
            <a:pPr algn="just"/>
            <a:r>
              <a:rPr lang="en-US" dirty="0"/>
              <a:t>The </a:t>
            </a:r>
            <a:r>
              <a:rPr lang="en-US" dirty="0" smtClean="0"/>
              <a:t>Frank-Starling Mechanism </a:t>
            </a:r>
            <a:r>
              <a:rPr lang="en-US" dirty="0"/>
              <a:t>intrinsically Regulates Cardiac Pumping Ability. When venous return of blood increases, the heart muscle stretches more, which makes it pump with a greater force of contraction. The Frank-Starling mechanism of </a:t>
            </a:r>
            <a:r>
              <a:rPr lang="en-US" dirty="0" smtClean="0"/>
              <a:t>heart </a:t>
            </a:r>
            <a:r>
              <a:rPr lang="en-US" dirty="0"/>
              <a:t>can be stated in another way: Within physiological limits, the heart pumps all the blood that comes to it without allowing excess accumulation of blood in the veins.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105</TotalTime>
  <Words>2440</Words>
  <Application>Microsoft Office PowerPoint</Application>
  <PresentationFormat>On-screen Show (4:3)</PresentationFormat>
  <Paragraphs>99</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Times New Roman</vt:lpstr>
      <vt:lpstr>Office Theme</vt:lpstr>
      <vt:lpstr>PowerPoint Presentation</vt:lpstr>
      <vt:lpstr>Work Output of the Heart</vt:lpstr>
      <vt:lpstr> Work output of heart </vt:lpstr>
      <vt:lpstr>PowerPoint Presentation</vt:lpstr>
      <vt:lpstr> Work output of heart </vt:lpstr>
      <vt:lpstr>Phases of cardiac cycle</vt:lpstr>
      <vt:lpstr>Work output of heart</vt:lpstr>
      <vt:lpstr>Work output of heart</vt:lpstr>
      <vt:lpstr>REGULATION OF HEART PUMPING</vt:lpstr>
      <vt:lpstr>REGULATION OF HEART PUMPING</vt:lpstr>
      <vt:lpstr>REGULATION OF HEART PUMPING</vt:lpstr>
      <vt:lpstr>REGULATION OF HEART PUMPING</vt:lpstr>
      <vt:lpstr>Cardiac Contractility Is Affected by Several Factors</vt:lpstr>
      <vt:lpstr>RHYTHMICAL EXCITATION OF THE HEART </vt:lpstr>
      <vt:lpstr>SPECIALIZED EXCITATORY AND CONDUCTIVE SYSTEM OF THE HEART</vt:lpstr>
      <vt:lpstr>SPECIALIZED EXCITATORY AND CONDUCTIVE SYSTEM OF THE HEART</vt:lpstr>
      <vt:lpstr>SPECIALIZED EXCITATORY AND CONDUCTIVE SYSTEM OF THE HEART</vt:lpstr>
      <vt:lpstr>lnternodal and Interatrial Pathways Transmit Impulses in the Atrium.</vt:lpstr>
      <vt:lpstr>The A-V Node Delays Impulses From the Atria to the Ventricles</vt:lpstr>
      <vt:lpstr>The A-V Node Delays Impulses From the Atria to the Ventricles</vt:lpstr>
      <vt:lpstr>Transmission of Impulses Through the Purkinje System and Cardiac Muscle Is Rapid</vt:lpstr>
      <vt:lpstr>Table Time of Arrival of Impulse </vt:lpstr>
      <vt:lpstr>The Atrial and Ventricular Syncytia Are Separate and Insulated From One Another</vt:lpstr>
      <vt:lpstr>The Transmission of Impulses Through Cardiac Muscles</vt:lpstr>
      <vt:lpstr>CONTROL OF EXCITATION AND CONDUCTION IN THE HEART</vt:lpstr>
      <vt:lpstr>CONTROL OF EXCITATION AND CONDUCTION IN THE HEART</vt:lpstr>
      <vt:lpstr>Table 10.2 Intrinsic Discharge Rate </vt:lpstr>
      <vt:lpstr>A-V Block Occurs When Impulses Fail to Pass From the Atria to the Ventricles</vt:lpstr>
      <vt:lpstr>Sympathetic and Parasympathetic Nerves Con­trol Heart Rhythmicity and Impulse Conduction by the Cardiac Nerves</vt:lpstr>
      <vt:lpstr>PowerPoint Presentation</vt:lpstr>
      <vt:lpstr>The mechanisms of vagal effects on the heart rate are as follows</vt:lpstr>
      <vt:lpstr>PowerPoint Presentation</vt:lpstr>
      <vt:lpstr>PowerPoint Presentation</vt:lpstr>
    </vt:vector>
  </TitlesOfParts>
  <Company>+92 321 3321132</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BASHARAT MAHMOOD</dc:creator>
  <cp:lastModifiedBy>DrNadir</cp:lastModifiedBy>
  <cp:revision>160</cp:revision>
  <dcterms:created xsi:type="dcterms:W3CDTF">2016-12-29T12:19:51Z</dcterms:created>
  <dcterms:modified xsi:type="dcterms:W3CDTF">2017-01-07T00:01:35Z</dcterms:modified>
</cp:coreProperties>
</file>