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257" r:id="rId2"/>
    <p:sldId id="267" r:id="rId3"/>
    <p:sldId id="262" r:id="rId4"/>
    <p:sldId id="263" r:id="rId5"/>
    <p:sldId id="264" r:id="rId6"/>
    <p:sldId id="265" r:id="rId7"/>
    <p:sldId id="258" r:id="rId8"/>
    <p:sldId id="259" r:id="rId9"/>
    <p:sldId id="260" r:id="rId10"/>
    <p:sldId id="261" r:id="rId11"/>
    <p:sldId id="266"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57F072-93D9-485D-AC85-E2DACEBE6AB6}" type="datetimeFigureOut">
              <a:rPr lang="en-US" smtClean="0"/>
              <a:t>10/19/2020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94D9C0-994D-4617-A190-452D47ADC06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3A0365-C2B6-43B7-AC79-BDEE2C79D56C}"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524BA2F-AF42-485D-BD18-2D9664942E2F}" type="datetimeFigureOut">
              <a:rPr lang="en-US" smtClean="0"/>
              <a:pPr/>
              <a:t>10/19/2020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A5D2EAA-0580-4885-907E-87DA7EDD84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24BA2F-AF42-485D-BD18-2D9664942E2F}" type="datetimeFigureOut">
              <a:rPr lang="en-US" smtClean="0"/>
              <a:pPr/>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2EAA-0580-4885-907E-87DA7EDD84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24BA2F-AF42-485D-BD18-2D9664942E2F}" type="datetimeFigureOut">
              <a:rPr lang="en-US" smtClean="0"/>
              <a:pPr/>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2EAA-0580-4885-907E-87DA7EDD84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24BA2F-AF42-485D-BD18-2D9664942E2F}" type="datetimeFigureOut">
              <a:rPr lang="en-US" smtClean="0"/>
              <a:pPr/>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2EAA-0580-4885-907E-87DA7EDD842A}"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524BA2F-AF42-485D-BD18-2D9664942E2F}" type="datetimeFigureOut">
              <a:rPr lang="en-US" smtClean="0"/>
              <a:pPr/>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2EAA-0580-4885-907E-87DA7EDD842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524BA2F-AF42-485D-BD18-2D9664942E2F}" type="datetimeFigureOut">
              <a:rPr lang="en-US" smtClean="0"/>
              <a:pPr/>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2EAA-0580-4885-907E-87DA7EDD842A}"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524BA2F-AF42-485D-BD18-2D9664942E2F}" type="datetimeFigureOut">
              <a:rPr lang="en-US" smtClean="0"/>
              <a:pPr/>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D2EAA-0580-4885-907E-87DA7EDD84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524BA2F-AF42-485D-BD18-2D9664942E2F}" type="datetimeFigureOut">
              <a:rPr lang="en-US" smtClean="0"/>
              <a:pPr/>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D2EAA-0580-4885-907E-87DA7EDD842A}"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4BA2F-AF42-485D-BD18-2D9664942E2F}" type="datetimeFigureOut">
              <a:rPr lang="en-US" smtClean="0"/>
              <a:pPr/>
              <a:t>10/19/2020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D2EAA-0580-4885-907E-87DA7EDD84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524BA2F-AF42-485D-BD18-2D9664942E2F}" type="datetimeFigureOut">
              <a:rPr lang="en-US" smtClean="0"/>
              <a:pPr/>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2EAA-0580-4885-907E-87DA7EDD84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524BA2F-AF42-485D-BD18-2D9664942E2F}" type="datetimeFigureOut">
              <a:rPr lang="en-US" smtClean="0"/>
              <a:pPr/>
              <a:t>10/19/2020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A5D2EAA-0580-4885-907E-87DA7EDD842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524BA2F-AF42-485D-BD18-2D9664942E2F}" type="datetimeFigureOut">
              <a:rPr lang="en-US" smtClean="0"/>
              <a:pPr/>
              <a:t>10/19/2020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A5D2EAA-0580-4885-907E-87DA7EDD84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latin typeface="Times New Roman" pitchFamily="18" charset="0"/>
                <a:cs typeface="Times New Roman" pitchFamily="18" charset="0"/>
              </a:rPr>
              <a:t>   </a:t>
            </a:r>
          </a:p>
        </p:txBody>
      </p:sp>
      <p:sp>
        <p:nvSpPr>
          <p:cNvPr id="2" name="Title 1"/>
          <p:cNvSpPr>
            <a:spLocks noGrp="1"/>
          </p:cNvSpPr>
          <p:nvPr>
            <p:ph type="title"/>
          </p:nvPr>
        </p:nvSpPr>
        <p:spPr/>
        <p:txBody>
          <a:bodyPr/>
          <a:lstStyle/>
          <a:p>
            <a:endParaRPr lang="en-US" dirty="0">
              <a:latin typeface="Times New Roman" pitchFamily="18" charset="0"/>
              <a:cs typeface="Times New Roman" pitchFamily="18" charset="0"/>
            </a:endParaRPr>
          </a:p>
        </p:txBody>
      </p:sp>
      <p:pic>
        <p:nvPicPr>
          <p:cNvPr id="4" name="Picture 2" descr="F:\ISLAMI PICTER\(9).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   </a:t>
            </a:r>
          </a:p>
          <a:p>
            <a:pPr>
              <a:buFont typeface="Arial" pitchFamily="34" charset="0"/>
              <a:buChar char="•"/>
            </a:pPr>
            <a:r>
              <a:rPr lang="en-US" dirty="0"/>
              <a:t>Plants under water stress show a number of physiological responses at the cellular, molecular and whole plant levels.</a:t>
            </a:r>
          </a:p>
          <a:p>
            <a:pPr>
              <a:buNone/>
            </a:pPr>
            <a:endParaRPr lang="en-US" dirty="0"/>
          </a:p>
          <a:p>
            <a:pPr>
              <a:buFont typeface="Arial" pitchFamily="34" charset="0"/>
              <a:buChar char="•"/>
            </a:pPr>
            <a:r>
              <a:rPr lang="en-US" dirty="0"/>
              <a:t>Early responses to the water logging stress, stomata close to decrease transpiration water loss resulting in reduce net photosynthesis and ultimately yield reduce.</a:t>
            </a:r>
          </a:p>
        </p:txBody>
      </p:sp>
      <p:sp>
        <p:nvSpPr>
          <p:cNvPr id="2" name="Title 1"/>
          <p:cNvSpPr>
            <a:spLocks noGrp="1"/>
          </p:cNvSpPr>
          <p:nvPr>
            <p:ph type="title"/>
          </p:nvPr>
        </p:nvSpPr>
        <p:spPr/>
        <p:txBody>
          <a:bodyPr/>
          <a:lstStyle/>
          <a:p>
            <a:r>
              <a:rPr lang="en-US" dirty="0"/>
              <a:t>Plant responses to water stress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r>
              <a:rPr lang="en-US" dirty="0"/>
              <a:t>Plant response to the water logging stress include injury, inhibition of seed germination, reproductive growth, vegetative growth and change in the plant anatomy.</a:t>
            </a:r>
          </a:p>
        </p:txBody>
      </p:sp>
      <p:sp>
        <p:nvSpPr>
          <p:cNvPr id="2" name="Title 1"/>
          <p:cNvSpPr>
            <a:spLocks noGrp="1"/>
          </p:cNvSpPr>
          <p:nvPr>
            <p:ph type="title"/>
          </p:nvPr>
        </p:nvSpPr>
        <p:spPr/>
        <p:txBody>
          <a:bodyPr/>
          <a:lstStyle/>
          <a:p>
            <a:r>
              <a:rPr lang="en-US" dirty="0"/>
              <a:t>Plant responses to water stress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904999"/>
          </a:xfrm>
        </p:spPr>
        <p:txBody>
          <a:bodyPr/>
          <a:lstStyle/>
          <a:p>
            <a:r>
              <a:rPr lang="en-US" dirty="0"/>
              <a:t>Hypoxia and Anoxia</a:t>
            </a:r>
          </a:p>
        </p:txBody>
      </p:sp>
      <p:sp>
        <p:nvSpPr>
          <p:cNvPr id="3" name="Subtitle 2"/>
          <p:cNvSpPr>
            <a:spLocks noGrp="1"/>
          </p:cNvSpPr>
          <p:nvPr>
            <p:ph type="subTitle" idx="1"/>
          </p:nvPr>
        </p:nvSpPr>
        <p:spPr>
          <a:xfrm>
            <a:off x="1371600" y="2209800"/>
            <a:ext cx="6400800" cy="3657600"/>
          </a:xfrm>
        </p:spPr>
        <p:txBody>
          <a:bodyPr>
            <a:normAutofit/>
          </a:bodyPr>
          <a:lstStyle/>
          <a:p>
            <a:r>
              <a:rPr lang="en-US" dirty="0"/>
              <a:t>Hypoxia or oxygen depletion is a phenomenon that occur in soil environment as oxygen in soil air becomes reduced to a point below optimum level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In plant physiological studies the term “hypoxia” is reserved for situations in which the oxygen concentration is limiting factors</a:t>
            </a:r>
          </a:p>
          <a:p>
            <a:r>
              <a:rPr lang="en-US" dirty="0"/>
              <a:t>It is the most common form of stress in wet soils and occurs during short term flooding when the roots are submerged under water but shoot remain in the atmosphere</a:t>
            </a:r>
          </a:p>
          <a:p>
            <a:r>
              <a:rPr lang="en-US" dirty="0"/>
              <a:t>It may also occur in roots near the surface of long term flood water</a:t>
            </a:r>
          </a:p>
        </p:txBody>
      </p:sp>
      <p:sp>
        <p:nvSpPr>
          <p:cNvPr id="2" name="Title 1"/>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   it is the extreme form of hypoxia , is used to qualify the complete lack of oxygen in physiological experiments .</a:t>
            </a:r>
          </a:p>
          <a:p>
            <a:r>
              <a:rPr lang="en-US" dirty="0"/>
              <a:t>   it is usual form of stress in soil that experiences long term flooding or water logging.</a:t>
            </a:r>
          </a:p>
          <a:p>
            <a:r>
              <a:rPr lang="en-US" dirty="0"/>
              <a:t>It occur in plants completely submerged by water ,and in deep roots below flood water .</a:t>
            </a:r>
          </a:p>
        </p:txBody>
      </p:sp>
      <p:sp>
        <p:nvSpPr>
          <p:cNvPr id="2" name="Title 1"/>
          <p:cNvSpPr>
            <a:spLocks noGrp="1"/>
          </p:cNvSpPr>
          <p:nvPr>
            <p:ph type="title"/>
          </p:nvPr>
        </p:nvSpPr>
        <p:spPr/>
        <p:txBody>
          <a:bodyPr/>
          <a:lstStyle/>
          <a:p>
            <a:r>
              <a:rPr lang="en-US" dirty="0"/>
              <a:t>anoxia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One of the most important properties of soil is soil aeration which relates to the ability of soils to exchange gases with the atmosphere.</a:t>
            </a:r>
          </a:p>
          <a:p>
            <a:r>
              <a:rPr lang="en-US" dirty="0"/>
              <a:t>This exchange is usually achieved primarily through diffusion of gasses from and to the soil via pore spaces in the soil. </a:t>
            </a:r>
          </a:p>
          <a:p>
            <a:r>
              <a:rPr lang="en-US" dirty="0"/>
              <a:t>In most well drained soils, the air-filled pore spaces make up 10 to 40% of total soil volume. </a:t>
            </a:r>
          </a:p>
        </p:txBody>
      </p:sp>
      <p:sp>
        <p:nvSpPr>
          <p:cNvPr id="2" name="Title 1"/>
          <p:cNvSpPr>
            <a:spLocks noGrp="1"/>
          </p:cNvSpPr>
          <p:nvPr>
            <p:ph type="title"/>
          </p:nvPr>
        </p:nvSpPr>
        <p:spPr/>
        <p:txBody>
          <a:bodyPr>
            <a:normAutofit fontScale="90000"/>
          </a:bodyPr>
          <a:lstStyle/>
          <a:p>
            <a:r>
              <a:rPr lang="en-US" dirty="0"/>
              <a:t>How does water logging induce hypoxia and anoxia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Water logging eliminates these gas-filled pore spaces and cuts the supply of oxygen to the roots to a large extent.</a:t>
            </a:r>
          </a:p>
          <a:p>
            <a:r>
              <a:rPr lang="en-US" dirty="0"/>
              <a:t> In the waterlogged soil, micro channels for gas diffusion among soil particles or aggregations become sealed with water, which results the gas diffusivity in soil 104 times lower than in well-drained soil</a:t>
            </a:r>
          </a:p>
        </p:txBody>
      </p:sp>
      <p:sp>
        <p:nvSpPr>
          <p:cNvPr id="2" name="Title 1"/>
          <p:cNvSpPr>
            <a:spLocks noGrp="1"/>
          </p:cNvSpPr>
          <p:nvPr>
            <p:ph type="title"/>
          </p:nvPr>
        </p:nvSpPr>
        <p:spPr/>
        <p:txBody>
          <a:bodyPr/>
          <a:lstStyle/>
          <a:p>
            <a:r>
              <a:rPr lang="en-US" dirty="0" err="1"/>
              <a:t>Continu</a:t>
            </a:r>
            <a:r>
              <a:rPr lang="en-US"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lower gas diffusivity between  air and waterlogged soil results in low O2 concentration (hypoxia) and high toxic gas concentration, such as CO2 and reduced gases. </a:t>
            </a:r>
          </a:p>
          <a:p>
            <a:r>
              <a:rPr lang="en-US" dirty="0"/>
              <a:t>Moreover, gases formed by soil metabolism, including carbon dioxide, start to accumulate near root surfaces.</a:t>
            </a:r>
          </a:p>
        </p:txBody>
      </p:sp>
      <p:sp>
        <p:nvSpPr>
          <p:cNvPr id="2" name="Title 1"/>
          <p:cNvSpPr>
            <a:spLocks noGrp="1"/>
          </p:cNvSpPr>
          <p:nvPr>
            <p:ph type="title"/>
          </p:nvPr>
        </p:nvSpPr>
        <p:spPr/>
        <p:txBody>
          <a:bodyPr/>
          <a:lstStyle/>
          <a:p>
            <a:r>
              <a:rPr lang="en-US" dirty="0" err="1"/>
              <a:t>Continu</a:t>
            </a:r>
            <a:r>
              <a:rPr lang="en-US"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 The gas exchange between soil and atmosphere almost stops as soon as the water logging sets in</a:t>
            </a:r>
          </a:p>
          <a:p>
            <a:r>
              <a:rPr lang="en-US" dirty="0"/>
              <a:t>The soil microbes and plant roots use up the oxygen trapped in the soil and therefore, the roots may become exposed to complete lack of oxygen (anoxia )</a:t>
            </a:r>
          </a:p>
          <a:p>
            <a:r>
              <a:rPr lang="en-US" dirty="0"/>
              <a:t>However, under natural conditions, oxygen concentration decreases gradually, and hence, anoxia is always preceded by hypoxia.</a:t>
            </a:r>
          </a:p>
          <a:p>
            <a:endParaRPr lang="en-US" dirty="0"/>
          </a:p>
        </p:txBody>
      </p:sp>
      <p:sp>
        <p:nvSpPr>
          <p:cNvPr id="2" name="Title 1"/>
          <p:cNvSpPr>
            <a:spLocks noGrp="1"/>
          </p:cNvSpPr>
          <p:nvPr>
            <p:ph type="title"/>
          </p:nvPr>
        </p:nvSpPr>
        <p:spPr/>
        <p:txBody>
          <a:bodyPr/>
          <a:lstStyle/>
          <a:p>
            <a:r>
              <a:rPr lang="en-US" dirty="0" err="1"/>
              <a:t>Continu</a:t>
            </a:r>
            <a:r>
              <a:rPr lang="en-US"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the case of water logging, even in tolerant plants the growth rate, nutrient uptake and root-shoot ratio reduced.</a:t>
            </a:r>
          </a:p>
          <a:p>
            <a:r>
              <a:rPr lang="en-US" dirty="0"/>
              <a:t> Under anaerobic conditions, the concentration of soluble carbohydrates such as glucose, fructose, sucrose increased in shoots indicating that photosynthesis did not limit nutrient uptake. </a:t>
            </a:r>
          </a:p>
          <a:p>
            <a:endParaRPr lang="en-US" dirty="0"/>
          </a:p>
        </p:txBody>
      </p:sp>
      <p:sp>
        <p:nvSpPr>
          <p:cNvPr id="2" name="Title 1"/>
          <p:cNvSpPr>
            <a:spLocks noGrp="1"/>
          </p:cNvSpPr>
          <p:nvPr>
            <p:ph type="title"/>
          </p:nvPr>
        </p:nvSpPr>
        <p:spPr/>
        <p:txBody>
          <a:bodyPr>
            <a:normAutofit fontScale="90000"/>
          </a:bodyPr>
          <a:lstStyle/>
          <a:p>
            <a:r>
              <a:rPr lang="en-US" dirty="0"/>
              <a:t>Effect of Water Stress in Nutrient Uptake</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400" dirty="0">
                <a:latin typeface="Times New Roman" pitchFamily="18" charset="0"/>
                <a:cs typeface="Times New Roman" pitchFamily="18" charset="0"/>
              </a:rPr>
              <a:t> A condition when water is present in excess amount than its optimum requirement.</a:t>
            </a:r>
          </a:p>
          <a:p>
            <a:pPr>
              <a:buNone/>
            </a:pPr>
            <a:r>
              <a:rPr lang="en-US" sz="2400" dirty="0">
                <a:latin typeface="Times New Roman" pitchFamily="18" charset="0"/>
                <a:cs typeface="Times New Roman" pitchFamily="18" charset="0"/>
              </a:rPr>
              <a:t>    </a:t>
            </a:r>
          </a:p>
          <a:p>
            <a:pPr>
              <a:buFont typeface="Wingdings" pitchFamily="2" charset="2"/>
              <a:buChar char="Ø"/>
            </a:pPr>
            <a:r>
              <a:rPr lang="en-US" sz="2400" dirty="0">
                <a:latin typeface="Times New Roman" pitchFamily="18" charset="0"/>
                <a:cs typeface="Times New Roman" pitchFamily="18" charset="0"/>
              </a:rPr>
              <a:t> Anaerobic situation in </a:t>
            </a:r>
            <a:r>
              <a:rPr lang="en-US" sz="2400" dirty="0" err="1">
                <a:latin typeface="Times New Roman" pitchFamily="18" charset="0"/>
                <a:cs typeface="Times New Roman" pitchFamily="18" charset="0"/>
              </a:rPr>
              <a:t>rhizosphere</a:t>
            </a:r>
            <a:endParaRPr lang="en-US" dirty="0"/>
          </a:p>
        </p:txBody>
      </p:sp>
      <p:sp>
        <p:nvSpPr>
          <p:cNvPr id="2" name="Title 1"/>
          <p:cNvSpPr>
            <a:spLocks noGrp="1"/>
          </p:cNvSpPr>
          <p:nvPr>
            <p:ph type="title"/>
          </p:nvPr>
        </p:nvSpPr>
        <p:spPr/>
        <p:txBody>
          <a:bodyPr/>
          <a:lstStyle/>
          <a:p>
            <a:r>
              <a:rPr lang="en-US" dirty="0">
                <a:latin typeface="Times New Roman" pitchFamily="18" charset="0"/>
                <a:cs typeface="Times New Roman" pitchFamily="18" charset="0"/>
              </a:rPr>
              <a:t>Water Logging</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Generally, when the growth is inhibited due to various stress conditions or nutrient deficiency carbohydrate accumulation occurs. </a:t>
            </a:r>
          </a:p>
          <a:p>
            <a:r>
              <a:rPr lang="en-US" dirty="0"/>
              <a:t>Both and N deficiency and </a:t>
            </a:r>
            <a:r>
              <a:rPr lang="en-US" dirty="0" err="1"/>
              <a:t>Mn</a:t>
            </a:r>
            <a:r>
              <a:rPr lang="en-US" dirty="0"/>
              <a:t> toxicity may be induced by the low </a:t>
            </a:r>
            <a:r>
              <a:rPr lang="en-US" dirty="0" err="1"/>
              <a:t>redox</a:t>
            </a:r>
            <a:r>
              <a:rPr lang="en-US" dirty="0"/>
              <a:t> potential in waterlogged soils that promotes </a:t>
            </a:r>
            <a:r>
              <a:rPr lang="en-US" dirty="0" err="1"/>
              <a:t>denitrification</a:t>
            </a:r>
            <a:r>
              <a:rPr lang="en-US" dirty="0"/>
              <a:t> of NO 3 and produces plant-available Mn2+.</a:t>
            </a:r>
          </a:p>
        </p:txBody>
      </p:sp>
      <p:sp>
        <p:nvSpPr>
          <p:cNvPr id="2" name="Title 1"/>
          <p:cNvSpPr>
            <a:spLocks noGrp="1"/>
          </p:cNvSpPr>
          <p:nvPr>
            <p:ph type="title"/>
          </p:nvPr>
        </p:nvSpPr>
        <p:spPr/>
        <p:txBody>
          <a:bodyPr/>
          <a:lstStyle/>
          <a:p>
            <a:endParaRPr lang="en-US"/>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Water logging occurs over vast regions throughout the world adversely affecting approximately 10% of the global land area.</a:t>
            </a:r>
          </a:p>
          <a:p>
            <a:r>
              <a:rPr lang="en-US" dirty="0"/>
              <a:t> It usually occurs when rainfall or irrigation water deposits on the soil surface or subsoil for prolonged period of time</a:t>
            </a:r>
          </a:p>
        </p:txBody>
      </p:sp>
      <p:sp>
        <p:nvSpPr>
          <p:cNvPr id="2" name="Title 1"/>
          <p:cNvSpPr>
            <a:spLocks noGrp="1"/>
          </p:cNvSpPr>
          <p:nvPr>
            <p:ph type="title"/>
          </p:nvPr>
        </p:nvSpPr>
        <p:spPr/>
        <p:txBody>
          <a:bodyPr/>
          <a:lstStyle/>
          <a:p>
            <a:endParaRPr lang="en-US"/>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It can also occur when the amount of water added through rainfall or irrigation is more than what can percolate into the soil within one or two days. Water logging occurs in many wheat growing regions throughout the world, especially irrigated and high rainfall environments. </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Waterlogged plants are affected by various stresses, such as limitations to gas, and mineral nutrient deficiencies and microelement toxicities.</a:t>
            </a:r>
          </a:p>
          <a:p>
            <a:r>
              <a:rPr lang="en-US" dirty="0"/>
              <a:t>The wheat plant responds to water logging by restricting root growth, reducing the dry matter accumulation, prematurely senescing leaves, reducing </a:t>
            </a:r>
            <a:r>
              <a:rPr lang="en-US" dirty="0" err="1"/>
              <a:t>tillering</a:t>
            </a:r>
            <a:r>
              <a:rPr lang="en-US" dirty="0"/>
              <a:t>, wilting, producing sterile florets, and lowering kernel weights and finally grain yield. </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endParaRPr lang="en-US" sz="2800" dirty="0">
              <a:latin typeface="Times New Roman" pitchFamily="18" charset="0"/>
              <a:cs typeface="Times New Roman" pitchFamily="18" charset="0"/>
            </a:endParaRPr>
          </a:p>
          <a:p>
            <a:pPr algn="just">
              <a:buFont typeface="Wingdings" pitchFamily="2" charset="2"/>
              <a:buChar char="Ø"/>
            </a:pPr>
            <a:r>
              <a:rPr lang="en-US" sz="2800" dirty="0">
                <a:latin typeface="Times New Roman" pitchFamily="18" charset="0"/>
                <a:cs typeface="Times New Roman" pitchFamily="18" charset="0"/>
              </a:rPr>
              <a:t> Morphological adaptation</a:t>
            </a:r>
          </a:p>
          <a:p>
            <a:pPr algn="just">
              <a:buNone/>
            </a:pPr>
            <a:endParaRPr lang="en-US" sz="2800" dirty="0">
              <a:latin typeface="Times New Roman" pitchFamily="18" charset="0"/>
              <a:cs typeface="Times New Roman" pitchFamily="18" charset="0"/>
            </a:endParaRPr>
          </a:p>
          <a:p>
            <a:pPr algn="just">
              <a:buFont typeface="Wingdings" pitchFamily="2" charset="2"/>
              <a:buChar char="Ø"/>
            </a:pPr>
            <a:r>
              <a:rPr lang="en-US" sz="2800" dirty="0">
                <a:latin typeface="Times New Roman" pitchFamily="18" charset="0"/>
                <a:cs typeface="Times New Roman" pitchFamily="18" charset="0"/>
              </a:rPr>
              <a:t>Metabolic adaptation</a:t>
            </a:r>
          </a:p>
          <a:p>
            <a:endParaRPr lang="en-US" dirty="0"/>
          </a:p>
        </p:txBody>
      </p:sp>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Mechanisms of tolerance to water logging in wheat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Root growth.</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Aerenchyma formation and increased root porosity.</a:t>
            </a:r>
          </a:p>
          <a:p>
            <a:pPr>
              <a:buFont typeface="Wingdings" pitchFamily="2" charset="2"/>
              <a:buChar char="Ø"/>
            </a:pPr>
            <a:endParaRPr lang="en-US" sz="2800" dirty="0">
              <a:latin typeface="Times New Roman" pitchFamily="18" charset="0"/>
              <a:cs typeface="Times New Roman" pitchFamily="18" charset="0"/>
            </a:endParaRPr>
          </a:p>
          <a:p>
            <a:pPr>
              <a:buFont typeface="Wingdings" pitchFamily="2" charset="2"/>
              <a:buChar char="Ø"/>
            </a:pPr>
            <a:r>
              <a:rPr lang="en-US" sz="2800" dirty="0">
                <a:latin typeface="Times New Roman" pitchFamily="18" charset="0"/>
                <a:cs typeface="Times New Roman" pitchFamily="18" charset="0"/>
              </a:rPr>
              <a:t>Barriers to radial oxygen loss.</a:t>
            </a:r>
          </a:p>
        </p:txBody>
      </p:sp>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Morphological adaptation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sz="2800" dirty="0">
                <a:latin typeface="Times New Roman" pitchFamily="18" charset="0"/>
                <a:cs typeface="Times New Roman" pitchFamily="18" charset="0"/>
              </a:rPr>
              <a:t>The root growth in water logging intolerant genotypes is drastically suppressed by water logging stress. </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The tolerant genotypes have the ability to continue their root growth under the stress in some extent.</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The growth of many species that are tolerant to hypoxic conditions can also be reduced when the roots are waterlogged.</a:t>
            </a:r>
          </a:p>
        </p:txBody>
      </p:sp>
      <p:sp>
        <p:nvSpPr>
          <p:cNvPr id="2" name="Title 1"/>
          <p:cNvSpPr>
            <a:spLocks noGrp="1"/>
          </p:cNvSpPr>
          <p:nvPr>
            <p:ph type="title"/>
          </p:nvPr>
        </p:nvSpPr>
        <p:spPr/>
        <p:txBody>
          <a:bodyPr>
            <a:normAutofit fontScale="90000"/>
          </a:bodyPr>
          <a:lstStyle/>
          <a:p>
            <a:r>
              <a:rPr lang="en-US" sz="4400" dirty="0">
                <a:latin typeface="Times New Roman" pitchFamily="18" charset="0"/>
                <a:cs typeface="Times New Roman" pitchFamily="18" charset="0"/>
              </a:rPr>
              <a:t>Root growth</a:t>
            </a:r>
            <a:br>
              <a:rPr lang="en-US" sz="4400" dirty="0">
                <a:latin typeface="Times New Roman" pitchFamily="18" charset="0"/>
                <a:cs typeface="Times New Roman" pitchFamily="18" charset="0"/>
              </a:rPr>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sz="2800" dirty="0">
                <a:latin typeface="Times New Roman" pitchFamily="18" charset="0"/>
                <a:cs typeface="Times New Roman" pitchFamily="18" charset="0"/>
              </a:rPr>
              <a:t>Aerenchyma is a special tissue which consists of continuous gas filled channels </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Aerenchyma provides a low resistance internal pathway for the movement of O2 from the shoots to the roots.</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Aerenchyma tissue in roots allows the roots to respire aerobically and to maintain growth under hypoxic conditions.</a:t>
            </a:r>
          </a:p>
          <a:p>
            <a:pPr algn="just">
              <a:buNone/>
            </a:pP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sz="4400" dirty="0">
                <a:latin typeface="Times New Roman" pitchFamily="18" charset="0"/>
                <a:cs typeface="Times New Roman" pitchFamily="18" charset="0"/>
              </a:rPr>
              <a:t>Aerenchyma formation and increased root porosity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sz="2800" dirty="0">
                <a:latin typeface="Times New Roman" pitchFamily="18" charset="0"/>
                <a:cs typeface="Times New Roman" pitchFamily="18" charset="0"/>
              </a:rPr>
              <a:t>Aerenchyma formation is thought to be one of the most important morphological adaptations for the tolerance to hypoxic or anoxic stress. </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The </a:t>
            </a:r>
            <a:r>
              <a:rPr lang="en-US" sz="2800" dirty="0" err="1">
                <a:latin typeface="Times New Roman" pitchFamily="18" charset="0"/>
                <a:cs typeface="Times New Roman" pitchFamily="18" charset="0"/>
              </a:rPr>
              <a:t>aerenchyma</a:t>
            </a:r>
            <a:r>
              <a:rPr lang="en-US" sz="2800" dirty="0">
                <a:latin typeface="Times New Roman" pitchFamily="18" charset="0"/>
                <a:cs typeface="Times New Roman" pitchFamily="18" charset="0"/>
              </a:rPr>
              <a:t> in stems and roots can be distinguished into </a:t>
            </a:r>
            <a:r>
              <a:rPr lang="en-US" sz="2800" dirty="0" err="1">
                <a:latin typeface="Times New Roman" pitchFamily="18" charset="0"/>
                <a:cs typeface="Times New Roman" pitchFamily="18" charset="0"/>
              </a:rPr>
              <a:t>lysigenous</a:t>
            </a:r>
            <a:r>
              <a:rPr lang="en-US" sz="2800" dirty="0">
                <a:latin typeface="Times New Roman" pitchFamily="18" charset="0"/>
                <a:cs typeface="Times New Roman" pitchFamily="18" charset="0"/>
              </a:rPr>
              <a:t> and </a:t>
            </a:r>
            <a:r>
              <a:rPr lang="en-US" sz="2800" dirty="0" err="1">
                <a:latin typeface="Times New Roman" pitchFamily="18" charset="0"/>
                <a:cs typeface="Times New Roman" pitchFamily="18" charset="0"/>
              </a:rPr>
              <a:t>schizogenous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aerenchyma</a:t>
            </a:r>
            <a:r>
              <a:rPr lang="en-US" sz="2800" dirty="0">
                <a:latin typeface="Times New Roman" pitchFamily="18" charset="0"/>
                <a:cs typeface="Times New Roman" pitchFamily="18" charset="0"/>
              </a:rPr>
              <a:t> on the basis of the process of formation.</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The </a:t>
            </a:r>
            <a:r>
              <a:rPr lang="en-US" sz="2800" dirty="0" err="1">
                <a:latin typeface="Times New Roman" pitchFamily="18" charset="0"/>
                <a:cs typeface="Times New Roman" pitchFamily="18" charset="0"/>
              </a:rPr>
              <a:t>aerenchyma</a:t>
            </a:r>
            <a:r>
              <a:rPr lang="en-US" sz="2800" dirty="0">
                <a:latin typeface="Times New Roman" pitchFamily="18" charset="0"/>
                <a:cs typeface="Times New Roman" pitchFamily="18" charset="0"/>
              </a:rPr>
              <a:t> is usually formed within five to seven days of the onset of hypoxia in wheat. </a:t>
            </a:r>
          </a:p>
          <a:p>
            <a:endParaRPr lang="en-US" dirty="0"/>
          </a:p>
        </p:txBody>
      </p:sp>
      <p:sp>
        <p:nvSpPr>
          <p:cNvPr id="2" name="Title 1"/>
          <p:cNvSpPr>
            <a:spLocks noGrp="1"/>
          </p:cNvSpPr>
          <p:nvPr>
            <p:ph type="title"/>
          </p:nvPr>
        </p:nvSpPr>
        <p:spPr/>
        <p:txBody>
          <a:bodyPr/>
          <a:lstStyle/>
          <a:p>
            <a:r>
              <a:rPr lang="en-US" dirty="0"/>
              <a:t>Conti…..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Font typeface="Wingdings" pitchFamily="2" charset="2"/>
              <a:buChar char="Ø"/>
            </a:pPr>
            <a:endParaRPr lang="en-US" sz="2800" dirty="0">
              <a:latin typeface="Times New Roman" pitchFamily="18" charset="0"/>
              <a:cs typeface="Times New Roman" pitchFamily="18" charset="0"/>
            </a:endParaRPr>
          </a:p>
          <a:p>
            <a:pPr algn="just">
              <a:buFont typeface="Wingdings" pitchFamily="2" charset="2"/>
              <a:buChar char="Ø"/>
            </a:pPr>
            <a:r>
              <a:rPr lang="en-US" sz="2800" dirty="0">
                <a:latin typeface="Times New Roman" pitchFamily="18" charset="0"/>
                <a:cs typeface="Times New Roman" pitchFamily="18" charset="0"/>
              </a:rPr>
              <a:t>The flux of oxygen from roots to </a:t>
            </a:r>
            <a:r>
              <a:rPr lang="en-US" sz="2800" dirty="0" err="1">
                <a:latin typeface="Times New Roman" pitchFamily="18" charset="0"/>
                <a:cs typeface="Times New Roman" pitchFamily="18" charset="0"/>
              </a:rPr>
              <a:t>rhizosphere</a:t>
            </a:r>
            <a:r>
              <a:rPr lang="en-US" sz="2800" dirty="0">
                <a:latin typeface="Times New Roman" pitchFamily="18" charset="0"/>
                <a:cs typeface="Times New Roman" pitchFamily="18" charset="0"/>
              </a:rPr>
              <a:t> is termed as radial oxygen loss (ROL) which usually oxygenates the </a:t>
            </a:r>
            <a:r>
              <a:rPr lang="en-US" sz="2800" dirty="0" err="1">
                <a:latin typeface="Times New Roman" pitchFamily="18" charset="0"/>
                <a:cs typeface="Times New Roman" pitchFamily="18" charset="0"/>
              </a:rPr>
              <a:t>rhizosphere</a:t>
            </a:r>
            <a:r>
              <a:rPr lang="en-US" sz="2800" dirty="0">
                <a:latin typeface="Times New Roman" pitchFamily="18" charset="0"/>
                <a:cs typeface="Times New Roman" pitchFamily="18" charset="0"/>
              </a:rPr>
              <a:t> of the plants growing in waterlogged soils.</a:t>
            </a:r>
          </a:p>
          <a:p>
            <a:pPr algn="just">
              <a:buFont typeface="Wingdings" pitchFamily="2" charset="2"/>
              <a:buChar char="Ø"/>
            </a:pPr>
            <a:endParaRPr lang="en-US" sz="2800" dirty="0">
              <a:latin typeface="Times New Roman" pitchFamily="18" charset="0"/>
              <a:cs typeface="Times New Roman" pitchFamily="18" charset="0"/>
            </a:endParaRPr>
          </a:p>
          <a:p>
            <a:pPr algn="just">
              <a:buFont typeface="Wingdings" pitchFamily="2" charset="2"/>
              <a:buChar char="Ø"/>
            </a:pPr>
            <a:r>
              <a:rPr lang="en-US" sz="2800" dirty="0">
                <a:latin typeface="Times New Roman" pitchFamily="18" charset="0"/>
                <a:cs typeface="Times New Roman" pitchFamily="18" charset="0"/>
              </a:rPr>
              <a:t>ROL decreases the amount of O2 supply to the apex of roots that depends on </a:t>
            </a:r>
            <a:r>
              <a:rPr lang="en-US" sz="2800" dirty="0" err="1">
                <a:latin typeface="Times New Roman" pitchFamily="18" charset="0"/>
                <a:cs typeface="Times New Roman" pitchFamily="18" charset="0"/>
              </a:rPr>
              <a:t>aerenchymatous</a:t>
            </a:r>
            <a:r>
              <a:rPr lang="en-US" sz="2800" dirty="0">
                <a:latin typeface="Times New Roman" pitchFamily="18" charset="0"/>
                <a:cs typeface="Times New Roman" pitchFamily="18" charset="0"/>
              </a:rPr>
              <a:t> O2. </a:t>
            </a:r>
          </a:p>
        </p:txBody>
      </p:sp>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Barriers to radial oxygen loss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r>
              <a:rPr lang="en-US" dirty="0"/>
              <a:t>Water logging is a severe problem which effect crop growth and yield in those areas where rain is high due to this ground water raise up.</a:t>
            </a:r>
          </a:p>
          <a:p>
            <a:endParaRPr lang="en-US" dirty="0"/>
          </a:p>
          <a:p>
            <a:r>
              <a:rPr lang="en-US" dirty="0"/>
              <a:t>It has also great effect on nutrients and water uptake.</a:t>
            </a:r>
          </a:p>
          <a:p>
            <a:endParaRPr lang="en-US" dirty="0"/>
          </a:p>
          <a:p>
            <a:endParaRPr lang="en-US" dirty="0"/>
          </a:p>
        </p:txBody>
      </p:sp>
      <p:sp>
        <p:nvSpPr>
          <p:cNvPr id="2" name="Title 1"/>
          <p:cNvSpPr>
            <a:spLocks noGrp="1"/>
          </p:cNvSpPr>
          <p:nvPr>
            <p:ph type="title"/>
          </p:nvPr>
        </p:nvSpPr>
        <p:spPr/>
        <p:txBody>
          <a:bodyPr/>
          <a:lstStyle/>
          <a:p>
            <a:r>
              <a:rPr lang="en-US" dirty="0"/>
              <a:t>Conti……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latin typeface="Times New Roman" pitchFamily="18" charset="0"/>
                <a:cs typeface="Times New Roman" pitchFamily="18" charset="0"/>
              </a:rPr>
              <a:t>The roots of many wetland plants contain a complete or partial barrier to ROL in their epidermis, exodermises or sub epidermal layers</a:t>
            </a:r>
          </a:p>
          <a:p>
            <a:endParaRPr lang="en-US" sz="2400" dirty="0">
              <a:latin typeface="Times New Roman" pitchFamily="18" charset="0"/>
              <a:cs typeface="Times New Roman" pitchFamily="18" charset="0"/>
            </a:endParaRPr>
          </a:p>
          <a:p>
            <a:pPr algn="just">
              <a:buFont typeface="Wingdings" pitchFamily="2" charset="2"/>
              <a:buChar char="Ø"/>
            </a:pPr>
            <a:endParaRPr lang="en-US" sz="2400"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Wheat plants can form </a:t>
            </a:r>
            <a:r>
              <a:rPr lang="en-US" sz="2400" dirty="0" err="1">
                <a:latin typeface="Times New Roman" pitchFamily="18" charset="0"/>
                <a:cs typeface="Times New Roman" pitchFamily="18" charset="0"/>
              </a:rPr>
              <a:t>aerenchymatous</a:t>
            </a:r>
            <a:r>
              <a:rPr lang="en-US" sz="2400" dirty="0">
                <a:latin typeface="Times New Roman" pitchFamily="18" charset="0"/>
                <a:cs typeface="Times New Roman" pitchFamily="18" charset="0"/>
              </a:rPr>
              <a:t> adventitious root, in response to water logging, which contains a partial barrier to ROL and can consume only 20% of the total O2 entering a root through </a:t>
            </a:r>
            <a:r>
              <a:rPr lang="en-US" sz="2400" dirty="0" err="1">
                <a:latin typeface="Times New Roman" pitchFamily="18" charset="0"/>
                <a:cs typeface="Times New Roman" pitchFamily="18" charset="0"/>
              </a:rPr>
              <a:t>aerenchyma</a:t>
            </a:r>
            <a:r>
              <a:rPr lang="en-US" sz="2400" dirty="0">
                <a:latin typeface="Times New Roman" pitchFamily="18" charset="0"/>
                <a:cs typeface="Times New Roman" pitchFamily="18" charset="0"/>
              </a:rPr>
              <a:t>.</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a:latin typeface="Times New Roman" pitchFamily="18" charset="0"/>
                <a:cs typeface="Times New Roman" pitchFamily="18" charset="0"/>
              </a:rPr>
              <a:t>The plant tissue under hypoxia or anoxia suffers from energy crisis due to reduced root respiration in both water logging-tolerant and intolerant plants</a:t>
            </a:r>
          </a:p>
          <a:p>
            <a:pPr algn="just">
              <a:buFont typeface="Wingdings" pitchFamily="2" charset="2"/>
              <a:buChar char="Ø"/>
            </a:pPr>
            <a:r>
              <a:rPr lang="en-US" sz="2800" dirty="0">
                <a:latin typeface="Times New Roman" pitchFamily="18" charset="0"/>
                <a:cs typeface="Times New Roman" pitchFamily="18" charset="0"/>
              </a:rPr>
              <a:t>The metabolic adaptations to oxygen deficiency includes:</a:t>
            </a:r>
          </a:p>
          <a:p>
            <a:pPr algn="just">
              <a:buFont typeface="Wingdings" pitchFamily="2" charset="2"/>
              <a:buChar char="Ø"/>
            </a:pPr>
            <a:r>
              <a:rPr lang="en-US" sz="2800" dirty="0">
                <a:latin typeface="Times New Roman" pitchFamily="18" charset="0"/>
                <a:cs typeface="Times New Roman" pitchFamily="18" charset="0"/>
              </a:rPr>
              <a:t>Anaerobic respiration, maintenance of carbohydrate supply for anaerobic respiration, avoidance of </a:t>
            </a:r>
            <a:r>
              <a:rPr lang="en-US" sz="2800" dirty="0" err="1">
                <a:latin typeface="Times New Roman" pitchFamily="18" charset="0"/>
                <a:cs typeface="Times New Roman" pitchFamily="18" charset="0"/>
              </a:rPr>
              <a:t>cytoplasmic</a:t>
            </a:r>
            <a:r>
              <a:rPr lang="en-US" sz="2800" dirty="0">
                <a:latin typeface="Times New Roman" pitchFamily="18" charset="0"/>
                <a:cs typeface="Times New Roman" pitchFamily="18" charset="0"/>
              </a:rPr>
              <a:t> acidification and development of anti-oxidative defense system</a:t>
            </a:r>
          </a:p>
        </p:txBody>
      </p:sp>
      <p:sp>
        <p:nvSpPr>
          <p:cNvPr id="2" name="Title 1"/>
          <p:cNvSpPr>
            <a:spLocks noGrp="1"/>
          </p:cNvSpPr>
          <p:nvPr>
            <p:ph type="title"/>
          </p:nvPr>
        </p:nvSpPr>
        <p:spPr/>
        <p:txBody>
          <a:bodyPr>
            <a:normAutofit fontScale="90000"/>
          </a:bodyPr>
          <a:lstStyle/>
          <a:p>
            <a:r>
              <a:rPr lang="en-US" dirty="0"/>
              <a:t> </a:t>
            </a:r>
            <a:br>
              <a:rPr lang="en-US" dirty="0"/>
            </a:br>
            <a:r>
              <a:rPr lang="en-US" b="1" dirty="0"/>
              <a:t> </a:t>
            </a:r>
            <a:r>
              <a:rPr lang="en-US" dirty="0">
                <a:latin typeface="Times New Roman" pitchFamily="18" charset="0"/>
                <a:cs typeface="Times New Roman" pitchFamily="18" charset="0"/>
              </a:rPr>
              <a:t>Metabolic adaptation</a:t>
            </a:r>
            <a:br>
              <a:rPr lang="en-US" dirty="0"/>
            </a:b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678362"/>
          </a:xfrm>
        </p:spPr>
        <p:txBody>
          <a:bodyPr/>
          <a:lstStyle/>
          <a:p>
            <a:r>
              <a:rPr lang="en-US" dirty="0"/>
              <a:t>Pl</a:t>
            </a:r>
            <a:r>
              <a:rPr lang="en-US" sz="4000" dirty="0">
                <a:effectLst/>
                <a:latin typeface="Times New Roman" pitchFamily="18" charset="0"/>
                <a:cs typeface="Times New Roman" pitchFamily="18" charset="0"/>
              </a:rPr>
              <a:t>ant cell parts and there functions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im\Downloads\plant cell.jpe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aim\Downloads\62944-004-A415FB6C.gif"/>
          <p:cNvPicPr>
            <a:picLocks noChangeAspect="1" noChangeArrowheads="1"/>
          </p:cNvPicPr>
          <p:nvPr/>
        </p:nvPicPr>
        <p:blipFill>
          <a:blip r:embed="rId2"/>
          <a:srcRect/>
          <a:stretch>
            <a:fillRect/>
          </a:stretch>
        </p:blipFill>
        <p:spPr bwMode="auto">
          <a:xfrm>
            <a:off x="0" y="0"/>
            <a:ext cx="9144000" cy="6857999"/>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dirty="0"/>
              <a:t>Oxygen Transport</a:t>
            </a:r>
          </a:p>
          <a:p>
            <a:endParaRPr lang="en-US" dirty="0"/>
          </a:p>
          <a:p>
            <a:endParaRPr lang="en-US" dirty="0"/>
          </a:p>
          <a:p>
            <a:r>
              <a:rPr lang="en-US" dirty="0"/>
              <a:t>Reduce cellular oxygen demands</a:t>
            </a:r>
          </a:p>
        </p:txBody>
      </p:sp>
      <p:sp>
        <p:nvSpPr>
          <p:cNvPr id="3" name="Title 2"/>
          <p:cNvSpPr>
            <a:spLocks noGrp="1"/>
          </p:cNvSpPr>
          <p:nvPr>
            <p:ph type="title"/>
          </p:nvPr>
        </p:nvSpPr>
        <p:spPr/>
        <p:txBody>
          <a:bodyPr/>
          <a:lstStyle/>
          <a:p>
            <a:r>
              <a:rPr lang="en-US" dirty="0"/>
              <a:t>Function of </a:t>
            </a:r>
            <a:r>
              <a:rPr lang="en-US" dirty="0" err="1"/>
              <a:t>aerenchyma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r>
              <a:rPr lang="en-US" dirty="0"/>
              <a:t>Water logging cause a condition of Hypoxia in soil.</a:t>
            </a:r>
          </a:p>
          <a:p>
            <a:endParaRPr lang="en-US" dirty="0"/>
          </a:p>
          <a:p>
            <a:r>
              <a:rPr lang="en-US" dirty="0"/>
              <a:t>Water logging also cause the accumulation of ethylene and bacterial anaerobic metabolism.</a:t>
            </a:r>
          </a:p>
          <a:p>
            <a:endParaRPr lang="en-US" dirty="0"/>
          </a:p>
        </p:txBody>
      </p:sp>
      <p:sp>
        <p:nvSpPr>
          <p:cNvPr id="2" name="Title 1"/>
          <p:cNvSpPr>
            <a:spLocks noGrp="1"/>
          </p:cNvSpPr>
          <p:nvPr>
            <p:ph type="title"/>
          </p:nvPr>
        </p:nvSpPr>
        <p:spPr/>
        <p:txBody>
          <a:bodyPr/>
          <a:lstStyle/>
          <a:p>
            <a:r>
              <a:rPr lang="en-US" dirty="0"/>
              <a:t>Conti……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    Some plants tolerant to the water logging stress exhibit certain adaptation</a:t>
            </a:r>
          </a:p>
          <a:p>
            <a:pPr>
              <a:buFont typeface="Arial" pitchFamily="34" charset="0"/>
              <a:buChar char="•"/>
            </a:pPr>
            <a:r>
              <a:rPr lang="en-US" dirty="0"/>
              <a:t>Formation of </a:t>
            </a:r>
            <a:r>
              <a:rPr lang="en-US" dirty="0" err="1"/>
              <a:t>aerenchyma</a:t>
            </a:r>
            <a:endParaRPr lang="en-US" dirty="0"/>
          </a:p>
          <a:p>
            <a:pPr>
              <a:buFont typeface="Arial" pitchFamily="34" charset="0"/>
              <a:buChar char="•"/>
            </a:pPr>
            <a:r>
              <a:rPr lang="en-US" dirty="0"/>
              <a:t>Adventitious roots </a:t>
            </a:r>
          </a:p>
          <a:p>
            <a:pPr>
              <a:buNone/>
            </a:pPr>
            <a:r>
              <a:rPr lang="en-US" dirty="0"/>
              <a:t>   </a:t>
            </a:r>
          </a:p>
          <a:p>
            <a:pPr>
              <a:buNone/>
            </a:pPr>
            <a:r>
              <a:rPr lang="en-US"/>
              <a:t>   </a:t>
            </a:r>
            <a:endParaRPr lang="en-US" dirty="0"/>
          </a:p>
          <a:p>
            <a:pPr>
              <a:buNone/>
            </a:pPr>
            <a:endParaRPr lang="en-US" dirty="0"/>
          </a:p>
        </p:txBody>
      </p:sp>
      <p:sp>
        <p:nvSpPr>
          <p:cNvPr id="2" name="Title 1"/>
          <p:cNvSpPr>
            <a:spLocks noGrp="1"/>
          </p:cNvSpPr>
          <p:nvPr>
            <p:ph type="title"/>
          </p:nvPr>
        </p:nvSpPr>
        <p:spPr/>
        <p:txBody>
          <a:bodyPr/>
          <a:lstStyle/>
          <a:p>
            <a:r>
              <a:rPr lang="en-US" dirty="0"/>
              <a:t>Conti…..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r>
              <a:rPr lang="en-US" dirty="0"/>
              <a:t>Respiration, electron transport and ATP formation are inhibited during germination when oxygen is short.</a:t>
            </a:r>
          </a:p>
          <a:p>
            <a:endParaRPr lang="en-US" dirty="0"/>
          </a:p>
          <a:p>
            <a:r>
              <a:rPr lang="en-US" dirty="0"/>
              <a:t>Most trees and shrubs cannot grow for long in water logged soil due root frequently die of anoxia.</a:t>
            </a:r>
          </a:p>
        </p:txBody>
      </p:sp>
      <p:sp>
        <p:nvSpPr>
          <p:cNvPr id="2" name="Title 1"/>
          <p:cNvSpPr>
            <a:spLocks noGrp="1"/>
          </p:cNvSpPr>
          <p:nvPr>
            <p:ph type="title"/>
          </p:nvPr>
        </p:nvSpPr>
        <p:spPr/>
        <p:txBody>
          <a:bodyPr/>
          <a:lstStyle/>
          <a:p>
            <a:r>
              <a:rPr lang="en-US" dirty="0"/>
              <a:t>Conti……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In the water logged soil, water filled in the pores of the soil which are previously occupied by O2.</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O2 deficiency </a:t>
            </a:r>
          </a:p>
          <a:p>
            <a:pPr>
              <a:buNone/>
            </a:pPr>
            <a:r>
              <a:rPr lang="en-US" sz="2800" dirty="0">
                <a:latin typeface="Times New Roman" pitchFamily="18" charset="0"/>
                <a:cs typeface="Times New Roman" pitchFamily="18" charset="0"/>
              </a:rPr>
              <a:t>   O2 deficiency depressed the growth and survival of plants.</a:t>
            </a:r>
          </a:p>
        </p:txBody>
      </p:sp>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Nature of the water logging stress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   Flood sensitive plants killed in water logged conditions.</a:t>
            </a:r>
          </a:p>
          <a:p>
            <a:pPr marL="514350" indent="-514350">
              <a:buFont typeface="+mj-lt"/>
              <a:buAutoNum type="arabicPeriod"/>
            </a:pPr>
            <a:r>
              <a:rPr lang="en-US" dirty="0"/>
              <a:t>Tomato</a:t>
            </a:r>
          </a:p>
          <a:p>
            <a:pPr marL="514350" indent="-514350">
              <a:buFont typeface="+mj-lt"/>
              <a:buAutoNum type="arabicPeriod"/>
            </a:pPr>
            <a:r>
              <a:rPr lang="en-US" dirty="0"/>
              <a:t>Soybean</a:t>
            </a:r>
          </a:p>
          <a:p>
            <a:pPr marL="514350" indent="-514350">
              <a:buFont typeface="+mj-lt"/>
              <a:buAutoNum type="arabicPeriod"/>
            </a:pPr>
            <a:r>
              <a:rPr lang="en-US" dirty="0"/>
              <a:t>Sunflower</a:t>
            </a:r>
          </a:p>
          <a:p>
            <a:pPr>
              <a:buNone/>
            </a:pPr>
            <a:r>
              <a:rPr lang="en-US" dirty="0"/>
              <a:t>    Flood tolerant plant can survive in water logged conditions.</a:t>
            </a:r>
          </a:p>
          <a:p>
            <a:pPr marL="514350" indent="-514350">
              <a:buFont typeface="+mj-lt"/>
              <a:buAutoNum type="arabicPeriod"/>
            </a:pPr>
            <a:r>
              <a:rPr lang="en-US" dirty="0"/>
              <a:t>Rice</a:t>
            </a:r>
          </a:p>
        </p:txBody>
      </p:sp>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Nature of the water logging stress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   </a:t>
            </a:r>
          </a:p>
          <a:p>
            <a:pPr>
              <a:buNone/>
            </a:pPr>
            <a:r>
              <a:rPr lang="en-US" dirty="0"/>
              <a:t>   Water logging stress induces stomata closure mostly in C3 plants due to the low flow of water in these plants.</a:t>
            </a:r>
          </a:p>
          <a:p>
            <a:pPr>
              <a:buNone/>
            </a:pPr>
            <a:r>
              <a:rPr lang="en-US" dirty="0"/>
              <a:t>  </a:t>
            </a:r>
          </a:p>
          <a:p>
            <a:pPr>
              <a:buNone/>
            </a:pPr>
            <a:r>
              <a:rPr lang="en-US" dirty="0"/>
              <a:t>    Leaf dehydration due to reduced root permeability.</a:t>
            </a:r>
          </a:p>
          <a:p>
            <a:pPr>
              <a:buNone/>
            </a:pPr>
            <a:r>
              <a:rPr lang="en-US" dirty="0"/>
              <a:t>    </a:t>
            </a:r>
          </a:p>
          <a:p>
            <a:pPr>
              <a:buNone/>
            </a:pPr>
            <a:r>
              <a:rPr lang="en-US" dirty="0"/>
              <a:t>    Wilting of leaves also occur.</a:t>
            </a:r>
          </a:p>
          <a:p>
            <a:pPr>
              <a:buNone/>
            </a:pPr>
            <a:r>
              <a:rPr lang="en-US" dirty="0"/>
              <a:t> </a:t>
            </a:r>
          </a:p>
          <a:p>
            <a:pPr>
              <a:buNone/>
            </a:pPr>
            <a:endParaRPr lang="en-US" dirty="0"/>
          </a:p>
        </p:txBody>
      </p:sp>
      <p:sp>
        <p:nvSpPr>
          <p:cNvPr id="2" name="Title 1"/>
          <p:cNvSpPr>
            <a:spLocks noGrp="1"/>
          </p:cNvSpPr>
          <p:nvPr>
            <p:ph type="title"/>
          </p:nvPr>
        </p:nvSpPr>
        <p:spPr>
          <a:xfrm>
            <a:off x="457200" y="304800"/>
            <a:ext cx="8229600" cy="1143000"/>
          </a:xfrm>
        </p:spPr>
        <p:txBody>
          <a:bodyPr>
            <a:normAutofit fontScale="90000"/>
          </a:bodyPr>
          <a:lstStyle/>
          <a:p>
            <a:r>
              <a:rPr lang="en-US" dirty="0"/>
              <a:t>Plant water relation in water logging stress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107</TotalTime>
  <Words>1411</Words>
  <Application>Microsoft Office PowerPoint</Application>
  <PresentationFormat>On-screen Show (4:3)</PresentationFormat>
  <Paragraphs>139</Paragraphs>
  <Slides>35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Arial</vt:lpstr>
      <vt:lpstr>Calibri</vt:lpstr>
      <vt:lpstr>Lucida Sans Unicode</vt:lpstr>
      <vt:lpstr>Times New Roman</vt:lpstr>
      <vt:lpstr>Verdana</vt:lpstr>
      <vt:lpstr>Wingdings</vt:lpstr>
      <vt:lpstr>Wingdings 2</vt:lpstr>
      <vt:lpstr>Wingdings 3</vt:lpstr>
      <vt:lpstr>Concourse</vt:lpstr>
      <vt:lpstr>PowerPoint Presentation</vt:lpstr>
      <vt:lpstr>Water Logging</vt:lpstr>
      <vt:lpstr>Conti……</vt:lpstr>
      <vt:lpstr>Conti……</vt:lpstr>
      <vt:lpstr>Conti…..</vt:lpstr>
      <vt:lpstr>Conti……</vt:lpstr>
      <vt:lpstr>Nature of the water logging stress</vt:lpstr>
      <vt:lpstr>Nature of the water logging stress</vt:lpstr>
      <vt:lpstr>Plant water relation in water logging stress</vt:lpstr>
      <vt:lpstr>Plant responses to water stress</vt:lpstr>
      <vt:lpstr>Plant responses to water stress</vt:lpstr>
      <vt:lpstr>Hypoxia and Anoxia</vt:lpstr>
      <vt:lpstr>PowerPoint Presentation</vt:lpstr>
      <vt:lpstr>anoxia</vt:lpstr>
      <vt:lpstr>How does water logging induce hypoxia and anoxia ?</vt:lpstr>
      <vt:lpstr>Continu……</vt:lpstr>
      <vt:lpstr>Continu…..</vt:lpstr>
      <vt:lpstr>Continu…..</vt:lpstr>
      <vt:lpstr>Effect of Water Stress in Nutrient Uptake</vt:lpstr>
      <vt:lpstr>PowerPoint Presentation</vt:lpstr>
      <vt:lpstr>PowerPoint Presentation</vt:lpstr>
      <vt:lpstr>PowerPoint Presentation</vt:lpstr>
      <vt:lpstr>PowerPoint Presentation</vt:lpstr>
      <vt:lpstr>Mechanisms of tolerance to water logging in wheat </vt:lpstr>
      <vt:lpstr>Morphological adaptation</vt:lpstr>
      <vt:lpstr>Root growth </vt:lpstr>
      <vt:lpstr>Aerenchyma formation and increased root porosity</vt:lpstr>
      <vt:lpstr>Conti…..</vt:lpstr>
      <vt:lpstr>Barriers to radial oxygen loss</vt:lpstr>
      <vt:lpstr>PowerPoint Presentation</vt:lpstr>
      <vt:lpstr>   Metabolic adaptation </vt:lpstr>
      <vt:lpstr>Plant cell parts and there functions</vt:lpstr>
      <vt:lpstr>PowerPoint Presentation</vt:lpstr>
      <vt:lpstr>PowerPoint Presentation</vt:lpstr>
      <vt:lpstr>Function of aerenchyma</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Logging</dc:title>
  <dc:creator>saim</dc:creator>
  <cp:lastModifiedBy>Windows User</cp:lastModifiedBy>
  <cp:revision>28</cp:revision>
  <dcterms:created xsi:type="dcterms:W3CDTF">2015-01-22T05:42:24Z</dcterms:created>
  <dcterms:modified xsi:type="dcterms:W3CDTF">2020-10-19T10:54:31Z</dcterms:modified>
</cp:coreProperties>
</file>