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345" r:id="rId2"/>
    <p:sldId id="346" r:id="rId3"/>
    <p:sldId id="347" r:id="rId4"/>
    <p:sldId id="348" r:id="rId5"/>
    <p:sldId id="342" r:id="rId6"/>
    <p:sldId id="343" r:id="rId7"/>
    <p:sldId id="344" r:id="rId8"/>
    <p:sldId id="349" r:id="rId9"/>
    <p:sldId id="338" r:id="rId10"/>
    <p:sldId id="337" r:id="rId11"/>
    <p:sldId id="339" r:id="rId12"/>
    <p:sldId id="340" r:id="rId13"/>
    <p:sldId id="341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12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F51CA-6A0B-4F0B-A02C-8BBF5AAF0AF8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E0CCB-EAF6-4642-AFB3-3F9C3BFE6C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115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21C0574-B6A0-4046-BB6F-4F90F2DCF2E9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FF4652-F7C8-45EB-B3F1-89F91A9750B4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  <p:sp>
        <p:nvSpPr>
          <p:cNvPr id="1576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0563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1577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67" tIns="46035" rIns="92067" bIns="46035"/>
          <a:lstStyle/>
          <a:p>
            <a:r>
              <a:rPr lang="en-US" altLang="en-US" smtClean="0"/>
              <a:t>Occurs 10-20 days after emergence or 315-370 GDU.</a:t>
            </a:r>
          </a:p>
          <a:p>
            <a:endParaRPr lang="en-US" altLang="en-US" smtClean="0"/>
          </a:p>
          <a:p>
            <a:r>
              <a:rPr lang="en-US" altLang="en-US" smtClean="0"/>
              <a:t>V3 is marked by 3 visible collars.</a:t>
            </a:r>
          </a:p>
          <a:p>
            <a:endParaRPr lang="en-US" altLang="en-US" smtClean="0"/>
          </a:p>
          <a:p>
            <a:r>
              <a:rPr lang="en-US" altLang="en-US" smtClean="0"/>
              <a:t>Leaves begin photosynthesis thereby replacing the seed as a food source,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66DA-8476-4B41-A5FA-AC1E430EA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5213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CFC8-1C9E-4343-BF54-8B7ADFBBB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B941-39DB-4761-BE86-C72677DDC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smillah1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6553200" y="0"/>
            <a:ext cx="2590800" cy="9223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5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FH-810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DSC0334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296386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Maize Hybrid  FH-810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Untitle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533400" y="381000"/>
            <a:ext cx="2057400" cy="838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</a:rPr>
              <a:t>FH-810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5" descr="G:\Maize\Picture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2743200" y="4191000"/>
            <a:ext cx="6400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4000" b="1">
                <a:solidFill>
                  <a:srgbClr val="FFFF00"/>
                </a:solidFill>
              </a:rPr>
              <a:t>Sowing Date  05-02-2010</a:t>
            </a:r>
          </a:p>
          <a:p>
            <a:pPr algn="r"/>
            <a:r>
              <a:rPr lang="en-US" sz="4000" b="1">
                <a:solidFill>
                  <a:srgbClr val="FFFF00"/>
                </a:solidFill>
              </a:rPr>
              <a:t>Picture date 28-05-2010</a:t>
            </a:r>
          </a:p>
        </p:txBody>
      </p:sp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0" y="0"/>
            <a:ext cx="4953000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Stay Green character of FH-810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I:\Pics Spring 2013\DSC01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929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FACTORS TO BE CONSIDERED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FOR</a:t>
            </a:r>
            <a:r>
              <a:rPr lang="en-US" dirty="0" smtClean="0">
                <a:solidFill>
                  <a:srgbClr val="FFFF00"/>
                </a:solidFill>
              </a:rPr>
              <a:t> GRAIN YIELD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Soil selection and preparation.</a:t>
            </a:r>
          </a:p>
          <a:p>
            <a:r>
              <a:rPr lang="en-US" altLang="en-US" dirty="0" smtClean="0">
                <a:solidFill>
                  <a:schemeClr val="bg1"/>
                </a:solidFill>
              </a:rPr>
              <a:t>Quality seed and seed rate.</a:t>
            </a:r>
          </a:p>
          <a:p>
            <a:r>
              <a:rPr lang="en-US" altLang="en-US" dirty="0" smtClean="0">
                <a:solidFill>
                  <a:schemeClr val="bg1"/>
                </a:solidFill>
              </a:rPr>
              <a:t>Timely planting  and planting method.</a:t>
            </a:r>
          </a:p>
          <a:p>
            <a:r>
              <a:rPr lang="en-US" altLang="en-US" dirty="0" smtClean="0">
                <a:solidFill>
                  <a:schemeClr val="bg1"/>
                </a:solidFill>
              </a:rPr>
              <a:t>Optimum plant population.</a:t>
            </a:r>
          </a:p>
          <a:p>
            <a:r>
              <a:rPr lang="en-US" altLang="en-US" dirty="0" smtClean="0">
                <a:solidFill>
                  <a:schemeClr val="bg1"/>
                </a:solidFill>
              </a:rPr>
              <a:t>Judicious use of irrigation water.</a:t>
            </a:r>
          </a:p>
          <a:p>
            <a:r>
              <a:rPr lang="en-US" altLang="en-US" dirty="0" smtClean="0">
                <a:solidFill>
                  <a:schemeClr val="bg1"/>
                </a:solidFill>
              </a:rPr>
              <a:t>Integrated weed management.</a:t>
            </a:r>
          </a:p>
          <a:p>
            <a:r>
              <a:rPr lang="en-US" altLang="en-US" dirty="0" smtClean="0">
                <a:solidFill>
                  <a:schemeClr val="bg1"/>
                </a:solidFill>
              </a:rPr>
              <a:t>Balanced Fertilizer use.</a:t>
            </a:r>
          </a:p>
          <a:p>
            <a:r>
              <a:rPr lang="en-US" altLang="en-US" dirty="0" smtClean="0">
                <a:solidFill>
                  <a:schemeClr val="bg1"/>
                </a:solidFill>
              </a:rPr>
              <a:t>Insect Pest &amp; disease control. </a:t>
            </a:r>
          </a:p>
          <a:p>
            <a:r>
              <a:rPr lang="en-US" altLang="en-US" dirty="0" smtClean="0">
                <a:solidFill>
                  <a:schemeClr val="bg1"/>
                </a:solidFill>
              </a:rPr>
              <a:t>Timely Harvesting </a:t>
            </a:r>
          </a:p>
          <a:p>
            <a:endParaRPr lang="en-US" altLang="en-US" dirty="0" smtClean="0">
              <a:solidFill>
                <a:schemeClr val="bg1"/>
              </a:solidFill>
            </a:endParaRPr>
          </a:p>
          <a:p>
            <a:endParaRPr lang="en-US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601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1431925"/>
          </a:xfr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Arial Black" pitchFamily="34" charset="0"/>
              </a:rPr>
              <a:t>SOIL SLECTION</a:t>
            </a:r>
            <a:endParaRPr lang="en-US" sz="4000" dirty="0">
              <a:solidFill>
                <a:srgbClr val="FF0000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72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1C0B1-D853-46EC-B517-C79A7BAFB93B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31747" name="Slide Number Placeholder 5"/>
          <p:cNvSpPr txBox="1">
            <a:spLocks noGrp="1"/>
          </p:cNvSpPr>
          <p:nvPr/>
        </p:nvSpPr>
        <p:spPr bwMode="auto">
          <a:xfrm>
            <a:off x="304800" y="6400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n-US" altLang="en-US" sz="1400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990600"/>
          </a:xfrm>
          <a:solidFill>
            <a:srgbClr val="CCB400">
              <a:lumMod val="40000"/>
              <a:lumOff val="60000"/>
            </a:srgbClr>
          </a:solidFill>
          <a:ln w="25400">
            <a:solidFill>
              <a:srgbClr val="FF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>
                <a:solidFill>
                  <a:srgbClr val="00B050"/>
                </a:solidFill>
                <a:effectLst/>
                <a:latin typeface="Arial Black" pitchFamily="34" charset="0"/>
              </a:rPr>
              <a:t>SUITABLE SOIL</a:t>
            </a:r>
          </a:p>
        </p:txBody>
      </p:sp>
      <p:sp>
        <p:nvSpPr>
          <p:cNvPr id="31749" name="Rectangle 28"/>
          <p:cNvSpPr>
            <a:spLocks noChangeArrowheads="1"/>
          </p:cNvSpPr>
          <p:nvPr/>
        </p:nvSpPr>
        <p:spPr bwMode="auto">
          <a:xfrm>
            <a:off x="457200" y="1676400"/>
            <a:ext cx="8305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lang="en-US" altLang="en-US" sz="3200" dirty="0"/>
              <a:t>Loam to heavy loam soil with pH </a:t>
            </a:r>
            <a:r>
              <a:rPr lang="en-US" altLang="en-US" sz="3200" dirty="0" smtClean="0"/>
              <a:t>7.5 is </a:t>
            </a:r>
            <a:r>
              <a:rPr lang="en-US" altLang="en-US" sz="3200" dirty="0"/>
              <a:t>most suitable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lang="en-US" altLang="en-US" sz="3200" dirty="0"/>
              <a:t> Avoid to grow on poorly drained or sandy </a:t>
            </a:r>
            <a:r>
              <a:rPr lang="en-US" altLang="en-US" sz="3200" dirty="0" smtClean="0"/>
              <a:t>soil</a:t>
            </a:r>
            <a:endParaRPr lang="en-US" altLang="en-US" sz="3200" dirty="0"/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lang="en-US" altLang="en-US" sz="3200" dirty="0"/>
              <a:t>Avoid salt affected or water logged </a:t>
            </a:r>
            <a:r>
              <a:rPr lang="en-US" altLang="en-US" sz="3200" dirty="0" smtClean="0"/>
              <a:t>soils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lang="en-US" altLang="en-US" sz="3200" dirty="0" smtClean="0"/>
              <a:t>Underground water should be fit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endParaRPr lang="en-US" altLang="en-US" sz="3200" dirty="0"/>
          </a:p>
        </p:txBody>
      </p:sp>
      <p:sp>
        <p:nvSpPr>
          <p:cNvPr id="31750" name="Rectangle 29"/>
          <p:cNvSpPr>
            <a:spLocks noChangeArrowheads="1"/>
          </p:cNvSpPr>
          <p:nvPr/>
        </p:nvSpPr>
        <p:spPr bwMode="auto">
          <a:xfrm>
            <a:off x="228600" y="45720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</a:pPr>
            <a:r>
              <a:rPr lang="en-US" altLang="en-US" sz="3200" i="1">
                <a:solidFill>
                  <a:srgbClr val="66FF33"/>
                </a:solidFill>
              </a:rPr>
              <a:t>	</a:t>
            </a:r>
            <a:endParaRPr lang="en-US" altLang="en-US" sz="32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90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F4C33-4ED9-40C1-9A5E-C9DAAC6B969C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752600"/>
            <a:ext cx="9067800" cy="4724400"/>
          </a:xfrm>
        </p:spPr>
        <p:txBody>
          <a:bodyPr/>
          <a:lstStyle/>
          <a:p>
            <a:pPr marL="465138" indent="-401638" eaLnBrk="1" hangingPunct="1">
              <a:lnSpc>
                <a:spcPct val="90000"/>
              </a:lnSpc>
              <a:spcAft>
                <a:spcPct val="25000"/>
              </a:spcAft>
            </a:pPr>
            <a:r>
              <a:rPr lang="en-US" alt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Inherent</a:t>
            </a:r>
            <a:r>
              <a:rPr lang="en-US" alt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soil ferti</a:t>
            </a:r>
            <a:r>
              <a:rPr lang="en-US" altLang="en-US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lity </a:t>
            </a:r>
            <a:endParaRPr lang="en-US" altLang="en-US" sz="32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65138" indent="-401638" eaLnBrk="1" hangingPunct="1">
              <a:lnSpc>
                <a:spcPct val="90000"/>
              </a:lnSpc>
              <a:spcAft>
                <a:spcPct val="25000"/>
              </a:spcAft>
            </a:pPr>
            <a:r>
              <a:rPr lang="en-US" alt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Availability of water, air and </a:t>
            </a:r>
            <a:r>
              <a:rPr lang="en-US" alt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nutrients in optimum quantities </a:t>
            </a:r>
            <a:r>
              <a:rPr lang="en-US" alt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 per requirement</a:t>
            </a:r>
          </a:p>
          <a:p>
            <a:pPr marL="465138" indent="-401638" eaLnBrk="1" hangingPunct="1">
              <a:lnSpc>
                <a:spcPct val="90000"/>
              </a:lnSpc>
              <a:spcAft>
                <a:spcPct val="25000"/>
              </a:spcAft>
            </a:pPr>
            <a:r>
              <a:rPr lang="en-US" alt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Soil structure</a:t>
            </a:r>
            <a:r>
              <a:rPr lang="en-US" alt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which enhances root growth, exchange of gaseous elements, water availability /storage capacity</a:t>
            </a:r>
          </a:p>
          <a:p>
            <a:pPr marL="465138" indent="-401638" eaLnBrk="1" hangingPunct="1">
              <a:lnSpc>
                <a:spcPct val="90000"/>
              </a:lnSpc>
              <a:spcAft>
                <a:spcPct val="25000"/>
              </a:spcAft>
            </a:pPr>
            <a:r>
              <a:rPr lang="en-US" alt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Organic matter </a:t>
            </a:r>
            <a:r>
              <a:rPr lang="en-US" alt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contents</a:t>
            </a:r>
            <a:r>
              <a:rPr lang="en-US" alt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the soil. </a:t>
            </a:r>
          </a:p>
        </p:txBody>
      </p:sp>
      <p:sp>
        <p:nvSpPr>
          <p:cNvPr id="65540" name="Rectangle 2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dirty="0">
                <a:solidFill>
                  <a:srgbClr val="00B050"/>
                </a:solidFill>
                <a:latin typeface="Arial Black" pitchFamily="34" charset="0"/>
              </a:rPr>
              <a:t>SOIL FERTILITY</a:t>
            </a:r>
          </a:p>
        </p:txBody>
      </p:sp>
    </p:spTree>
    <p:extLst>
      <p:ext uri="{BB962C8B-B14F-4D97-AF65-F5344CB8AC3E}">
        <p14:creationId xmlns:p14="http://schemas.microsoft.com/office/powerpoint/2010/main" xmlns="" val="156543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3A25FC-2743-4FD8-98A7-090E8C8FD05C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8392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alt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Addition of organic matter</a:t>
            </a: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Farm yard manure , poultry drooping,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Green manures, Crop residues directly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Handling organic fertilizers in such a way that </a:t>
            </a:r>
            <a:r>
              <a:rPr lang="en-US" alt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nutrients are not lost by leaching </a:t>
            </a: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 volatilized by high temperature or solar radiation.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alt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Inoculating the soil </a:t>
            </a: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microorganisms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alt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Reducing run-off and soil erosion</a:t>
            </a: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which removes nutrients and organic matter.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alt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Crop rotation</a:t>
            </a: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with Leguminous crops.</a:t>
            </a:r>
          </a:p>
        </p:txBody>
      </p:sp>
      <p:sp>
        <p:nvSpPr>
          <p:cNvPr id="66564" name="Rectangle 2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SOIL FERTILITY ENHANCING &amp; CONSERVING METHODS</a:t>
            </a:r>
          </a:p>
        </p:txBody>
      </p:sp>
    </p:spTree>
    <p:extLst>
      <p:ext uri="{BB962C8B-B14F-4D97-AF65-F5344CB8AC3E}">
        <p14:creationId xmlns:p14="http://schemas.microsoft.com/office/powerpoint/2010/main" xmlns="" val="225209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Maize M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14400"/>
            <a:ext cx="7086600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76200"/>
            <a:ext cx="88392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0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MAJOR MAIZE GROWING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30A94-E75C-4E7E-89A1-8A1C98F49DFF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752600"/>
            <a:ext cx="8839200" cy="46482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50000"/>
              </a:lnSpc>
              <a:spcAft>
                <a:spcPct val="20000"/>
              </a:spcAft>
            </a:pPr>
            <a:r>
              <a:rPr lang="en-US" alt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Reducing burning of vegetation</a:t>
            </a: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when farming is intensified, as this leads to losses of organic matter</a:t>
            </a:r>
          </a:p>
          <a:p>
            <a:pPr eaLnBrk="1" hangingPunct="1">
              <a:lnSpc>
                <a:spcPct val="150000"/>
              </a:lnSpc>
              <a:spcAft>
                <a:spcPct val="20000"/>
              </a:spcAft>
            </a:pPr>
            <a:r>
              <a:rPr lang="en-US" alt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Reducing leaching </a:t>
            </a: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maintaining a high humus content in the soil, soil cover and intercropping plant species with different rooting depths;</a:t>
            </a:r>
          </a:p>
        </p:txBody>
      </p:sp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3600" b="1" dirty="0">
                <a:solidFill>
                  <a:srgbClr val="00B050"/>
                </a:solidFill>
              </a:rPr>
              <a:t>SOIL FERTILITY ENHANCING &amp; CONSERVING METHODS</a:t>
            </a:r>
          </a:p>
        </p:txBody>
      </p:sp>
    </p:spTree>
    <p:extLst>
      <p:ext uri="{BB962C8B-B14F-4D97-AF65-F5344CB8AC3E}">
        <p14:creationId xmlns:p14="http://schemas.microsoft.com/office/powerpoint/2010/main" xmlns="" val="271070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678B0-3D93-4578-859A-C58E3B89B40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5181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spcAft>
                <a:spcPct val="20000"/>
              </a:spcAft>
              <a:buFont typeface="Wingdings 2" pitchFamily="18" charset="2"/>
              <a:buNone/>
            </a:pPr>
            <a:r>
              <a:rPr lang="en-US" altLang="en-US" sz="3200" b="1" dirty="0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Primary Tillage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 soiler 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Chisel Plow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M.B. Plow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Laser land leveler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  <a:buFont typeface="Wingdings 2" pitchFamily="18" charset="2"/>
              <a:buNone/>
            </a:pPr>
            <a:r>
              <a:rPr lang="en-US" altLang="en-US" sz="3200" b="1" dirty="0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Secondary Tillage 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Cultivator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Rotavator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Ridger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3-4 deep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ploughing</a:t>
            </a: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planking. </a:t>
            </a:r>
          </a:p>
        </p:txBody>
      </p:sp>
      <p:sp>
        <p:nvSpPr>
          <p:cNvPr id="71684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LAND PREPARATION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96792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B050"/>
                </a:solidFill>
                <a:effectLst/>
              </a:rPr>
              <a:t>Corn Planting </a:t>
            </a:r>
          </a:p>
        </p:txBody>
      </p:sp>
      <p:pic>
        <p:nvPicPr>
          <p:cNvPr id="40963" name="Picture 13" descr="Autumn -07 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198563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4" descr="Field Photograph 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3276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5" descr="Field Photograph 0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725" y="4162425"/>
            <a:ext cx="3352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5650259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4" y="0"/>
            <a:ext cx="9067800" cy="1143000"/>
          </a:xfr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B050"/>
                </a:solidFill>
                <a:effectLst/>
                <a:latin typeface="Arial Black" pitchFamily="34" charset="0"/>
              </a:rPr>
              <a:t>TIMELY SOWING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915400" cy="5029200"/>
          </a:xfrm>
        </p:spPr>
        <p:txBody>
          <a:bodyPr/>
          <a:lstStyle/>
          <a:p>
            <a:pPr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en-US" altLang="en-US" b="1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Spring</a:t>
            </a:r>
          </a:p>
          <a:p>
            <a:pPr eaLnBrk="1" hangingPunct="1">
              <a:buFont typeface="Wingdings 2" pitchFamily="18" charset="2"/>
              <a:buBlip>
                <a:blip r:embed="rId2"/>
              </a:buBlip>
            </a:pPr>
            <a:r>
              <a:rPr lang="en-US" altLang="en-US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Mid January to End February</a:t>
            </a:r>
          </a:p>
          <a:p>
            <a:pPr eaLnBrk="1" hangingPunct="1">
              <a:buFont typeface="Wingdings 2" pitchFamily="18" charset="2"/>
              <a:buNone/>
            </a:pPr>
            <a:endParaRPr lang="en-US" altLang="en-US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en-US" b="1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Autumn</a:t>
            </a:r>
          </a:p>
          <a:p>
            <a:pPr eaLnBrk="1" hangingPunct="1">
              <a:buFont typeface="Wingdings 2" pitchFamily="18" charset="2"/>
              <a:buNone/>
            </a:pPr>
            <a:endParaRPr lang="en-US" altLang="en-US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altLang="en-US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Start of July to 10</a:t>
            </a:r>
            <a:r>
              <a:rPr lang="en-US" altLang="en-US" b="1" baseline="30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altLang="en-US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August</a:t>
            </a:r>
          </a:p>
          <a:p>
            <a:pPr eaLnBrk="1" hangingPunct="1"/>
            <a:r>
              <a:rPr lang="en-US" altLang="en-US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Early maturing varieties can be sown up to 20</a:t>
            </a:r>
            <a:r>
              <a:rPr lang="en-US" altLang="en-US" b="1" baseline="30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altLang="en-US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August </a:t>
            </a:r>
          </a:p>
        </p:txBody>
      </p:sp>
    </p:spTree>
    <p:extLst>
      <p:ext uri="{BB962C8B-B14F-4D97-AF65-F5344CB8AC3E}">
        <p14:creationId xmlns:p14="http://schemas.microsoft.com/office/powerpoint/2010/main" xmlns="" val="36769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B050"/>
                </a:solidFill>
                <a:effectLst/>
              </a:rPr>
              <a:t>POINTS TO BE CONSIDERED DURING PLANTING</a:t>
            </a:r>
            <a:endParaRPr lang="en-US" sz="2800" dirty="0" smtClean="0">
              <a:solidFill>
                <a:srgbClr val="00B050"/>
              </a:solidFill>
              <a:effectLst/>
              <a:latin typeface="Arial Black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915400" cy="5029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en-US" altLang="en-US" b="1" dirty="0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Seed Bed Preparation </a:t>
            </a:r>
          </a:p>
          <a:p>
            <a:pPr eaLnBrk="1" hangingPunct="1">
              <a:buFont typeface="Wingdings 2" pitchFamily="18" charset="2"/>
              <a:buBlip>
                <a:blip r:embed="rId2"/>
              </a:buBlip>
            </a:pPr>
            <a:r>
              <a:rPr lang="en-US" alt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Fine seed bed is required (Ridges/ raised beds)</a:t>
            </a:r>
          </a:p>
          <a:p>
            <a:pPr lvl="1" eaLnBrk="1" hangingPunct="1">
              <a:buFont typeface="Wingdings 2" pitchFamily="18" charset="2"/>
              <a:buBlip>
                <a:blip r:embed="rId2"/>
              </a:buBlip>
            </a:pPr>
            <a:r>
              <a:rPr lang="en-US" alt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Row  to row	2.25-2.50  ft </a:t>
            </a:r>
          </a:p>
          <a:p>
            <a:pPr lvl="1" eaLnBrk="1" hangingPunct="1">
              <a:buFont typeface="Wingdings 2" pitchFamily="18" charset="2"/>
              <a:buBlip>
                <a:blip r:embed="rId2"/>
              </a:buBlip>
            </a:pPr>
            <a:r>
              <a:rPr lang="en-US" alt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Plant to plant 	 6-8 inches</a:t>
            </a:r>
          </a:p>
          <a:p>
            <a:pPr eaLnBrk="1" hangingPunct="1">
              <a:buFont typeface="Wingdings 2" pitchFamily="18" charset="2"/>
              <a:buBlip>
                <a:blip r:embed="rId2"/>
              </a:buBlip>
            </a:pPr>
            <a:r>
              <a:rPr lang="en-US" alt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East –West  ridge in early planting</a:t>
            </a:r>
          </a:p>
          <a:p>
            <a:pPr eaLnBrk="1" hangingPunct="1">
              <a:buFont typeface="Wingdings 2" pitchFamily="18" charset="2"/>
              <a:buBlip>
                <a:blip r:embed="rId2"/>
              </a:buBlip>
            </a:pPr>
            <a:r>
              <a:rPr lang="en-US" alt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Early planting is better in spring and timely in autumn</a:t>
            </a:r>
          </a:p>
          <a:p>
            <a:pPr eaLnBrk="1" hangingPunct="1">
              <a:buFont typeface="Wingdings 2" pitchFamily="18" charset="2"/>
              <a:buBlip>
                <a:blip r:embed="rId2"/>
              </a:buBlip>
            </a:pPr>
            <a:r>
              <a:rPr lang="en-US" altLang="en-US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Seed treatment.</a:t>
            </a:r>
          </a:p>
          <a:p>
            <a:pPr lvl="1" eaLnBrk="1" hangingPunct="1">
              <a:buFont typeface="Wingdings 2" pitchFamily="18" charset="2"/>
              <a:buBlip>
                <a:blip r:embed="rId2"/>
              </a:buBlip>
            </a:pPr>
            <a:r>
              <a:rPr lang="en-US" alt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Confidor  70WS  @ 7 gm/Kg seed</a:t>
            </a:r>
          </a:p>
          <a:p>
            <a:pPr lvl="1" eaLnBrk="1" hangingPunct="1">
              <a:buFont typeface="Wingdings 2" pitchFamily="18" charset="2"/>
              <a:buBlip>
                <a:blip r:embed="rId2"/>
              </a:buBlip>
            </a:pPr>
            <a:r>
              <a:rPr lang="en-US" alt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Topsin-M 70 WP @ 2 gm/Kg seed</a:t>
            </a:r>
          </a:p>
          <a:p>
            <a:pPr lvl="1" eaLnBrk="1" hangingPunct="1">
              <a:buFont typeface="Wingdings 2" pitchFamily="18" charset="2"/>
              <a:buBlip>
                <a:blip r:embed="rId2"/>
              </a:buBlip>
            </a:pPr>
            <a:endParaRPr lang="en-US" altLang="en-US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Char char="•"/>
            </a:pPr>
            <a:endParaRPr lang="en-US" altLang="en-US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170000"/>
              </a:lnSpc>
              <a:buFont typeface="Wingdings 2" pitchFamily="18" charset="2"/>
              <a:buNone/>
            </a:pPr>
            <a:endParaRPr lang="en-US" altLang="en-US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68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4" y="0"/>
            <a:ext cx="9067800" cy="1143000"/>
          </a:xfr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B050"/>
                </a:solidFill>
                <a:effectLst/>
                <a:latin typeface="Arial Black" pitchFamily="34" charset="0"/>
              </a:rPr>
              <a:t>SEED RATE</a:t>
            </a:r>
            <a:endParaRPr lang="en-US" sz="3200" dirty="0" smtClean="0">
              <a:solidFill>
                <a:srgbClr val="00B050"/>
              </a:solidFill>
              <a:effectLst/>
              <a:latin typeface="Arial Black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915400" cy="5791200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en-US" alt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 Kg per acre for ridge sowing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12-15 Kg for drill sowing</a:t>
            </a:r>
          </a:p>
          <a:p>
            <a:pPr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en-US" alt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largely depends upon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Plant architect / leaf angle</a:t>
            </a:r>
          </a:p>
          <a:p>
            <a:pPr lvl="1" eaLnBrk="1" hangingPunct="1">
              <a:lnSpc>
                <a:spcPct val="170000"/>
              </a:lnSpc>
            </a:pPr>
            <a:r>
              <a:rPr lang="en-US" alt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Erect  leaves</a:t>
            </a:r>
          </a:p>
          <a:p>
            <a:pPr lvl="1" eaLnBrk="1" hangingPunct="1">
              <a:lnSpc>
                <a:spcPct val="170000"/>
              </a:lnSpc>
            </a:pPr>
            <a:r>
              <a:rPr lang="en-US" alt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Semi erect</a:t>
            </a:r>
          </a:p>
          <a:p>
            <a:pPr lvl="1" eaLnBrk="1" hangingPunct="1">
              <a:lnSpc>
                <a:spcPct val="170000"/>
              </a:lnSpc>
            </a:pPr>
            <a:r>
              <a:rPr lang="en-US" alt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Spreading </a:t>
            </a:r>
          </a:p>
        </p:txBody>
      </p:sp>
    </p:spTree>
    <p:extLst>
      <p:ext uri="{BB962C8B-B14F-4D97-AF65-F5344CB8AC3E}">
        <p14:creationId xmlns:p14="http://schemas.microsoft.com/office/powerpoint/2010/main" xmlns="" val="202493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chemeClr val="hlink"/>
                </a:solidFill>
              </a:rPr>
              <a:t>PLANT POPULATION:</a:t>
            </a:r>
          </a:p>
        </p:txBody>
      </p:sp>
      <p:sp>
        <p:nvSpPr>
          <p:cNvPr id="12707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534400" cy="5486400"/>
          </a:xfrm>
          <a:noFill/>
        </p:spPr>
        <p:txBody>
          <a:bodyPr>
            <a:normAutofit lnSpcReduction="10000"/>
          </a:bodyPr>
          <a:lstStyle/>
          <a:p>
            <a:pPr marL="609600" indent="-609600" algn="just">
              <a:buFont typeface="Wingdings" pitchFamily="2" charset="2"/>
              <a:buChar char="Ø"/>
            </a:pPr>
            <a:r>
              <a:rPr lang="en-US" altLang="en-US" sz="3200" dirty="0" smtClean="0">
                <a:latin typeface="Times New Roman" pitchFamily="18" charset="0"/>
              </a:rPr>
              <a:t>Plant population plays pivotal role for obtaining maximum grain yield of maize because plant density not only enhances light penetration but also improves photosynthetic efficiency of plants</a:t>
            </a:r>
          </a:p>
          <a:p>
            <a:pPr marL="609600" indent="-609600" algn="just">
              <a:buFont typeface="Wingdings" pitchFamily="2" charset="2"/>
              <a:buChar char="Ø"/>
            </a:pPr>
            <a:r>
              <a:rPr lang="en-US" altLang="en-US" sz="3200" dirty="0" smtClean="0">
                <a:latin typeface="Times New Roman" pitchFamily="18" charset="0"/>
              </a:rPr>
              <a:t>Maize being a mono tiller crop, it is very important to maintain its population for obtaining maximum grain yield</a:t>
            </a:r>
          </a:p>
          <a:p>
            <a:pPr marL="609600" indent="-609600" algn="just">
              <a:buFont typeface="Wingdings" pitchFamily="2" charset="2"/>
              <a:buChar char="Ø"/>
            </a:pPr>
            <a:r>
              <a:rPr lang="en-US" altLang="en-US" sz="3200" dirty="0" smtClean="0">
                <a:latin typeface="Times New Roman" pitchFamily="18" charset="0"/>
              </a:rPr>
              <a:t>Optimum plant population is 32000-36000 plants/acre </a:t>
            </a:r>
          </a:p>
          <a:p>
            <a:pPr marL="609600" indent="-609600" algn="just">
              <a:buFont typeface="Wingdings" pitchFamily="2" charset="2"/>
              <a:buNone/>
            </a:pPr>
            <a:r>
              <a:rPr lang="en-US" altLang="en-US" sz="3200" dirty="0" smtClean="0">
                <a:latin typeface="Times New Roman" pitchFamily="18" charset="0"/>
              </a:rPr>
              <a:t> </a:t>
            </a:r>
          </a:p>
          <a:p>
            <a:pPr marL="609600" indent="-609600">
              <a:buFontTx/>
              <a:buChar char="-"/>
            </a:pPr>
            <a:endParaRPr lang="en-US" alt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603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270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270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1270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1270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" fill="hold"/>
                                        <p:tgtEl>
                                          <p:spTgt spid="1270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" fill="hold"/>
                                        <p:tgtEl>
                                          <p:spTgt spid="1270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" fill="hold"/>
                                        <p:tgtEl>
                                          <p:spTgt spid="1270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1270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78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</p:spPr>
        <p:txBody>
          <a:bodyPr/>
          <a:lstStyle/>
          <a:p>
            <a:pPr>
              <a:defRPr/>
            </a:pPr>
            <a:r>
              <a:rPr lang="en-US" sz="4400" dirty="0">
                <a:solidFill>
                  <a:srgbClr val="FFFF00"/>
                </a:solidFill>
              </a:rPr>
              <a:t>IRRIGATION </a:t>
            </a:r>
            <a:r>
              <a:rPr lang="en-US" sz="4400" dirty="0" smtClean="0">
                <a:solidFill>
                  <a:srgbClr val="FFFF00"/>
                </a:solidFill>
              </a:rPr>
              <a:t>REQUIREMENTS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458200" cy="4800600"/>
          </a:xfrm>
          <a:noFill/>
          <a:ln>
            <a:solidFill>
              <a:schemeClr val="folHlink"/>
            </a:solidFill>
          </a:ln>
        </p:spPr>
        <p:txBody>
          <a:bodyPr/>
          <a:lstStyle/>
          <a:p>
            <a:pPr marL="857250" lvl="1" indent="-742950" algn="just">
              <a:lnSpc>
                <a:spcPct val="90000"/>
              </a:lnSpc>
              <a:buClr>
                <a:srgbClr val="FFCCFF"/>
              </a:buClr>
              <a:buFont typeface="Wingdings" pitchFamily="2" charset="2"/>
              <a:buChar char="q"/>
            </a:pPr>
            <a:r>
              <a:rPr lang="en-US" altLang="en-US" sz="3200" b="1" dirty="0" smtClean="0"/>
              <a:t>Irrigation water is also one of the most important agronomic factors for obtaining maximum grain yield of maize crop</a:t>
            </a:r>
          </a:p>
          <a:p>
            <a:pPr marL="0" indent="0" algn="just">
              <a:lnSpc>
                <a:spcPct val="90000"/>
              </a:lnSpc>
              <a:buClr>
                <a:srgbClr val="FFCCFF"/>
              </a:buClr>
              <a:buFont typeface="Wingdings" pitchFamily="2" charset="2"/>
              <a:buChar char="q"/>
            </a:pPr>
            <a:endParaRPr lang="en-US" altLang="en-US" sz="3600" b="1" dirty="0" smtClean="0"/>
          </a:p>
          <a:p>
            <a:pPr marL="857250" lvl="1" indent="-742950" algn="just">
              <a:lnSpc>
                <a:spcPct val="90000"/>
              </a:lnSpc>
              <a:buClr>
                <a:srgbClr val="FFCCFF"/>
              </a:buClr>
              <a:buFont typeface="Wingdings" pitchFamily="2" charset="2"/>
              <a:buChar char="q"/>
            </a:pPr>
            <a:r>
              <a:rPr lang="en-US" altLang="en-US" sz="3200" b="1" dirty="0" smtClean="0"/>
              <a:t>Maize being a water  consumptive  crop needs 28-34 acre inches delta of water</a:t>
            </a:r>
          </a:p>
        </p:txBody>
      </p:sp>
    </p:spTree>
    <p:extLst>
      <p:ext uri="{BB962C8B-B14F-4D97-AF65-F5344CB8AC3E}">
        <p14:creationId xmlns:p14="http://schemas.microsoft.com/office/powerpoint/2010/main" xmlns="" val="8841538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280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"/>
                                        <p:tgtEl>
                                          <p:spTgt spid="1280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03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600200"/>
          </a:xfrm>
        </p:spPr>
        <p:txBody>
          <a:bodyPr/>
          <a:lstStyle/>
          <a:p>
            <a:pPr>
              <a:defRPr/>
            </a:pPr>
            <a:r>
              <a:rPr lang="en-US" sz="3200"/>
              <a:t/>
            </a:r>
            <a:br>
              <a:rPr lang="en-US" sz="3200"/>
            </a:br>
            <a:endParaRPr lang="en-US"/>
          </a:p>
        </p:txBody>
      </p:sp>
      <p:sp>
        <p:nvSpPr>
          <p:cNvPr id="1325105" name="Rectangle 49"/>
          <p:cNvSpPr>
            <a:spLocks noChangeArrowheads="1"/>
          </p:cNvSpPr>
          <p:nvPr/>
        </p:nvSpPr>
        <p:spPr bwMode="auto">
          <a:xfrm>
            <a:off x="228600" y="228600"/>
            <a:ext cx="8763000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1828800" indent="-13716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Char char="Ø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1828800" indent="-13716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Recommended Irrigation frequencies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</a:t>
            </a:r>
            <a:b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1828800" indent="-13716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For Spring crop = 11-12 irrigations</a:t>
            </a:r>
          </a:p>
          <a:p>
            <a:pPr marL="1828800" indent="-13716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For Kharif crop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=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10-11 irrigations </a:t>
            </a:r>
          </a:p>
          <a:p>
            <a:pPr marL="1828800" indent="-13716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1828800" indent="-13716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Critical growth stages:</a:t>
            </a:r>
            <a:r>
              <a:rPr lang="en-US" sz="2800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marL="1828800" indent="-13716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endParaRPr lang="en-US" sz="2800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1828800" indent="-1371600" eaLnBrk="1" hangingPunct="1"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Seedling stage</a:t>
            </a:r>
          </a:p>
          <a:p>
            <a:pPr marL="1828800" indent="-1371600" eaLnBrk="1" hangingPunct="1"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Grand growth stage.</a:t>
            </a:r>
          </a:p>
          <a:p>
            <a:pPr marL="1828800" indent="-1371600" eaLnBrk="1" hangingPunct="1"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Tasseling stage.</a:t>
            </a:r>
          </a:p>
          <a:p>
            <a:pPr marL="1828800" indent="-1371600" eaLnBrk="1" hangingPunct="1"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Silking stage.</a:t>
            </a:r>
          </a:p>
          <a:p>
            <a:pPr marL="1828800" indent="-1371600" eaLnBrk="1" hangingPunct="1"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Soft dough Stage.</a:t>
            </a:r>
          </a:p>
          <a:p>
            <a:pPr marL="1828800" indent="-1371600" eaLnBrk="1" hangingPunct="1"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Hard dough stage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 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xmlns="" val="3044145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325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325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1325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1325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"/>
                                        <p:tgtEl>
                                          <p:spTgt spid="1325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"/>
                                        <p:tgtEl>
                                          <p:spTgt spid="1325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"/>
                                        <p:tgtEl>
                                          <p:spTgt spid="1325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"/>
                                        <p:tgtEl>
                                          <p:spTgt spid="1325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1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"/>
                                        <p:tgtEl>
                                          <p:spTgt spid="13251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10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"/>
                                        <p:tgtEl>
                                          <p:spTgt spid="132510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5105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How we can manage irrigation water :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8915400" cy="5181600"/>
          </a:xfrm>
          <a:noFill/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609600" indent="-609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dirty="0" smtClean="0"/>
              <a:t>By using better method of sowing (Ridge sowing). </a:t>
            </a:r>
          </a:p>
          <a:p>
            <a:pPr marL="609600" indent="-609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dirty="0" smtClean="0"/>
              <a:t>Land leveling.</a:t>
            </a:r>
          </a:p>
          <a:p>
            <a:pPr marL="609600" indent="-609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dirty="0" smtClean="0"/>
              <a:t> Increasing the organic matter of the soil.</a:t>
            </a:r>
          </a:p>
          <a:p>
            <a:pPr marL="609600" indent="-609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dirty="0" smtClean="0"/>
              <a:t>Controlling the Weeds.</a:t>
            </a:r>
          </a:p>
          <a:p>
            <a:pPr marL="609600" indent="-609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dirty="0" smtClean="0"/>
              <a:t> Lining the Sub-water channels.</a:t>
            </a:r>
          </a:p>
          <a:p>
            <a:pPr marL="609600" indent="-609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dirty="0" smtClean="0"/>
              <a:t> Bed planting.  </a:t>
            </a:r>
            <a:r>
              <a:rPr lang="en-US" altLang="en-US" b="1" dirty="0" smtClean="0">
                <a:solidFill>
                  <a:schemeClr val="hlink"/>
                </a:solidFill>
              </a:rPr>
              <a:t>   </a:t>
            </a:r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204969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"/>
                                        <p:tgtEl>
                                          <p:spTgt spid="128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"/>
                                        <p:tgtEl>
                                          <p:spTgt spid="128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"/>
                                        <p:tgtEl>
                                          <p:spTgt spid="128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"/>
                                        <p:tgtEl>
                                          <p:spTgt spid="128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"/>
                                        <p:tgtEl>
                                          <p:spTgt spid="128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"/>
                                        <p:tgtEl>
                                          <p:spTgt spid="128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2050" grpId="0" build="p" autoUpdateAnimBg="0"/>
      <p:bldP spid="128205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r>
              <a:rPr lang="en-US" sz="4000" b="1" smtClean="0">
                <a:solidFill>
                  <a:srgbClr val="FFFF00"/>
                </a:solidFill>
              </a:rPr>
              <a:t>IMPORTANCE OF MAIZE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8915400" cy="4389438"/>
          </a:xfrm>
        </p:spPr>
        <p:txBody>
          <a:bodyPr>
            <a:normAutofit lnSpcReduction="10000"/>
          </a:bodyPr>
          <a:lstStyle/>
          <a:p>
            <a:pPr marL="635000" indent="-63500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Maize is the third major cereal crop in Pakistan after Wheat and Rice.</a:t>
            </a:r>
          </a:p>
          <a:p>
            <a:pPr marL="690563" indent="-690563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Maize has more yield potential as compared to Wheat  and Rice.</a:t>
            </a:r>
          </a:p>
          <a:p>
            <a:pPr marL="635000" indent="-63500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Successfully grown in spring and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Kharif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seasons in Punjab.</a:t>
            </a:r>
          </a:p>
          <a:p>
            <a:pPr marL="690563" indent="-690563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Maize accounts for 4.8% of the total cropped area and 3.5% of the value of agricultural output.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45733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WEED MANAGEMENT</a:t>
            </a:r>
          </a:p>
        </p:txBody>
      </p:sp>
      <p:sp>
        <p:nvSpPr>
          <p:cNvPr id="131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905000"/>
            <a:ext cx="8305800" cy="4495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What is weed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?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Any plant standing in the field out of its proper place is known as weed.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Integrated weed management</a:t>
            </a:r>
            <a:endParaRPr lang="en-US" sz="3200" b="1" dirty="0" smtClean="0">
              <a:solidFill>
                <a:srgbClr val="44FF4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 the field operations and possible measures adopted collectively to control the growth of weeds, starting from pre-sowing to post sowing,  is designated as integrated weed management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1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11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endParaRPr lang="en-US" sz="11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21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148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1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1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1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1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1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1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4819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685800"/>
            <a:ext cx="8610600" cy="5562600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Weeds compete with crop for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en-US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Sun light </a:t>
            </a:r>
          </a:p>
          <a:p>
            <a:pPr marL="609600" indent="-609600" eaLnBrk="1" hangingPunct="1"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Nutrients </a:t>
            </a:r>
          </a:p>
          <a:p>
            <a:pPr marL="609600" indent="-609600" eaLnBrk="1" hangingPunct="1"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Irrigation Water</a:t>
            </a:r>
          </a:p>
          <a:p>
            <a:pPr marL="609600" indent="-609600" eaLnBrk="1" hangingPunct="1">
              <a:lnSpc>
                <a:spcPct val="80000"/>
              </a:lnSpc>
              <a:buClr>
                <a:srgbClr val="800000"/>
              </a:buClr>
              <a:buFontTx/>
              <a:buNone/>
              <a:defRPr/>
            </a:pPr>
            <a:endParaRPr 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lnSpc>
                <a:spcPct val="80000"/>
              </a:lnSpc>
              <a:buClr>
                <a:srgbClr val="800000"/>
              </a:buClr>
              <a:buFontTx/>
              <a:buNone/>
              <a:defRPr/>
            </a:pPr>
            <a:endParaRPr lang="en-US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en-US" sz="14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xmlns="" val="27993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2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2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2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2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2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2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2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403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610600" cy="10668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45733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Status Of Weeds In Pakistan</a:t>
            </a:r>
          </a:p>
        </p:txBody>
      </p:sp>
      <p:sp>
        <p:nvSpPr>
          <p:cNvPr id="132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600200"/>
            <a:ext cx="8686800" cy="4953000"/>
          </a:xfrm>
          <a:solidFill>
            <a:schemeClr val="tx2"/>
          </a:solidFill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Species of weeds               	 	 = 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267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Weeds in Punjab				 = 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160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Worst </a:t>
            </a:r>
            <a:r>
              <a:rPr lang="en-US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Weeds                                   </a:t>
            </a: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 =</a:t>
            </a:r>
            <a:r>
              <a:rPr lang="en-US" sz="24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en-US" sz="24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Worst weeds present in Pakistan     	 =</a:t>
            </a:r>
            <a:r>
              <a:rPr lang="en-US" sz="24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08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Worst weeds are</a:t>
            </a:r>
            <a:endParaRPr lang="en-US" b="1" dirty="0" smtClean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800100" lvl="2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Khabbal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Deela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Swanki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Baru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Dhiddan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Moti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Khabbal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Jangli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Jai &amp;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Dumbi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Sittee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800100" lvl="2" indent="0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800100" lvl="2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Ref.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1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Manual on Punjab weeds &amp; Progressive farming 			PARC.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800100" lvl="2" indent="0" eaLnBrk="1" hangingPunct="1">
              <a:lnSpc>
                <a:spcPct val="90000"/>
              </a:lnSpc>
              <a:buFontTx/>
              <a:buNone/>
              <a:defRPr/>
            </a:pPr>
            <a:endParaRPr 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9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sz="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323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2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230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2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2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2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2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2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2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2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2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11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62200"/>
            <a:ext cx="8153400" cy="3124200"/>
          </a:xfr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609600" indent="-609600" eaLnBrk="1" hangingPunct="1">
              <a:buClr>
                <a:schemeClr val="tx1"/>
              </a:buClr>
              <a:buFontTx/>
              <a:buNone/>
              <a:defRPr/>
            </a:pPr>
            <a:r>
              <a:rPr lang="en-US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	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Narrow Leaved Weeds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a.		Grasses: </a:t>
            </a:r>
            <a:r>
              <a:rPr 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Swanki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Madhana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 </a:t>
            </a:r>
            <a:r>
              <a:rPr 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Khabbal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etc.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b.		Sedges:  </a:t>
            </a:r>
            <a:r>
              <a:rPr 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Deela</a:t>
            </a:r>
            <a:endParaRPr 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buFontTx/>
              <a:buNone/>
              <a:defRPr/>
            </a:pPr>
            <a:r>
              <a:rPr lang="en-US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	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Broad Leaved Weeds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               </a:t>
            </a:r>
            <a:r>
              <a:rPr 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Itsit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Tandla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Bathu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Krund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etc.</a:t>
            </a:r>
          </a:p>
        </p:txBody>
      </p:sp>
      <p:sp>
        <p:nvSpPr>
          <p:cNvPr id="1325060" name="Rectangle 4"/>
          <p:cNvSpPr>
            <a:spLocks noChangeArrowheads="1"/>
          </p:cNvSpPr>
          <p:nvPr/>
        </p:nvSpPr>
        <p:spPr bwMode="auto">
          <a:xfrm>
            <a:off x="463550" y="304800"/>
            <a:ext cx="8382000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dirty="0">
                <a:solidFill>
                  <a:srgbClr val="45733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Botanical </a:t>
            </a:r>
            <a:r>
              <a:rPr lang="en-US" sz="4000" dirty="0" smtClean="0">
                <a:solidFill>
                  <a:srgbClr val="45733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Classification of Weeds</a:t>
            </a:r>
            <a:endParaRPr lang="en-US" dirty="0">
              <a:solidFill>
                <a:srgbClr val="45733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867561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32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32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"/>
                                        <p:tgtEl>
                                          <p:spTgt spid="132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"/>
                                        <p:tgtEl>
                                          <p:spTgt spid="132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"/>
                                        <p:tgtEl>
                                          <p:spTgt spid="132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"/>
                                        <p:tgtEl>
                                          <p:spTgt spid="132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"/>
                                        <p:tgtEl>
                                          <p:spTgt spid="132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5059" grpId="0" build="p" autoUpdateAnimBg="0"/>
      <p:bldP spid="1325060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8382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45733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Important Weeds Of Maize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19200"/>
            <a:ext cx="8458200" cy="40386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793750" indent="-625475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Broad leaved</a:t>
            </a:r>
            <a:r>
              <a:rPr lang="en-US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793750" indent="-625475" eaLnBrk="1" hangingPunct="1">
              <a:lnSpc>
                <a:spcPct val="80000"/>
              </a:lnSpc>
              <a:buFontTx/>
              <a:buNone/>
              <a:defRPr/>
            </a:pPr>
            <a:endParaRPr lang="en-US" sz="1800" b="1" dirty="0" smtClean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93750" indent="-625475"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It sit,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Bathu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Krund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Tandla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Lehli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Bakhra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Kulfa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Jangli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Palik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Jangli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haloon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Chibber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Dodhak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Chulai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793750" indent="-625475" eaLnBrk="1" hangingPunct="1">
              <a:lnSpc>
                <a:spcPct val="80000"/>
              </a:lnSpc>
              <a:buFontTx/>
              <a:buNone/>
              <a:defRPr/>
            </a:pPr>
            <a:endParaRPr 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93750" indent="-625475" eaLnBrk="1" hangingPunct="1">
              <a:lnSpc>
                <a:spcPct val="80000"/>
              </a:lnSpc>
              <a:buFontTx/>
              <a:buAutoNum type="arabicPeriod" startAt="2"/>
              <a:defRPr/>
            </a:pPr>
            <a:r>
              <a:rPr lang="en-US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Narrow Leaved</a:t>
            </a:r>
            <a:r>
              <a:rPr lang="en-US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793750" indent="-625475"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a.	Grasses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Swanki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Madhana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Khabbal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		                                                                                          		&amp; 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Baru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etc.</a:t>
            </a:r>
          </a:p>
          <a:p>
            <a:pPr marL="793750" indent="-625475" eaLnBrk="1" hangingPunct="1">
              <a:buFontTx/>
              <a:buNone/>
              <a:defRPr/>
            </a:pP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b. 	Sedges </a:t>
            </a:r>
            <a:r>
              <a:rPr 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Deela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</a:p>
          <a:p>
            <a:pPr marL="793750" indent="-625475" eaLnBrk="1" hangingPunct="1">
              <a:lnSpc>
                <a:spcPct val="80000"/>
              </a:lnSpc>
              <a:buFontTx/>
              <a:buNone/>
              <a:defRPr/>
            </a:pPr>
            <a:endParaRPr lang="en-US" sz="5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		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	</a:t>
            </a:r>
            <a:r>
              <a:rPr lang="en-US" sz="1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Cyperus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rotundus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2.	</a:t>
            </a:r>
            <a:r>
              <a:rPr lang="en-US" sz="1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Cyperus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irria</a:t>
            </a:r>
            <a:endParaRPr lang="en-US" sz="16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3.	</a:t>
            </a:r>
            <a:r>
              <a:rPr lang="en-US" sz="1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Cyperus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deformis</a:t>
            </a:r>
            <a:r>
              <a:rPr lang="en-US" sz="1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793750" indent="-625475"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en-US" sz="1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</a:p>
          <a:p>
            <a:pPr marL="793750" indent="-625475"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xmlns="" val="25538040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280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280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1280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1280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"/>
                                        <p:tgtEl>
                                          <p:spTgt spid="1280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"/>
                                        <p:tgtEl>
                                          <p:spTgt spid="1280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"/>
                                        <p:tgtEl>
                                          <p:spTgt spid="1280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"/>
                                        <p:tgtEl>
                                          <p:spTgt spid="1280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"/>
                                        <p:tgtEl>
                                          <p:spTgt spid="12800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"/>
                                        <p:tgtEl>
                                          <p:spTgt spid="12800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0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Picture 03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19813" name="Rectangle 5"/>
          <p:cNvSpPr>
            <a:spLocks noGrp="1" noChangeArrowheads="1"/>
          </p:cNvSpPr>
          <p:nvPr>
            <p:ph type="title"/>
          </p:nvPr>
        </p:nvSpPr>
        <p:spPr>
          <a:xfrm>
            <a:off x="4495800" y="6019800"/>
            <a:ext cx="4648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Trianthema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portulacastrum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 sit</a:t>
            </a:r>
          </a:p>
        </p:txBody>
      </p:sp>
    </p:spTree>
    <p:extLst>
      <p:ext uri="{BB962C8B-B14F-4D97-AF65-F5344CB8AC3E}">
        <p14:creationId xmlns:p14="http://schemas.microsoft.com/office/powerpoint/2010/main" xmlns="" val="372113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Picture 0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20837" name="Rectangle 5"/>
          <p:cNvSpPr>
            <a:spLocks noGrp="1" noChangeArrowheads="1"/>
          </p:cNvSpPr>
          <p:nvPr>
            <p:ph type="title"/>
          </p:nvPr>
        </p:nvSpPr>
        <p:spPr>
          <a:xfrm>
            <a:off x="5486400" y="5943600"/>
            <a:ext cx="3657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Chenopodium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murale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Krund</a:t>
            </a:r>
            <a:endParaRPr 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26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Picture 0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1861" name="Rectangle 5"/>
          <p:cNvSpPr>
            <a:spLocks noGrp="1" noChangeArrowheads="1"/>
          </p:cNvSpPr>
          <p:nvPr>
            <p:ph type="title"/>
          </p:nvPr>
        </p:nvSpPr>
        <p:spPr>
          <a:xfrm>
            <a:off x="6477000" y="5867400"/>
            <a:ext cx="2667000" cy="99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Digera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arvensis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Tandla</a:t>
            </a:r>
            <a:endParaRPr 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051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icture 0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22885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0" y="5791200"/>
            <a:ext cx="38100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Euphorbia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granulata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Hazardani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dodhak</a:t>
            </a:r>
            <a:endParaRPr 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03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3" name="Bitmap Image" r:id="rId3" imgW="2657846" imgH="4915586" progId="PBrush">
              <p:embed/>
            </p:oleObj>
          </a:graphicData>
        </a:graphic>
      </p:graphicFrame>
      <p:sp>
        <p:nvSpPr>
          <p:cNvPr id="12390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0" y="5867400"/>
            <a:ext cx="3810000" cy="99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Convolvulus </a:t>
            </a:r>
            <a:r>
              <a:rPr lang="en-US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arvensis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Lehli</a:t>
            </a:r>
            <a:endParaRPr 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862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9600"/>
            <a:ext cx="8839200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635000" indent="-63500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Maize is a 4F crop i.e. source of Food, Feed, Fodder and Fuel.</a:t>
            </a:r>
          </a:p>
          <a:p>
            <a:pPr marL="690563" indent="-690563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70  % of total maize production is being used in poultry feed in Pakistan.</a:t>
            </a:r>
          </a:p>
          <a:p>
            <a:pPr marL="690563" indent="-690563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Many products are being made from corn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e.g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starch, glucose, corn oil, corn flakes, corn cake, ethanol etc.</a:t>
            </a:r>
          </a:p>
          <a:p>
            <a:pPr marL="690563" indent="-690563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Maize is being used for many specialties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e.g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sweet corn, pop corn, baby corn.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Picture 0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0" y="5867400"/>
            <a:ext cx="3048000" cy="99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Tribulus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terrestis</a:t>
            </a:r>
            <a:r>
              <a:rPr lang="en-US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Bakhra</a:t>
            </a:r>
            <a:endParaRPr 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33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Picture 0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25957" name="Rectangle 5"/>
          <p:cNvSpPr>
            <a:spLocks noGrp="1" noChangeArrowheads="1"/>
          </p:cNvSpPr>
          <p:nvPr>
            <p:ph type="title"/>
          </p:nvPr>
        </p:nvSpPr>
        <p:spPr>
          <a:xfrm>
            <a:off x="5715000" y="6019800"/>
            <a:ext cx="3429000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Portulaca</a:t>
            </a: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oleracea</a:t>
            </a:r>
            <a:r>
              <a:rPr lang="en-US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 err="1" smtClean="0">
                <a:solidFill>
                  <a:srgbClr val="FA0ED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Qulfa</a:t>
            </a:r>
            <a:endParaRPr lang="en-US" sz="2800" dirty="0" smtClean="0">
              <a:solidFill>
                <a:srgbClr val="FA0ED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60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Picture 0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26981" name="Rectangle 5"/>
          <p:cNvSpPr>
            <a:spLocks noGrp="1" noChangeArrowheads="1"/>
          </p:cNvSpPr>
          <p:nvPr>
            <p:ph type="title"/>
          </p:nvPr>
        </p:nvSpPr>
        <p:spPr>
          <a:xfrm>
            <a:off x="5715000" y="5943600"/>
            <a:ext cx="34290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Rumex</a:t>
            </a: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obtusifolius</a:t>
            </a:r>
            <a:r>
              <a:rPr lang="en-US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Jangli</a:t>
            </a:r>
            <a:r>
              <a:rPr lang="en-US" sz="2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palak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5025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Picture 0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28005" name="Rectangle 5"/>
          <p:cNvSpPr>
            <a:spLocks noGrp="1" noChangeArrowheads="1"/>
          </p:cNvSpPr>
          <p:nvPr>
            <p:ph type="title"/>
          </p:nvPr>
        </p:nvSpPr>
        <p:spPr>
          <a:xfrm>
            <a:off x="5715000" y="5638800"/>
            <a:ext cx="3429000" cy="99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Euphorbia </a:t>
            </a:r>
            <a:r>
              <a:rPr lang="en-US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prostrata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Dodhak</a:t>
            </a:r>
            <a:endParaRPr 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719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Picture 0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2902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0" y="5638800"/>
            <a:ext cx="3810000" cy="1219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Amaranthus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viridis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Jangli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cholai</a:t>
            </a:r>
            <a:endParaRPr lang="en-US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18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Picture 0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38100"/>
            <a:ext cx="9144000" cy="6858000"/>
          </a:xfrm>
          <a:noFill/>
        </p:spPr>
      </p:pic>
      <p:sp>
        <p:nvSpPr>
          <p:cNvPr id="130053" name="Rectangle 5"/>
          <p:cNvSpPr>
            <a:spLocks noGrp="1" noChangeArrowheads="1"/>
          </p:cNvSpPr>
          <p:nvPr>
            <p:ph type="title"/>
          </p:nvPr>
        </p:nvSpPr>
        <p:spPr>
          <a:xfrm>
            <a:off x="5943600" y="6019800"/>
            <a:ext cx="3200400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700" i="1" dirty="0" err="1" smtClean="0">
                <a:solidFill>
                  <a:srgbClr val="FFFF00"/>
                </a:solidFill>
                <a:effectLst/>
              </a:rPr>
              <a:t>Cronopus</a:t>
            </a:r>
            <a:r>
              <a:rPr lang="en-US" sz="2700" i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700" i="1" dirty="0" err="1" smtClean="0">
                <a:solidFill>
                  <a:srgbClr val="FFFF00"/>
                </a:solidFill>
                <a:effectLst/>
              </a:rPr>
              <a:t>didymus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Jangli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halon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8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Cynodon%2520dactylon%252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6019800" y="5486400"/>
            <a:ext cx="3124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</a:rPr>
              <a:t>Cynodon</a:t>
            </a:r>
            <a:r>
              <a:rPr lang="en-US" altLang="en-US" sz="2400" b="1" dirty="0">
                <a:solidFill>
                  <a:srgbClr val="3333FF"/>
                </a:solidFill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</a:rPr>
              <a:t>dactylon</a:t>
            </a:r>
            <a:endParaRPr lang="en-US" altLang="en-US" sz="2400" b="1" dirty="0">
              <a:solidFill>
                <a:srgbClr val="3333FF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</a:rPr>
              <a:t>(</a:t>
            </a:r>
            <a:r>
              <a:rPr lang="en-US" altLang="en-US" sz="2800" b="1" dirty="0" err="1">
                <a:solidFill>
                  <a:srgbClr val="800000"/>
                </a:solidFill>
              </a:rPr>
              <a:t>Khabbal</a:t>
            </a:r>
            <a:r>
              <a:rPr lang="en-US" altLang="en-US" sz="2800" b="1" dirty="0">
                <a:solidFill>
                  <a:srgbClr val="800000"/>
                </a:solidFill>
              </a:rPr>
              <a:t> Grass)</a:t>
            </a:r>
          </a:p>
        </p:txBody>
      </p:sp>
    </p:spTree>
    <p:extLst>
      <p:ext uri="{BB962C8B-B14F-4D97-AF65-F5344CB8AC3E}">
        <p14:creationId xmlns:p14="http://schemas.microsoft.com/office/powerpoint/2010/main" xmlns="" val="316050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Rectangle 5"/>
          <p:cNvSpPr>
            <a:spLocks noGrp="1" noChangeArrowheads="1"/>
          </p:cNvSpPr>
          <p:nvPr>
            <p:ph type="title"/>
          </p:nvPr>
        </p:nvSpPr>
        <p:spPr>
          <a:xfrm flipV="1">
            <a:off x="1828800" y="6858000"/>
            <a:ext cx="5029200" cy="76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 </a:t>
            </a:r>
          </a:p>
        </p:txBody>
      </p:sp>
      <p:pic>
        <p:nvPicPr>
          <p:cNvPr id="59395" name="Picture 4" descr="Picture 03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6200"/>
            <a:ext cx="9144000" cy="6858000"/>
          </a:xfrm>
          <a:noFill/>
        </p:spPr>
      </p:pic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4800600" y="5522893"/>
            <a:ext cx="41179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Cyperus</a:t>
            </a:r>
            <a:r>
              <a:rPr 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rotundus</a:t>
            </a:r>
            <a:r>
              <a:rPr 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Deela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35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Picture 0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1144" name="Rectangle 8"/>
          <p:cNvSpPr>
            <a:spLocks noGrp="1" noChangeArrowheads="1"/>
          </p:cNvSpPr>
          <p:nvPr>
            <p:ph type="title"/>
          </p:nvPr>
        </p:nvSpPr>
        <p:spPr>
          <a:xfrm>
            <a:off x="5257800" y="5257800"/>
            <a:ext cx="28194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Echinochloa</a:t>
            </a:r>
            <a:r>
              <a:rPr lang="en-US" sz="28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colona</a:t>
            </a:r>
            <a:r>
              <a:rPr lang="en-US" sz="28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Swanki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Grass</a:t>
            </a:r>
          </a:p>
        </p:txBody>
      </p:sp>
    </p:spTree>
    <p:extLst>
      <p:ext uri="{BB962C8B-B14F-4D97-AF65-F5344CB8AC3E}">
        <p14:creationId xmlns:p14="http://schemas.microsoft.com/office/powerpoint/2010/main" xmlns="" val="153033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240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45733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Weed Management Methods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24000"/>
            <a:ext cx="9144000" cy="53340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777875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Two Types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2209800" lvl="4" indent="-3810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3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Pre-sowing</a:t>
            </a:r>
          </a:p>
          <a:p>
            <a:pPr marL="2209800" lvl="4" indent="-3810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		a)	Crop rotation</a:t>
            </a:r>
          </a:p>
          <a:p>
            <a:pPr marL="2209800" lvl="4" indent="-3810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b)	Dab Method</a:t>
            </a:r>
          </a:p>
          <a:p>
            <a:pPr marL="2209800" lvl="4" indent="-3810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c)	Soil Solarization</a:t>
            </a:r>
          </a:p>
          <a:p>
            <a:pPr marL="2209800" lvl="4" indent="-3810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 Sowing </a:t>
            </a:r>
          </a:p>
          <a:p>
            <a:pPr marL="2209800" lvl="4" indent="-3810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a)	Hoeing.</a:t>
            </a:r>
          </a:p>
          <a:p>
            <a:pPr marL="2209800" lvl="4" indent="-3810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b)	Use of herbicides 		c)	Use of </a:t>
            </a:r>
            <a:r>
              <a:rPr lang="en-US" sz="3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Allelochemicals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marL="777875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xmlns="" val="4193580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"/>
                                        <p:tgtEl>
                                          <p:spTgt spid="128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"/>
                                        <p:tgtEl>
                                          <p:spTgt spid="128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"/>
                                        <p:tgtEl>
                                          <p:spTgt spid="128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128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"/>
                                        <p:tgtEl>
                                          <p:spTgt spid="128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"/>
                                        <p:tgtEl>
                                          <p:spTgt spid="128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"/>
                                        <p:tgtEl>
                                          <p:spTgt spid="128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"/>
                                        <p:tgtEl>
                                          <p:spTgt spid="128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"/>
                                        <p:tgtEl>
                                          <p:spTgt spid="128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1026" grpId="0" build="p" autoUpdateAnimBg="0"/>
      <p:bldP spid="128102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Maize Products and Products that use Maize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295400"/>
            <a:ext cx="5791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Baby Food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Breakfast cereals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Canned vegetables</a:t>
            </a:r>
          </a:p>
          <a:p>
            <a:r>
              <a:rPr lang="en-US" sz="2400" b="1" dirty="0" err="1" smtClean="0">
                <a:solidFill>
                  <a:schemeClr val="bg1"/>
                </a:solidFill>
              </a:rPr>
              <a:t>Colour</a:t>
            </a:r>
            <a:r>
              <a:rPr lang="en-US" sz="2400" b="1" dirty="0" smtClean="0">
                <a:solidFill>
                  <a:schemeClr val="bg1"/>
                </a:solidFill>
              </a:rPr>
              <a:t> carrier in textile printing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Cosmetics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Dextrose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Dyes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Edible oil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45733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Common Selective Herbicides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609600" indent="-609600"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Primextra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-Gold 720 SC @ 800ml/ac</a:t>
            </a:r>
          </a:p>
          <a:p>
            <a:pPr marL="609600" indent="-609600" eaLnBrk="1" hangingPunct="1">
              <a:buClr>
                <a:srgbClr val="800000"/>
              </a:buClr>
              <a:buFontTx/>
              <a:buNone/>
              <a:defRPr/>
            </a:pPr>
            <a:endParaRPr lang="en-US" sz="5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Stomp 330 E                  @ 1000-1500 ml/ac</a:t>
            </a:r>
          </a:p>
          <a:p>
            <a:pPr marL="609600" indent="-609600" eaLnBrk="1" hangingPunct="1">
              <a:buClr>
                <a:srgbClr val="800000"/>
              </a:buClr>
              <a:buFontTx/>
              <a:buNone/>
              <a:defRPr/>
            </a:pPr>
            <a:endParaRPr lang="en-US" sz="5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Acetachlor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50 EC           @ 600-800 ml/ac</a:t>
            </a:r>
          </a:p>
          <a:p>
            <a:pPr marL="609600" indent="-609600" eaLnBrk="1" hangingPunct="1">
              <a:buClr>
                <a:srgbClr val="800000"/>
              </a:buClr>
              <a:buFontTx/>
              <a:buNone/>
              <a:defRPr/>
            </a:pPr>
            <a:endParaRPr lang="en-US" sz="5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Atrazine 38 SC               @ 400 ml/ac</a:t>
            </a:r>
          </a:p>
          <a:p>
            <a:pPr marL="609600" indent="-609600" eaLnBrk="1" hangingPunct="1">
              <a:buFontTx/>
              <a:buNone/>
              <a:defRPr/>
            </a:pP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buFontTx/>
              <a:buNone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Water = 100-120 l/ac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en-US" b="1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buFontTx/>
              <a:buNone/>
              <a:defRPr/>
            </a:pPr>
            <a:r>
              <a:rPr lang="en-US" sz="3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endParaRPr lang="en-US" sz="36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8685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"/>
                                        <p:tgtEl>
                                          <p:spTgt spid="128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"/>
                                        <p:tgtEl>
                                          <p:spTgt spid="128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"/>
                                        <p:tgtEl>
                                          <p:spTgt spid="128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"/>
                                        <p:tgtEl>
                                          <p:spTgt spid="128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"/>
                                        <p:tgtEl>
                                          <p:spTgt spid="128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"/>
                                        <p:tgtEl>
                                          <p:spTgt spid="128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2050" grpId="0" build="p" autoUpdateAnimBg="0"/>
      <p:bldP spid="1282051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240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smtClean="0">
                <a:solidFill>
                  <a:srgbClr val="45733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Methods of Application</a:t>
            </a:r>
          </a:p>
        </p:txBody>
      </p:sp>
      <p:sp>
        <p:nvSpPr>
          <p:cNvPr id="128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24000"/>
            <a:ext cx="9144000" cy="51054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Pre-plant in-corporation e.g. Stomp &amp; Dual Gold </a:t>
            </a:r>
          </a:p>
          <a:p>
            <a:pPr marL="609600" indent="-609600" eaLnBrk="1" hangingPunct="1"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Pre-emergence e.g.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Primextra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Gold </a:t>
            </a:r>
          </a:p>
          <a:p>
            <a:pPr marL="609600" indent="-609600" eaLnBrk="1" hangingPunct="1"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Post-emergence e.g. Atrazine group</a:t>
            </a:r>
          </a:p>
          <a:p>
            <a:pPr marL="609600" indent="-609600" eaLnBrk="1" hangingPunct="1"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Broadcast with shaking bottle e.g.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Sunstar</a:t>
            </a: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006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28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28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128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128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" fill="hold"/>
                                        <p:tgtEl>
                                          <p:spTgt spid="128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" fill="hold"/>
                                        <p:tgtEl>
                                          <p:spTgt spid="128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" fill="hold"/>
                                        <p:tgtEl>
                                          <p:spTgt spid="128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128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3075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solidFill>
                  <a:srgbClr val="45733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Precautions for use of herbicides</a:t>
            </a:r>
          </a:p>
        </p:txBody>
      </p:sp>
      <p:sp>
        <p:nvSpPr>
          <p:cNvPr id="128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1600"/>
            <a:ext cx="9144000" cy="54864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lnSpc>
                <a:spcPct val="9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 of proper Nozzles i.e. T-Jet or Flat Fan.  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Proper volume should be maintained with 100-120 lit. of water/ac.  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Uniform &amp; equal distribution of  spray 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 not spray during Wind storm &amp; rain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 need of hoeing after spray.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Not recommended in Sandy soils.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Calibration of sprayer should be done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170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8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8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0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840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8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8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28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28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28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28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28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4099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Content Placeholder 4" descr="P101005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19200"/>
            <a:ext cx="9144000" cy="5638800"/>
          </a:xfr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txBody>
          <a:bodyPr anchor="ctr">
            <a:normAutofit fontScale="7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C00000"/>
                </a:solidFill>
                <a:latin typeface="Arial" pitchFamily="34" charset="0"/>
              </a:rPr>
              <a:t>Pre-emergence control </a:t>
            </a:r>
          </a:p>
          <a:p>
            <a:pPr algn="ctr">
              <a:defRPr/>
            </a:pPr>
            <a:r>
              <a:rPr lang="en-US" sz="5100" b="1" dirty="0">
                <a:solidFill>
                  <a:srgbClr val="00B050"/>
                </a:solidFill>
                <a:latin typeface="Arial" pitchFamily="34" charset="0"/>
              </a:rPr>
              <a:t>(Narrow and broad leaves)</a:t>
            </a:r>
            <a:endParaRPr lang="en-US" sz="4400" b="1" dirty="0">
              <a:ln w="6350">
                <a:noFill/>
              </a:ln>
              <a:solidFill>
                <a:srgbClr val="00B050"/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887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FFFF99"/>
          </a:solidFill>
          <a:ln w="25400">
            <a:solidFill>
              <a:srgbClr val="FF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C00000"/>
                </a:solidFill>
                <a:effectLst/>
                <a:latin typeface="Arial Black" pitchFamily="34" charset="0"/>
              </a:rPr>
              <a:t>Post Emergence control</a:t>
            </a:r>
          </a:p>
        </p:txBody>
      </p:sp>
      <p:pic>
        <p:nvPicPr>
          <p:cNvPr id="83971" name="Content Placeholder 4" descr="Bufflo Meela 0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71550"/>
            <a:ext cx="9144000" cy="5886450"/>
          </a:xfrm>
          <a:noFill/>
        </p:spPr>
      </p:pic>
    </p:spTree>
    <p:extLst>
      <p:ext uri="{BB962C8B-B14F-4D97-AF65-F5344CB8AC3E}">
        <p14:creationId xmlns:p14="http://schemas.microsoft.com/office/powerpoint/2010/main" xmlns="" val="406925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FF00"/>
                </a:solidFill>
                <a:latin typeface="Arial Black" pitchFamily="34" charset="0"/>
              </a:rPr>
              <a:t>Good weed control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0" y="1219200"/>
          <a:ext cx="9144000" cy="5638800"/>
        </p:xfrm>
        <a:graphic>
          <a:graphicData uri="http://schemas.openxmlformats.org/presentationml/2006/ole">
            <p:oleObj spid="_x0000_s3077" name="Photo Editor Photo" r:id="rId3" imgW="9752381" imgH="731428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70141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FF00"/>
                </a:solidFill>
                <a:latin typeface="Arial Black" pitchFamily="34" charset="0"/>
              </a:rPr>
              <a:t>Excellent weed control</a:t>
            </a:r>
          </a:p>
        </p:txBody>
      </p:sp>
      <p:pic>
        <p:nvPicPr>
          <p:cNvPr id="84995" name="Content Placeholder 5" descr="Corn crop snaps at Bajwa farm 00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4288" y="1295400"/>
            <a:ext cx="9158288" cy="5562600"/>
          </a:xfrm>
          <a:noFill/>
        </p:spPr>
      </p:pic>
    </p:spTree>
    <p:extLst>
      <p:ext uri="{BB962C8B-B14F-4D97-AF65-F5344CB8AC3E}">
        <p14:creationId xmlns:p14="http://schemas.microsoft.com/office/powerpoint/2010/main" xmlns="" val="10765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0"/>
            <a:ext cx="8839200" cy="3124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n w="6350">
                  <a:noFill/>
                </a:ln>
                <a:solidFill>
                  <a:srgbClr val="FF0000"/>
                </a:solidFill>
                <a:latin typeface="Arial Black" pitchFamily="34" charset="0"/>
              </a:rPr>
              <a:t>INSECT PESTS AND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DISEASES</a:t>
            </a:r>
            <a:r>
              <a:rPr lang="en-US" b="1" dirty="0" smtClean="0">
                <a:ln w="6350">
                  <a:noFill/>
                </a:ln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b="1" dirty="0">
                <a:ln w="6350">
                  <a:noFill/>
                </a:ln>
                <a:solidFill>
                  <a:srgbClr val="FF0000"/>
                </a:solidFill>
                <a:latin typeface="Arial Black" pitchFamily="34" charset="0"/>
              </a:rPr>
              <a:t>OF MAIZE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 dirty="0" smtClean="0">
                <a:ln w="6350">
                  <a:noFill/>
                </a:ln>
                <a:solidFill>
                  <a:srgbClr val="FF0000"/>
                </a:solidFill>
                <a:latin typeface="Arial Black" pitchFamily="34" charset="0"/>
              </a:rPr>
              <a:t>&amp; </a:t>
            </a:r>
            <a:r>
              <a:rPr lang="en-US" b="1" dirty="0">
                <a:ln w="6350">
                  <a:noFill/>
                </a:ln>
                <a:solidFill>
                  <a:srgbClr val="FF0000"/>
                </a:solidFill>
                <a:latin typeface="Arial Black" pitchFamily="34" charset="0"/>
              </a:rPr>
              <a:t>THIER </a:t>
            </a:r>
            <a:r>
              <a:rPr lang="en-US" b="1" dirty="0" smtClean="0">
                <a:ln w="6350">
                  <a:noFill/>
                </a:ln>
                <a:solidFill>
                  <a:srgbClr val="FF0000"/>
                </a:solidFill>
                <a:latin typeface="Arial Black" pitchFamily="34" charset="0"/>
              </a:rPr>
              <a:t>CONTROL</a:t>
            </a:r>
            <a:endParaRPr lang="en-US" sz="4000" dirty="0" smtClean="0">
              <a:ln w="6350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60197" name="Rectangle 5"/>
          <p:cNvSpPr>
            <a:spLocks noChangeArrowheads="1"/>
          </p:cNvSpPr>
          <p:nvPr/>
        </p:nvSpPr>
        <p:spPr bwMode="auto">
          <a:xfrm>
            <a:off x="304800" y="3810000"/>
            <a:ext cx="8839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92D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215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IMPORTANT INSECT PEST OF MAIZE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b="1" dirty="0" smtClean="0"/>
              <a:t>Maize Stem Borer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b="1" dirty="0" smtClean="0"/>
              <a:t>Shoot Fly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b="1" dirty="0" smtClean="0"/>
              <a:t>Army Worm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b="1" dirty="0" smtClean="0"/>
              <a:t>American Worm 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b="1" dirty="0" smtClean="0"/>
              <a:t>Aphid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b="1" dirty="0" err="1" smtClean="0"/>
              <a:t>Jassid</a:t>
            </a:r>
            <a:endParaRPr lang="en-US" b="1" dirty="0" smtClean="0"/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b="1" dirty="0" smtClean="0"/>
              <a:t>Mites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b="1" dirty="0" smtClean="0"/>
              <a:t>Termites</a:t>
            </a:r>
          </a:p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428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</a:rPr>
              <a:t>MAIZE STEM BORER</a:t>
            </a:r>
            <a:endParaRPr lang="en-US" sz="4800" dirty="0" smtClean="0">
              <a:solidFill>
                <a:srgbClr val="FFFF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5105400" cy="5111750"/>
          </a:xfrm>
        </p:spPr>
        <p:txBody>
          <a:bodyPr rtlCol="0">
            <a:normAutofit fontScale="92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Major loss occurs due to maize borer in Kharif </a:t>
            </a:r>
            <a:r>
              <a:rPr lang="en-US" dirty="0" smtClean="0"/>
              <a:t>Maize i.e</a:t>
            </a:r>
            <a:r>
              <a:rPr lang="en-US" dirty="0"/>
              <a:t>. about 1/4</a:t>
            </a:r>
            <a:r>
              <a:rPr lang="en-US" baseline="30000" dirty="0"/>
              <a:t>th</a:t>
            </a:r>
            <a:r>
              <a:rPr lang="en-US" dirty="0"/>
              <a:t> of the </a:t>
            </a:r>
            <a:r>
              <a:rPr lang="en-US" dirty="0" smtClean="0"/>
              <a:t>crop</a:t>
            </a:r>
            <a:endParaRPr lang="en-US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In </a:t>
            </a:r>
            <a:r>
              <a:rPr lang="en-US" dirty="0" smtClean="0"/>
              <a:t>sever attack, total </a:t>
            </a:r>
            <a:r>
              <a:rPr lang="en-US" dirty="0"/>
              <a:t>crop </a:t>
            </a:r>
            <a:r>
              <a:rPr lang="en-US" dirty="0" smtClean="0"/>
              <a:t>destroys</a:t>
            </a:r>
            <a:endParaRPr lang="en-US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Attack appears at </a:t>
            </a:r>
            <a:r>
              <a:rPr lang="en-US" dirty="0" smtClean="0"/>
              <a:t>4” </a:t>
            </a:r>
            <a:r>
              <a:rPr lang="en-US" dirty="0"/>
              <a:t>height of the </a:t>
            </a:r>
            <a:r>
              <a:rPr lang="en-US" dirty="0" smtClean="0"/>
              <a:t>crop</a:t>
            </a:r>
            <a:endParaRPr lang="en-US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/>
              <a:t>Larvae enter </a:t>
            </a:r>
            <a:r>
              <a:rPr lang="en-US" dirty="0"/>
              <a:t>in the stem and cut off the shoot/whirl, resultantly the shoot </a:t>
            </a:r>
            <a:r>
              <a:rPr lang="en-US" dirty="0" smtClean="0"/>
              <a:t>dries</a:t>
            </a:r>
            <a:r>
              <a:rPr lang="en-US" dirty="0"/>
              <a:t> </a:t>
            </a:r>
            <a:endParaRPr lang="en-US" dirty="0" smtClean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/>
              <a:t>In </a:t>
            </a:r>
            <a:r>
              <a:rPr lang="en-US" dirty="0"/>
              <a:t>many cases </a:t>
            </a:r>
            <a:r>
              <a:rPr lang="en-US" dirty="0" smtClean="0"/>
              <a:t>larvae attack </a:t>
            </a:r>
            <a:r>
              <a:rPr lang="en-US" dirty="0"/>
              <a:t>on </a:t>
            </a:r>
            <a:r>
              <a:rPr lang="en-US" dirty="0" smtClean="0"/>
              <a:t>tassels </a:t>
            </a:r>
            <a:r>
              <a:rPr lang="en-US" dirty="0"/>
              <a:t>as well as on </a:t>
            </a:r>
            <a:r>
              <a:rPr lang="en-US" dirty="0" smtClean="0"/>
              <a:t>cobs</a:t>
            </a:r>
            <a:endParaRPr lang="en-US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In spring </a:t>
            </a:r>
            <a:r>
              <a:rPr lang="en-US" dirty="0" smtClean="0"/>
              <a:t>maize, </a:t>
            </a:r>
            <a:r>
              <a:rPr lang="en-US" dirty="0"/>
              <a:t>it attacks at the end of March </a:t>
            </a:r>
            <a:r>
              <a:rPr lang="en-US" dirty="0" smtClean="0"/>
              <a:t>to start </a:t>
            </a:r>
            <a:r>
              <a:rPr lang="en-US" dirty="0"/>
              <a:t>of </a:t>
            </a:r>
            <a:r>
              <a:rPr lang="en-US" dirty="0" smtClean="0"/>
              <a:t>April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118788" name="Picture 2" descr="C:\Users\Dr. Muhammad Arshad\Desktop\PIc\Maize Stem Borer ad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73738" y="1295400"/>
            <a:ext cx="2859087" cy="2697163"/>
          </a:xfrm>
          <a:noFill/>
        </p:spPr>
      </p:pic>
      <p:pic>
        <p:nvPicPr>
          <p:cNvPr id="118789" name="Picture 3" descr="C:\Users\Dr. Muhammad Arshad\Desktop\PIc\maize stem bor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962400"/>
            <a:ext cx="284162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69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1189037"/>
            <a:ext cx="4343400" cy="452596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Ethyl alcohol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Flour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Fructose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Fuel ethanol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James: jellies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Leather tanning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Livestock and poultry feed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Paper manufacturing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Pharmaceuticals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Starch and glucose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Whiskey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Maize Products and Products that use Maize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</a:rPr>
              <a:t>MAIZE STEM BORER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CONTROL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err="1" smtClean="0"/>
              <a:t>Carbofuran</a:t>
            </a:r>
            <a:r>
              <a:rPr lang="en-US" b="1" dirty="0" smtClean="0"/>
              <a:t> (</a:t>
            </a:r>
            <a:r>
              <a:rPr lang="en-US" b="1" dirty="0" err="1" smtClean="0"/>
              <a:t>Furadon</a:t>
            </a:r>
            <a:r>
              <a:rPr lang="en-US" b="1" dirty="0" smtClean="0"/>
              <a:t> 3G, Sun Furan 3G etc.)@ 4-6 </a:t>
            </a:r>
            <a:r>
              <a:rPr lang="en-US" b="1" dirty="0"/>
              <a:t>kg/acre at 4-6 leaves stage. </a:t>
            </a:r>
            <a:r>
              <a:rPr lang="en-US" b="1" dirty="0" smtClean="0"/>
              <a:t>4-5 grains </a:t>
            </a:r>
            <a:r>
              <a:rPr lang="en-US" b="1" dirty="0"/>
              <a:t>per </a:t>
            </a:r>
            <a:r>
              <a:rPr lang="en-US" b="1" dirty="0" smtClean="0"/>
              <a:t>whirl </a:t>
            </a:r>
            <a:r>
              <a:rPr lang="en-US" b="1" dirty="0"/>
              <a:t>and irrigate the crop soon after </a:t>
            </a:r>
            <a:r>
              <a:rPr lang="en-US" b="1" dirty="0" smtClean="0"/>
              <a:t>granule application</a:t>
            </a:r>
            <a:endParaRPr lang="en-US" b="1" dirty="0"/>
          </a:p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4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SHOOT FLY</a:t>
            </a:r>
            <a:endParaRPr lang="en-US" sz="5400" dirty="0" smtClean="0">
              <a:solidFill>
                <a:srgbClr val="FFFF00"/>
              </a:solidFill>
            </a:endParaRPr>
          </a:p>
        </p:txBody>
      </p:sp>
      <p:sp>
        <p:nvSpPr>
          <p:cNvPr id="9220" name="Content Placeholder 7"/>
          <p:cNvSpPr>
            <a:spLocks noGrp="1"/>
          </p:cNvSpPr>
          <p:nvPr>
            <p:ph sz="half" idx="1"/>
          </p:nvPr>
        </p:nvSpPr>
        <p:spPr>
          <a:xfrm>
            <a:off x="457200" y="908050"/>
            <a:ext cx="5105400" cy="5721350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en-US" sz="2400" b="1" dirty="0" smtClean="0"/>
              <a:t>Mostly attacks in Spring Maize 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2400" b="1" dirty="0" smtClean="0"/>
              <a:t>It attacks on the crop from germination to one month later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2400" b="1" dirty="0" smtClean="0"/>
              <a:t>It appears in the last week of February and attacks </a:t>
            </a:r>
            <a:r>
              <a:rPr lang="en-US" sz="2400" b="1" dirty="0" err="1" smtClean="0"/>
              <a:t>upto</a:t>
            </a:r>
            <a:r>
              <a:rPr lang="en-US" sz="2400" b="1" dirty="0" smtClean="0"/>
              <a:t>  April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2400" b="1" dirty="0" smtClean="0"/>
              <a:t>Female lays eggs on leaves of tiny plants separately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2400" b="1" dirty="0" smtClean="0"/>
              <a:t>Larvae come out from the eggs within 2-3 days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2400" b="1" dirty="0" smtClean="0"/>
              <a:t>They pierce the leaves and reach in the central parts of  leaves and suck the juice until the whirl comes dry, growth stunts and resultantly low yield.</a:t>
            </a:r>
          </a:p>
        </p:txBody>
      </p:sp>
      <p:pic>
        <p:nvPicPr>
          <p:cNvPr id="9221" name="Picture 2" descr="C:\Users\Dr. Muhammad Arshad\Desktop\PIc\1494.280x185.clip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825" y="1066800"/>
            <a:ext cx="30765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8" name="Object 3"/>
          <p:cNvGraphicFramePr>
            <a:graphicFrameLocks noGrp="1" noChangeAspect="1"/>
          </p:cNvGraphicFramePr>
          <p:nvPr/>
        </p:nvGraphicFramePr>
        <p:xfrm>
          <a:off x="5867400" y="3657600"/>
          <a:ext cx="2982913" cy="2236788"/>
        </p:xfrm>
        <a:graphic>
          <a:graphicData uri="http://schemas.openxmlformats.org/presentationml/2006/ole">
            <p:oleObj spid="_x0000_s63493" name="Clip" r:id="rId4" imgW="6095238" imgH="4571429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0990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</a:rPr>
              <a:t>SHOOT 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CONTROL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err="1" smtClean="0"/>
              <a:t>Confidor</a:t>
            </a:r>
            <a:r>
              <a:rPr lang="en-US" b="1" dirty="0" smtClean="0"/>
              <a:t> </a:t>
            </a:r>
            <a:r>
              <a:rPr lang="en-US" b="1" dirty="0"/>
              <a:t>70 </a:t>
            </a:r>
            <a:r>
              <a:rPr lang="en-US" b="1" dirty="0" smtClean="0"/>
              <a:t>WS (Imidacloprid) 7 </a:t>
            </a:r>
            <a:r>
              <a:rPr lang="en-US" b="1" dirty="0" err="1"/>
              <a:t>gm</a:t>
            </a:r>
            <a:r>
              <a:rPr lang="en-US" b="1" dirty="0"/>
              <a:t>/kg seed treatment save the crop from </a:t>
            </a:r>
            <a:r>
              <a:rPr lang="en-US" b="1" dirty="0" smtClean="0"/>
              <a:t>shoot fly’s </a:t>
            </a:r>
            <a:r>
              <a:rPr lang="en-US" b="1" dirty="0"/>
              <a:t>attack in preliminary 40 </a:t>
            </a:r>
            <a:r>
              <a:rPr lang="en-US" b="1" dirty="0" smtClean="0"/>
              <a:t>days</a:t>
            </a:r>
            <a:endParaRPr lang="en-US" b="1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err="1" smtClean="0"/>
              <a:t>Confidor</a:t>
            </a:r>
            <a:r>
              <a:rPr lang="en-US" b="1" dirty="0" smtClean="0"/>
              <a:t> </a:t>
            </a:r>
            <a:r>
              <a:rPr lang="en-US" b="1" dirty="0"/>
              <a:t>200 SL (Imidacloprid) </a:t>
            </a:r>
            <a:r>
              <a:rPr lang="en-US" b="1" dirty="0" smtClean="0"/>
              <a:t>@ </a:t>
            </a:r>
            <a:r>
              <a:rPr lang="en-US" b="1" dirty="0"/>
              <a:t>200ml/acre or </a:t>
            </a:r>
            <a:r>
              <a:rPr lang="en-US" b="1" dirty="0" err="1"/>
              <a:t>Arrivo</a:t>
            </a:r>
            <a:r>
              <a:rPr lang="en-US" b="1" dirty="0"/>
              <a:t> 10 EC @ </a:t>
            </a:r>
            <a:r>
              <a:rPr lang="en-US" b="1" dirty="0" smtClean="0"/>
              <a:t>250ml/acre</a:t>
            </a:r>
            <a:endParaRPr lang="en-US" b="1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/>
              <a:t>Repeat the same after 8-10 days</a:t>
            </a:r>
            <a:endParaRPr lang="en-US" b="1" dirty="0"/>
          </a:p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4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ARMY WORM </a:t>
            </a:r>
          </a:p>
        </p:txBody>
      </p:sp>
      <p:sp>
        <p:nvSpPr>
          <p:cNvPr id="121859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5334000" cy="5721350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en-US" sz="2600" b="1" dirty="0" smtClean="0"/>
              <a:t>Actually this is the insect of Tobacco and Cotton, but it also attacks on maize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2600" b="1" dirty="0" smtClean="0"/>
              <a:t>Its larva attacks on the crop in large quantity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2600" b="1" dirty="0" smtClean="0"/>
              <a:t>They eat the leaves of plants just like sheep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2600" b="1" dirty="0" smtClean="0"/>
              <a:t>In severe attack these larvae eat all the leaves and only the stem left behind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2600" b="1" dirty="0" smtClean="0"/>
              <a:t>It also cuts the silks of the cobs and in this way the yield decreases ultimately</a:t>
            </a:r>
          </a:p>
        </p:txBody>
      </p:sp>
      <p:pic>
        <p:nvPicPr>
          <p:cNvPr id="121860" name="Picture 2" descr="C:\Users\Dr. Muhammad Arshad\Desktop\PIc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5213" y="4267200"/>
            <a:ext cx="24653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3" descr="C:\Users\Dr. Muhammad Arshad\Desktop\PIc\Army Worm Ad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5213" y="1209675"/>
            <a:ext cx="2465387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9299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</a:rPr>
              <a:t>ARMY WORM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endParaRPr lang="en-US" sz="4800" b="1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  <a:ln>
            <a:noFill/>
          </a:ln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CONTROL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b="1" dirty="0"/>
              <a:t>Spray of </a:t>
            </a:r>
            <a:r>
              <a:rPr lang="en-US" b="1" dirty="0" err="1"/>
              <a:t>Bestox</a:t>
            </a:r>
            <a:r>
              <a:rPr lang="en-US" b="1" dirty="0"/>
              <a:t> </a:t>
            </a:r>
            <a:r>
              <a:rPr lang="en-US" b="1" dirty="0" smtClean="0"/>
              <a:t>5EC, </a:t>
            </a:r>
            <a:r>
              <a:rPr lang="en-US" b="1" dirty="0"/>
              <a:t>Timer </a:t>
            </a:r>
            <a:r>
              <a:rPr lang="en-US" b="1" dirty="0" smtClean="0"/>
              <a:t>1.9EC @ 200-250ml </a:t>
            </a:r>
            <a:r>
              <a:rPr lang="en-US" b="1" dirty="0"/>
              <a:t>per acre in 120 liters of </a:t>
            </a:r>
            <a:r>
              <a:rPr lang="en-US" b="1" dirty="0" smtClean="0"/>
              <a:t>water</a:t>
            </a:r>
            <a:endParaRPr lang="en-US" b="1" dirty="0"/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en-US" dirty="0" smtClean="0"/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025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AMERICAN WORM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23907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5257800" cy="5638800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en-US" sz="3200" b="1" dirty="0" smtClean="0"/>
              <a:t>This worm at initial stage is of white color, and it turns into green color later on, this insect eats the tiny leaves of the plant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3200" b="1" dirty="0" smtClean="0"/>
              <a:t>Later on it cuts the silks of the cobs and enters in the cobs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3200" b="1" dirty="0" smtClean="0"/>
              <a:t>After entering, it eats the grains of the cobs which results in low yield</a:t>
            </a:r>
          </a:p>
        </p:txBody>
      </p:sp>
      <p:pic>
        <p:nvPicPr>
          <p:cNvPr id="123908" name="Picture 2" descr="C:\Users\Dr. Muhammad Arshad\Desktop\PIc\Z3550639-Corn_earworm-S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2963" y="1219200"/>
            <a:ext cx="29987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3" descr="C:\Users\Dr. Muhammad Arshad\Desktop\PIc\download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2963" y="3657600"/>
            <a:ext cx="2998787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8949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</a:rPr>
              <a:t>AMERICAN WORM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endParaRPr lang="en-US" sz="4800" b="1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CONTROL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b="1" dirty="0"/>
              <a:t>Spray of </a:t>
            </a:r>
            <a:r>
              <a:rPr lang="en-US" b="1" dirty="0" err="1"/>
              <a:t>Bestox</a:t>
            </a:r>
            <a:r>
              <a:rPr lang="en-US" b="1" dirty="0"/>
              <a:t> 5EC, Timer 1.9EC @ 200-250ml per acre in 120 liters of water</a:t>
            </a:r>
          </a:p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23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APHID</a:t>
            </a:r>
            <a:endParaRPr lang="en-US" sz="5400" dirty="0" smtClean="0">
              <a:solidFill>
                <a:srgbClr val="FFFF00"/>
              </a:solidFill>
            </a:endParaRPr>
          </a:p>
        </p:txBody>
      </p:sp>
      <p:sp>
        <p:nvSpPr>
          <p:cNvPr id="125955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441450"/>
            <a:ext cx="5334000" cy="5187950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en-US" sz="3200" b="1" dirty="0" smtClean="0"/>
              <a:t>It attacks before the cob formation and sucks the juice of the plants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3200" b="1" dirty="0" smtClean="0"/>
              <a:t>It </a:t>
            </a:r>
            <a:r>
              <a:rPr lang="en-US" sz="3200" b="1" dirty="0" err="1" smtClean="0"/>
              <a:t>oftenly</a:t>
            </a:r>
            <a:r>
              <a:rPr lang="en-US" sz="3200" b="1" dirty="0" smtClean="0"/>
              <a:t> attacks on upper leaves (Leaf Boot) and male flower (Tassel)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3200" b="1" dirty="0" smtClean="0"/>
              <a:t>In severe attack the pollination is stunted and yield decreases</a:t>
            </a:r>
          </a:p>
        </p:txBody>
      </p:sp>
      <p:pic>
        <p:nvPicPr>
          <p:cNvPr id="125956" name="Picture 2" descr="C:\Users\Dr. Muhammad Arshad\Desktop\PIc\aph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4088" y="3810000"/>
            <a:ext cx="27924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3" descr="C:\Users\Dr. Muhammad Arshad\Desktop\PIc\aphid ad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7575" y="1676400"/>
            <a:ext cx="28289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21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</a:rPr>
              <a:t>APHID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153400" cy="47244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CONTROL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dirty="0"/>
              <a:t>Spray of Advantage </a:t>
            </a:r>
            <a:r>
              <a:rPr lang="en-US" dirty="0" smtClean="0"/>
              <a:t>20EC, Azodrin </a:t>
            </a:r>
            <a:r>
              <a:rPr lang="en-US" dirty="0"/>
              <a:t>40WSC </a:t>
            </a:r>
            <a:r>
              <a:rPr lang="en-US" dirty="0" smtClean="0"/>
              <a:t>etc. @ 500ml/acre</a:t>
            </a:r>
            <a:endParaRPr lang="en-US" dirty="0"/>
          </a:p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047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JASSID</a:t>
            </a:r>
            <a:endParaRPr lang="en-US" sz="5400" dirty="0" smtClean="0">
              <a:solidFill>
                <a:srgbClr val="FFFF00"/>
              </a:solidFill>
            </a:endParaRPr>
          </a:p>
        </p:txBody>
      </p:sp>
      <p:sp>
        <p:nvSpPr>
          <p:cNvPr id="128003" name="Content Placeholder 7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715000" cy="5187950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en-US" sz="3300" b="1" dirty="0" smtClean="0"/>
              <a:t>It attacks on Spring Maize soon after the attack of shoot fly 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3300" b="1" dirty="0" smtClean="0"/>
              <a:t>It sucks the juice of the plants, resultantly white spots appears on the leaves, and leaves start to dry slowly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3300" b="1" dirty="0" smtClean="0"/>
              <a:t>In severe attack all the leaves dry,  except some upper leaves which reduce yield</a:t>
            </a:r>
          </a:p>
        </p:txBody>
      </p:sp>
      <p:pic>
        <p:nvPicPr>
          <p:cNvPr id="128004" name="Picture 2" descr="C:\Users\Dr. Muhammad Arshad\Desktop\PIc\jassid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1295400"/>
            <a:ext cx="20097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3" descr="C:\Users\Dr. Muhammad Arshad\Desktop\PIc\jass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3657600"/>
            <a:ext cx="200977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148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55626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Nutritional Facts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362200"/>
            <a:ext cx="6019800" cy="39163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Total calories			123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Calories from fat			15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Total fat				3%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Saturated fat			1%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Cholesterol				0%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Dietary Fiber			15%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Protein				4.6%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Carbohydrates			9%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219200"/>
            <a:ext cx="7924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prstClr val="white"/>
                </a:solidFill>
                <a:ea typeface="+mj-ea"/>
                <a:cs typeface="+mj-cs"/>
              </a:rPr>
              <a:t>   Due to high no. of calories maize is placed in Nutritional grade A</a:t>
            </a: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prstClr val="white"/>
                </a:solidFill>
                <a:ea typeface="+mj-ea"/>
                <a:cs typeface="+mj-cs"/>
              </a:rPr>
              <a:t>   1 ear weighing 143 g contains: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</a:rPr>
              <a:t>JASSID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51816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800" b="1" dirty="0">
                <a:solidFill>
                  <a:srgbClr val="FF0000"/>
                </a:solidFill>
              </a:rPr>
              <a:t>CONTROL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4000" dirty="0"/>
              <a:t>Spray of Advantage 20EC, Azodrin 40WSC etc. @ 500ml/acre</a:t>
            </a:r>
          </a:p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27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MITES</a:t>
            </a:r>
            <a:endParaRPr lang="en-US" sz="5400" dirty="0" smtClean="0">
              <a:solidFill>
                <a:srgbClr val="FFFF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334000" cy="518795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200" b="1" dirty="0"/>
              <a:t>It attacks </a:t>
            </a:r>
            <a:r>
              <a:rPr lang="en-US" sz="3200" b="1" dirty="0" smtClean="0"/>
              <a:t>mostly on Spring Maize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200" b="1" dirty="0" smtClean="0"/>
              <a:t>It sucks the juice from the leaves &amp; in severe attack plants dry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b="1" dirty="0" smtClean="0">
              <a:solidFill>
                <a:srgbClr val="92D05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CONTROL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b="1" dirty="0" err="1" smtClean="0"/>
              <a:t>Pyrida</a:t>
            </a:r>
            <a:r>
              <a:rPr lang="en-US" sz="3200" b="1" dirty="0" smtClean="0"/>
              <a:t> </a:t>
            </a:r>
            <a:r>
              <a:rPr lang="en-US" sz="3200" b="1" dirty="0"/>
              <a:t>or Current 15EC @ 400-500ml/acre spray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b="1" dirty="0">
              <a:solidFill>
                <a:srgbClr val="92D05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/>
          </a:p>
        </p:txBody>
      </p:sp>
      <p:pic>
        <p:nvPicPr>
          <p:cNvPr id="130052" name="Picture 2" descr="C:\Users\Dr. Muhammad Arshad\Desktop\PIc\download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368425"/>
            <a:ext cx="303212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3" descr="C:\Users\Dr. Muhammad Arshad\Desktop\PIc\df7b31410a1e4d4da74119fa2ebf5b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0"/>
            <a:ext cx="3032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235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TERMITES</a:t>
            </a:r>
            <a:endParaRPr lang="en-US" sz="5400" dirty="0" smtClean="0">
              <a:solidFill>
                <a:srgbClr val="FFFF00"/>
              </a:solidFill>
            </a:endParaRPr>
          </a:p>
        </p:txBody>
      </p:sp>
      <p:sp>
        <p:nvSpPr>
          <p:cNvPr id="131075" name="Content Placeholder 7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334000" cy="5187950"/>
          </a:xfrm>
        </p:spPr>
        <p:txBody>
          <a:bodyPr>
            <a:normAutofit lnSpcReduction="10000"/>
          </a:bodyPr>
          <a:lstStyle/>
          <a:p>
            <a:pPr marL="0" indent="0" algn="just" eaLnBrk="1" hangingPunct="1">
              <a:buFont typeface="Arial" charset="0"/>
              <a:buNone/>
            </a:pPr>
            <a:r>
              <a:rPr lang="en-US" sz="3200" dirty="0" smtClean="0"/>
              <a:t>It attacks on the roots and plant becomes dry &amp; lodging occur which adversely affect the yield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CONTROL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en-US" sz="3200" dirty="0" err="1" smtClean="0"/>
              <a:t>Chloropyriphos</a:t>
            </a:r>
            <a:r>
              <a:rPr lang="en-US" sz="3200" dirty="0" smtClean="0"/>
              <a:t> 40 EC @ 1.5-2.0 liter/acre or </a:t>
            </a:r>
            <a:r>
              <a:rPr lang="en-US" sz="3200" dirty="0" err="1" smtClean="0"/>
              <a:t>Imidacloprid</a:t>
            </a:r>
            <a:r>
              <a:rPr lang="en-US" sz="3200" dirty="0" smtClean="0"/>
              <a:t>  200 SL @ 250 ml/acre with irrigation at the time of sowing or attack </a:t>
            </a:r>
          </a:p>
          <a:p>
            <a:pPr marL="0" indent="0" eaLnBrk="1" hangingPunct="1">
              <a:buFont typeface="Arial" charset="0"/>
              <a:buNone/>
            </a:pPr>
            <a:endParaRPr lang="en-US" sz="3600" b="1" dirty="0" smtClean="0">
              <a:solidFill>
                <a:srgbClr val="92D05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en-US" sz="3600" dirty="0" smtClean="0"/>
          </a:p>
        </p:txBody>
      </p:sp>
      <p:pic>
        <p:nvPicPr>
          <p:cNvPr id="131076" name="Picture 2" descr="C:\Users\Dr. Muhammad Arshad\Desktop\PIc\images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5813" y="1384300"/>
            <a:ext cx="3049587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3" descr="C:\Users\Dr. Muhammad Arshad\Desktop\PIc\termite_damage_maizefiel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6288" y="4392613"/>
            <a:ext cx="3059112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569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DISEASES OF MAIZE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b="1" dirty="0"/>
              <a:t>Seed and Seedling diseases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b="1" dirty="0"/>
              <a:t>Leaf blight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/>
              <a:t>	</a:t>
            </a:r>
            <a:r>
              <a:rPr lang="en-US" sz="2600" b="1" dirty="0" smtClean="0">
                <a:solidFill>
                  <a:srgbClr val="FFFF00"/>
                </a:solidFill>
              </a:rPr>
              <a:t>a. Northern </a:t>
            </a:r>
            <a:r>
              <a:rPr lang="en-US" sz="2600" b="1" dirty="0">
                <a:solidFill>
                  <a:srgbClr val="FFFF00"/>
                </a:solidFill>
              </a:rPr>
              <a:t>leaf blight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dirty="0" smtClean="0">
                <a:solidFill>
                  <a:srgbClr val="FFFF00"/>
                </a:solidFill>
              </a:rPr>
              <a:t>	b. Southern </a:t>
            </a:r>
            <a:r>
              <a:rPr lang="en-US" sz="2600" b="1" dirty="0">
                <a:solidFill>
                  <a:srgbClr val="FFFF00"/>
                </a:solidFill>
              </a:rPr>
              <a:t>leaf blight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dirty="0" smtClean="0">
                <a:solidFill>
                  <a:srgbClr val="FFFF00"/>
                </a:solidFill>
              </a:rPr>
              <a:t>	c. Yellow </a:t>
            </a:r>
            <a:r>
              <a:rPr lang="en-US" sz="2600" b="1" dirty="0">
                <a:solidFill>
                  <a:srgbClr val="FFFF00"/>
                </a:solidFill>
              </a:rPr>
              <a:t>leaf </a:t>
            </a:r>
            <a:r>
              <a:rPr lang="en-US" sz="2600" b="1" dirty="0" smtClean="0">
                <a:solidFill>
                  <a:srgbClr val="FFFF00"/>
                </a:solidFill>
              </a:rPr>
              <a:t>blight</a:t>
            </a:r>
            <a:endParaRPr lang="en-US" sz="2600" b="1" dirty="0">
              <a:solidFill>
                <a:srgbClr val="FFFF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b="1" dirty="0"/>
              <a:t>Rust of maize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b="1" dirty="0" smtClean="0"/>
              <a:t>Smut </a:t>
            </a:r>
            <a:r>
              <a:rPr lang="en-US" b="1" dirty="0"/>
              <a:t>of maize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b="1" dirty="0" smtClean="0"/>
              <a:t>Stalk </a:t>
            </a:r>
            <a:r>
              <a:rPr lang="en-US" b="1" dirty="0"/>
              <a:t>rot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/>
              <a:t>	</a:t>
            </a:r>
            <a:r>
              <a:rPr lang="en-US" sz="2600" b="1" dirty="0" smtClean="0">
                <a:solidFill>
                  <a:srgbClr val="FFFF00"/>
                </a:solidFill>
              </a:rPr>
              <a:t>a. </a:t>
            </a:r>
            <a:r>
              <a:rPr lang="en-US" sz="2600" b="1" dirty="0" err="1" smtClean="0">
                <a:solidFill>
                  <a:srgbClr val="FFFF00"/>
                </a:solidFill>
              </a:rPr>
              <a:t>Fusariun</a:t>
            </a:r>
            <a:r>
              <a:rPr lang="en-US" sz="2600" b="1" dirty="0" smtClean="0">
                <a:solidFill>
                  <a:srgbClr val="FFFF00"/>
                </a:solidFill>
              </a:rPr>
              <a:t> &amp; </a:t>
            </a:r>
            <a:r>
              <a:rPr lang="en-US" sz="2600" b="1" dirty="0" err="1" smtClean="0">
                <a:solidFill>
                  <a:srgbClr val="FFFF00"/>
                </a:solidFill>
              </a:rPr>
              <a:t>Gibberella</a:t>
            </a:r>
            <a:r>
              <a:rPr lang="en-US" sz="2600" b="1" dirty="0" smtClean="0">
                <a:solidFill>
                  <a:srgbClr val="FFFF00"/>
                </a:solidFill>
              </a:rPr>
              <a:t> Ear Rot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dirty="0" smtClean="0">
                <a:solidFill>
                  <a:srgbClr val="FFFF00"/>
                </a:solidFill>
              </a:rPr>
              <a:t>	b. </a:t>
            </a:r>
            <a:r>
              <a:rPr lang="en-US" sz="2600" b="1" dirty="0" err="1" smtClean="0">
                <a:solidFill>
                  <a:srgbClr val="FFFF00"/>
                </a:solidFill>
              </a:rPr>
              <a:t>Penicillium</a:t>
            </a:r>
            <a:r>
              <a:rPr lang="en-US" sz="2600" b="1" dirty="0" smtClean="0">
                <a:solidFill>
                  <a:srgbClr val="FFFF00"/>
                </a:solidFill>
              </a:rPr>
              <a:t> Ear Rot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dirty="0" smtClean="0">
                <a:solidFill>
                  <a:srgbClr val="FFFF00"/>
                </a:solidFill>
              </a:rPr>
              <a:t>	c. </a:t>
            </a:r>
            <a:r>
              <a:rPr lang="en-US" sz="2600" b="1" dirty="0" err="1" smtClean="0">
                <a:solidFill>
                  <a:srgbClr val="FFFF00"/>
                </a:solidFill>
              </a:rPr>
              <a:t>Aspergillus</a:t>
            </a:r>
            <a:r>
              <a:rPr lang="en-US" sz="2600" b="1" dirty="0" smtClean="0">
                <a:solidFill>
                  <a:srgbClr val="FFFF00"/>
                </a:solidFill>
              </a:rPr>
              <a:t> Ear Rot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00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FFFF00"/>
                </a:solidFill>
              </a:rPr>
              <a:t>SEED AND SEEDLING DISEASES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 rtlCol="0">
            <a:normAutofit fontScale="92500"/>
          </a:bodyPr>
          <a:lstStyle/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/>
              <a:t>Sick </a:t>
            </a:r>
            <a:r>
              <a:rPr lang="en-US" b="1" dirty="0"/>
              <a:t>seed does not grow </a:t>
            </a:r>
            <a:r>
              <a:rPr lang="en-US" b="1" dirty="0" smtClean="0"/>
              <a:t>properly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/>
              <a:t>If </a:t>
            </a:r>
            <a:r>
              <a:rPr lang="en-US" b="1" dirty="0"/>
              <a:t>the some seeds grow, the plants wilt and necrosis of plant </a:t>
            </a:r>
            <a:r>
              <a:rPr lang="en-US" b="1" dirty="0" smtClean="0"/>
              <a:t>occur 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/>
              <a:t>Wilting of </a:t>
            </a:r>
            <a:r>
              <a:rPr lang="en-US" b="1" dirty="0"/>
              <a:t>newly grown plants occur mostly </a:t>
            </a:r>
            <a:r>
              <a:rPr lang="en-US" b="1" dirty="0" smtClean="0"/>
              <a:t>in </a:t>
            </a:r>
            <a:r>
              <a:rPr lang="en-US" b="1" dirty="0"/>
              <a:t>the early growing crops </a:t>
            </a:r>
            <a:r>
              <a:rPr lang="en-US" b="1" dirty="0" smtClean="0"/>
              <a:t>due to high temperature 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err="1"/>
              <a:t>Furarium</a:t>
            </a:r>
            <a:r>
              <a:rPr lang="en-US" b="1" dirty="0"/>
              <a:t>, </a:t>
            </a:r>
            <a:r>
              <a:rPr lang="en-US" b="1" dirty="0" err="1" smtClean="0"/>
              <a:t>Pythium</a:t>
            </a:r>
            <a:r>
              <a:rPr lang="en-US" b="1" dirty="0" smtClean="0"/>
              <a:t>, </a:t>
            </a:r>
            <a:r>
              <a:rPr lang="en-US" b="1" dirty="0" err="1"/>
              <a:t>Nigrospora</a:t>
            </a:r>
            <a:r>
              <a:rPr lang="en-US" b="1" dirty="0"/>
              <a:t>, </a:t>
            </a:r>
            <a:r>
              <a:rPr lang="en-US" b="1" dirty="0" err="1" smtClean="0"/>
              <a:t>Diplodia</a:t>
            </a:r>
            <a:r>
              <a:rPr lang="en-US" b="1" dirty="0" smtClean="0"/>
              <a:t> etc. fungi cause </a:t>
            </a:r>
            <a:r>
              <a:rPr lang="en-US" b="1" dirty="0"/>
              <a:t>seed and seedling </a:t>
            </a:r>
            <a:r>
              <a:rPr lang="en-US" b="1" dirty="0" smtClean="0"/>
              <a:t>disease </a:t>
            </a:r>
            <a:endParaRPr lang="en-US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8189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FFFF00"/>
                </a:solidFill>
              </a:rPr>
              <a:t>SEED AND SEEDLING DISEASES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136195" name="Picture 2" descr="C:\Users\Dr. Muhammad Arshad\Desktop\PIc\download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3916363"/>
            <a:ext cx="3810000" cy="2713037"/>
          </a:xfrm>
          <a:noFill/>
        </p:spPr>
      </p:pic>
      <p:pic>
        <p:nvPicPr>
          <p:cNvPr id="136196" name="Picture 4" descr="C:\Users\Dr. Muhammad Arshad\Desktop\PIc\downloa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8" y="1447800"/>
            <a:ext cx="7929562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5" descr="C:\Users\Dr. Muhammad Arshad\Desktop\PIc\20110614150224520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500" y="3916363"/>
            <a:ext cx="4102100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002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</a:rPr>
              <a:t>SEED AND SEEDLING DISEASES</a:t>
            </a:r>
            <a:endParaRPr lang="en-US" sz="4800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CONTROL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/>
              <a:t>Use of healthy seed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/>
              <a:t>Use of resistant varieties/hybrids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/>
              <a:t>Seed treatment with </a:t>
            </a:r>
            <a:r>
              <a:rPr lang="en-US" b="1" dirty="0" err="1" smtClean="0"/>
              <a:t>Topsin</a:t>
            </a:r>
            <a:r>
              <a:rPr lang="en-US" b="1" dirty="0" smtClean="0"/>
              <a:t>-M @ 2 </a:t>
            </a:r>
            <a:r>
              <a:rPr lang="en-US" b="1" dirty="0" err="1" smtClean="0"/>
              <a:t>gm</a:t>
            </a:r>
            <a:r>
              <a:rPr lang="en-US" b="1" dirty="0" smtClean="0"/>
              <a:t>/Kg of seed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4598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LEAF BLIGHT</a:t>
            </a:r>
            <a:endParaRPr lang="en-US" sz="5400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800600" cy="5257800"/>
          </a:xfrm>
        </p:spPr>
        <p:txBody>
          <a:bodyPr rtlCol="0">
            <a:normAutofit fontScale="25000" lnSpcReduction="20000"/>
          </a:bodyPr>
          <a:lstStyle/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2800" b="1" dirty="0" smtClean="0">
                <a:solidFill>
                  <a:srgbClr val="92D050"/>
                </a:solidFill>
              </a:rPr>
              <a:t>Northern Leaf Blight </a:t>
            </a:r>
          </a:p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dirty="0" smtClean="0"/>
              <a:t>C:O </a:t>
            </a:r>
            <a:r>
              <a:rPr lang="en-US" sz="9600" i="1" dirty="0" err="1" smtClean="0">
                <a:solidFill>
                  <a:srgbClr val="FFFF00"/>
                </a:solidFill>
              </a:rPr>
              <a:t>Helminthosporium</a:t>
            </a:r>
            <a:r>
              <a:rPr lang="en-US" sz="9600" i="1" dirty="0" smtClean="0">
                <a:solidFill>
                  <a:srgbClr val="FFFF00"/>
                </a:solidFill>
              </a:rPr>
              <a:t> </a:t>
            </a:r>
            <a:r>
              <a:rPr lang="en-US" sz="9600" i="1" dirty="0" err="1" smtClean="0">
                <a:solidFill>
                  <a:srgbClr val="FFFF00"/>
                </a:solidFill>
              </a:rPr>
              <a:t>turcicum</a:t>
            </a:r>
            <a:endParaRPr lang="en-US" sz="9600" i="1" dirty="0" smtClean="0">
              <a:solidFill>
                <a:srgbClr val="FFFF00"/>
              </a:solidFill>
            </a:endParaRPr>
          </a:p>
          <a:p>
            <a:pPr algn="just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8000" b="1" dirty="0" smtClean="0"/>
              <a:t>It is mostly found in cold &amp; hilly areas</a:t>
            </a:r>
          </a:p>
          <a:p>
            <a:pPr algn="just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8000" b="1" dirty="0" smtClean="0"/>
              <a:t>The disease appears first on lower leaves &amp; then spread on all the leaves of plant</a:t>
            </a:r>
          </a:p>
          <a:p>
            <a:pPr algn="just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8000" b="1" dirty="0" smtClean="0"/>
              <a:t>Elongated &amp; spindle-shaped necrotic lesions appear on leaves</a:t>
            </a:r>
          </a:p>
          <a:p>
            <a:pPr algn="just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8000" b="1" dirty="0" smtClean="0"/>
              <a:t>In severe attack, leaves become dry due to which plants can’t synthesize food &amp; production is reduced.</a:t>
            </a:r>
            <a:endParaRPr lang="en-US" sz="8000" b="1" dirty="0"/>
          </a:p>
        </p:txBody>
      </p:sp>
      <p:pic>
        <p:nvPicPr>
          <p:cNvPr id="138244" name="Picture 3" descr="C:\Users\Dr. Muhammad Arshad\Desktop\download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53063" y="1524000"/>
            <a:ext cx="3309937" cy="4724400"/>
          </a:xfrm>
          <a:noFill/>
        </p:spPr>
      </p:pic>
    </p:spTree>
    <p:extLst>
      <p:ext uri="{BB962C8B-B14F-4D97-AF65-F5344CB8AC3E}">
        <p14:creationId xmlns:p14="http://schemas.microsoft.com/office/powerpoint/2010/main" xmlns="" val="50066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LEAF BLIGHT</a:t>
            </a:r>
            <a:endParaRPr lang="en-US" sz="5400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953000" cy="5486400"/>
          </a:xfrm>
        </p:spPr>
        <p:txBody>
          <a:bodyPr rtlCol="0">
            <a:normAutofit fontScale="25000" lnSpcReduction="20000"/>
          </a:bodyPr>
          <a:lstStyle/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2800" b="1" dirty="0" smtClean="0">
                <a:solidFill>
                  <a:srgbClr val="92D050"/>
                </a:solidFill>
              </a:rPr>
              <a:t>Southern Leaf Blight </a:t>
            </a:r>
          </a:p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dirty="0" smtClean="0"/>
              <a:t>C:O </a:t>
            </a:r>
            <a:r>
              <a:rPr lang="en-US" sz="9600" i="1" dirty="0" err="1" smtClean="0">
                <a:solidFill>
                  <a:srgbClr val="FFFF00"/>
                </a:solidFill>
              </a:rPr>
              <a:t>Helminthosporium</a:t>
            </a:r>
            <a:r>
              <a:rPr lang="en-US" sz="9600" i="1" dirty="0" smtClean="0">
                <a:solidFill>
                  <a:srgbClr val="FFFF00"/>
                </a:solidFill>
              </a:rPr>
              <a:t> </a:t>
            </a:r>
            <a:r>
              <a:rPr lang="en-US" sz="9600" i="1" dirty="0" err="1" smtClean="0">
                <a:solidFill>
                  <a:srgbClr val="FFFF00"/>
                </a:solidFill>
              </a:rPr>
              <a:t>maydis</a:t>
            </a:r>
            <a:endParaRPr lang="en-US" sz="9600" i="1" dirty="0" smtClean="0">
              <a:solidFill>
                <a:srgbClr val="FFFF00"/>
              </a:solidFill>
            </a:endParaRPr>
          </a:p>
          <a:p>
            <a:pPr algn="just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8000" b="1" dirty="0" smtClean="0"/>
              <a:t>It is mostly found in plain areas</a:t>
            </a:r>
          </a:p>
          <a:p>
            <a:pPr algn="just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8000" b="1" dirty="0" smtClean="0"/>
              <a:t>The disease appears first on lower leaves &amp; then spread on all the leaves of plant</a:t>
            </a:r>
          </a:p>
          <a:p>
            <a:pPr algn="just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8000" b="1" dirty="0" smtClean="0"/>
              <a:t>Brown oval </a:t>
            </a:r>
            <a:r>
              <a:rPr lang="en-US" sz="8000" b="1" dirty="0"/>
              <a:t>shaped </a:t>
            </a:r>
            <a:r>
              <a:rPr lang="en-US" sz="8000" b="1" dirty="0" smtClean="0"/>
              <a:t>spots </a:t>
            </a:r>
            <a:r>
              <a:rPr lang="en-US" sz="8000" b="1" dirty="0"/>
              <a:t>are </a:t>
            </a:r>
            <a:r>
              <a:rPr lang="en-US" sz="8000" b="1" dirty="0" smtClean="0"/>
              <a:t>produced </a:t>
            </a:r>
            <a:r>
              <a:rPr lang="en-US" sz="8000" b="1" dirty="0"/>
              <a:t>on leaves which spread rapidly at </a:t>
            </a:r>
            <a:r>
              <a:rPr lang="en-US" sz="8000" b="1" dirty="0" smtClean="0"/>
              <a:t>25-30C°</a:t>
            </a:r>
          </a:p>
          <a:p>
            <a:pPr algn="just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8000" b="1" dirty="0" smtClean="0"/>
              <a:t>In </a:t>
            </a:r>
            <a:r>
              <a:rPr lang="en-US" sz="8000" b="1" dirty="0"/>
              <a:t>Punjab, this disease attacks on the </a:t>
            </a:r>
            <a:r>
              <a:rPr lang="en-US" sz="8000" b="1" dirty="0" smtClean="0"/>
              <a:t>crop </a:t>
            </a:r>
            <a:r>
              <a:rPr lang="en-US" sz="8000" b="1" dirty="0"/>
              <a:t>near </a:t>
            </a:r>
            <a:r>
              <a:rPr lang="en-US" sz="8000" b="1" dirty="0" smtClean="0"/>
              <a:t>maturity </a:t>
            </a:r>
          </a:p>
        </p:txBody>
      </p:sp>
      <p:pic>
        <p:nvPicPr>
          <p:cNvPr id="139268" name="Picture 2" descr="C:\Users\Dr. Muhammad Arshad\Desktop\5076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447800"/>
            <a:ext cx="2971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219200"/>
            <a:ext cx="3200400" cy="5257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4529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LEAF BLIGHT</a:t>
            </a:r>
            <a:endParaRPr lang="en-US" sz="5400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953000" cy="5486400"/>
          </a:xfrm>
        </p:spPr>
        <p:txBody>
          <a:bodyPr rtlCol="0">
            <a:normAutofit fontScale="25000" lnSpcReduction="20000"/>
          </a:bodyPr>
          <a:lstStyle/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2800" b="1" dirty="0" smtClean="0">
                <a:solidFill>
                  <a:srgbClr val="92D050"/>
                </a:solidFill>
              </a:rPr>
              <a:t>Yellow Leaf Blight </a:t>
            </a:r>
          </a:p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dirty="0" smtClean="0"/>
              <a:t>C:O </a:t>
            </a:r>
            <a:r>
              <a:rPr lang="en-US" sz="9600" i="1" dirty="0" err="1" smtClean="0">
                <a:solidFill>
                  <a:srgbClr val="FFFF00"/>
                </a:solidFill>
              </a:rPr>
              <a:t>Phyllosticta</a:t>
            </a:r>
            <a:r>
              <a:rPr lang="en-US" sz="9600" i="1" dirty="0" smtClean="0">
                <a:solidFill>
                  <a:srgbClr val="FFFF00"/>
                </a:solidFill>
              </a:rPr>
              <a:t> </a:t>
            </a:r>
            <a:r>
              <a:rPr lang="en-US" sz="9600" i="1" dirty="0" err="1">
                <a:solidFill>
                  <a:srgbClr val="FFFF00"/>
                </a:solidFill>
              </a:rPr>
              <a:t>maydis</a:t>
            </a:r>
            <a:r>
              <a:rPr lang="en-US" sz="9600" i="1" dirty="0">
                <a:solidFill>
                  <a:srgbClr val="FFFF00"/>
                </a:solidFill>
              </a:rPr>
              <a:t> </a:t>
            </a:r>
            <a:endParaRPr lang="en-US" sz="9600" i="1" dirty="0" smtClean="0">
              <a:solidFill>
                <a:srgbClr val="FFFF00"/>
              </a:solidFill>
            </a:endParaRPr>
          </a:p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5600" i="1" dirty="0" smtClean="0">
              <a:solidFill>
                <a:srgbClr val="FFFF00"/>
              </a:solidFill>
            </a:endParaRP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9200" b="1" dirty="0" smtClean="0"/>
              <a:t>Humid warm </a:t>
            </a:r>
            <a:r>
              <a:rPr lang="en-US" sz="9200" b="1" dirty="0"/>
              <a:t>weather </a:t>
            </a:r>
            <a:r>
              <a:rPr lang="en-US" sz="9200" b="1" dirty="0" err="1"/>
              <a:t>favours</a:t>
            </a:r>
            <a:r>
              <a:rPr lang="en-US" sz="9200" b="1" dirty="0"/>
              <a:t> the </a:t>
            </a:r>
            <a:r>
              <a:rPr lang="en-US" sz="9200" b="1" dirty="0" smtClean="0"/>
              <a:t>disease development</a:t>
            </a:r>
            <a:endParaRPr lang="en-US" sz="9200" b="1" dirty="0"/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9200" b="1" dirty="0" smtClean="0"/>
              <a:t>Young </a:t>
            </a:r>
            <a:r>
              <a:rPr lang="en-US" sz="9200" b="1" dirty="0"/>
              <a:t>diseased plants show the symptoms similar to those observed in nitrogen deficient </a:t>
            </a:r>
            <a:r>
              <a:rPr lang="en-US" sz="9200" b="1" dirty="0" smtClean="0"/>
              <a:t>plants </a:t>
            </a:r>
            <a:endParaRPr lang="en-US" sz="9200" b="1" dirty="0"/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9200" b="1" dirty="0" smtClean="0"/>
              <a:t>In mature </a:t>
            </a:r>
            <a:r>
              <a:rPr lang="en-US" sz="9200" b="1" dirty="0"/>
              <a:t>plants, </a:t>
            </a:r>
            <a:r>
              <a:rPr lang="en-US" sz="9200" b="1" dirty="0" smtClean="0"/>
              <a:t>lesions are narrow</a:t>
            </a:r>
            <a:r>
              <a:rPr lang="en-US" sz="9200" b="1" dirty="0"/>
              <a:t>, necrotic and parallel to the </a:t>
            </a:r>
            <a:r>
              <a:rPr lang="en-US" sz="9200" b="1" dirty="0" smtClean="0"/>
              <a:t>veins</a:t>
            </a:r>
            <a:endParaRPr lang="en-US" sz="9200" b="1" dirty="0"/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9200" b="1" dirty="0" smtClean="0"/>
              <a:t>In </a:t>
            </a:r>
            <a:r>
              <a:rPr lang="en-US" sz="9200" b="1" dirty="0"/>
              <a:t>older leaves, </a:t>
            </a:r>
            <a:r>
              <a:rPr lang="en-US" sz="9200" b="1" dirty="0" smtClean="0"/>
              <a:t>lesions </a:t>
            </a:r>
            <a:r>
              <a:rPr lang="en-US" sz="9200" b="1" dirty="0"/>
              <a:t>develop further and produce </a:t>
            </a:r>
            <a:r>
              <a:rPr lang="en-US" sz="9200" b="1" dirty="0" err="1" smtClean="0"/>
              <a:t>blightening</a:t>
            </a:r>
            <a:r>
              <a:rPr lang="en-US" sz="9200" b="1" dirty="0" smtClean="0"/>
              <a:t> </a:t>
            </a:r>
            <a:r>
              <a:rPr lang="en-US" sz="9200" b="1" dirty="0"/>
              <a:t>near the </a:t>
            </a:r>
            <a:r>
              <a:rPr lang="en-US" sz="9200" b="1" dirty="0" smtClean="0"/>
              <a:t>tip</a:t>
            </a:r>
            <a:endParaRPr lang="en-US" sz="9200" b="1" dirty="0"/>
          </a:p>
        </p:txBody>
      </p:sp>
      <p:pic>
        <p:nvPicPr>
          <p:cNvPr id="140292" name="Picture 2" descr="C:\Users\Dr. Muhammad Arshad\Desktop\download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3413" y="1430338"/>
            <a:ext cx="3125787" cy="4970462"/>
          </a:xfrm>
          <a:noFill/>
        </p:spPr>
      </p:pic>
    </p:spTree>
    <p:extLst>
      <p:ext uri="{BB962C8B-B14F-4D97-AF65-F5344CB8AC3E}">
        <p14:creationId xmlns:p14="http://schemas.microsoft.com/office/powerpoint/2010/main" xmlns="" val="6540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FFFF00"/>
                </a:solidFill>
              </a:rPr>
              <a:t>QUALITY COMPARISON OF CORN OIL WITH OTHER EDIBLE OILS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7163" y="1143000"/>
          <a:ext cx="8834435" cy="5638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46"/>
                <a:gridCol w="744249"/>
                <a:gridCol w="1059071"/>
                <a:gridCol w="957538"/>
                <a:gridCol w="789084"/>
                <a:gridCol w="1059071"/>
                <a:gridCol w="957538"/>
                <a:gridCol w="1123336"/>
                <a:gridCol w="925402"/>
              </a:tblGrid>
              <a:tr h="805543">
                <a:tc rowSpan="2"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Type of</a:t>
                      </a:r>
                    </a:p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Oil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Saturated fatty acids 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Unsaturated fatty acids 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Linoleic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Others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/>
                </a:tc>
              </a:tr>
              <a:tr h="80554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Total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70C0"/>
                          </a:solidFill>
                        </a:rPr>
                        <a:t>Palmitic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70C0"/>
                          </a:solidFill>
                        </a:rPr>
                        <a:t>Stearic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Total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70C0"/>
                          </a:solidFill>
                        </a:rPr>
                        <a:t>Palmitic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70C0"/>
                          </a:solidFill>
                        </a:rPr>
                        <a:t>Stearic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36" marR="91436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0554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Olive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11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09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02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89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88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08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91436" marR="91436" anchor="ctr"/>
                </a:tc>
              </a:tr>
              <a:tr h="80554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Corn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08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02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84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28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53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01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02</a:t>
                      </a:r>
                      <a:endParaRPr lang="en-US" sz="1800" dirty="0"/>
                    </a:p>
                  </a:txBody>
                  <a:tcPr marL="91436" marR="91436" anchor="ctr"/>
                </a:tc>
              </a:tr>
              <a:tr h="80554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Soybean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09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06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80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52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07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01</a:t>
                      </a:r>
                      <a:endParaRPr lang="en-US" sz="1800" dirty="0"/>
                    </a:p>
                  </a:txBody>
                  <a:tcPr marL="91436" marR="91436" anchor="ctr"/>
                </a:tc>
              </a:tr>
              <a:tr h="80554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Sunflower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06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06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83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63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91436" marR="91436" anchor="ctr"/>
                </a:tc>
              </a:tr>
              <a:tr h="80554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Palm 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45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39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06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49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49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Traces</a:t>
                      </a:r>
                      <a:endParaRPr lang="en-US" sz="1800" dirty="0"/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01</a:t>
                      </a:r>
                      <a:endParaRPr lang="en-US" sz="1800" dirty="0"/>
                    </a:p>
                  </a:txBody>
                  <a:tcPr marL="91436" marR="91436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LEAF BLIGHT</a:t>
            </a:r>
            <a:endParaRPr lang="en-US" sz="5400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864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 smtClean="0">
                <a:solidFill>
                  <a:srgbClr val="92D050"/>
                </a:solidFill>
              </a:rPr>
              <a:t>CONTROL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3600" dirty="0"/>
              <a:t>Destroy the plant disease debris of previous </a:t>
            </a:r>
            <a:r>
              <a:rPr lang="en-US" sz="3600" dirty="0" smtClean="0"/>
              <a:t>crop </a:t>
            </a:r>
            <a:endParaRPr lang="en-US" sz="3600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3600" dirty="0"/>
              <a:t>Spray the fungicide </a:t>
            </a:r>
            <a:r>
              <a:rPr lang="en-US" sz="3600" dirty="0" err="1" smtClean="0"/>
              <a:t>Dithane</a:t>
            </a:r>
            <a:r>
              <a:rPr lang="en-US" sz="3600" dirty="0" smtClean="0"/>
              <a:t> M-45 </a:t>
            </a:r>
            <a:r>
              <a:rPr lang="en-US" sz="3600" dirty="0"/>
              <a:t>@ 500 </a:t>
            </a:r>
            <a:r>
              <a:rPr lang="en-US" sz="3600" dirty="0" err="1"/>
              <a:t>gm</a:t>
            </a:r>
            <a:r>
              <a:rPr lang="en-US" sz="3600" dirty="0"/>
              <a:t>/acre or </a:t>
            </a:r>
            <a:r>
              <a:rPr lang="en-US" sz="3600" dirty="0" err="1"/>
              <a:t>B</a:t>
            </a:r>
            <a:r>
              <a:rPr lang="en-US" sz="3600" dirty="0" err="1" smtClean="0"/>
              <a:t>enlate</a:t>
            </a:r>
            <a:r>
              <a:rPr lang="en-US" sz="3600" dirty="0" smtClean="0"/>
              <a:t> </a:t>
            </a:r>
            <a:r>
              <a:rPr lang="en-US" sz="3600" dirty="0"/>
              <a:t>@ 500 </a:t>
            </a:r>
            <a:r>
              <a:rPr lang="en-US" sz="3600" dirty="0" err="1"/>
              <a:t>gm</a:t>
            </a:r>
            <a:r>
              <a:rPr lang="en-US" sz="3600" dirty="0"/>
              <a:t>/acre or </a:t>
            </a:r>
            <a:r>
              <a:rPr lang="en-US" sz="3600" dirty="0" err="1" smtClean="0"/>
              <a:t>Antracol</a:t>
            </a:r>
            <a:r>
              <a:rPr lang="en-US" sz="3600" dirty="0" smtClean="0"/>
              <a:t> @ 2 </a:t>
            </a:r>
            <a:r>
              <a:rPr lang="en-US" sz="3600" dirty="0" err="1"/>
              <a:t>gm</a:t>
            </a:r>
            <a:r>
              <a:rPr lang="en-US" sz="3600" dirty="0"/>
              <a:t>/liter of </a:t>
            </a:r>
            <a:r>
              <a:rPr lang="en-US" sz="3600" dirty="0" smtClean="0"/>
              <a:t>water at the appearance of disease</a:t>
            </a:r>
            <a:endParaRPr lang="en-US" sz="3600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3600" dirty="0"/>
              <a:t>Repeat the spry after 10 </a:t>
            </a:r>
            <a:r>
              <a:rPr lang="en-US" sz="3600" dirty="0" smtClean="0"/>
              <a:t>days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66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RUST OF MAIZE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953000" cy="5334000"/>
          </a:xfrm>
        </p:spPr>
        <p:txBody>
          <a:bodyPr rtlCol="0">
            <a:normAutofit fontScale="25000" lnSpcReduction="20000"/>
          </a:bodyPr>
          <a:lstStyle/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1200" dirty="0" smtClean="0"/>
              <a:t>C:O  </a:t>
            </a:r>
            <a:r>
              <a:rPr lang="en-US" sz="11200" i="1" dirty="0" err="1" smtClean="0">
                <a:solidFill>
                  <a:srgbClr val="FFFF00"/>
                </a:solidFill>
              </a:rPr>
              <a:t>Puccinia</a:t>
            </a:r>
            <a:r>
              <a:rPr lang="en-US" sz="11200" i="1" dirty="0" smtClean="0">
                <a:solidFill>
                  <a:srgbClr val="FFFF00"/>
                </a:solidFill>
              </a:rPr>
              <a:t> </a:t>
            </a:r>
            <a:r>
              <a:rPr lang="en-US" sz="11200" i="1" dirty="0" err="1" smtClean="0">
                <a:solidFill>
                  <a:srgbClr val="FFFF00"/>
                </a:solidFill>
              </a:rPr>
              <a:t>sorghi</a:t>
            </a:r>
            <a:endParaRPr lang="en-US" sz="11200" i="1" dirty="0" smtClean="0">
              <a:solidFill>
                <a:srgbClr val="FFFF00"/>
              </a:solidFill>
            </a:endParaRP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200" b="1" dirty="0" smtClean="0"/>
              <a:t>This </a:t>
            </a:r>
            <a:r>
              <a:rPr lang="en-US" sz="11200" b="1" dirty="0"/>
              <a:t>disease attacks on maize crop in spring </a:t>
            </a:r>
            <a:r>
              <a:rPr lang="en-US" sz="11200" b="1" dirty="0" smtClean="0"/>
              <a:t>season</a:t>
            </a:r>
            <a:endParaRPr lang="en-US" sz="11200" b="1" dirty="0"/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200" b="1" dirty="0" smtClean="0"/>
              <a:t>High </a:t>
            </a:r>
            <a:r>
              <a:rPr lang="en-US" sz="11200" b="1" dirty="0"/>
              <a:t>temperature and high humidity </a:t>
            </a:r>
            <a:r>
              <a:rPr lang="en-US" sz="11200" b="1" dirty="0" err="1" smtClean="0"/>
              <a:t>favour</a:t>
            </a:r>
            <a:r>
              <a:rPr lang="en-US" sz="11200" b="1" dirty="0" smtClean="0"/>
              <a:t> </a:t>
            </a:r>
            <a:r>
              <a:rPr lang="en-US" sz="11200" b="1" dirty="0"/>
              <a:t>the </a:t>
            </a:r>
            <a:r>
              <a:rPr lang="en-US" sz="11200" b="1" dirty="0" smtClean="0"/>
              <a:t>disease</a:t>
            </a:r>
            <a:endParaRPr lang="en-US" sz="11200" b="1" dirty="0"/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200" b="1" dirty="0" smtClean="0"/>
              <a:t>Leaves </a:t>
            </a:r>
            <a:r>
              <a:rPr lang="en-US" sz="11200" b="1" dirty="0"/>
              <a:t>loose their green color, dry up and drop on the </a:t>
            </a:r>
            <a:r>
              <a:rPr lang="en-US" sz="11200" b="1" dirty="0" smtClean="0"/>
              <a:t>ground</a:t>
            </a:r>
            <a:endParaRPr lang="en-US" sz="11200" b="1" dirty="0"/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200" b="1" dirty="0" smtClean="0"/>
              <a:t>In </a:t>
            </a:r>
            <a:r>
              <a:rPr lang="en-US" sz="11200" b="1" dirty="0"/>
              <a:t>severe cases, plants do not bear the </a:t>
            </a:r>
            <a:r>
              <a:rPr lang="en-US" sz="11200" b="1" dirty="0" smtClean="0"/>
              <a:t>cobs</a:t>
            </a:r>
            <a:endParaRPr lang="en-US" sz="11200" b="1" dirty="0"/>
          </a:p>
        </p:txBody>
      </p:sp>
      <p:pic>
        <p:nvPicPr>
          <p:cNvPr id="142340" name="Picture 2" descr="C:\Users\Dr. Muhammad Arshad\Desktop\PIc\ru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9925" y="1371600"/>
            <a:ext cx="31686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72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RUST OF MAIZE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876800" cy="5638800"/>
          </a:xfrm>
        </p:spPr>
        <p:txBody>
          <a:bodyPr rtlCol="0">
            <a:normAutofit fontScale="70000" lnSpcReduction="20000"/>
          </a:bodyPr>
          <a:lstStyle/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4200" b="1" i="1" dirty="0"/>
              <a:t>Yellow spots appear on leaves which turn into reddish brown in </a:t>
            </a:r>
            <a:r>
              <a:rPr lang="en-US" sz="4200" b="1" i="1" dirty="0" err="1"/>
              <a:t>colour</a:t>
            </a:r>
            <a:r>
              <a:rPr lang="en-US" sz="4200" b="1" i="1" dirty="0"/>
              <a:t> and then become </a:t>
            </a:r>
            <a:r>
              <a:rPr lang="en-US" sz="4200" b="1" i="1" dirty="0" err="1"/>
              <a:t>postules</a:t>
            </a:r>
            <a:r>
              <a:rPr lang="en-US" sz="4200" b="1" i="1" dirty="0"/>
              <a:t>. 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4200" b="1" i="1" dirty="0"/>
              <a:t>The </a:t>
            </a:r>
            <a:r>
              <a:rPr lang="en-US" sz="4200" b="1" i="1" dirty="0" err="1"/>
              <a:t>postules</a:t>
            </a:r>
            <a:r>
              <a:rPr lang="en-US" sz="4200" b="1" i="1" dirty="0"/>
              <a:t> burst soon, </a:t>
            </a:r>
            <a:r>
              <a:rPr lang="en-US" sz="4200" b="1" i="1" dirty="0" smtClean="0"/>
              <a:t>dislodging </a:t>
            </a:r>
            <a:r>
              <a:rPr lang="en-US" sz="4200" b="1" i="1" dirty="0"/>
              <a:t>the reddish brown powdery </a:t>
            </a:r>
            <a:r>
              <a:rPr lang="en-US" sz="4200" b="1" i="1" dirty="0" smtClean="0"/>
              <a:t>mass</a:t>
            </a:r>
          </a:p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400" b="1" dirty="0">
                <a:solidFill>
                  <a:srgbClr val="FF0000"/>
                </a:solidFill>
              </a:rPr>
              <a:t>CONTROL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4400" b="1" dirty="0"/>
              <a:t>Use resistant varieties</a:t>
            </a:r>
            <a:endParaRPr lang="en-US" sz="4200" b="1" i="1" dirty="0"/>
          </a:p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9600" i="1" dirty="0">
              <a:solidFill>
                <a:srgbClr val="FFFF00"/>
              </a:solidFill>
            </a:endParaRPr>
          </a:p>
        </p:txBody>
      </p:sp>
      <p:pic>
        <p:nvPicPr>
          <p:cNvPr id="143364" name="Picture 2" descr="C:\Users\Dr. Muhammad Arshad\Desktop\PIc\ru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3575" y="1295400"/>
            <a:ext cx="3175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8027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SMUT OF MAIZE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5181600" cy="5334000"/>
          </a:xfrm>
        </p:spPr>
        <p:txBody>
          <a:bodyPr rtlCol="0">
            <a:normAutofit fontScale="25000" lnSpcReduction="20000"/>
          </a:bodyPr>
          <a:lstStyle/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1200" dirty="0" smtClean="0"/>
              <a:t>C:O  </a:t>
            </a:r>
            <a:r>
              <a:rPr lang="en-US" sz="11200" b="1" i="1" dirty="0" err="1" smtClean="0">
                <a:solidFill>
                  <a:srgbClr val="FF0000"/>
                </a:solidFill>
              </a:rPr>
              <a:t>Ustilago</a:t>
            </a:r>
            <a:r>
              <a:rPr lang="en-US" sz="11200" b="1" i="1" dirty="0" smtClean="0">
                <a:solidFill>
                  <a:srgbClr val="FF0000"/>
                </a:solidFill>
              </a:rPr>
              <a:t> </a:t>
            </a:r>
            <a:r>
              <a:rPr lang="en-US" sz="11200" b="1" i="1" dirty="0" err="1" smtClean="0">
                <a:solidFill>
                  <a:srgbClr val="FF0000"/>
                </a:solidFill>
              </a:rPr>
              <a:t>maydos</a:t>
            </a:r>
            <a:endParaRPr lang="en-US" sz="11200" b="1" i="1" dirty="0" smtClean="0">
              <a:solidFill>
                <a:srgbClr val="FF0000"/>
              </a:solidFill>
            </a:endParaRP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200" b="1" i="1" dirty="0" smtClean="0"/>
              <a:t>This </a:t>
            </a:r>
            <a:r>
              <a:rPr lang="en-US" sz="11200" b="1" i="1" dirty="0"/>
              <a:t>disease is mostly found in hilly </a:t>
            </a:r>
            <a:r>
              <a:rPr lang="en-US" sz="11200" b="1" i="1" dirty="0" smtClean="0"/>
              <a:t>areas &amp; appears  </a:t>
            </a:r>
            <a:r>
              <a:rPr lang="en-US" sz="11200" b="1" i="1" dirty="0"/>
              <a:t>in the form of small </a:t>
            </a:r>
            <a:r>
              <a:rPr lang="en-US" sz="11200" b="1" i="1" dirty="0" smtClean="0"/>
              <a:t>tumors/galls </a:t>
            </a:r>
            <a:r>
              <a:rPr lang="en-US" sz="11200" b="1" i="1" dirty="0"/>
              <a:t>on any part of the plant above the </a:t>
            </a:r>
            <a:r>
              <a:rPr lang="en-US" sz="11200" b="1" i="1" dirty="0" smtClean="0"/>
              <a:t>ground</a:t>
            </a:r>
            <a:endParaRPr lang="en-US" sz="11200" b="1" i="1" dirty="0"/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200" b="1" i="1" dirty="0" smtClean="0"/>
              <a:t>First </a:t>
            </a:r>
            <a:r>
              <a:rPr lang="en-US" sz="11200" b="1" i="1" dirty="0"/>
              <a:t>gall is seen on leaves when </a:t>
            </a:r>
            <a:r>
              <a:rPr lang="en-US" sz="11200" b="1" i="1" dirty="0" smtClean="0"/>
              <a:t>plant </a:t>
            </a:r>
            <a:r>
              <a:rPr lang="en-US" sz="11200" b="1" i="1" dirty="0"/>
              <a:t>is more than a </a:t>
            </a:r>
            <a:r>
              <a:rPr lang="en-US" sz="11200" b="1" i="1" dirty="0" smtClean="0"/>
              <a:t>foot high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200" b="1" i="1" dirty="0" smtClean="0"/>
              <a:t>On </a:t>
            </a:r>
            <a:r>
              <a:rPr lang="en-US" sz="11200" b="1" i="1" dirty="0"/>
              <a:t>the appearance of tassels, small galls appear on </a:t>
            </a:r>
            <a:r>
              <a:rPr lang="en-US" sz="11200" b="1" i="1" dirty="0" smtClean="0"/>
              <a:t>it</a:t>
            </a:r>
            <a:endParaRPr lang="en-US" sz="11200" b="1" i="1" dirty="0"/>
          </a:p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1200" i="1" dirty="0"/>
          </a:p>
        </p:txBody>
      </p:sp>
      <p:pic>
        <p:nvPicPr>
          <p:cNvPr id="144388" name="Picture 2" descr="C:\Users\Dr. Muhammad Arshad\Desktop\PIc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295400"/>
            <a:ext cx="23622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3" descr="C:\Users\Dr. Muhammad Arshad\Desktop\PIc\m07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186238"/>
            <a:ext cx="23622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8230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SMUT OF MAIZE</a:t>
            </a:r>
          </a:p>
        </p:txBody>
      </p:sp>
      <p:sp>
        <p:nvSpPr>
          <p:cNvPr id="1454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5334000" cy="5334000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3000" i="1" smtClean="0"/>
              <a:t>Cob is frequently attacked. Grains are not produced near galls development</a:t>
            </a:r>
          </a:p>
          <a:p>
            <a:pPr algn="just" eaLnBrk="1" hangingPunct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3000" i="1" smtClean="0"/>
              <a:t>The galls remain covered by a thin whitish membrane when the membrane ruptures, the powdery mass of  spores are disseminated in the air and fall on the other plants in the field</a:t>
            </a:r>
          </a:p>
        </p:txBody>
      </p:sp>
      <p:pic>
        <p:nvPicPr>
          <p:cNvPr id="145412" name="Picture 2" descr="C:\Users\Dr. Muhammad Arshad\Desktop\PIc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2038" y="1295400"/>
            <a:ext cx="2468562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3" descr="C:\Users\Dr. Muhammad Arshad\Desktop\PIc\m07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343400"/>
            <a:ext cx="2438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7877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SMUT OF MAIZE</a:t>
            </a:r>
            <a:endParaRPr lang="en-US" sz="5400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 smtClean="0">
                <a:solidFill>
                  <a:srgbClr val="92D050"/>
                </a:solidFill>
              </a:rPr>
              <a:t>CONTROL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500" dirty="0"/>
              <a:t>Crop </a:t>
            </a:r>
            <a:r>
              <a:rPr lang="en-US" sz="3500" dirty="0" smtClean="0"/>
              <a:t>rotation</a:t>
            </a:r>
            <a:endParaRPr lang="en-US" sz="3500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500" dirty="0"/>
              <a:t>Field </a:t>
            </a:r>
            <a:r>
              <a:rPr lang="en-US" sz="3500" dirty="0" smtClean="0"/>
              <a:t>Sanitation</a:t>
            </a:r>
            <a:endParaRPr lang="en-US" sz="3500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500" dirty="0"/>
              <a:t>Use of resistant </a:t>
            </a:r>
            <a:r>
              <a:rPr lang="en-US" sz="3500" dirty="0" smtClean="0"/>
              <a:t>varieties</a:t>
            </a:r>
            <a:endParaRPr lang="en-US" sz="3500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500" dirty="0"/>
              <a:t>Seed </a:t>
            </a:r>
            <a:r>
              <a:rPr lang="en-US" sz="3500" dirty="0" smtClean="0"/>
              <a:t>Treatment</a:t>
            </a:r>
            <a:endParaRPr lang="en-US" sz="3500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500" dirty="0"/>
              <a:t>Destroy the plant </a:t>
            </a:r>
            <a:r>
              <a:rPr lang="en-US" sz="3500" dirty="0" smtClean="0"/>
              <a:t>disease </a:t>
            </a:r>
            <a:r>
              <a:rPr lang="en-US" sz="3500" dirty="0"/>
              <a:t>debris of affected </a:t>
            </a:r>
            <a:r>
              <a:rPr lang="en-US" sz="3500" dirty="0" smtClean="0"/>
              <a:t>crop</a:t>
            </a:r>
            <a:endParaRPr lang="en-US" sz="3500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500" dirty="0"/>
              <a:t>Do not grow the crop in the affected fields for some </a:t>
            </a:r>
            <a:r>
              <a:rPr lang="en-US" sz="3500" dirty="0" smtClean="0"/>
              <a:t>years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xmlns="" val="34329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STALK ROT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5105400" cy="5334000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C:O  	</a:t>
            </a:r>
            <a:r>
              <a:rPr lang="en-US" i="1" dirty="0" err="1" smtClean="0">
                <a:solidFill>
                  <a:srgbClr val="FFFF00"/>
                </a:solidFill>
              </a:rPr>
              <a:t>Fusarium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moniliforme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>
                <a:solidFill>
                  <a:srgbClr val="FFFF00"/>
                </a:solidFill>
              </a:rPr>
              <a:t>, </a:t>
            </a:r>
            <a:endParaRPr lang="en-US" i="1" dirty="0" smtClean="0">
              <a:solidFill>
                <a:srgbClr val="FFFF00"/>
              </a:solidFill>
            </a:endParaRPr>
          </a:p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>
                <a:solidFill>
                  <a:srgbClr val="FFFF00"/>
                </a:solidFill>
              </a:rPr>
              <a:t>	</a:t>
            </a:r>
            <a:r>
              <a:rPr lang="en-US" i="1" dirty="0" smtClean="0">
                <a:solidFill>
                  <a:srgbClr val="FFFF00"/>
                </a:solidFill>
              </a:rPr>
              <a:t>F</a:t>
            </a:r>
            <a:r>
              <a:rPr lang="en-US" i="1" dirty="0">
                <a:solidFill>
                  <a:srgbClr val="FFFF00"/>
                </a:solidFill>
              </a:rPr>
              <a:t>, </a:t>
            </a:r>
            <a:r>
              <a:rPr lang="en-US" i="1" dirty="0" err="1" smtClean="0">
                <a:solidFill>
                  <a:srgbClr val="FFFF00"/>
                </a:solidFill>
              </a:rPr>
              <a:t>verticillioides</a:t>
            </a:r>
            <a:endParaRPr lang="en-US" i="1" dirty="0" smtClean="0">
              <a:solidFill>
                <a:srgbClr val="FFFF00"/>
              </a:solidFill>
            </a:endParaRP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i="1" dirty="0" smtClean="0"/>
              <a:t>This </a:t>
            </a:r>
            <a:r>
              <a:rPr lang="en-US" b="1" i="1" dirty="0"/>
              <a:t>disease is spreading very rapidly since last some </a:t>
            </a:r>
            <a:r>
              <a:rPr lang="en-US" b="1" i="1" dirty="0" smtClean="0"/>
              <a:t>years </a:t>
            </a:r>
          </a:p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i="1" dirty="0" smtClean="0"/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i="1" dirty="0" smtClean="0"/>
              <a:t>In </a:t>
            </a:r>
            <a:r>
              <a:rPr lang="en-US" b="1" i="1" dirty="0"/>
              <a:t>stalk </a:t>
            </a:r>
            <a:r>
              <a:rPr lang="en-US" b="1" i="1" dirty="0" smtClean="0"/>
              <a:t>rot, </a:t>
            </a:r>
            <a:r>
              <a:rPr lang="en-US" b="1" i="1" dirty="0"/>
              <a:t>plants start rottening from the </a:t>
            </a:r>
            <a:r>
              <a:rPr lang="en-US" b="1" i="1" dirty="0" smtClean="0"/>
              <a:t>2</a:t>
            </a:r>
            <a:r>
              <a:rPr lang="en-US" b="1" i="1" baseline="30000" dirty="0" smtClean="0"/>
              <a:t>nd</a:t>
            </a:r>
            <a:r>
              <a:rPr lang="en-US" b="1" i="1" dirty="0" smtClean="0"/>
              <a:t>  internode</a:t>
            </a:r>
            <a:r>
              <a:rPr lang="en-US" b="1" i="1" dirty="0"/>
              <a:t>, leaves </a:t>
            </a:r>
            <a:r>
              <a:rPr lang="en-US" b="1" i="1" dirty="0" smtClean="0"/>
              <a:t>turn pale, dry up &amp; plants </a:t>
            </a:r>
            <a:r>
              <a:rPr lang="en-US" b="1" i="1" dirty="0"/>
              <a:t>fall on the </a:t>
            </a:r>
            <a:r>
              <a:rPr lang="en-US" b="1" i="1" dirty="0" smtClean="0"/>
              <a:t>ground</a:t>
            </a:r>
            <a:endParaRPr lang="en-US" b="1" i="1" dirty="0"/>
          </a:p>
        </p:txBody>
      </p:sp>
      <p:pic>
        <p:nvPicPr>
          <p:cNvPr id="147460" name="Picture 2" descr="C:\Users\Dr. Muhammad Arshad\Desktop\PIc\download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1850" y="1447800"/>
            <a:ext cx="29273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687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STALK ROT</a:t>
            </a:r>
          </a:p>
        </p:txBody>
      </p:sp>
      <p:sp>
        <p:nvSpPr>
          <p:cNvPr id="14848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5105400" cy="5334000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3200" i="1" smtClean="0"/>
              <a:t>When infected stalks are split, the phloem appears dark brown and there is browning of tissues and pith is shredded off </a:t>
            </a:r>
          </a:p>
          <a:p>
            <a:pPr algn="just" eaLnBrk="1" hangingPunct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3200" i="1" smtClean="0"/>
              <a:t>Cobs droop down, grains of the cobs remain small which reduce production </a:t>
            </a:r>
          </a:p>
        </p:txBody>
      </p:sp>
      <p:pic>
        <p:nvPicPr>
          <p:cNvPr id="148484" name="Picture 2" descr="C:\Users\Dr. Muhammad Arshad\Desktop\PIc\download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1850" y="1447800"/>
            <a:ext cx="29273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0096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FFFF00"/>
                </a:solidFill>
              </a:rPr>
              <a:t>STALK ROT</a:t>
            </a:r>
            <a:endParaRPr lang="en-US" sz="5400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91200"/>
          </a:xfrm>
        </p:spPr>
        <p:txBody>
          <a:bodyPr rtlCol="0">
            <a:normAutofit fontScale="40000" lnSpcReduction="20000"/>
          </a:bodyPr>
          <a:lstStyle/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6000" b="1" dirty="0" smtClean="0">
                <a:solidFill>
                  <a:srgbClr val="FF0000"/>
                </a:solidFill>
              </a:rPr>
              <a:t>CONTROL</a:t>
            </a:r>
          </a:p>
          <a:p>
            <a:pPr algn="just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7500" dirty="0"/>
              <a:t>Use of resistant varieties</a:t>
            </a:r>
          </a:p>
          <a:p>
            <a:pPr algn="just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7500" dirty="0"/>
              <a:t>Seed treatment with </a:t>
            </a:r>
            <a:r>
              <a:rPr lang="en-US" sz="7500" dirty="0" err="1" smtClean="0"/>
              <a:t>Topsin</a:t>
            </a:r>
            <a:r>
              <a:rPr lang="en-US" sz="7500" dirty="0" smtClean="0"/>
              <a:t>-M @ </a:t>
            </a:r>
            <a:r>
              <a:rPr lang="en-US" sz="7500" dirty="0"/>
              <a:t>2 g</a:t>
            </a:r>
            <a:r>
              <a:rPr lang="en-US" sz="7500" dirty="0" smtClean="0"/>
              <a:t>m/Kg of seed </a:t>
            </a:r>
            <a:endParaRPr lang="en-US" sz="7500" dirty="0"/>
          </a:p>
          <a:p>
            <a:pPr algn="just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7500" dirty="0"/>
              <a:t>Ridge sowing also reduces the </a:t>
            </a:r>
            <a:r>
              <a:rPr lang="en-US" sz="7500" dirty="0" smtClean="0"/>
              <a:t>disease </a:t>
            </a:r>
            <a:endParaRPr lang="en-US" sz="7500" dirty="0"/>
          </a:p>
          <a:p>
            <a:pPr algn="just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7500" dirty="0" smtClean="0"/>
              <a:t>Maize </a:t>
            </a:r>
            <a:r>
              <a:rPr lang="en-US" sz="7500" dirty="0"/>
              <a:t>crop should not grow in the affected field for 4-5 years and crop rotation should be </a:t>
            </a:r>
            <a:r>
              <a:rPr lang="en-US" sz="7500" dirty="0" smtClean="0"/>
              <a:t>adopted </a:t>
            </a:r>
            <a:endParaRPr lang="en-US" sz="7500" dirty="0"/>
          </a:p>
          <a:p>
            <a:pPr algn="just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7500" dirty="0"/>
              <a:t>Fungus is present in previous plants debris, </a:t>
            </a:r>
            <a:r>
              <a:rPr lang="en-US" sz="7500" dirty="0" smtClean="0"/>
              <a:t>it </a:t>
            </a:r>
            <a:r>
              <a:rPr lang="en-US" sz="7500" dirty="0"/>
              <a:t>should be </a:t>
            </a:r>
            <a:r>
              <a:rPr lang="en-US" sz="7500" dirty="0" smtClean="0"/>
              <a:t>destroyed</a:t>
            </a:r>
            <a:endParaRPr lang="en-US" sz="7500" dirty="0"/>
          </a:p>
          <a:p>
            <a:pPr algn="just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7500" dirty="0"/>
              <a:t>Use of nitrogenous fertilizer should be </a:t>
            </a:r>
            <a:r>
              <a:rPr lang="en-US" sz="7500" dirty="0" smtClean="0"/>
              <a:t>minimized</a:t>
            </a:r>
            <a:endParaRPr lang="en-US" sz="7500" dirty="0"/>
          </a:p>
          <a:p>
            <a:pPr algn="just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7500" dirty="0"/>
              <a:t>Potash should not be deficit in the </a:t>
            </a:r>
            <a:r>
              <a:rPr lang="en-US" sz="7500" dirty="0" smtClean="0"/>
              <a:t>field </a:t>
            </a:r>
            <a:endParaRPr lang="en-US" sz="7500" dirty="0"/>
          </a:p>
          <a:p>
            <a:pPr algn="just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7500" dirty="0" smtClean="0"/>
              <a:t>Irrigation of chlorinated water also </a:t>
            </a:r>
            <a:r>
              <a:rPr lang="en-US" sz="7500" dirty="0"/>
              <a:t>reduces the </a:t>
            </a:r>
            <a:r>
              <a:rPr lang="en-US" sz="7500" dirty="0" smtClean="0"/>
              <a:t>disease  </a:t>
            </a:r>
            <a:endParaRPr lang="en-US" sz="7500" dirty="0"/>
          </a:p>
        </p:txBody>
      </p:sp>
    </p:spTree>
    <p:extLst>
      <p:ext uri="{BB962C8B-B14F-4D97-AF65-F5344CB8AC3E}">
        <p14:creationId xmlns:p14="http://schemas.microsoft.com/office/powerpoint/2010/main" xmlns="" val="2607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dirty="0" smtClean="0">
                <a:solidFill>
                  <a:srgbClr val="FFFF00"/>
                </a:solidFill>
              </a:rPr>
              <a:t>HARVESTING 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5181600"/>
          </a:xfrm>
        </p:spPr>
        <p:txBody>
          <a:bodyPr>
            <a:normAutofit fontScale="92500"/>
          </a:bodyPr>
          <a:lstStyle/>
          <a:p>
            <a:pPr marL="136525" indent="0">
              <a:buFont typeface="Wingdings 2" pitchFamily="18" charset="2"/>
              <a:buNone/>
              <a:defRPr/>
            </a:pPr>
            <a:r>
              <a:rPr lang="en-US" b="1" dirty="0" smtClean="0">
                <a:solidFill>
                  <a:srgbClr val="00B050"/>
                </a:solidFill>
              </a:rPr>
              <a:t>AT PHYSIOLOGICAL MATURITY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Dry internal husks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Dry grain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A black layer on the tip of the grain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Grain moisture content preferably less than 30%</a:t>
            </a:r>
          </a:p>
          <a:p>
            <a:pPr marL="136525" indent="0">
              <a:buFont typeface="Wingdings 2" pitchFamily="18" charset="2"/>
              <a:buNone/>
              <a:defRPr/>
            </a:pPr>
            <a:r>
              <a:rPr lang="en-US" b="1" dirty="0" smtClean="0">
                <a:solidFill>
                  <a:srgbClr val="00B050"/>
                </a:solidFill>
              </a:rPr>
              <a:t>PROCEDURE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Remove cobs from plants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Spread cobs on raised floors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Shuffle cobs occasionally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731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686800" cy="838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/>
            </a:r>
            <a:br>
              <a:rPr lang="en-US" sz="2400" b="1" dirty="0" smtClean="0">
                <a:solidFill>
                  <a:srgbClr val="FFFF00"/>
                </a:solidFill>
              </a:rPr>
            </a:br>
            <a:r>
              <a:rPr lang="en-US" sz="2400" b="1" dirty="0" smtClean="0">
                <a:solidFill>
                  <a:srgbClr val="FFFF00"/>
                </a:solidFill>
              </a:rPr>
              <a:t>Maize Hybrids in field (Local and Commercial)</a:t>
            </a:r>
            <a:br>
              <a:rPr lang="en-US" sz="2400" b="1" dirty="0" smtClean="0">
                <a:solidFill>
                  <a:srgbClr val="FFFF00"/>
                </a:solidFill>
              </a:rPr>
            </a:br>
            <a:endParaRPr lang="en-US" sz="2400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183640"/>
          <a:ext cx="8692516" cy="5224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847"/>
                <a:gridCol w="2157417"/>
                <a:gridCol w="2033583"/>
                <a:gridCol w="1792669"/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Hybrids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Cost of Seed / acre (Rs)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Average Yield (kg/ha)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Income/acre (Rs) </a:t>
                      </a:r>
                    </a:p>
                  </a:txBody>
                  <a:tcPr horzOverflow="overflow"/>
                </a:tc>
              </a:tr>
              <a:tr h="624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FH-810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9469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95000</a:t>
                      </a:r>
                    </a:p>
                  </a:txBody>
                  <a:tcPr horzOverflow="overflow"/>
                </a:tc>
              </a:tr>
              <a:tr h="523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Y.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Wala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Hybrid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90000</a:t>
                      </a:r>
                    </a:p>
                  </a:txBody>
                  <a:tcPr horzOverflow="overflow"/>
                </a:tc>
              </a:tr>
              <a:tr h="594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YH-1898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9833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98000</a:t>
                      </a:r>
                    </a:p>
                  </a:txBody>
                  <a:tcPr horzOverflow="overflow"/>
                </a:tc>
              </a:tr>
              <a:tr h="530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FH-949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9949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99000</a:t>
                      </a:r>
                    </a:p>
                  </a:txBody>
                  <a:tcPr horzOverflow="overflow"/>
                </a:tc>
              </a:tr>
              <a:tr h="57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FH-1036 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9859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99000</a:t>
                      </a:r>
                    </a:p>
                  </a:txBody>
                  <a:tcPr horzOverflow="overflow"/>
                </a:tc>
              </a:tr>
              <a:tr h="545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NT-6621 (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Syngenta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6000-7000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9879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99000</a:t>
                      </a:r>
                    </a:p>
                  </a:txBody>
                  <a:tcPr horzOverflow="overflow"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30Y87 (Pioneer)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6000-7000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9442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94000</a:t>
                      </a:r>
                    </a:p>
                  </a:txBody>
                  <a:tcPr horzOverflow="overflow"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NK-8711 (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Syngenta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6000-7000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8513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85000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HARVESTING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5181600"/>
          </a:xfrm>
        </p:spPr>
        <p:txBody>
          <a:bodyPr/>
          <a:lstStyle/>
          <a:p>
            <a:pPr marL="136525" indent="0">
              <a:buFont typeface="Wingdings 2" pitchFamily="18" charset="2"/>
              <a:buNone/>
              <a:defRPr/>
            </a:pPr>
            <a:r>
              <a:rPr lang="en-US" b="1" dirty="0" smtClean="0">
                <a:solidFill>
                  <a:srgbClr val="00B050"/>
                </a:solidFill>
              </a:rPr>
              <a:t>SHELLING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Grain moisture around 15%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US" dirty="0" smtClean="0">
              <a:solidFill>
                <a:srgbClr val="00B050"/>
              </a:solidFill>
            </a:endParaRPr>
          </a:p>
          <a:p>
            <a:pPr marL="136525" indent="0">
              <a:buFont typeface="Wingdings 2" pitchFamily="18" charset="2"/>
              <a:buNone/>
              <a:defRPr/>
            </a:pPr>
            <a:r>
              <a:rPr lang="en-US" b="1" dirty="0" smtClean="0">
                <a:solidFill>
                  <a:srgbClr val="00B050"/>
                </a:solidFill>
              </a:rPr>
              <a:t>STORAGE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/>
              <a:t>Grain moisture less than 10%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/>
              <a:t>Airy, clean stores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/>
              <a:t>Use fumigation in stores before storage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257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2459</Words>
  <Application>Microsoft Office PowerPoint</Application>
  <PresentationFormat>On-screen Show (4:3)</PresentationFormat>
  <Paragraphs>561</Paragraphs>
  <Slides>90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Office Theme</vt:lpstr>
      <vt:lpstr>Bitmap Image</vt:lpstr>
      <vt:lpstr>Photo Editor Photo</vt:lpstr>
      <vt:lpstr>Clip</vt:lpstr>
      <vt:lpstr>Slide 1</vt:lpstr>
      <vt:lpstr>Slide 2</vt:lpstr>
      <vt:lpstr>IMPORTANCE OF MAIZE</vt:lpstr>
      <vt:lpstr>Slide 4</vt:lpstr>
      <vt:lpstr>Maize Products and Products that use Maize</vt:lpstr>
      <vt:lpstr>Maize Products and Products that use Maize</vt:lpstr>
      <vt:lpstr>Nutritional Facts</vt:lpstr>
      <vt:lpstr>QUALITY COMPARISON OF CORN OIL WITH OTHER EDIBLE OILS</vt:lpstr>
      <vt:lpstr> Maize Hybrids in field (Local and Commercial) </vt:lpstr>
      <vt:lpstr>Slide 10</vt:lpstr>
      <vt:lpstr>Slide 11</vt:lpstr>
      <vt:lpstr>Slide 12</vt:lpstr>
      <vt:lpstr>Slide 13</vt:lpstr>
      <vt:lpstr>Slide 14</vt:lpstr>
      <vt:lpstr>FACTORS TO BE CONSIDERED FOR GRAIN YIELD</vt:lpstr>
      <vt:lpstr>SOIL SLECTION</vt:lpstr>
      <vt:lpstr>SUITABLE SOIL</vt:lpstr>
      <vt:lpstr>Slide 18</vt:lpstr>
      <vt:lpstr>Slide 19</vt:lpstr>
      <vt:lpstr>Slide 20</vt:lpstr>
      <vt:lpstr>Slide 21</vt:lpstr>
      <vt:lpstr>Corn Planting </vt:lpstr>
      <vt:lpstr>TIMELY SOWING</vt:lpstr>
      <vt:lpstr>POINTS TO BE CONSIDERED DURING PLANTING</vt:lpstr>
      <vt:lpstr>SEED RATE</vt:lpstr>
      <vt:lpstr>PLANT POPULATION:</vt:lpstr>
      <vt:lpstr>IRRIGATION REQUIREMENTS</vt:lpstr>
      <vt:lpstr> </vt:lpstr>
      <vt:lpstr>How we can manage irrigation water :</vt:lpstr>
      <vt:lpstr>WEED MANAGEMENT</vt:lpstr>
      <vt:lpstr>Slide 31</vt:lpstr>
      <vt:lpstr>Status Of Weeds In Pakistan</vt:lpstr>
      <vt:lpstr>Slide 33</vt:lpstr>
      <vt:lpstr>Important Weeds Of Maize</vt:lpstr>
      <vt:lpstr>Trianthema portulacastrum It sit</vt:lpstr>
      <vt:lpstr>Chenopodium murale Krund</vt:lpstr>
      <vt:lpstr>Digera arvensis Tandla</vt:lpstr>
      <vt:lpstr>Euphorbia granulata Hazardani dodhak</vt:lpstr>
      <vt:lpstr>Convolvulus arvensis Lehli</vt:lpstr>
      <vt:lpstr>Tribulus terrestis Bakhra</vt:lpstr>
      <vt:lpstr>Portulaca oleracea Qulfa</vt:lpstr>
      <vt:lpstr>Rumex obtusifolius Jangli palak </vt:lpstr>
      <vt:lpstr>Euphorbia prostrata Dodhak</vt:lpstr>
      <vt:lpstr>Amaranthus viridis Jangli cholai</vt:lpstr>
      <vt:lpstr>Cronopus didymus Jangli halon</vt:lpstr>
      <vt:lpstr>Slide 46</vt:lpstr>
      <vt:lpstr> </vt:lpstr>
      <vt:lpstr>Echinochloa colona Swanki Grass</vt:lpstr>
      <vt:lpstr>Weed Management Methods</vt:lpstr>
      <vt:lpstr>Common Selective Herbicides </vt:lpstr>
      <vt:lpstr>Methods of Application</vt:lpstr>
      <vt:lpstr>Precautions for use of herbicides</vt:lpstr>
      <vt:lpstr>Slide 53</vt:lpstr>
      <vt:lpstr>Post Emergence control</vt:lpstr>
      <vt:lpstr>Good weed control</vt:lpstr>
      <vt:lpstr>Excellent weed control</vt:lpstr>
      <vt:lpstr>INSECT PESTS AND DISEASES OF MAIZE &amp; THIER CONTROL</vt:lpstr>
      <vt:lpstr>IMPORTANT INSECT PEST OF MAIZE</vt:lpstr>
      <vt:lpstr>MAIZE STEM BORER</vt:lpstr>
      <vt:lpstr>MAIZE STEM BORER</vt:lpstr>
      <vt:lpstr>SHOOT FLY</vt:lpstr>
      <vt:lpstr>SHOOT FLY</vt:lpstr>
      <vt:lpstr>ARMY WORM </vt:lpstr>
      <vt:lpstr>ARMY WORM </vt:lpstr>
      <vt:lpstr>AMERICAN WORM </vt:lpstr>
      <vt:lpstr>AMERICAN WORM </vt:lpstr>
      <vt:lpstr>APHID</vt:lpstr>
      <vt:lpstr>APHID</vt:lpstr>
      <vt:lpstr>JASSID</vt:lpstr>
      <vt:lpstr>JASSID</vt:lpstr>
      <vt:lpstr>MITES</vt:lpstr>
      <vt:lpstr>TERMITES</vt:lpstr>
      <vt:lpstr>DISEASES OF MAIZE</vt:lpstr>
      <vt:lpstr>SEED AND SEEDLING DISEASES</vt:lpstr>
      <vt:lpstr>SEED AND SEEDLING DISEASES</vt:lpstr>
      <vt:lpstr>SEED AND SEEDLING DISEASES</vt:lpstr>
      <vt:lpstr>LEAF BLIGHT</vt:lpstr>
      <vt:lpstr>LEAF BLIGHT</vt:lpstr>
      <vt:lpstr>LEAF BLIGHT</vt:lpstr>
      <vt:lpstr>LEAF BLIGHT</vt:lpstr>
      <vt:lpstr>RUST OF MAIZE</vt:lpstr>
      <vt:lpstr>RUST OF MAIZE</vt:lpstr>
      <vt:lpstr>SMUT OF MAIZE</vt:lpstr>
      <vt:lpstr>SMUT OF MAIZE</vt:lpstr>
      <vt:lpstr>SMUT OF MAIZE</vt:lpstr>
      <vt:lpstr>STALK ROT</vt:lpstr>
      <vt:lpstr>STALK ROT</vt:lpstr>
      <vt:lpstr>STALK ROT</vt:lpstr>
      <vt:lpstr>HARVESTING </vt:lpstr>
      <vt:lpstr>HARVESTING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PRODUCTION TECHNOLOGY OF MAIZE</dc:title>
  <dc:creator>Mian Shafique</dc:creator>
  <cp:lastModifiedBy>Usman Saleem</cp:lastModifiedBy>
  <cp:revision>37</cp:revision>
  <dcterms:created xsi:type="dcterms:W3CDTF">2006-08-16T00:00:00Z</dcterms:created>
  <dcterms:modified xsi:type="dcterms:W3CDTF">2017-03-09T04:19:03Z</dcterms:modified>
</cp:coreProperties>
</file>