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notesMasterIdLst>
    <p:notesMasterId r:id="rId64"/>
  </p:notes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291" r:id="rId30"/>
    <p:sldId id="273" r:id="rId31"/>
    <p:sldId id="257" r:id="rId32"/>
    <p:sldId id="258" r:id="rId33"/>
    <p:sldId id="259" r:id="rId34"/>
    <p:sldId id="260" r:id="rId35"/>
    <p:sldId id="261" r:id="rId36"/>
    <p:sldId id="262" r:id="rId37"/>
    <p:sldId id="263" r:id="rId38"/>
    <p:sldId id="270" r:id="rId39"/>
    <p:sldId id="271" r:id="rId40"/>
    <p:sldId id="264" r:id="rId41"/>
    <p:sldId id="265" r:id="rId42"/>
    <p:sldId id="266" r:id="rId43"/>
    <p:sldId id="267" r:id="rId44"/>
    <p:sldId id="268" r:id="rId45"/>
    <p:sldId id="269" r:id="rId46"/>
    <p:sldId id="274" r:id="rId47"/>
    <p:sldId id="275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288" r:id="rId61"/>
    <p:sldId id="289" r:id="rId62"/>
    <p:sldId id="290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3C765-2675-42D1-B96C-61729BE753A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3A205-ECD6-404D-BCA6-51D5B2842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9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4518395-689D-46B8-8BEC-83790EC6AD34}" type="slidenum">
              <a:rPr lang="en-US" altLang="en-US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76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5CFCA7D-752F-4EFA-AB71-D7D59D3C4148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4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04631B8-24D1-484C-A5CB-D537E6D734F4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54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38321E2-CD53-489F-B39A-F921DD2FAD2E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0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6F8AC1-2323-4501-9933-99BC018E18AE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35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996728A-3CED-4185-87A3-FA46AA05312C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6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20D99CA-AC74-4E30-924F-CD33CAF48F08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89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E22D04D-E3C9-4A91-9533-C53F847F0150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31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B109856-389C-46D2-9436-1F283B509B63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99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804A136-317A-480A-B7C8-2DE9C76C8888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36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B4C8F51-F68A-4D57-9905-8034CDD9B50A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8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4F89EFD-57B0-4BDC-87A8-687EAD73B2D1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35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B189AC1-0028-4FD5-BE3B-ED4305354614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40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F716D37-B5EC-43A8-8F84-E4005B90180D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17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CB0C90-A7BF-47F7-9A01-AC9764C8915B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36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BA4FB1A-911F-4FF4-A29F-A75E03288BFC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77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9112734-5912-4540-904D-0FCAA5152FA0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48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C7FEF2D-50DC-43C1-AF8A-7227EA40E228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19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B1BE651-96D4-430C-B9C7-6BA87AADDE49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64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4C4AC81-1349-4CE8-880F-BC3CB98E6F87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389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593FD35-3731-4CAF-9326-2639A0B0816B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9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AC76794-54E2-47A2-BEBA-BA749473924D}" type="slidenum">
              <a:rPr lang="en-US" altLang="en-US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5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9936B84-22E9-4949-9CD1-824331FFFE18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CEEE119-E228-4DEF-A1EC-07F1C2D8F740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0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37F1870-F3E8-4065-B4B6-024D6B9DE91E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3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1322BE-B7CD-452A-AB32-7D6EB0DE940A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85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552CF9A-9B2E-4258-8A41-911A835A8385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41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74E4E79-CA43-483D-8C4F-519FFAC9AC88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4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64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4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576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53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8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041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130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911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80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65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6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2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74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2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9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8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0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terms.com/script/main/art.asp?articlekey=208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renology.com/index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renology.com/index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renology.com/index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Lorenz_and_Tinbergen1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los_wilson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Noam_chomsky_cropped.jp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57200"/>
            <a:ext cx="9144000" cy="3124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Focus on the Body:</a:t>
            </a:r>
            <a:br>
              <a:rPr lang="en-US" altLang="en-US" b="1">
                <a:solidFill>
                  <a:schemeClr val="tx1"/>
                </a:solidFill>
              </a:rPr>
            </a:br>
            <a:r>
              <a:rPr lang="en-US" altLang="en-US" b="1">
                <a:solidFill>
                  <a:schemeClr val="tx1"/>
                </a:solidFill>
              </a:rPr>
              <a:t>Psychobiology</a:t>
            </a:r>
          </a:p>
        </p:txBody>
      </p:sp>
      <p:sp>
        <p:nvSpPr>
          <p:cNvPr id="3074" name="Rectangle 7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8518FF6-9DE5-4495-A880-64744362C2D5}" type="slidenum">
              <a:rPr lang="en-US" altLang="en-US" sz="140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3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7772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I.  	BACKGROUND</a:t>
            </a:r>
            <a:br>
              <a:rPr lang="en-US" altLang="en-US" smtClean="0"/>
            </a:br>
            <a:r>
              <a:rPr lang="en-US" altLang="en-US" smtClean="0"/>
              <a:t>A. Social and Intellectual Context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84582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Neurological basis of behavior  </a:t>
            </a:r>
          </a:p>
          <a:p>
            <a:pPr lvl="1" eaLnBrk="1" hangingPunct="1"/>
            <a:r>
              <a:rPr lang="en-US" altLang="en-US" smtClean="0">
                <a:cs typeface="Times New Roman" panose="02020603050405020304" pitchFamily="18" charset="0"/>
              </a:rPr>
              <a:t>It has its origins in ancient Greek philosophy through Descartes and the growth of medical science.</a:t>
            </a:r>
          </a:p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The story of the modern view of brain function is a fight between those who claim a mass action vs. localization of function in the brain</a:t>
            </a:r>
          </a:p>
          <a:p>
            <a:pPr lvl="1" eaLnBrk="1" hangingPunct="1"/>
            <a:r>
              <a:rPr lang="en-US" altLang="en-US" smtClean="0"/>
              <a:t>Debates during the 18</a:t>
            </a:r>
            <a:r>
              <a:rPr lang="en-US" altLang="en-US" baseline="30000" smtClean="0"/>
              <a:t>th</a:t>
            </a:r>
            <a:r>
              <a:rPr lang="en-US" altLang="en-US" smtClean="0"/>
              <a:t> and early 19</a:t>
            </a:r>
            <a:r>
              <a:rPr lang="en-US" altLang="en-US" baseline="30000" smtClean="0"/>
              <a:t>th</a:t>
            </a:r>
            <a:r>
              <a:rPr lang="en-US" altLang="en-US" smtClean="0"/>
              <a:t> Centuries were between those who believed that brain function could be localized to particular brain regions and those who believed that the brain acted as a whole. </a:t>
            </a:r>
          </a:p>
        </p:txBody>
      </p:sp>
    </p:spTree>
    <p:extLst>
      <p:ext uri="{BB962C8B-B14F-4D97-AF65-F5344CB8AC3E}">
        <p14:creationId xmlns:p14="http://schemas.microsoft.com/office/powerpoint/2010/main" val="332405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7772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I.  	BACKGROUND</a:t>
            </a:r>
            <a:br>
              <a:rPr lang="en-US" altLang="en-US" smtClean="0"/>
            </a:br>
            <a:r>
              <a:rPr lang="en-US" altLang="en-US" smtClean="0"/>
              <a:t>A. Social and Intellectual Context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84582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Brain debate in the early to mid 19</a:t>
            </a:r>
            <a:r>
              <a:rPr lang="en-US" altLang="en-US" baseline="30000" smtClean="0"/>
              <a:t>th</a:t>
            </a:r>
            <a:r>
              <a:rPr lang="en-US" altLang="en-US" smtClean="0"/>
              <a:t> Century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Franz Joseph Gall (1757-1828) and Johann Spurzheim (1776-1832) developed phrenology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The idea that specific human behaviors and characteristics could be deduced by the pattern and size of bumps on the skull.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Marie-Jean-Pierre Flourens (1794-1867) believed that parts of the brain had separate functions, but each of these areas functioned globally as a whole.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Flourens supported his theories with experiments in which he removed areas of the brain (mostly in pigeons) and showed that behavioral deficits increased with size of the </a:t>
            </a:r>
            <a:r>
              <a:rPr lang="en-US" altLang="en-US" smtClean="0">
                <a:hlinkClick r:id="rId3"/>
              </a:rPr>
              <a:t>ablation</a:t>
            </a:r>
            <a:r>
              <a:rPr lang="en-US" altLang="en-US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50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7772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I.  	BACKGROUND</a:t>
            </a:r>
            <a:br>
              <a:rPr lang="en-US" altLang="en-US" smtClean="0"/>
            </a:br>
            <a:r>
              <a:rPr lang="en-US" altLang="en-US" smtClean="0"/>
              <a:t>A. Social and Intellectual Context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84582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Brain debate in the late 1800s and early 1900s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Fritsch (1838-1927), Hitzig (1838-1907), Broca (1824-1888) and Wernicke (1848-1904) in the late 1800s provided strong data to support the localization of function.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Wernicke and Broca identified the specific areas of the brain central in the production and comprehension of speech.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Golgi (1834-1902)  and Brown-Sequard (1817-1894) among others championed a brain that acted as a whole.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Golgi argued for nerve nets and Brown Sequard found other brain areas contribute to language,.</a:t>
            </a:r>
          </a:p>
        </p:txBody>
      </p:sp>
    </p:spTree>
    <p:extLst>
      <p:ext uri="{BB962C8B-B14F-4D97-AF65-F5344CB8AC3E}">
        <p14:creationId xmlns:p14="http://schemas.microsoft.com/office/powerpoint/2010/main" val="268835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7772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I.  	BACKGROUND</a:t>
            </a:r>
            <a:br>
              <a:rPr lang="en-US" altLang="en-US" smtClean="0"/>
            </a:br>
            <a:r>
              <a:rPr lang="en-US" altLang="en-US" smtClean="0"/>
              <a:t>A. Social and Intellectual Context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84582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Brain debate</a:t>
            </a:r>
          </a:p>
          <a:p>
            <a:pPr lvl="1" eaLnBrk="1" hangingPunct="1"/>
            <a:r>
              <a:rPr lang="en-US" altLang="en-US" smtClean="0"/>
              <a:t>The debate is ultimately resolved with the notion of </a:t>
            </a:r>
            <a:r>
              <a:rPr lang="en-US" altLang="en-US" b="1" i="1" smtClean="0"/>
              <a:t>neurological networks</a:t>
            </a:r>
            <a:r>
              <a:rPr lang="en-US" altLang="en-US" smtClean="0"/>
              <a:t> and </a:t>
            </a:r>
            <a:r>
              <a:rPr lang="en-US" altLang="en-US" b="1" i="1" smtClean="0"/>
              <a:t>interactions.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Three key figures in the resolution</a:t>
            </a:r>
          </a:p>
          <a:p>
            <a:pPr lvl="1" eaLnBrk="1" hangingPunct="1"/>
            <a:r>
              <a:rPr lang="en-US" altLang="en-US" smtClean="0"/>
              <a:t>Karl S. Lashley</a:t>
            </a:r>
          </a:p>
          <a:p>
            <a:pPr lvl="2" eaLnBrk="1" hangingPunct="1"/>
            <a:r>
              <a:rPr lang="en-US" altLang="en-US" smtClean="0"/>
              <a:t>Rejected specific localization of memories </a:t>
            </a:r>
          </a:p>
          <a:p>
            <a:pPr lvl="1" eaLnBrk="1" hangingPunct="1"/>
            <a:r>
              <a:rPr lang="en-US" altLang="en-US" smtClean="0"/>
              <a:t>Donald O. Hebb</a:t>
            </a:r>
          </a:p>
          <a:p>
            <a:pPr lvl="2" eaLnBrk="1" hangingPunct="1"/>
            <a:r>
              <a:rPr lang="en-US" altLang="en-US" smtClean="0"/>
              <a:t>Developed the neurological network idea</a:t>
            </a:r>
          </a:p>
          <a:p>
            <a:pPr lvl="1" eaLnBrk="1" hangingPunct="1"/>
            <a:r>
              <a:rPr lang="en-US" altLang="en-US" smtClean="0"/>
              <a:t>Roger W. Sperry</a:t>
            </a:r>
          </a:p>
          <a:p>
            <a:pPr lvl="2" eaLnBrk="1" hangingPunct="1"/>
            <a:r>
              <a:rPr lang="en-US" altLang="en-US" smtClean="0"/>
              <a:t>Split brain.</a:t>
            </a:r>
          </a:p>
        </p:txBody>
      </p:sp>
    </p:spTree>
    <p:extLst>
      <p:ext uri="{BB962C8B-B14F-4D97-AF65-F5344CB8AC3E}">
        <p14:creationId xmlns:p14="http://schemas.microsoft.com/office/powerpoint/2010/main" val="126430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8534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II.	NEUROLOGICAL BASIS OF BEHAVIOR</a:t>
            </a:r>
            <a:br>
              <a:rPr lang="en-US" altLang="en-US" smtClean="0"/>
            </a:br>
            <a:r>
              <a:rPr lang="en-US" altLang="en-US" smtClean="0"/>
              <a:t>A. Karl Lashley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62484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Karl Lashley (1890–1958)</a:t>
            </a:r>
          </a:p>
          <a:p>
            <a:pPr lvl="1" eaLnBrk="1" hangingPunct="1"/>
            <a:r>
              <a:rPr lang="en-US" altLang="en-US" smtClean="0"/>
              <a:t>Originally wanted to support the associationism of Watson with neurophysiological evidence.</a:t>
            </a:r>
          </a:p>
          <a:p>
            <a:pPr lvl="1" eaLnBrk="1" hangingPunct="1"/>
            <a:r>
              <a:rPr lang="en-US" altLang="en-US" smtClean="0"/>
              <a:t>He was searching for the elusive engram, the neurophysiological locus of memory and learning </a:t>
            </a:r>
          </a:p>
          <a:p>
            <a:pPr lvl="2" eaLnBrk="1" hangingPunct="1"/>
            <a:r>
              <a:rPr lang="en-US" altLang="en-US" smtClean="0"/>
              <a:t>Spent decades searching for it and eventually conceded that it was not possible to locate the engram.</a:t>
            </a:r>
          </a:p>
          <a:p>
            <a:pPr lvl="2" eaLnBrk="1" hangingPunct="1"/>
            <a:r>
              <a:rPr lang="en-US" altLang="en-US" smtClean="0"/>
              <a:t>Used the albation method in a learning paradigm.</a:t>
            </a:r>
          </a:p>
        </p:txBody>
      </p:sp>
      <p:pic>
        <p:nvPicPr>
          <p:cNvPr id="94213" name="Picture 5" descr="Karl Lashle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2667000"/>
            <a:ext cx="2286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57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8534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II.	NEUROLOGICAL BASIS OF BEHAVIOR</a:t>
            </a:r>
            <a:br>
              <a:rPr lang="en-US" altLang="en-US" smtClean="0"/>
            </a:br>
            <a:r>
              <a:rPr lang="en-US" altLang="en-US" smtClean="0"/>
              <a:t>A. Karl Lashley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62484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Karl Lashley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Mass action</a:t>
            </a:r>
            <a:r>
              <a:rPr lang="en-US" altLang="en-US" sz="320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Loss of ability to perform a learned behavior following destruction of parts of the cortex is related more to the amount than location of destruction.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Equipotentiality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Any part of a functional area of the brain can perform the function associated with that area.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If, following an ablation, any part of the area is spared, the function would still be maintained. </a:t>
            </a:r>
          </a:p>
        </p:txBody>
      </p:sp>
      <p:pic>
        <p:nvPicPr>
          <p:cNvPr id="110596" name="Picture 4" descr="Karl Lashle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743200"/>
            <a:ext cx="222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09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8534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II.	NEUROLOGICAL BASIS OF BEHAVIOR</a:t>
            </a:r>
            <a:br>
              <a:rPr lang="en-US" altLang="en-US" smtClean="0"/>
            </a:br>
            <a:r>
              <a:rPr lang="en-US" altLang="en-US" smtClean="0"/>
              <a:t>A. Karl Lashley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62484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Karl Lashley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His best known paper,</a:t>
            </a:r>
            <a:r>
              <a:rPr lang="en-US" altLang="en-US" b="1" smtClean="0"/>
              <a:t> </a:t>
            </a:r>
            <a:r>
              <a:rPr lang="en-US" altLang="en-US" smtClean="0"/>
              <a:t>Lashley (1951) </a:t>
            </a:r>
            <a:r>
              <a:rPr lang="en-US" altLang="en-US" i="1" smtClean="0"/>
              <a:t>The Problem of Serial Order in Behavior</a:t>
            </a:r>
            <a:r>
              <a:rPr lang="en-US" altLang="en-US" b="1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He addressed how</a:t>
            </a:r>
            <a:r>
              <a:rPr lang="en-US" altLang="en-US" b="1" smtClean="0"/>
              <a:t> </a:t>
            </a:r>
            <a:r>
              <a:rPr lang="en-US" altLang="en-US" smtClean="0"/>
              <a:t>behaviors consisting of a sequence of steps performed in some particular order, might be controlled.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He warned that the behaviorist "chaining" account for serial order can not account for such serial ordered behavior key for language and complex behaviors.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Behaviorism may be unable to account for uniquely human behavior.</a:t>
            </a:r>
          </a:p>
        </p:txBody>
      </p:sp>
      <p:pic>
        <p:nvPicPr>
          <p:cNvPr id="112644" name="Picture 4" descr="Karl Lashle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743200"/>
            <a:ext cx="222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2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8534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II.	NEUROLOGICAL BASIS OF BEHAVIOR</a:t>
            </a:r>
            <a:br>
              <a:rPr lang="en-US" altLang="en-US" smtClean="0"/>
            </a:br>
            <a:r>
              <a:rPr lang="en-US" altLang="en-US" smtClean="0"/>
              <a:t>B. Donald O. Hebb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62484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Donald O. Hebb (1904 – 1985)</a:t>
            </a:r>
          </a:p>
          <a:p>
            <a:pPr lvl="1" eaLnBrk="1" hangingPunct="1"/>
            <a:r>
              <a:rPr lang="en-US" altLang="en-US" smtClean="0"/>
              <a:t>Lashley student, Penfeld associate </a:t>
            </a:r>
          </a:p>
          <a:p>
            <a:pPr lvl="1" eaLnBrk="1" hangingPunct="1"/>
            <a:r>
              <a:rPr lang="en-US" altLang="en-US" i="1" smtClean="0"/>
              <a:t>Organization of Behavior (</a:t>
            </a:r>
            <a:r>
              <a:rPr lang="en-US" altLang="en-US" smtClean="0"/>
              <a:t>1949)</a:t>
            </a:r>
          </a:p>
          <a:p>
            <a:pPr lvl="2" eaLnBrk="1" hangingPunct="1"/>
            <a:r>
              <a:rPr lang="en-US" altLang="en-US" smtClean="0"/>
              <a:t>Postulated neural interconnections called cell assemblies, which are complex package of neurons.</a:t>
            </a:r>
          </a:p>
          <a:p>
            <a:pPr lvl="2" eaLnBrk="1" hangingPunct="1"/>
            <a:r>
              <a:rPr lang="en-US" altLang="en-US" smtClean="0"/>
              <a:t>They develop with experience and experiences result from activated cell assemblies.</a:t>
            </a:r>
          </a:p>
          <a:p>
            <a:pPr lvl="1" eaLnBrk="1" hangingPunct="1"/>
            <a:r>
              <a:rPr lang="en-US" altLang="en-US" smtClean="0"/>
              <a:t>Reverberating neural activity allows neurons that were temporarily separated to become associated.</a:t>
            </a:r>
          </a:p>
        </p:txBody>
      </p:sp>
      <p:pic>
        <p:nvPicPr>
          <p:cNvPr id="114694" name="Picture 6" descr="hebb-s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1" y="2819400"/>
            <a:ext cx="2016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93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8534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II.	NEUROLOGICAL BASIS OF BEHAVIOR</a:t>
            </a:r>
            <a:br>
              <a:rPr lang="en-US" altLang="en-US" smtClean="0"/>
            </a:br>
            <a:r>
              <a:rPr lang="en-US" altLang="en-US" smtClean="0"/>
              <a:t>B. Donald O. Hebb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62484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Donald O. Hebb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Cell assemblies become neurologically integrated to form phase sequences.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A phase sequence is “a temporally integrated series of assembly activities; it amounts to one current in the stream of thought.”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Learning involves the slow buildup of cell assemblies and phase sequences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Can be explained associationistically.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Rearranging  cell assemblies and phase sequences for insight and creativity.</a:t>
            </a:r>
          </a:p>
        </p:txBody>
      </p:sp>
      <p:pic>
        <p:nvPicPr>
          <p:cNvPr id="116740" name="Picture 4" descr="hebb-s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1" y="2819400"/>
            <a:ext cx="2016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0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8534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II.	NEUROLOGICAL BASIS OF BEHAVIOR</a:t>
            </a:r>
            <a:br>
              <a:rPr lang="en-US" altLang="en-US" smtClean="0"/>
            </a:br>
            <a:r>
              <a:rPr lang="en-US" altLang="en-US" smtClean="0"/>
              <a:t>C. Roger Sperry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62484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Roger Sperry (1913-1994)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Nobel Prize winner (1981) for his split brain research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Cutting (ablating) the corpus callosum and the optic chiasm essentially splits the brain into two separate brains with no exchange of information.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Early work was with animals but later he studied epileptic humans with their corpus callosum cut to limit seizures. </a:t>
            </a:r>
          </a:p>
        </p:txBody>
      </p:sp>
      <p:pic>
        <p:nvPicPr>
          <p:cNvPr id="118790" name="Picture 6" descr="RogerSpe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514600"/>
            <a:ext cx="212883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78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7772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I.  BACKGROUND</a:t>
            </a:r>
            <a:br>
              <a:rPr lang="en-US" altLang="en-US" smtClean="0"/>
            </a:br>
            <a:r>
              <a:rPr lang="en-US" altLang="en-US" smtClean="0"/>
              <a:t>A. Definition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84582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Biological psychology is the application of the principles of biology to the study of mental processes and behavior.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The goal of the work is to understand the biological processes underlying psychological phenomena.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Biological psychologists are often be interested in measuring some biological variable in an attempt to relate it quantitatively or qualitatively to a psychological or behavioral variable.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For example, biological theories explain schizophrenia by relating it to dysfunctional neurological processes (excess dopamine).</a:t>
            </a:r>
          </a:p>
        </p:txBody>
      </p:sp>
    </p:spTree>
    <p:extLst>
      <p:ext uri="{BB962C8B-B14F-4D97-AF65-F5344CB8AC3E}">
        <p14:creationId xmlns:p14="http://schemas.microsoft.com/office/powerpoint/2010/main" val="381686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8534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II.	NEUROLOGICAL BASIS OF BEHAVIOR</a:t>
            </a:r>
            <a:br>
              <a:rPr lang="en-US" altLang="en-US" smtClean="0"/>
            </a:br>
            <a:r>
              <a:rPr lang="en-US" altLang="en-US" smtClean="0"/>
              <a:t>C. Roger Sperry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62484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Roger Sperry</a:t>
            </a:r>
          </a:p>
          <a:p>
            <a:pPr lvl="1" eaLnBrk="1" hangingPunct="1"/>
            <a:r>
              <a:rPr lang="en-US" altLang="en-US" smtClean="0"/>
              <a:t>Hemispheric specialization. </a:t>
            </a:r>
          </a:p>
          <a:p>
            <a:pPr lvl="2"/>
            <a:r>
              <a:rPr lang="en-US" altLang="en-US" smtClean="0"/>
              <a:t>Each hemisphere is a conscious system</a:t>
            </a:r>
          </a:p>
          <a:p>
            <a:pPr lvl="2"/>
            <a:r>
              <a:rPr lang="en-US" altLang="en-US" smtClean="0"/>
              <a:t>Both the left and the right hemisphere may be conscious simultaneously in different, even in mutually conflicting, mental experiences that run along in parallel</a:t>
            </a:r>
          </a:p>
          <a:p>
            <a:pPr lvl="2" eaLnBrk="1" hangingPunct="1"/>
            <a:r>
              <a:rPr lang="en-US" altLang="en-US" smtClean="0"/>
              <a:t>Research indicates caution in too much speculation regarding specialization and its impact on learning and educational practices.</a:t>
            </a:r>
          </a:p>
        </p:txBody>
      </p:sp>
      <p:pic>
        <p:nvPicPr>
          <p:cNvPr id="122884" name="Picture 4" descr="RogerSpe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514600"/>
            <a:ext cx="212883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94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8534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II.	NEUROLOGICAL BASIS OF BEHAVIOR</a:t>
            </a:r>
            <a:br>
              <a:rPr lang="en-US" altLang="en-US" smtClean="0"/>
            </a:br>
            <a:r>
              <a:rPr lang="en-US" altLang="en-US" smtClean="0"/>
              <a:t>C. Roger Sperry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62484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Roger Sperry</a:t>
            </a:r>
          </a:p>
          <a:p>
            <a:pPr lvl="1" eaLnBrk="1" hangingPunct="1"/>
            <a:r>
              <a:rPr lang="en-US" altLang="en-US" smtClean="0"/>
              <a:t>Interactionist</a:t>
            </a:r>
          </a:p>
          <a:p>
            <a:pPr lvl="2" eaLnBrk="1" hangingPunct="1"/>
            <a:r>
              <a:rPr lang="en-US" altLang="en-US" smtClean="0"/>
              <a:t>Sperry was an interactionist concerning the mind-body problem</a:t>
            </a:r>
          </a:p>
          <a:p>
            <a:pPr lvl="2" eaLnBrk="1" hangingPunct="1"/>
            <a:r>
              <a:rPr lang="en-US" altLang="en-US" smtClean="0"/>
              <a:t>He believed that consciousness emerges from brain processes and once emerged has a causal relationship to behavior</a:t>
            </a:r>
            <a:r>
              <a:rPr lang="en-US" altLang="en-US" sz="2800"/>
              <a:t>.</a:t>
            </a:r>
            <a:endParaRPr lang="en-US" altLang="en-US" smtClean="0"/>
          </a:p>
          <a:p>
            <a:pPr lvl="3"/>
            <a:r>
              <a:rPr lang="en-US" altLang="en-US" smtClean="0"/>
              <a:t>But each hemisphere has its own consciousness -- perceiving, thinking, remembering, reasoning, willing, and emoting, all at a characteristically human level, </a:t>
            </a:r>
          </a:p>
        </p:txBody>
      </p:sp>
      <p:pic>
        <p:nvPicPr>
          <p:cNvPr id="124932" name="Picture 4" descr="RogerSpe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514600"/>
            <a:ext cx="212883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3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8534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III.	GENETIC BASIS OF BEHAVIOR</a:t>
            </a:r>
            <a:br>
              <a:rPr lang="en-US" altLang="en-US" smtClean="0"/>
            </a:br>
            <a:r>
              <a:rPr lang="en-US" altLang="en-US" smtClean="0"/>
              <a:t>A. Behavioral Genetics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83058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Behavioral Genetics study whether variations on behavioral and psychology phenomena are directly related to variation is genes.</a:t>
            </a:r>
          </a:p>
          <a:p>
            <a:pPr eaLnBrk="1" hangingPunct="1"/>
            <a:r>
              <a:rPr lang="en-US" altLang="en-US" smtClean="0"/>
              <a:t>Heritability</a:t>
            </a:r>
          </a:p>
          <a:p>
            <a:pPr lvl="1" eaLnBrk="1" hangingPunct="1"/>
            <a:r>
              <a:rPr lang="en-US" altLang="en-US" smtClean="0"/>
              <a:t>Research by various researchers have investigated the heritability of intelligence and personality characteristics.  </a:t>
            </a:r>
          </a:p>
          <a:p>
            <a:pPr lvl="2" eaLnBrk="1" hangingPunct="1"/>
            <a:r>
              <a:rPr lang="en-US" altLang="en-US" smtClean="0"/>
              <a:t>Family studies, Twin studies, and Adoption studies are research techniques.</a:t>
            </a:r>
          </a:p>
          <a:p>
            <a:pPr lvl="1" eaLnBrk="1" hangingPunct="1"/>
            <a:r>
              <a:rPr lang="en-US" altLang="en-US" smtClean="0"/>
              <a:t>There is still much argument and discussion regarding these highly sensitive subjects.</a:t>
            </a:r>
          </a:p>
        </p:txBody>
      </p:sp>
    </p:spTree>
    <p:extLst>
      <p:ext uri="{BB962C8B-B14F-4D97-AF65-F5344CB8AC3E}">
        <p14:creationId xmlns:p14="http://schemas.microsoft.com/office/powerpoint/2010/main" val="57961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8534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III.	GENETIC BASIS OF BEHAVIOR</a:t>
            </a:r>
            <a:br>
              <a:rPr lang="en-US" altLang="en-US" smtClean="0"/>
            </a:br>
            <a:r>
              <a:rPr lang="en-US" altLang="en-US" smtClean="0"/>
              <a:t>B. Ethology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60198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Ethology</a:t>
            </a:r>
          </a:p>
          <a:p>
            <a:pPr lvl="1" eaLnBrk="1" hangingPunct="1"/>
            <a:r>
              <a:rPr lang="en-US" altLang="en-US" smtClean="0"/>
              <a:t>Modern ethology began in the 1930s with Tinbergen (1907-1988) and Lorenz (1903-1989) </a:t>
            </a:r>
          </a:p>
          <a:p>
            <a:pPr lvl="2" eaLnBrk="1" hangingPunct="1"/>
            <a:r>
              <a:rPr lang="en-US" altLang="en-US" smtClean="0"/>
              <a:t>They were joint winners of 1973 Nobel Prize in medicine. </a:t>
            </a:r>
          </a:p>
          <a:p>
            <a:pPr lvl="3" eaLnBrk="1" hangingPunct="1"/>
            <a:r>
              <a:rPr lang="en-US" altLang="en-US" smtClean="0"/>
              <a:t>Studied species-specific behavior in an animal’s natural environment to explain behavior in terms of evolutionary theory</a:t>
            </a:r>
          </a:p>
          <a:p>
            <a:pPr lvl="2" eaLnBrk="1" hangingPunct="1"/>
            <a:r>
              <a:rPr lang="en-US" altLang="en-US" smtClean="0"/>
              <a:t>Stickleback territoriality and duck imprinting reflect typical species behavior under specific environmental conditions.</a:t>
            </a:r>
          </a:p>
        </p:txBody>
      </p:sp>
      <p:pic>
        <p:nvPicPr>
          <p:cNvPr id="137220" name="Picture 4" descr="240px-Lorenz_and_Tinbergen1">
            <a:hlinkClick r:id="rId3" tooltip="With Nikolaas Tinbergen (left), 1978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224214"/>
            <a:ext cx="2362200" cy="18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8077200" y="5105401"/>
            <a:ext cx="243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/>
              <a:t>Kontad Lorenz (right)</a:t>
            </a:r>
          </a:p>
          <a:p>
            <a:pPr algn="ctr"/>
            <a:r>
              <a:rPr lang="en-US" altLang="en-US" sz="2000"/>
              <a:t>with Nikolaas Tinbergen (left), 1978</a:t>
            </a:r>
          </a:p>
        </p:txBody>
      </p:sp>
    </p:spTree>
    <p:extLst>
      <p:ext uri="{BB962C8B-B14F-4D97-AF65-F5344CB8AC3E}">
        <p14:creationId xmlns:p14="http://schemas.microsoft.com/office/powerpoint/2010/main" val="229230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8534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III.	GENETIC BASIS OF BEHAVIOR</a:t>
            </a:r>
            <a:br>
              <a:rPr lang="en-US" altLang="en-US" smtClean="0"/>
            </a:br>
            <a:r>
              <a:rPr lang="en-US" altLang="en-US" smtClean="0"/>
              <a:t>C. Sociobiology 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63246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Sociobiology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Popularized by Edward O. Wilson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His 1975 book, </a:t>
            </a:r>
            <a:r>
              <a:rPr lang="en-US" altLang="en-US" i="1" smtClean="0"/>
              <a:t>Sociobiology: The New Synthesis</a:t>
            </a:r>
            <a:r>
              <a:rPr lang="en-US" altLang="en-US" smtClean="0"/>
              <a:t> was very controversial.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Complex ant social behaviors were explained by genetic control.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Biogrammar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Inherited structures that predisposes organisms toward certain kinds of social activities.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Leash Principle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There is a close relationship between culture and the satisfaction of biological needs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Biology holds culture on a leash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8382000" y="5105401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/>
              <a:t>E. O Wilson</a:t>
            </a:r>
          </a:p>
        </p:txBody>
      </p:sp>
      <p:pic>
        <p:nvPicPr>
          <p:cNvPr id="129031" name="Picture 7" descr="180px-Plos_wilson">
            <a:hlinkClick r:id="rId3" tooltip="E. O. Wilson, a central figure in the history of sociobiology.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124200"/>
            <a:ext cx="22098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2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8534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III.	GENETIC BASIS OF BEHAVIOR</a:t>
            </a:r>
            <a:br>
              <a:rPr lang="en-US" altLang="en-US" smtClean="0"/>
            </a:br>
            <a:r>
              <a:rPr lang="en-US" altLang="en-US" smtClean="0"/>
              <a:t>D. Evolutionary Psychology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84582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Evolutionary Psychology</a:t>
            </a:r>
          </a:p>
          <a:p>
            <a:pPr lvl="1" eaLnBrk="1" hangingPunct="1"/>
            <a:r>
              <a:rPr lang="en-US" altLang="en-US" smtClean="0"/>
              <a:t>The goal of EP is to understand the design of the human mind which promotes evolutionary adaptation.  </a:t>
            </a:r>
          </a:p>
          <a:p>
            <a:pPr lvl="2" eaLnBrk="1" hangingPunct="1"/>
            <a:r>
              <a:rPr lang="en-US" altLang="en-US" smtClean="0"/>
              <a:t>EP holds that humans are </a:t>
            </a:r>
            <a:r>
              <a:rPr lang="en-US" altLang="en-US" i="1" smtClean="0"/>
              <a:t>adaptation executors</a:t>
            </a:r>
            <a:r>
              <a:rPr lang="en-US" altLang="en-US" smtClean="0"/>
              <a:t> or </a:t>
            </a:r>
            <a:r>
              <a:rPr lang="en-US" altLang="en-US" i="1" smtClean="0"/>
              <a:t>mechanism activators</a:t>
            </a:r>
          </a:p>
          <a:p>
            <a:pPr lvl="1" eaLnBrk="1" hangingPunct="1"/>
            <a:r>
              <a:rPr lang="en-US" altLang="en-US" smtClean="0"/>
              <a:t>EP explores why and how as a species humans evolved adaptive abilities and skills to solve the problems of survival </a:t>
            </a:r>
          </a:p>
          <a:p>
            <a:pPr lvl="2" eaLnBrk="1" hangingPunct="1"/>
            <a:r>
              <a:rPr lang="en-US" altLang="en-US" smtClean="0"/>
              <a:t>Why are people social? How do humans choose mates? Why do people behave in altruistic ways? </a:t>
            </a:r>
          </a:p>
        </p:txBody>
      </p:sp>
    </p:spTree>
    <p:extLst>
      <p:ext uri="{BB962C8B-B14F-4D97-AF65-F5344CB8AC3E}">
        <p14:creationId xmlns:p14="http://schemas.microsoft.com/office/powerpoint/2010/main" val="36327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8534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III.	GENETIC BASIS OF BEHAVIOR</a:t>
            </a:r>
            <a:br>
              <a:rPr lang="en-US" altLang="en-US" smtClean="0"/>
            </a:br>
            <a:r>
              <a:rPr lang="en-US" altLang="en-US" smtClean="0"/>
              <a:t>D. Evolutionary Psychology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84582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Evolutionary Psychology is different from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behavior geneticists</a:t>
            </a:r>
            <a:r>
              <a:rPr lang="en-US" altLang="en-US" smtClean="0"/>
              <a:t> which us interested in genetic based </a:t>
            </a:r>
            <a:r>
              <a:rPr lang="en-US" altLang="en-US" i="1" smtClean="0"/>
              <a:t>differences</a:t>
            </a:r>
            <a:r>
              <a:rPr lang="en-US" altLang="en-US" smtClean="0"/>
              <a:t> between people.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EP is relatively disinterested in diversity.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Ethology</a:t>
            </a:r>
            <a:r>
              <a:rPr lang="en-US" altLang="en-US" smtClean="0"/>
              <a:t> in exploring evolutionary basis of other psychological functioning than just social behavior.	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Priority is given to the evolution of  tendencies to process certain kinds of information (language,  inference)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</a:t>
            </a:r>
            <a:r>
              <a:rPr lang="en-US" altLang="en-US" b="1" smtClean="0"/>
              <a:t>ociobiology</a:t>
            </a:r>
            <a:r>
              <a:rPr lang="en-US" altLang="en-US" smtClean="0"/>
              <a:t>, who assume humans are </a:t>
            </a:r>
            <a:r>
              <a:rPr lang="en-US" altLang="en-US" i="1" smtClean="0"/>
              <a:t>fitness maximizers </a:t>
            </a:r>
            <a:r>
              <a:rPr lang="en-US" altLang="en-US" smtClean="0"/>
              <a:t>(reproductive success)</a:t>
            </a:r>
            <a:r>
              <a:rPr lang="en-US" altLang="en-US" i="1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EP is more interested in the evolution of underlying mechanisms leading to adaptation.</a:t>
            </a:r>
          </a:p>
        </p:txBody>
      </p:sp>
    </p:spTree>
    <p:extLst>
      <p:ext uri="{BB962C8B-B14F-4D97-AF65-F5344CB8AC3E}">
        <p14:creationId xmlns:p14="http://schemas.microsoft.com/office/powerpoint/2010/main" val="302386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8534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III.	GENETIC BASIS OF BEHAVIOR</a:t>
            </a:r>
            <a:br>
              <a:rPr lang="en-US" altLang="en-US" smtClean="0"/>
            </a:br>
            <a:r>
              <a:rPr lang="en-US" altLang="en-US" smtClean="0"/>
              <a:t>D. Evolutionary Psychology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55626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Evolutionary Psychology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Noam Chomsky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Central figure in evolutionary psychology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Argues that the human brain is genetically programmed to generate language.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Each child is born with brain structures that make it relatively easy to learn the rules of language.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Case for an evolved language module dismissed hope of a behaviorist account of a human language acquisition. </a:t>
            </a:r>
          </a:p>
        </p:txBody>
      </p:sp>
      <p:pic>
        <p:nvPicPr>
          <p:cNvPr id="135173" name="Picture 5" descr="Noam_chomsky_cropped">
            <a:hlinkClick r:id="rId3" tooltip="Noam chomsky cropped.jp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2133600"/>
            <a:ext cx="26257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0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8534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III.	GENETIC BASIS OF BEHAVIOR</a:t>
            </a:r>
            <a:br>
              <a:rPr lang="en-US" altLang="en-US" smtClean="0"/>
            </a:br>
            <a:r>
              <a:rPr lang="en-US" altLang="en-US" smtClean="0"/>
              <a:t>E.  Genetics and Behaviorism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84582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Genetics and Behaviorism</a:t>
            </a:r>
          </a:p>
          <a:p>
            <a:pPr eaLnBrk="1" hangingPunct="1"/>
            <a:r>
              <a:rPr lang="en-US" altLang="en-US" smtClean="0"/>
              <a:t>Genetic challenge to the universality of the laws of learning.</a:t>
            </a:r>
          </a:p>
          <a:p>
            <a:pPr lvl="1" eaLnBrk="1" hangingPunct="1"/>
            <a:r>
              <a:rPr lang="en-US" altLang="en-US" smtClean="0"/>
              <a:t>Keller and Marion Breland observed instinctive behavior began to interfere with the performance of operantly trained behavior (instinctual drift)</a:t>
            </a:r>
          </a:p>
          <a:p>
            <a:pPr eaLnBrk="1" hangingPunct="1"/>
            <a:r>
              <a:rPr lang="en-US" altLang="en-US" smtClean="0"/>
              <a:t>Preparedness continuum</a:t>
            </a:r>
          </a:p>
          <a:p>
            <a:pPr lvl="1" eaLnBrk="1" hangingPunct="1"/>
            <a:r>
              <a:rPr lang="en-US" altLang="en-US" smtClean="0"/>
              <a:t>Different animals are biologically prepared to form certain associations and contraprepared to form others and this has been selected for through evolutionary principles.</a:t>
            </a:r>
          </a:p>
        </p:txBody>
      </p:sp>
    </p:spTree>
    <p:extLst>
      <p:ext uri="{BB962C8B-B14F-4D97-AF65-F5344CB8AC3E}">
        <p14:creationId xmlns:p14="http://schemas.microsoft.com/office/powerpoint/2010/main" val="342287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1"/>
            <a:ext cx="8001000" cy="8113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scientists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914400"/>
            <a:ext cx="10456013" cy="55250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                             </a:t>
            </a:r>
            <a:r>
              <a:rPr lang="en-US" sz="9600" dirty="0" smtClean="0"/>
              <a:t>Philippe </a:t>
            </a:r>
            <a:r>
              <a:rPr lang="en-US" sz="9600" dirty="0" err="1" smtClean="0"/>
              <a:t>Pinel</a:t>
            </a:r>
            <a:endParaRPr lang="en-US" sz="9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600" dirty="0" smtClean="0"/>
              <a:t>Born in 1745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600" dirty="0" smtClean="0"/>
              <a:t>Died in 1826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600" dirty="0" smtClean="0"/>
              <a:t>He came from family of physicians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600" dirty="0" smtClean="0"/>
              <a:t>Received his medical degree in 1773 from university of Toulouse</a:t>
            </a:r>
          </a:p>
          <a:p>
            <a:r>
              <a:rPr lang="en-US" sz="6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364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7772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I.  BACKGROUND</a:t>
            </a:r>
            <a:br>
              <a:rPr lang="en-US" altLang="en-US" smtClean="0"/>
            </a:br>
            <a:r>
              <a:rPr lang="en-US" altLang="en-US" smtClean="0"/>
              <a:t>A. Definition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84582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Psychobiology involves </a:t>
            </a:r>
            <a:r>
              <a:rPr lang="en-US" altLang="en-US" i="1" smtClean="0"/>
              <a:t>physical explanation</a:t>
            </a:r>
            <a:r>
              <a:rPr lang="en-US" altLang="en-US" smtClean="0"/>
              <a:t>s of behavior which is unlike other paradigms which offer </a:t>
            </a:r>
            <a:r>
              <a:rPr lang="en-US" altLang="en-US" i="1" smtClean="0"/>
              <a:t>design explanations</a:t>
            </a:r>
            <a:r>
              <a:rPr lang="en-US" altLang="en-US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b="1" smtClean="0">
                <a:cs typeface="Times New Roman" panose="02020603050405020304" pitchFamily="18" charset="0"/>
              </a:rPr>
              <a:t>Physical Explanation: </a:t>
            </a:r>
            <a:r>
              <a:rPr lang="en-US" altLang="en-US" smtClean="0">
                <a:cs typeface="Times New Roman" panose="02020603050405020304" pitchFamily="18" charset="0"/>
              </a:rPr>
              <a:t> Explanation of the behavior of a system by reference to what the system is made up of and laws that apply to its workings</a:t>
            </a:r>
          </a:p>
          <a:p>
            <a:pPr lvl="1">
              <a:lnSpc>
                <a:spcPct val="90000"/>
              </a:lnSpc>
            </a:pPr>
            <a:r>
              <a:rPr lang="en-US" altLang="en-US" b="1" smtClean="0">
                <a:cs typeface="Times New Roman" panose="02020603050405020304" pitchFamily="18" charset="0"/>
              </a:rPr>
              <a:t>Design Explanation: </a:t>
            </a:r>
            <a:r>
              <a:rPr lang="en-US" altLang="en-US" smtClean="0">
                <a:cs typeface="Times New Roman" panose="02020603050405020304" pitchFamily="18" charset="0"/>
              </a:rPr>
              <a:t>Explanation of the behavior of a system by reference to its function</a:t>
            </a:r>
          </a:p>
          <a:p>
            <a:pPr lvl="2">
              <a:lnSpc>
                <a:spcPct val="90000"/>
              </a:lnSpc>
            </a:pPr>
            <a:r>
              <a:rPr lang="en-US" altLang="en-US" smtClean="0">
                <a:cs typeface="Times New Roman" panose="02020603050405020304" pitchFamily="18" charset="0"/>
              </a:rPr>
              <a:t>People may be designed to learn from experience (Behavioral Psychology), process information (cognitive Psychology), psychologically grow and actualized (Humanistic Psychology) live in a community (Socio-cultural Psychology)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765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r="2593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10698480" y="4825999"/>
            <a:ext cx="45719" cy="40282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74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180304"/>
            <a:ext cx="11164350" cy="3000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</a:t>
            </a:r>
            <a:r>
              <a:rPr lang="en-US" sz="9600" dirty="0" smtClean="0"/>
              <a:t>WORK OF</a:t>
            </a:r>
            <a:br>
              <a:rPr lang="en-US" sz="9600" dirty="0" smtClean="0"/>
            </a:br>
            <a:r>
              <a:rPr lang="en-US" sz="9600" dirty="0"/>
              <a:t> </a:t>
            </a:r>
            <a:r>
              <a:rPr lang="en-US" sz="9600" dirty="0" smtClean="0"/>
              <a:t>        PHILIPPE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2987900"/>
            <a:ext cx="11164351" cy="3870100"/>
          </a:xfrm>
        </p:spPr>
        <p:txBody>
          <a:bodyPr>
            <a:normAutofit fontScale="4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400" dirty="0" smtClean="0"/>
              <a:t>He founded scientific psychiatry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400" dirty="0" smtClean="0"/>
              <a:t>He ignored previous theories mental </a:t>
            </a:r>
            <a:r>
              <a:rPr lang="en-US" sz="5400" dirty="0" err="1" smtClean="0"/>
              <a:t>illness,relying</a:t>
            </a:r>
            <a:r>
              <a:rPr lang="en-US" sz="5400" dirty="0" smtClean="0"/>
              <a:t> on his own observations to guide treatments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He categorized different types of mental illness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                1: Curable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                2: Incurable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He promoted the idea that mentally ill people should be understood as </a:t>
            </a:r>
            <a:r>
              <a:rPr lang="en-US" sz="5400" dirty="0" err="1" smtClean="0"/>
              <a:t>indiviuals</a:t>
            </a:r>
            <a:endParaRPr lang="en-US" sz="54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He recommended that physicians should keep case notes on their patients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Firstly, to understand their </a:t>
            </a:r>
            <a:r>
              <a:rPr lang="en-US" sz="5400" dirty="0" err="1" smtClean="0"/>
              <a:t>illnesses,then</a:t>
            </a:r>
            <a:r>
              <a:rPr lang="en-US" sz="5400" dirty="0" smtClean="0"/>
              <a:t> to evaluate the effectiveness of treatments more reliably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3329788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9566" y="536044"/>
            <a:ext cx="5756857" cy="1790163"/>
          </a:xfrm>
        </p:spPr>
        <p:txBody>
          <a:bodyPr>
            <a:normAutofit fontScale="90000"/>
          </a:bodyPr>
          <a:lstStyle/>
          <a:p>
            <a:r>
              <a:rPr lang="en-US" sz="9600" dirty="0" smtClean="0"/>
              <a:t>             KRAEPELIN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11215867" cy="1947333"/>
          </a:xfrm>
        </p:spPr>
        <p:txBody>
          <a:bodyPr>
            <a:normAutofit fontScale="40000" lnSpcReduction="20000"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800" dirty="0" smtClean="0"/>
              <a:t>He was born in 1856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800" dirty="0" smtClean="0"/>
              <a:t>Died in 1926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800" dirty="0" smtClean="0"/>
              <a:t>In 1883 </a:t>
            </a:r>
            <a:r>
              <a:rPr lang="en-US" sz="8800" dirty="0" err="1" smtClean="0"/>
              <a:t>kraepelin</a:t>
            </a:r>
            <a:r>
              <a:rPr lang="en-US" sz="8800" dirty="0" smtClean="0"/>
              <a:t> published a list of mental disorders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123618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3490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</a:t>
            </a:r>
            <a:r>
              <a:rPr lang="en-US" sz="9600" dirty="0" smtClean="0"/>
              <a:t>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545" y="2034862"/>
            <a:ext cx="11138594" cy="3296992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600" dirty="0" smtClean="0"/>
              <a:t> He identified Manic depression and Schizophrenia as distinct form of  psychosis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600" dirty="0" smtClean="0"/>
              <a:t>He considered manic depression as </a:t>
            </a:r>
            <a:r>
              <a:rPr lang="en-US" sz="6600" dirty="0" err="1" smtClean="0"/>
              <a:t>episodic,periodic,disorder</a:t>
            </a:r>
            <a:r>
              <a:rPr lang="en-US" sz="6600" dirty="0" smtClean="0"/>
              <a:t> that is not neurodegenerative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600" dirty="0" err="1" smtClean="0"/>
              <a:t>Schizopherinia</a:t>
            </a:r>
            <a:r>
              <a:rPr lang="en-US" sz="6600" dirty="0" smtClean="0"/>
              <a:t> resulted in permanent cognitive impairment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600" dirty="0" smtClean="0"/>
              <a:t>The distinction between these forms of psychosis lies in the pattern  of </a:t>
            </a:r>
            <a:r>
              <a:rPr lang="en-US" sz="6600" dirty="0" err="1" smtClean="0"/>
              <a:t>symptoms,not</a:t>
            </a:r>
            <a:r>
              <a:rPr lang="en-US" sz="6600" dirty="0" smtClean="0"/>
              <a:t> the similarity of symptoms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70641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85" y="196402"/>
            <a:ext cx="5602309" cy="25854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</a:t>
            </a:r>
            <a:r>
              <a:rPr lang="en-US" sz="9600" dirty="0" smtClean="0"/>
              <a:t>LIGHTNER WITMER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2781837"/>
            <a:ext cx="10996926" cy="2794715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7200" dirty="0" smtClean="0"/>
              <a:t> He was born in 1867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7200" dirty="0"/>
              <a:t> </a:t>
            </a:r>
            <a:r>
              <a:rPr lang="en-US" sz="7200" dirty="0" smtClean="0"/>
              <a:t>He was died in 1956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7200" dirty="0"/>
              <a:t> </a:t>
            </a:r>
            <a:r>
              <a:rPr lang="en-US" sz="7200" dirty="0" smtClean="0"/>
              <a:t>He earned his bachelor degree from UNIVERSITY OF PENNSYLVANIA in 1888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15365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169" y="685800"/>
            <a:ext cx="3670480" cy="15680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</a:t>
            </a:r>
            <a:r>
              <a:rPr lang="en-US" sz="9600" dirty="0" smtClean="0"/>
              <a:t> 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2253805"/>
            <a:ext cx="11035563" cy="3537396"/>
          </a:xfrm>
        </p:spPr>
        <p:txBody>
          <a:bodyPr>
            <a:normAutofit fontScale="55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 smtClean="0"/>
              <a:t>He is considered to be the father of clinical psychology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 smtClean="0"/>
              <a:t>Founded the first clinical psychology laboratory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 smtClean="0"/>
              <a:t>He assisted in the development of special </a:t>
            </a:r>
            <a:r>
              <a:rPr lang="en-US" sz="7200" dirty="0" err="1" smtClean="0"/>
              <a:t>education,school</a:t>
            </a:r>
            <a:r>
              <a:rPr lang="en-US" sz="7200" dirty="0" smtClean="0"/>
              <a:t> </a:t>
            </a:r>
            <a:r>
              <a:rPr lang="en-US" sz="7200" dirty="0" err="1" smtClean="0"/>
              <a:t>psychology,applied</a:t>
            </a:r>
            <a:r>
              <a:rPr lang="en-US" sz="7200" dirty="0" smtClean="0"/>
              <a:t> psychology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53729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858" y="553793"/>
            <a:ext cx="6284891" cy="2511380"/>
          </a:xfrm>
        </p:spPr>
        <p:txBody>
          <a:bodyPr>
            <a:normAutofit fontScale="90000"/>
          </a:bodyPr>
          <a:lstStyle/>
          <a:p>
            <a:r>
              <a:rPr lang="en-US" sz="9600" dirty="0" smtClean="0"/>
              <a:t>     DOROTHEA LYNDE DIX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065173"/>
            <a:ext cx="10855258" cy="2601531"/>
          </a:xfrm>
        </p:spPr>
        <p:txBody>
          <a:bodyPr>
            <a:normAutofit fontScale="55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 smtClean="0"/>
              <a:t>Born in 1802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 smtClean="0"/>
              <a:t>Died in 1887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 smtClean="0"/>
              <a:t>During the civil war, she served as the unions superintendent of female nurses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46025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6231" y="154547"/>
            <a:ext cx="3554570" cy="20992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</a:t>
            </a:r>
            <a:r>
              <a:rPr lang="en-US" sz="9600" dirty="0" smtClean="0"/>
              <a:t>WORK</a:t>
            </a:r>
            <a:br>
              <a:rPr lang="en-US" sz="960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1545465"/>
            <a:ext cx="11009805" cy="4245735"/>
          </a:xfrm>
        </p:spPr>
        <p:txBody>
          <a:bodyPr>
            <a:normAutofit fontScale="70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 smtClean="0"/>
              <a:t>She discovered enormous disparity between private and public </a:t>
            </a:r>
            <a:r>
              <a:rPr lang="en-US" sz="7200" dirty="0" err="1" smtClean="0"/>
              <a:t>hospitals,and</a:t>
            </a:r>
            <a:r>
              <a:rPr lang="en-US" sz="7200" dirty="0" smtClean="0"/>
              <a:t> great differences among countries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 smtClean="0"/>
              <a:t>She recommended reforms in many countries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25449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6682" y="685799"/>
            <a:ext cx="4818330" cy="13748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</a:t>
            </a:r>
            <a:r>
              <a:rPr lang="en-US" sz="8000" dirty="0" smtClean="0"/>
              <a:t>BENJAMIN RUSH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2228046"/>
            <a:ext cx="10868137" cy="24212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0" dirty="0" smtClean="0"/>
              <a:t>HE was born in 1745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0" dirty="0" smtClean="0"/>
              <a:t>Died in 1813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252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3504" y="685800"/>
            <a:ext cx="3412902" cy="1246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</a:t>
            </a:r>
            <a:r>
              <a:rPr lang="en-US" sz="8800" dirty="0" err="1" smtClean="0"/>
              <a:t>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2150773"/>
            <a:ext cx="10893895" cy="3640428"/>
          </a:xfrm>
        </p:spPr>
        <p:txBody>
          <a:bodyPr>
            <a:normAutofit fontScale="55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HE was the father of American psychiatry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Was the 1</a:t>
            </a:r>
            <a:r>
              <a:rPr lang="en-US" sz="6000" baseline="30000" dirty="0" smtClean="0"/>
              <a:t>st</a:t>
            </a:r>
            <a:r>
              <a:rPr lang="en-US" sz="6000" dirty="0" smtClean="0"/>
              <a:t> to believe the </a:t>
            </a:r>
            <a:r>
              <a:rPr lang="en-US" sz="6000" dirty="0" err="1" smtClean="0"/>
              <a:t>mentall</a:t>
            </a:r>
            <a:r>
              <a:rPr lang="en-US" sz="6000" dirty="0" smtClean="0"/>
              <a:t> illness is a disease of mind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His classic work observations and inquires was published in 1812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He served on the PENNSYLVANIA hospital  from 1783 to 1813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2836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7772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I.  	BACKGROUND</a:t>
            </a:r>
            <a:br>
              <a:rPr lang="en-US" altLang="en-US" smtClean="0"/>
            </a:br>
            <a:r>
              <a:rPr lang="en-US" altLang="en-US" smtClean="0"/>
              <a:t>A. Social and Intellectual Context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84582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We review two key issues in understanding the basis of human behavior </a:t>
            </a:r>
          </a:p>
          <a:p>
            <a:pPr lvl="1" eaLnBrk="1" hangingPunct="1"/>
            <a:r>
              <a:rPr lang="en-US" altLang="en-US" smtClean="0">
                <a:cs typeface="Times New Roman" panose="02020603050405020304" pitchFamily="18" charset="0"/>
              </a:rPr>
              <a:t>Neurological basis of behavior</a:t>
            </a:r>
          </a:p>
          <a:p>
            <a:pPr lvl="2" eaLnBrk="1" hangingPunct="1"/>
            <a:r>
              <a:rPr lang="en-US" altLang="en-US" smtClean="0">
                <a:cs typeface="Times New Roman" panose="02020603050405020304" pitchFamily="18" charset="0"/>
              </a:rPr>
              <a:t>What is the role of the brain in behavior</a:t>
            </a:r>
          </a:p>
          <a:p>
            <a:pPr lvl="1" eaLnBrk="1" hangingPunct="1"/>
            <a:r>
              <a:rPr lang="en-US" altLang="en-US" smtClean="0">
                <a:cs typeface="Times New Roman" panose="02020603050405020304" pitchFamily="18" charset="0"/>
              </a:rPr>
              <a:t>Genetic basis of behavior</a:t>
            </a:r>
          </a:p>
          <a:p>
            <a:pPr lvl="2" eaLnBrk="1" hangingPunct="1"/>
            <a:r>
              <a:rPr lang="en-US" altLang="en-US" smtClean="0">
                <a:cs typeface="Times New Roman" panose="02020603050405020304" pitchFamily="18" charset="0"/>
              </a:rPr>
              <a:t>The role of hereditary in shaping human behavior</a:t>
            </a:r>
          </a:p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Both assume  that human being are determined by internal biological forces.</a:t>
            </a:r>
          </a:p>
          <a:p>
            <a:pPr lvl="1" eaLnBrk="1" hangingPunct="1"/>
            <a:r>
              <a:rPr lang="en-US" altLang="en-US" smtClean="0">
                <a:cs typeface="Times New Roman" panose="02020603050405020304" pitchFamily="18" charset="0"/>
              </a:rPr>
              <a:t>The assumption does not fit well with prevailing American values of culture.</a:t>
            </a:r>
          </a:p>
        </p:txBody>
      </p:sp>
    </p:spTree>
    <p:extLst>
      <p:ext uri="{BB962C8B-B14F-4D97-AF65-F5344CB8AC3E}">
        <p14:creationId xmlns:p14="http://schemas.microsoft.com/office/powerpoint/2010/main" val="289376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6927202" cy="2971801"/>
          </a:xfrm>
        </p:spPr>
        <p:txBody>
          <a:bodyPr>
            <a:normAutofit fontScale="90000"/>
          </a:bodyPr>
          <a:lstStyle/>
          <a:p>
            <a:r>
              <a:rPr lang="en-US" sz="9600" dirty="0" smtClean="0"/>
              <a:t>      BIOLOGICAL APPROACH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3567448"/>
            <a:ext cx="11254503" cy="2691683"/>
          </a:xfrm>
        </p:spPr>
        <p:txBody>
          <a:bodyPr>
            <a:normAutofit fontScale="47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 smtClean="0"/>
              <a:t>3000BC, Egyptians showed great proficiency in healing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 smtClean="0"/>
              <a:t>Superficial wounds and setting fractures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 smtClean="0"/>
              <a:t>They used natural treatments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 smtClean="0"/>
              <a:t>Such as massage and herbal remedies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61637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22" y="3534295"/>
            <a:ext cx="8534400" cy="1694528"/>
          </a:xfrm>
        </p:spPr>
        <p:txBody>
          <a:bodyPr>
            <a:normAutofit fontScale="9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 smtClean="0"/>
              <a:t>460-377BC</a:t>
            </a:r>
            <a:br>
              <a:rPr lang="en-US" sz="6600" dirty="0" smtClean="0"/>
            </a:br>
            <a:r>
              <a:rPr lang="en-US" sz="6600" dirty="0" smtClean="0"/>
              <a:t>He was among the 1</a:t>
            </a:r>
            <a:r>
              <a:rPr lang="en-US" sz="6600" baseline="30000" dirty="0" smtClean="0"/>
              <a:t>st</a:t>
            </a:r>
            <a:r>
              <a:rPr lang="en-US" sz="6600" dirty="0" smtClean="0"/>
              <a:t> liberate medicine and </a:t>
            </a:r>
            <a:r>
              <a:rPr lang="en-US" sz="6600" dirty="0" err="1" smtClean="0"/>
              <a:t>psychaitry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671034"/>
          </a:xfrm>
        </p:spPr>
        <p:txBody>
          <a:bodyPr>
            <a:normAutofit/>
          </a:bodyPr>
          <a:lstStyle/>
          <a:p>
            <a:r>
              <a:rPr lang="en-US" sz="8800" dirty="0" smtClean="0"/>
              <a:t>HIPPOCRATES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534925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4562" y="685800"/>
            <a:ext cx="5074277" cy="24566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</a:t>
            </a:r>
            <a:r>
              <a:rPr lang="en-US" sz="9600" dirty="0" smtClean="0"/>
              <a:t>      NANCY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119" y="3296992"/>
            <a:ext cx="11202988" cy="2764665"/>
          </a:xfrm>
        </p:spPr>
        <p:txBody>
          <a:bodyPr>
            <a:normAutofit fontScale="47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Nancy school was French </a:t>
            </a:r>
            <a:r>
              <a:rPr lang="en-US" sz="6000" dirty="0" err="1" smtClean="0"/>
              <a:t>typnosis</a:t>
            </a:r>
            <a:r>
              <a:rPr lang="en-US" sz="6000" dirty="0" smtClean="0"/>
              <a:t> centered school of psychotherapy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Origin of thoughts were brought about by AMBROISE-AUGUSTE LIEBEAULL in 1866 in </a:t>
            </a:r>
            <a:r>
              <a:rPr lang="en-US" sz="6000" dirty="0" err="1" smtClean="0"/>
              <a:t>nancy</a:t>
            </a:r>
            <a:r>
              <a:rPr lang="en-US" sz="6000" dirty="0" smtClean="0"/>
              <a:t> </a:t>
            </a:r>
            <a:r>
              <a:rPr lang="en-US" sz="6000" dirty="0" err="1" smtClean="0"/>
              <a:t>france</a:t>
            </a:r>
            <a:endParaRPr lang="en-US" sz="6000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He was able to gain the attention of </a:t>
            </a:r>
            <a:r>
              <a:rPr lang="en-US" sz="6000" dirty="0" err="1" smtClean="0"/>
              <a:t>hippolyte</a:t>
            </a:r>
            <a:r>
              <a:rPr lang="en-US" sz="6000" dirty="0" smtClean="0"/>
              <a:t> another </a:t>
            </a:r>
            <a:r>
              <a:rPr lang="en-US" sz="6000" dirty="0" err="1" smtClean="0"/>
              <a:t>nancy</a:t>
            </a:r>
            <a:r>
              <a:rPr lang="en-US" sz="6000" dirty="0" smtClean="0"/>
              <a:t> doctor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err="1" smtClean="0"/>
              <a:t>Liebeaull</a:t>
            </a:r>
            <a:r>
              <a:rPr lang="en-US" sz="6000" dirty="0" smtClean="0"/>
              <a:t> and his followers did not agree with views of </a:t>
            </a:r>
            <a:r>
              <a:rPr lang="en-US" sz="6000" dirty="0" err="1" smtClean="0"/>
              <a:t>charcot</a:t>
            </a:r>
            <a:r>
              <a:rPr lang="en-US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16764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" y="2524261"/>
            <a:ext cx="11771289" cy="359892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Likely is believe that what someone says is true or may be true easily influenced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5922650" cy="1709670"/>
          </a:xfrm>
        </p:spPr>
        <p:txBody>
          <a:bodyPr>
            <a:normAutofit fontScale="92500" lnSpcReduction="10000"/>
          </a:bodyPr>
          <a:lstStyle/>
          <a:p>
            <a:r>
              <a:rPr lang="en-US" sz="6000" dirty="0" smtClean="0"/>
              <a:t>SUGGESTABLE PEOPLE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31770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3709114"/>
            <a:ext cx="11565227" cy="2285285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He was considered one of the most important </a:t>
            </a:r>
            <a:r>
              <a:rPr lang="en-US" dirty="0" err="1" smtClean="0"/>
              <a:t>psycians</a:t>
            </a:r>
            <a:r>
              <a:rPr lang="en-US" dirty="0" smtClean="0"/>
              <a:t> in all Europe</a:t>
            </a:r>
            <a:br>
              <a:rPr lang="en-US" dirty="0" smtClean="0"/>
            </a:br>
            <a:r>
              <a:rPr lang="en-US" dirty="0" smtClean="0"/>
              <a:t>when jean martin became the director of la </a:t>
            </a:r>
            <a:r>
              <a:rPr lang="en-US" dirty="0" err="1" smtClean="0"/>
              <a:t>salptriere</a:t>
            </a:r>
            <a:r>
              <a:rPr lang="en-US" dirty="0" smtClean="0"/>
              <a:t> in 1862</a:t>
            </a:r>
            <a:br>
              <a:rPr lang="en-US" dirty="0" smtClean="0"/>
            </a:br>
            <a:r>
              <a:rPr lang="en-US" dirty="0" smtClean="0"/>
              <a:t>2; He carefully observed his patients </a:t>
            </a:r>
            <a:r>
              <a:rPr lang="en-US" dirty="0" err="1" smtClean="0"/>
              <a:t>symtoms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3: he identified a disease of the motor neurons still </a:t>
            </a:r>
            <a:r>
              <a:rPr lang="en-US" dirty="0" err="1" smtClean="0"/>
              <a:t>reffered</a:t>
            </a:r>
            <a:r>
              <a:rPr lang="en-US" dirty="0" smtClean="0"/>
              <a:t> to a </a:t>
            </a:r>
            <a:r>
              <a:rPr lang="en-US" dirty="0" err="1" smtClean="0"/>
              <a:t>charcots</a:t>
            </a:r>
            <a:r>
              <a:rPr lang="en-US" dirty="0" smtClean="0"/>
              <a:t> disease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2366493"/>
          </a:xfrm>
        </p:spPr>
        <p:txBody>
          <a:bodyPr>
            <a:normAutofit fontScale="92500" lnSpcReduction="10000"/>
          </a:bodyPr>
          <a:lstStyle/>
          <a:p>
            <a:r>
              <a:rPr lang="en-US" sz="8800" dirty="0" smtClean="0"/>
              <a:t>CHARCOT EXPLANATIONS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7172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2717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</a:t>
            </a:r>
            <a:r>
              <a:rPr lang="en-US" sz="8800" dirty="0" smtClean="0"/>
              <a:t> HYSTERIA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1957591"/>
            <a:ext cx="11190109" cy="3709113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 smtClean="0"/>
              <a:t>A emotional excitability and disturbance od psychogenic sensory </a:t>
            </a:r>
            <a:r>
              <a:rPr lang="en-US" sz="6600" dirty="0" err="1" smtClean="0"/>
              <a:t>vasometer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43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952520"/>
            <a:ext cx="8534400" cy="3041879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dirty="0" smtClean="0"/>
              <a:t>Old terms: </a:t>
            </a:r>
            <a:br>
              <a:rPr lang="en-US" sz="1800" dirty="0" smtClean="0"/>
            </a:br>
            <a:r>
              <a:rPr lang="en-US" sz="1800" b="1" dirty="0" smtClean="0"/>
              <a:t>Mad</a:t>
            </a:r>
            <a:r>
              <a:rPr lang="en-US" sz="1800" dirty="0" smtClean="0"/>
              <a:t>: emotionally deranged (out of mental balance)A </a:t>
            </a:r>
            <a:r>
              <a:rPr lang="en-US" sz="1800" b="1" dirty="0" smtClean="0"/>
              <a:t>Insanity</a:t>
            </a:r>
            <a:r>
              <a:rPr lang="en-US" sz="1800" dirty="0" smtClean="0"/>
              <a:t>: unhealthy (comes form </a:t>
            </a:r>
            <a:r>
              <a:rPr lang="en-US" sz="1800" dirty="0" err="1" smtClean="0"/>
              <a:t>sanus</a:t>
            </a:r>
            <a:r>
              <a:rPr lang="en-US" sz="1800" dirty="0" smtClean="0"/>
              <a:t> means healthy</a:t>
            </a:r>
            <a:br>
              <a:rPr lang="en-US" sz="1800" dirty="0" smtClean="0"/>
            </a:br>
            <a:r>
              <a:rPr lang="en-US" sz="1800" b="1" dirty="0" smtClean="0"/>
              <a:t>Lunatic</a:t>
            </a:r>
            <a:r>
              <a:rPr lang="en-US" sz="1800" dirty="0" smtClean="0"/>
              <a:t>: periodic nature of many psychopathological conditions. Changes in moons phases can </a:t>
            </a:r>
            <a:r>
              <a:rPr lang="en-US" sz="1800" smtClean="0"/>
              <a:t>cause madness  </a:t>
            </a:r>
            <a:r>
              <a:rPr lang="en-US" sz="1800" dirty="0" smtClean="0"/>
              <a:t>in certain people. </a:t>
            </a:r>
            <a:br>
              <a:rPr lang="en-US" sz="1800" dirty="0" smtClean="0"/>
            </a:br>
            <a:r>
              <a:rPr lang="en-US" sz="1800" b="1" dirty="0" err="1" smtClean="0"/>
              <a:t>ManiAC</a:t>
            </a:r>
            <a:r>
              <a:rPr lang="en-US" sz="1800" dirty="0" smtClean="0"/>
              <a:t>: excess of passion or behavior out of control of the reason 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420374" cy="2314977"/>
          </a:xfrm>
        </p:spPr>
        <p:txBody>
          <a:bodyPr>
            <a:normAutofit fontScale="85000" lnSpcReduction="20000"/>
          </a:bodyPr>
          <a:lstStyle/>
          <a:p>
            <a:r>
              <a:rPr lang="en-US" sz="8800" dirty="0" smtClean="0"/>
              <a:t>MENTAL ILLNESS, </a:t>
            </a:r>
            <a:r>
              <a:rPr lang="en-US" sz="2800" dirty="0" smtClean="0"/>
              <a:t>psychopathology, abnormal behavior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4382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6592351" cy="1838460"/>
          </a:xfrm>
        </p:spPr>
        <p:txBody>
          <a:bodyPr>
            <a:normAutofit fontScale="90000"/>
          </a:bodyPr>
          <a:lstStyle/>
          <a:p>
            <a:r>
              <a:rPr lang="en-US" sz="8800" dirty="0" smtClean="0"/>
              <a:t>Harmful </a:t>
            </a:r>
            <a:r>
              <a:rPr lang="en-US" sz="8800" dirty="0" err="1" smtClean="0"/>
              <a:t>behaviour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2730321"/>
            <a:ext cx="11099957" cy="3060879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  </a:t>
            </a:r>
            <a:r>
              <a:rPr lang="en-US" sz="5400" dirty="0" smtClean="0"/>
              <a:t>most </a:t>
            </a:r>
            <a:r>
              <a:rPr lang="en-US" sz="5400" dirty="0" err="1" smtClean="0"/>
              <a:t>indiviuals</a:t>
            </a:r>
            <a:r>
              <a:rPr lang="en-US" sz="5400" dirty="0" smtClean="0"/>
              <a:t> process a </a:t>
            </a:r>
            <a:r>
              <a:rPr lang="en-US" sz="5400" dirty="0" err="1" smtClean="0"/>
              <a:t>powerfull</a:t>
            </a:r>
            <a:r>
              <a:rPr lang="en-US" sz="5400" dirty="0" smtClean="0"/>
              <a:t> motive to survive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400" dirty="0" err="1" smtClean="0"/>
              <a:t>Therfore</a:t>
            </a:r>
            <a:r>
              <a:rPr lang="en-US" sz="5400" dirty="0" smtClean="0"/>
              <a:t> we consider behavior contrary to that motive such as self mutilation or suicide as abnormal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400" dirty="0" smtClean="0"/>
              <a:t>Behavior that is harmful to oneself and other is abnormal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473506"/>
          </a:xfrm>
        </p:spPr>
        <p:txBody>
          <a:bodyPr>
            <a:normAutofit/>
          </a:bodyPr>
          <a:lstStyle/>
          <a:p>
            <a:r>
              <a:rPr lang="en-US" sz="7200" dirty="0" smtClean="0"/>
              <a:t>    </a:t>
            </a:r>
            <a:r>
              <a:rPr lang="en-US" sz="3600" dirty="0" smtClean="0"/>
              <a:t>unrealistic thoughts and perceptions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2379643"/>
            <a:ext cx="10687833" cy="3411557"/>
          </a:xfrm>
        </p:spPr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000" dirty="0" smtClean="0"/>
              <a:t>If a persons </a:t>
            </a:r>
            <a:r>
              <a:rPr lang="en-US" sz="2000" dirty="0" err="1" smtClean="0"/>
              <a:t>beleifs</a:t>
            </a:r>
            <a:r>
              <a:rPr lang="en-US" sz="2000" dirty="0" smtClean="0"/>
              <a:t> differ markedly from those considered normal at a certain time  and place in history those perceptions are taken as signs of mental illness</a:t>
            </a:r>
          </a:p>
          <a:p>
            <a:r>
              <a:rPr lang="en-US" sz="2000" b="1" dirty="0" err="1" smtClean="0"/>
              <a:t>Hallucianation</a:t>
            </a:r>
            <a:r>
              <a:rPr lang="en-US" sz="2000" b="1" dirty="0" smtClean="0"/>
              <a:t>. </a:t>
            </a:r>
            <a:r>
              <a:rPr lang="en-US" sz="2000" dirty="0" smtClean="0"/>
              <a:t>perceiving something that does not exist in reality . Perception in the absence of external stimuli. E.g. car is talking to you</a:t>
            </a:r>
          </a:p>
          <a:p>
            <a:r>
              <a:rPr lang="en-US" sz="2000" b="1" dirty="0" err="1" smtClean="0"/>
              <a:t>Dellusion</a:t>
            </a:r>
            <a:r>
              <a:rPr lang="en-US" sz="2000" b="1" dirty="0" smtClean="0"/>
              <a:t> </a:t>
            </a:r>
            <a:r>
              <a:rPr lang="en-US" sz="2000" dirty="0" smtClean="0"/>
              <a:t>(wrong thinking/belief, misperception). Belief that is not in accordance the general reality</a:t>
            </a:r>
          </a:p>
          <a:p>
            <a:r>
              <a:rPr lang="en-US" sz="2000" b="1" dirty="0" smtClean="0"/>
              <a:t>Illusion: </a:t>
            </a:r>
            <a:r>
              <a:rPr lang="en-US" sz="2000" dirty="0"/>
              <a:t>is wrong </a:t>
            </a:r>
            <a:r>
              <a:rPr lang="en-US" sz="2000" i="1" dirty="0"/>
              <a:t>perception</a:t>
            </a:r>
            <a:r>
              <a:rPr lang="en-US" sz="2000" dirty="0"/>
              <a:t>, a misinterpretation by our senses in the ‘</a:t>
            </a:r>
            <a:r>
              <a:rPr lang="en-US" sz="2000" i="1" dirty="0"/>
              <a:t>presence of an external stimulus’</a:t>
            </a:r>
            <a:endParaRPr lang="en-US" sz="2000" dirty="0"/>
          </a:p>
          <a:p>
            <a:r>
              <a:rPr lang="en-US" sz="2000" dirty="0"/>
              <a:t>For example, perceiving a rope on the floor of a room as a snake. The thick rope is the external stimulus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1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702326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    </a:t>
            </a:r>
            <a:r>
              <a:rPr lang="en-US" sz="3100" dirty="0" smtClean="0"/>
              <a:t>inappropriate emotions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1883885"/>
            <a:ext cx="10674954" cy="3907316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600" dirty="0" smtClean="0"/>
              <a:t>When an individual laughs when the mores of community dictate that he or she should cry when they laugh that person is often branded as mentally 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600" dirty="0" smtClean="0"/>
              <a:t>Inappropriate or exaggerated emotions responses. Extreme fear, sadness or joy are displayed in situation where </a:t>
            </a:r>
            <a:r>
              <a:rPr lang="en-US" sz="6600" dirty="0" err="1" smtClean="0"/>
              <a:t>loderate</a:t>
            </a:r>
            <a:r>
              <a:rPr lang="en-US" sz="6600" dirty="0" smtClean="0"/>
              <a:t> level of emotions would be </a:t>
            </a:r>
            <a:r>
              <a:rPr lang="en-US" sz="6600" dirty="0" err="1" smtClean="0"/>
              <a:t>approapriate</a:t>
            </a:r>
            <a:r>
              <a:rPr lang="en-US" sz="66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870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7772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I.  	BACKGROUND</a:t>
            </a:r>
            <a:br>
              <a:rPr lang="en-US" altLang="en-US" smtClean="0"/>
            </a:br>
            <a:r>
              <a:rPr lang="en-US" altLang="en-US" smtClean="0"/>
              <a:t>A. Social and Intellectual Context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84582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Genetic basis of behavior  </a:t>
            </a:r>
          </a:p>
          <a:p>
            <a:pPr lvl="1"/>
            <a:r>
              <a:rPr lang="en-US" altLang="en-US" smtClean="0"/>
              <a:t>In 1869, Francis Galton (1822 –1911, Darwin’s cousin) published the first empirical work in human behavioral genetics, </a:t>
            </a:r>
            <a:r>
              <a:rPr lang="en-US" altLang="en-US" i="1" smtClean="0"/>
              <a:t>Hereditary Genius</a:t>
            </a:r>
            <a:r>
              <a:rPr lang="en-US" altLang="en-US" smtClean="0"/>
              <a:t>. </a:t>
            </a:r>
          </a:p>
          <a:p>
            <a:pPr lvl="2"/>
            <a:r>
              <a:rPr lang="en-US" altLang="en-US" smtClean="0"/>
              <a:t>Galton intended to demonstrate that "a man's natural abilities are derived by inheritance, under exactly the same limitations as are the form and physical features of the whole organic world." </a:t>
            </a:r>
          </a:p>
          <a:p>
            <a:pPr lvl="1"/>
            <a:r>
              <a:rPr lang="en-US" altLang="en-US" smtClean="0"/>
              <a:t>He conducted a family study on the inheritance of giftedness and talent. </a:t>
            </a:r>
          </a:p>
          <a:p>
            <a:pPr lvl="2"/>
            <a:r>
              <a:rPr lang="en-US" altLang="en-US" smtClean="0"/>
              <a:t>Claims that genetic differences IQ explains group differences in race back a social issue in the 1960s.</a:t>
            </a:r>
          </a:p>
        </p:txBody>
      </p:sp>
    </p:spTree>
    <p:extLst>
      <p:ext uri="{BB962C8B-B14F-4D97-AF65-F5344CB8AC3E}">
        <p14:creationId xmlns:p14="http://schemas.microsoft.com/office/powerpoint/2010/main" val="312890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7892" y="685800"/>
            <a:ext cx="6547319" cy="1253169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     </a:t>
            </a:r>
            <a:r>
              <a:rPr lang="en-US" sz="4000" dirty="0" smtClean="0"/>
              <a:t>unpredictable behavior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2555913"/>
            <a:ext cx="10623439" cy="3235287"/>
          </a:xfrm>
        </p:spPr>
        <p:txBody>
          <a:bodyPr>
            <a:normAutofit fontScale="55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Sudden shifts in ones emotions have also traditionally been taken as signs of psychopathology.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Rapid shifts in mood or beliefs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err="1" smtClean="0"/>
              <a:t>Avergae</a:t>
            </a:r>
            <a:r>
              <a:rPr lang="en-US" sz="6000" dirty="0" smtClean="0"/>
              <a:t> persons belief and behavior is </a:t>
            </a:r>
            <a:r>
              <a:rPr lang="en-US" sz="6000" dirty="0" err="1" smtClean="0"/>
              <a:t>talken</a:t>
            </a:r>
            <a:r>
              <a:rPr lang="en-US" sz="6000" dirty="0" smtClean="0"/>
              <a:t> as a frame of </a:t>
            </a:r>
            <a:r>
              <a:rPr lang="en-US" sz="6000" dirty="0" err="1" smtClean="0"/>
              <a:t>refrence</a:t>
            </a:r>
            <a:r>
              <a:rPr lang="en-US" sz="6000" dirty="0" smtClean="0"/>
              <a:t> in </a:t>
            </a:r>
            <a:r>
              <a:rPr lang="en-US" sz="6000" dirty="0" err="1" smtClean="0"/>
              <a:t>dtermining</a:t>
            </a:r>
            <a:r>
              <a:rPr lang="en-US" sz="6000" dirty="0" smtClean="0"/>
              <a:t> mental illness.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7940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/>
              <a:t>     early explanation of mental life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10828415" cy="2678119"/>
          </a:xfrm>
        </p:spPr>
        <p:txBody>
          <a:bodyPr>
            <a:normAutofit fontScale="40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 err="1" smtClean="0"/>
              <a:t>Bilogical</a:t>
            </a:r>
            <a:r>
              <a:rPr lang="en-US" sz="6600" dirty="0" smtClean="0"/>
              <a:t> explanations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600" dirty="0" smtClean="0"/>
              <a:t>Biological explanation of abnormal behavior constitute  the medical model of mental illness 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600" dirty="0" smtClean="0"/>
              <a:t>This model assumes that all diseases is caused  by the multifunctioning of some aspect of the body usually the brain. 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600" dirty="0" smtClean="0"/>
              <a:t>Mental illness </a:t>
            </a:r>
            <a:r>
              <a:rPr lang="en-US" sz="6600" dirty="0" err="1" smtClean="0"/>
              <a:t>acused</a:t>
            </a:r>
            <a:r>
              <a:rPr lang="en-US" sz="6600" dirty="0" smtClean="0"/>
              <a:t>  by biological factors which can be inherited directly </a:t>
            </a:r>
          </a:p>
          <a:p>
            <a:pPr marL="1143000" indent="-1143000">
              <a:buFont typeface="+mj-lt"/>
              <a:buAutoNum type="arabicPeriod"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6274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process that psychological events are the causes of abnormal behavior</a:t>
            </a:r>
            <a:br>
              <a:rPr lang="en-US" dirty="0" smtClean="0"/>
            </a:br>
            <a:r>
              <a:rPr lang="en-US" dirty="0" smtClean="0"/>
              <a:t>such as </a:t>
            </a:r>
            <a:r>
              <a:rPr lang="en-US" dirty="0" err="1" smtClean="0"/>
              <a:t>grief,fear,guilt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Psychological explanations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6694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/>
              <a:t>    supernatural explanation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10610560" cy="1947333"/>
          </a:xfrm>
        </p:spPr>
        <p:txBody>
          <a:bodyPr>
            <a:normAutofit fontScale="700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In primitive times people attributed most ailments not caused by obvious things such as falling down, being attacked by an animal or an enemy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494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 smtClean="0"/>
              <a:t>  </a:t>
            </a:r>
            <a:r>
              <a:rPr lang="en-US" sz="8800" dirty="0" err="1" smtClean="0"/>
              <a:t>franz</a:t>
            </a:r>
            <a:r>
              <a:rPr lang="en-US" sz="8800" dirty="0" smtClean="0"/>
              <a:t> </a:t>
            </a:r>
            <a:r>
              <a:rPr lang="en-US" sz="8800" dirty="0" err="1" smtClean="0"/>
              <a:t>anton</a:t>
            </a:r>
            <a:r>
              <a:rPr lang="en-US" sz="8800" dirty="0" smtClean="0"/>
              <a:t> </a:t>
            </a:r>
            <a:r>
              <a:rPr lang="en-US" sz="8800" dirty="0" err="1" smtClean="0"/>
              <a:t>mesmer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The modern era of hypnosis and </a:t>
            </a:r>
            <a:r>
              <a:rPr lang="en-US" sz="5400" dirty="0" err="1" smtClean="0"/>
              <a:t>hypnothery</a:t>
            </a:r>
            <a:r>
              <a:rPr lang="en-US" sz="5400" dirty="0" smtClean="0"/>
              <a:t> really begins with </a:t>
            </a:r>
            <a:r>
              <a:rPr lang="en-US" sz="5400" dirty="0" err="1" smtClean="0"/>
              <a:t>franz</a:t>
            </a:r>
            <a:r>
              <a:rPr lang="en-US" sz="5400" dirty="0" smtClean="0"/>
              <a:t> </a:t>
            </a:r>
            <a:r>
              <a:rPr lang="en-US" sz="5400" dirty="0" err="1" smtClean="0"/>
              <a:t>anton</a:t>
            </a:r>
            <a:endParaRPr lang="en-US" sz="54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1734-1815 the Viennese physician who left the word MESMERISM to posterity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347526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Developed cures based on the theory of mesmerism</a:t>
            </a:r>
            <a:br>
              <a:rPr lang="en-US" dirty="0" smtClean="0"/>
            </a:br>
            <a:r>
              <a:rPr lang="en-US" dirty="0" smtClean="0"/>
              <a:t>widespread </a:t>
            </a:r>
            <a:r>
              <a:rPr lang="en-US" dirty="0" err="1" smtClean="0"/>
              <a:t>interst</a:t>
            </a:r>
            <a:r>
              <a:rPr lang="en-US" dirty="0" smtClean="0"/>
              <a:t> in </a:t>
            </a:r>
            <a:r>
              <a:rPr lang="en-US" dirty="0" err="1" smtClean="0"/>
              <a:t>paris</a:t>
            </a:r>
            <a:r>
              <a:rPr lang="en-US" dirty="0" smtClean="0"/>
              <a:t> as well as Vienna</a:t>
            </a:r>
            <a:br>
              <a:rPr lang="en-US" dirty="0" smtClean="0"/>
            </a:br>
            <a:r>
              <a:rPr lang="en-US" dirty="0" smtClean="0"/>
              <a:t>his methods subjected to a royal commission of inquiry in </a:t>
            </a:r>
            <a:r>
              <a:rPr lang="en-US" dirty="0" err="1" smtClean="0"/>
              <a:t>paris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 </a:t>
            </a:r>
            <a:r>
              <a:rPr lang="en-US" sz="8800" dirty="0" err="1" smtClean="0"/>
              <a:t>dr.franz</a:t>
            </a:r>
            <a:r>
              <a:rPr lang="en-US" sz="8800" dirty="0" smtClean="0"/>
              <a:t> </a:t>
            </a:r>
            <a:r>
              <a:rPr lang="en-US" sz="8800" dirty="0" err="1" smtClean="0"/>
              <a:t>anton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1314870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/>
              <a:t>    contagion effect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sz="6600" dirty="0" smtClean="0"/>
              <a:t>Is a type social in </a:t>
            </a:r>
            <a:r>
              <a:rPr lang="en-US" sz="6600" dirty="0" err="1" smtClean="0"/>
              <a:t>fluence</a:t>
            </a:r>
            <a:r>
              <a:rPr lang="en-US" sz="6600" dirty="0" smtClean="0"/>
              <a:t> 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600" dirty="0" smtClean="0"/>
              <a:t>It refers to the propensity of certain </a:t>
            </a:r>
            <a:r>
              <a:rPr lang="en-US" sz="6600" dirty="0" err="1" smtClean="0"/>
              <a:t>behavious</a:t>
            </a:r>
            <a:r>
              <a:rPr lang="en-US" sz="6600" dirty="0" smtClean="0"/>
              <a:t> exhibited by one person to be copied by others who are either in the vicinity to the original actor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485460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 smtClean="0"/>
              <a:t>      society of harmony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11164351" cy="1947333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 smtClean="0"/>
              <a:t>Perform different experiments in order to test the concept of mesmerism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 smtClean="0"/>
              <a:t>Mesmerists helped define the character of psychology for the generation showing how it was applicable to people life and it was mental science based on obtaining facts from </a:t>
            </a:r>
            <a:r>
              <a:rPr lang="en-US" sz="4800" dirty="0" err="1" smtClean="0"/>
              <a:t>demonstarable</a:t>
            </a:r>
            <a:r>
              <a:rPr lang="en-US" sz="4800" dirty="0" smtClean="0"/>
              <a:t> experiments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98937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 smtClean="0"/>
              <a:t>     marquis de </a:t>
            </a:r>
            <a:r>
              <a:rPr lang="en-US" sz="8800" dirty="0" err="1" smtClean="0"/>
              <a:t>puysegur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sz="6000" dirty="0" smtClean="0"/>
              <a:t>Born in 1751 and died in 1825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 smtClean="0"/>
              <a:t>Discovered the magnetizing did not need to involve the crisis that </a:t>
            </a:r>
            <a:r>
              <a:rPr lang="en-US" sz="6000" dirty="0" err="1" smtClean="0"/>
              <a:t>mesmers</a:t>
            </a:r>
            <a:r>
              <a:rPr lang="en-US" sz="6000" dirty="0" smtClean="0"/>
              <a:t> approach necessitated</a:t>
            </a:r>
          </a:p>
          <a:p>
            <a:pPr marL="1143000" indent="-1143000">
              <a:buFont typeface="+mj-lt"/>
              <a:buAutoNum type="arabicPeriod"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188822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9543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</a:t>
            </a:r>
            <a:r>
              <a:rPr lang="en-US" sz="8000" dirty="0" smtClean="0"/>
              <a:t>artificial somnambulism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10945411" cy="1947333"/>
          </a:xfrm>
        </p:spPr>
        <p:txBody>
          <a:bodyPr>
            <a:normAutofit fontScale="70000" lnSpcReduction="20000"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sz="6000" dirty="0" smtClean="0"/>
              <a:t>A </a:t>
            </a:r>
            <a:r>
              <a:rPr lang="en-US" sz="6000" dirty="0" err="1" smtClean="0"/>
              <a:t>peacfull</a:t>
            </a:r>
            <a:r>
              <a:rPr lang="en-US" sz="6000" dirty="0" smtClean="0"/>
              <a:t>, sleep like trance induced by </a:t>
            </a:r>
            <a:r>
              <a:rPr lang="en-US" sz="6000" dirty="0" err="1" smtClean="0"/>
              <a:t>hyponist</a:t>
            </a:r>
            <a:endParaRPr lang="en-US" sz="6000" dirty="0" smtClean="0"/>
          </a:p>
          <a:p>
            <a:pPr marL="1143000" indent="-1143000">
              <a:buFont typeface="+mj-lt"/>
              <a:buAutoNum type="arabicPeriod"/>
            </a:pPr>
            <a:r>
              <a:rPr lang="en-US" sz="6000" dirty="0" smtClean="0"/>
              <a:t>Sleep like trance replaced the crisis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7544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7772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I.  	BACKGROUND</a:t>
            </a:r>
            <a:br>
              <a:rPr lang="en-US" altLang="en-US" smtClean="0"/>
            </a:br>
            <a:r>
              <a:rPr lang="en-US" altLang="en-US" smtClean="0"/>
              <a:t>A. Social and Intellectual Context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84582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Genetic basis of behavior  </a:t>
            </a:r>
          </a:p>
          <a:p>
            <a:pPr lvl="1"/>
            <a:r>
              <a:rPr lang="en-US" altLang="en-US" smtClean="0"/>
              <a:t>The initial impetus behind behavioral genetic research was to demonstrate that there were indeed genetic influences on behavior. </a:t>
            </a:r>
          </a:p>
          <a:p>
            <a:pPr lvl="2"/>
            <a:r>
              <a:rPr lang="en-US" altLang="en-US" smtClean="0"/>
              <a:t>In psychology, this phase lasted for the first half of the 20th century largely because of the overwhelming influence of behaviorism in the field. </a:t>
            </a:r>
          </a:p>
          <a:p>
            <a:pPr lvl="1"/>
            <a:r>
              <a:rPr lang="en-US" altLang="en-US" smtClean="0"/>
              <a:t>Later behavioral genetic research focused on quantitative methods</a:t>
            </a:r>
          </a:p>
          <a:p>
            <a:pPr lvl="2"/>
            <a:r>
              <a:rPr lang="en-US" altLang="en-US" smtClean="0"/>
              <a:t>Modern behavioral genetic research emphasizes applying techniques from molecular genetics to analyze individual genes that influence behavior.</a:t>
            </a:r>
            <a:endParaRPr lang="en-US" altLang="en-US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6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</a:t>
            </a:r>
            <a:r>
              <a:rPr lang="en-US" sz="7200" dirty="0" smtClean="0"/>
              <a:t>posthypnotic amnesia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Memory lost after hypnosis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It was observed that </a:t>
            </a:r>
            <a:r>
              <a:rPr lang="en-US" dirty="0" err="1" smtClean="0"/>
              <a:t>indiviuals</a:t>
            </a:r>
            <a:r>
              <a:rPr lang="en-US" dirty="0" smtClean="0"/>
              <a:t> could not remember what had occurred while in a trance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phenomenon called posthypnotic amnesia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872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4649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8000" dirty="0" smtClean="0"/>
              <a:t>     posthypnotic suggestion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2253803"/>
            <a:ext cx="10945411" cy="353739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suggestion made to hypnotize person that specifies an action to be performed after </a:t>
            </a:r>
            <a:r>
              <a:rPr lang="en-US" dirty="0" err="1" smtClean="0"/>
              <a:t>awakening,often</a:t>
            </a:r>
            <a:r>
              <a:rPr lang="en-US" dirty="0" smtClean="0"/>
              <a:t> in response to a cue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It is statement or </a:t>
            </a:r>
            <a:r>
              <a:rPr lang="en-US" dirty="0" err="1" smtClean="0"/>
              <a:t>commad</a:t>
            </a:r>
            <a:r>
              <a:rPr lang="en-US" dirty="0" smtClean="0"/>
              <a:t> given to people while hypnosis that person acts </a:t>
            </a:r>
            <a:r>
              <a:rPr lang="en-US" dirty="0" err="1" smtClean="0"/>
              <a:t>onwhen</a:t>
            </a:r>
            <a:r>
              <a:rPr lang="en-US" dirty="0" smtClean="0"/>
              <a:t> a full waking state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This is sometimes used to help people achieving goal such as loosing </a:t>
            </a:r>
            <a:r>
              <a:rPr lang="en-US" dirty="0" err="1" smtClean="0"/>
              <a:t>weight,stopping</a:t>
            </a:r>
            <a:r>
              <a:rPr lang="en-US" dirty="0" smtClean="0"/>
              <a:t> an addiction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631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scientists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6000" dirty="0" smtClean="0"/>
              <a:t>John </a:t>
            </a:r>
            <a:r>
              <a:rPr lang="en-US" sz="6000" dirty="0" err="1" smtClean="0"/>
              <a:t>elliotson</a:t>
            </a:r>
            <a:endParaRPr lang="en-US" sz="6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6000" dirty="0" smtClean="0"/>
              <a:t>James </a:t>
            </a:r>
            <a:r>
              <a:rPr lang="en-US" sz="6000" dirty="0" err="1" smtClean="0"/>
              <a:t>esdaile</a:t>
            </a:r>
            <a:endParaRPr lang="en-US" sz="6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6000" dirty="0" smtClean="0"/>
              <a:t>James braid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0007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7772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I.  BACKGROUND</a:t>
            </a:r>
            <a:br>
              <a:rPr lang="en-US" altLang="en-US" smtClean="0"/>
            </a:br>
            <a:r>
              <a:rPr lang="en-US" altLang="en-US" smtClean="0"/>
              <a:t>A. Definition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84582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resulting accounts of behavior are </a:t>
            </a:r>
            <a:r>
              <a:rPr lang="en-US" altLang="en-US" i="1" smtClean="0"/>
              <a:t>physical explanations</a:t>
            </a:r>
            <a:r>
              <a:rPr lang="en-US" altLang="en-US" smtClean="0"/>
              <a:t> which </a:t>
            </a:r>
            <a:r>
              <a:rPr lang="en-US" altLang="en-US" i="1" smtClean="0"/>
              <a:t>reduce</a:t>
            </a:r>
            <a:r>
              <a:rPr lang="en-US" altLang="en-US" smtClean="0"/>
              <a:t> psychological phenomena to biological processes.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Reductionism is the basic idea that complex behavior can be explained by the breaking it down into simpler more smaller components.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Biological reductionism differentiates this paradigm from all others.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Biological reductionism is more than finding the biological correlates of psychological phenomena, it is understanding the psychological phenomena as biological ones.</a:t>
            </a:r>
          </a:p>
        </p:txBody>
      </p:sp>
    </p:spTree>
    <p:extLst>
      <p:ext uri="{BB962C8B-B14F-4D97-AF65-F5344CB8AC3E}">
        <p14:creationId xmlns:p14="http://schemas.microsoft.com/office/powerpoint/2010/main" val="281471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7772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I.  	BACKGROUND</a:t>
            </a:r>
            <a:br>
              <a:rPr lang="en-US" altLang="en-US" smtClean="0"/>
            </a:br>
            <a:r>
              <a:rPr lang="en-US" altLang="en-US" smtClean="0"/>
              <a:t>A. Social and Intellectual Context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84582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Genetic basis of behavior  </a:t>
            </a:r>
          </a:p>
          <a:p>
            <a:pPr lvl="1"/>
            <a:r>
              <a:rPr lang="en-US" altLang="en-US" smtClean="0"/>
              <a:t>Genetic basis of behavior is the focus of ethology, sociobiology and evolutionary psychology.</a:t>
            </a:r>
          </a:p>
          <a:p>
            <a:pPr lvl="2"/>
            <a:r>
              <a:rPr lang="en-US" altLang="en-US" b="1" smtClean="0"/>
              <a:t>Ethology </a:t>
            </a:r>
            <a:r>
              <a:rPr lang="en-US" altLang="en-US" smtClean="0"/>
              <a:t>is a</a:t>
            </a:r>
            <a:r>
              <a:rPr lang="en-US" altLang="en-US" b="1" smtClean="0"/>
              <a:t> </a:t>
            </a:r>
            <a:r>
              <a:rPr lang="en-US" altLang="en-US" smtClean="0"/>
              <a:t>branch of zoology and is the scientific study of the evolutionary basis of animal behavior</a:t>
            </a:r>
          </a:p>
          <a:p>
            <a:pPr lvl="2"/>
            <a:r>
              <a:rPr lang="en-US" altLang="en-US" b="1" smtClean="0"/>
              <a:t>Sociobiology </a:t>
            </a:r>
            <a:r>
              <a:rPr lang="en-US" altLang="en-US" smtClean="0"/>
              <a:t>is a neo-Darwinian synthesis of scientific disciplines that explains social behavior in all species by considering the evolutionary advantages of the behaviors.</a:t>
            </a:r>
          </a:p>
          <a:p>
            <a:pPr lvl="2"/>
            <a:r>
              <a:rPr lang="en-US" altLang="en-US" b="1" smtClean="0"/>
              <a:t>Evolutionary psychology</a:t>
            </a:r>
            <a:r>
              <a:rPr lang="en-US" altLang="en-US" smtClean="0"/>
              <a:t> attempts to explain mental and psychological traits—such as memory, perception, or language—as the functional products of natural selection.</a:t>
            </a:r>
          </a:p>
          <a:p>
            <a:pPr lvl="1"/>
            <a:r>
              <a:rPr lang="en-US" altLang="en-US" smtClean="0"/>
              <a:t>Important differences between these approach</a:t>
            </a:r>
          </a:p>
        </p:txBody>
      </p:sp>
    </p:spTree>
    <p:extLst>
      <p:ext uri="{BB962C8B-B14F-4D97-AF65-F5344CB8AC3E}">
        <p14:creationId xmlns:p14="http://schemas.microsoft.com/office/powerpoint/2010/main" val="139868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0"/>
            <a:ext cx="7772400" cy="990600"/>
          </a:xfrm>
        </p:spPr>
        <p:txBody>
          <a:bodyPr>
            <a:normAutofit fontScale="90000"/>
          </a:bodyPr>
          <a:lstStyle/>
          <a:p>
            <a:pPr marL="812800" indent="-812800" algn="l"/>
            <a:r>
              <a:rPr lang="en-US" altLang="en-US" smtClean="0"/>
              <a:t>I.  	BACKGROUND</a:t>
            </a:r>
            <a:br>
              <a:rPr lang="en-US" altLang="en-US" smtClean="0"/>
            </a:br>
            <a:r>
              <a:rPr lang="en-US" altLang="en-US" smtClean="0"/>
              <a:t>A. Social and Intellectual Context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84582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Genetic basis of behavior </a:t>
            </a:r>
          </a:p>
          <a:p>
            <a:pPr lvl="1" eaLnBrk="1" hangingPunct="1"/>
            <a:r>
              <a:rPr lang="en-US" altLang="en-US" smtClean="0"/>
              <a:t>Sociobiology and Evolutionary Psychology address what is universal or species-specific in human social and cognitive behavior. </a:t>
            </a:r>
          </a:p>
          <a:p>
            <a:pPr lvl="1" eaLnBrk="1" hangingPunct="1"/>
            <a:r>
              <a:rPr lang="en-US" altLang="en-US" smtClean="0"/>
              <a:t>In contrast, Behavioral Genetics is the study of the genetic basis of human variation.</a:t>
            </a:r>
          </a:p>
          <a:p>
            <a:pPr lvl="2"/>
            <a:r>
              <a:rPr lang="en-US" altLang="en-US" smtClean="0"/>
              <a:t>The reproductive process ensures that each individual born form a unique ovum has unique genetic codes. </a:t>
            </a:r>
          </a:p>
          <a:p>
            <a:r>
              <a:rPr lang="en-US" altLang="en-US" smtClean="0"/>
              <a:t>There is a genetic basis for what makes us the same as and what makes us different from everybody else </a:t>
            </a:r>
          </a:p>
        </p:txBody>
      </p:sp>
    </p:spTree>
    <p:extLst>
      <p:ext uri="{BB962C8B-B14F-4D97-AF65-F5344CB8AC3E}">
        <p14:creationId xmlns:p14="http://schemas.microsoft.com/office/powerpoint/2010/main" val="67140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3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226</TotalTime>
  <Words>3451</Words>
  <Application>Microsoft Office PowerPoint</Application>
  <PresentationFormat>Widescreen</PresentationFormat>
  <Paragraphs>330</Paragraphs>
  <Slides>62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Garamond</vt:lpstr>
      <vt:lpstr>Tahoma</vt:lpstr>
      <vt:lpstr>Times New Roman</vt:lpstr>
      <vt:lpstr>Organic</vt:lpstr>
      <vt:lpstr>Focus on the Body: Psychobiology</vt:lpstr>
      <vt:lpstr>I.  BACKGROUND A. Definition </vt:lpstr>
      <vt:lpstr>I.  BACKGROUND A. Definition </vt:lpstr>
      <vt:lpstr>I.   BACKGROUND A. Social and Intellectual Context </vt:lpstr>
      <vt:lpstr>I.   BACKGROUND A. Social and Intellectual Context </vt:lpstr>
      <vt:lpstr>I.   BACKGROUND A. Social and Intellectual Context </vt:lpstr>
      <vt:lpstr>I.  BACKGROUND A. Definition </vt:lpstr>
      <vt:lpstr>I.   BACKGROUND A. Social and Intellectual Context </vt:lpstr>
      <vt:lpstr>I.   BACKGROUND A. Social and Intellectual Context </vt:lpstr>
      <vt:lpstr>I.   BACKGROUND A. Social and Intellectual Context </vt:lpstr>
      <vt:lpstr>I.   BACKGROUND A. Social and Intellectual Context </vt:lpstr>
      <vt:lpstr>I.   BACKGROUND A. Social and Intellectual Context </vt:lpstr>
      <vt:lpstr>I.   BACKGROUND A. Social and Intellectual Context </vt:lpstr>
      <vt:lpstr>II. NEUROLOGICAL BASIS OF BEHAVIOR A. Karl Lashley </vt:lpstr>
      <vt:lpstr>II. NEUROLOGICAL BASIS OF BEHAVIOR A. Karl Lashley </vt:lpstr>
      <vt:lpstr>II. NEUROLOGICAL BASIS OF BEHAVIOR A. Karl Lashley </vt:lpstr>
      <vt:lpstr>II. NEUROLOGICAL BASIS OF BEHAVIOR B. Donald O. Hebb </vt:lpstr>
      <vt:lpstr>II. NEUROLOGICAL BASIS OF BEHAVIOR B. Donald O. Hebb </vt:lpstr>
      <vt:lpstr>II. NEUROLOGICAL BASIS OF BEHAVIOR C. Roger Sperry </vt:lpstr>
      <vt:lpstr>II. NEUROLOGICAL BASIS OF BEHAVIOR C. Roger Sperry </vt:lpstr>
      <vt:lpstr>II. NEUROLOGICAL BASIS OF BEHAVIOR C. Roger Sperry </vt:lpstr>
      <vt:lpstr>III. GENETIC BASIS OF BEHAVIOR A. Behavioral Genetics </vt:lpstr>
      <vt:lpstr>III. GENETIC BASIS OF BEHAVIOR B. Ethology </vt:lpstr>
      <vt:lpstr>III. GENETIC BASIS OF BEHAVIOR C. Sociobiology  </vt:lpstr>
      <vt:lpstr>III. GENETIC BASIS OF BEHAVIOR D. Evolutionary Psychology </vt:lpstr>
      <vt:lpstr>III. GENETIC BASIS OF BEHAVIOR D. Evolutionary Psychology </vt:lpstr>
      <vt:lpstr>III. GENETIC BASIS OF BEHAVIOR D. Evolutionary Psychology </vt:lpstr>
      <vt:lpstr>III. GENETIC BASIS OF BEHAVIOR E.  Genetics and Behaviorism </vt:lpstr>
      <vt:lpstr>               scientists</vt:lpstr>
      <vt:lpstr>PowerPoint Presentation</vt:lpstr>
      <vt:lpstr>               WORK OF          PHILIPPE</vt:lpstr>
      <vt:lpstr>             KRAEPELIN</vt:lpstr>
      <vt:lpstr>              WORK</vt:lpstr>
      <vt:lpstr>                LIGHTNER WITMER</vt:lpstr>
      <vt:lpstr>            WORK</vt:lpstr>
      <vt:lpstr>     DOROTHEA LYNDE DIX</vt:lpstr>
      <vt:lpstr>             WORK </vt:lpstr>
      <vt:lpstr>               BENJAMIN RUSH</vt:lpstr>
      <vt:lpstr>                     wORK</vt:lpstr>
      <vt:lpstr>      BIOLOGICAL APPROACH</vt:lpstr>
      <vt:lpstr>460-377BC He was among the 1st liberate medicine and psychaitry</vt:lpstr>
      <vt:lpstr>          NANCY SCHOOL</vt:lpstr>
      <vt:lpstr>Likely is believe that what someone says is true or may be true easily influenced</vt:lpstr>
      <vt:lpstr>He was considered one of the most important psycians in all Europe when jean martin became the director of la salptriere in 1862 2; He carefully observed his patients symtoms 3: he identified a disease of the motor neurons still reffered to a charcots disease </vt:lpstr>
      <vt:lpstr>              HYSTERIA</vt:lpstr>
      <vt:lpstr>Old terms:  Mad: emotionally deranged (out of mental balance)A Insanity: unhealthy (comes form sanus means healthy Lunatic: periodic nature of many psychopathological conditions. Changes in moons phases can cause madness  in certain people.  ManiAC: excess of passion or behavior out of control of the reason  </vt:lpstr>
      <vt:lpstr>Harmful behaviour</vt:lpstr>
      <vt:lpstr>    unrealistic thoughts and perceptions</vt:lpstr>
      <vt:lpstr>    inappropriate emotions</vt:lpstr>
      <vt:lpstr>     unpredictable behavior</vt:lpstr>
      <vt:lpstr>     early explanation of mental life</vt:lpstr>
      <vt:lpstr>It process that psychological events are the causes of abnormal behavior such as grief,fear,guilt</vt:lpstr>
      <vt:lpstr>    supernatural explanation</vt:lpstr>
      <vt:lpstr>  franz anton mesmer</vt:lpstr>
      <vt:lpstr>Developed cures based on the theory of mesmerism widespread interst in paris as well as Vienna his methods subjected to a royal commission of inquiry in paris </vt:lpstr>
      <vt:lpstr>    contagion effect</vt:lpstr>
      <vt:lpstr>      society of harmony</vt:lpstr>
      <vt:lpstr>     marquis de puysegur</vt:lpstr>
      <vt:lpstr>         artificial somnambulism</vt:lpstr>
      <vt:lpstr>       posthypnotic amnesia</vt:lpstr>
      <vt:lpstr>      posthypnotic suggestion</vt:lpstr>
      <vt:lpstr>scientists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scientists</dc:title>
  <dc:creator>Mahnoor Khan</dc:creator>
  <cp:lastModifiedBy>u</cp:lastModifiedBy>
  <cp:revision>33</cp:revision>
  <dcterms:created xsi:type="dcterms:W3CDTF">2018-04-24T14:46:44Z</dcterms:created>
  <dcterms:modified xsi:type="dcterms:W3CDTF">2020-05-03T11:34:36Z</dcterms:modified>
</cp:coreProperties>
</file>