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46"/>
  </p:handoutMasterIdLst>
  <p:sldIdLst>
    <p:sldId id="256" r:id="rId2"/>
    <p:sldId id="318" r:id="rId3"/>
    <p:sldId id="258" r:id="rId4"/>
    <p:sldId id="259" r:id="rId5"/>
    <p:sldId id="329" r:id="rId6"/>
    <p:sldId id="267" r:id="rId7"/>
    <p:sldId id="328" r:id="rId8"/>
    <p:sldId id="338" r:id="rId9"/>
    <p:sldId id="262" r:id="rId10"/>
    <p:sldId id="270" r:id="rId11"/>
    <p:sldId id="330" r:id="rId12"/>
    <p:sldId id="272" r:id="rId13"/>
    <p:sldId id="260" r:id="rId14"/>
    <p:sldId id="261" r:id="rId15"/>
    <p:sldId id="273" r:id="rId16"/>
    <p:sldId id="274" r:id="rId17"/>
    <p:sldId id="337" r:id="rId18"/>
    <p:sldId id="332" r:id="rId19"/>
    <p:sldId id="278" r:id="rId20"/>
    <p:sldId id="279" r:id="rId21"/>
    <p:sldId id="321" r:id="rId22"/>
    <p:sldId id="281" r:id="rId23"/>
    <p:sldId id="282" r:id="rId24"/>
    <p:sldId id="283" r:id="rId25"/>
    <p:sldId id="333" r:id="rId26"/>
    <p:sldId id="334" r:id="rId27"/>
    <p:sldId id="335" r:id="rId28"/>
    <p:sldId id="275" r:id="rId29"/>
    <p:sldId id="276" r:id="rId30"/>
    <p:sldId id="288" r:id="rId31"/>
    <p:sldId id="290" r:id="rId32"/>
    <p:sldId id="291" r:id="rId33"/>
    <p:sldId id="292" r:id="rId34"/>
    <p:sldId id="293" r:id="rId35"/>
    <p:sldId id="339" r:id="rId36"/>
    <p:sldId id="294" r:id="rId37"/>
    <p:sldId id="322" r:id="rId38"/>
    <p:sldId id="323" r:id="rId39"/>
    <p:sldId id="327" r:id="rId40"/>
    <p:sldId id="325" r:id="rId41"/>
    <p:sldId id="324" r:id="rId42"/>
    <p:sldId id="296" r:id="rId43"/>
    <p:sldId id="297" r:id="rId44"/>
    <p:sldId id="301" r:id="rId45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81B7"/>
    <a:srgbClr val="993366"/>
    <a:srgbClr val="4D4D4D"/>
    <a:srgbClr val="777777"/>
    <a:srgbClr val="292929"/>
    <a:srgbClr val="000000"/>
    <a:srgbClr val="D94439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 autoAdjust="0"/>
  </p:normalViewPr>
  <p:slideViewPr>
    <p:cSldViewPr>
      <p:cViewPr>
        <p:scale>
          <a:sx n="90" d="100"/>
          <a:sy n="90" d="100"/>
        </p:scale>
        <p:origin x="-594" y="-540"/>
      </p:cViewPr>
      <p:guideLst>
        <p:guide orient="horz" pos="912"/>
        <p:guide orient="horz" pos="2496"/>
        <p:guide orient="horz" pos="368"/>
        <p:guide orient="horz" pos="3456"/>
        <p:guide orient="horz" pos="1536"/>
        <p:guide pos="5759"/>
        <p:guide pos="240"/>
        <p:guide pos="4512"/>
        <p:guide pos="624"/>
        <p:guide pos="1598"/>
        <p:guide pos="3744"/>
        <p:guide pos="5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26" Type="http://schemas.openxmlformats.org/officeDocument/2006/relationships/slide" Target="slides/slide31.xml"/><Relationship Id="rId3" Type="http://schemas.openxmlformats.org/officeDocument/2006/relationships/slide" Target="slides/slide4.xml"/><Relationship Id="rId21" Type="http://schemas.openxmlformats.org/officeDocument/2006/relationships/slide" Target="slides/slide26.xml"/><Relationship Id="rId7" Type="http://schemas.openxmlformats.org/officeDocument/2006/relationships/slide" Target="slides/slide9.xml"/><Relationship Id="rId12" Type="http://schemas.openxmlformats.org/officeDocument/2006/relationships/slide" Target="slides/slide15.xml"/><Relationship Id="rId17" Type="http://schemas.openxmlformats.org/officeDocument/2006/relationships/slide" Target="slides/slide21.xml"/><Relationship Id="rId25" Type="http://schemas.openxmlformats.org/officeDocument/2006/relationships/slide" Target="slides/slide30.xml"/><Relationship Id="rId33" Type="http://schemas.openxmlformats.org/officeDocument/2006/relationships/slide" Target="slides/slide43.xml"/><Relationship Id="rId2" Type="http://schemas.openxmlformats.org/officeDocument/2006/relationships/slide" Target="slides/slide3.xml"/><Relationship Id="rId16" Type="http://schemas.openxmlformats.org/officeDocument/2006/relationships/slide" Target="slides/slide19.xml"/><Relationship Id="rId20" Type="http://schemas.openxmlformats.org/officeDocument/2006/relationships/slide" Target="slides/slide25.xml"/><Relationship Id="rId29" Type="http://schemas.openxmlformats.org/officeDocument/2006/relationships/slide" Target="slides/slide34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4.xml"/><Relationship Id="rId24" Type="http://schemas.openxmlformats.org/officeDocument/2006/relationships/slide" Target="slides/slide29.xml"/><Relationship Id="rId32" Type="http://schemas.openxmlformats.org/officeDocument/2006/relationships/slide" Target="slides/slide42.xml"/><Relationship Id="rId5" Type="http://schemas.openxmlformats.org/officeDocument/2006/relationships/slide" Target="slides/slide6.xml"/><Relationship Id="rId15" Type="http://schemas.openxmlformats.org/officeDocument/2006/relationships/slide" Target="slides/slide18.xml"/><Relationship Id="rId23" Type="http://schemas.openxmlformats.org/officeDocument/2006/relationships/slide" Target="slides/slide28.xml"/><Relationship Id="rId28" Type="http://schemas.openxmlformats.org/officeDocument/2006/relationships/slide" Target="slides/slide33.xml"/><Relationship Id="rId10" Type="http://schemas.openxmlformats.org/officeDocument/2006/relationships/slide" Target="slides/slide13.xml"/><Relationship Id="rId19" Type="http://schemas.openxmlformats.org/officeDocument/2006/relationships/slide" Target="slides/slide24.xml"/><Relationship Id="rId31" Type="http://schemas.openxmlformats.org/officeDocument/2006/relationships/slide" Target="slides/slide36.xml"/><Relationship Id="rId4" Type="http://schemas.openxmlformats.org/officeDocument/2006/relationships/slide" Target="slides/slide5.xml"/><Relationship Id="rId9" Type="http://schemas.openxmlformats.org/officeDocument/2006/relationships/slide" Target="slides/slide11.xml"/><Relationship Id="rId14" Type="http://schemas.openxmlformats.org/officeDocument/2006/relationships/slide" Target="slides/slide17.xml"/><Relationship Id="rId22" Type="http://schemas.openxmlformats.org/officeDocument/2006/relationships/slide" Target="slides/slide27.xml"/><Relationship Id="rId27" Type="http://schemas.openxmlformats.org/officeDocument/2006/relationships/slide" Target="slides/slide32.xml"/><Relationship Id="rId30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1DC2C1-13C7-4F7C-94D2-419D400D59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67200" y="2514600"/>
            <a:ext cx="4495800" cy="2286000"/>
          </a:xfrm>
        </p:spPr>
        <p:txBody>
          <a:bodyPr anchor="t"/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937AF2-7E9D-4155-81A0-F0B98EC548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1371600" y="609600"/>
            <a:ext cx="6400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4000" dirty="0">
                <a:solidFill>
                  <a:srgbClr val="261349"/>
                </a:solidFill>
                <a:latin typeface="Arial Black" pitchFamily="34" charset="0"/>
              </a:rPr>
              <a:t>Discovering </a:t>
            </a:r>
            <a: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  <a:t>        Computers </a:t>
            </a:r>
            <a:r>
              <a:rPr lang="en-US" sz="4000" dirty="0">
                <a:solidFill>
                  <a:srgbClr val="261349"/>
                </a:solidFill>
                <a:latin typeface="Arial Black" pitchFamily="34" charset="0"/>
              </a:rPr>
              <a:t>2009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41510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C58EB-4C9F-4D27-AFDA-115484F89E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0"/>
            <a:ext cx="2149475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0"/>
            <a:ext cx="6296025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D2116-C294-4884-B0D0-D85FCF113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FC0DB-9F6E-4C33-AB0E-AF2F246F22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930A7-92D3-493F-90C5-EB739C273F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090613"/>
            <a:ext cx="42164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090613"/>
            <a:ext cx="42164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C0939-3360-4558-B027-B2952AFFE8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EA27-B75C-41A9-831D-80FD8BEEEB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FD99D-467E-4B86-BC58-C1CFC51937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F36DF-5191-497F-A706-4EDDEBC96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349E6-C270-43AB-A04E-985F9B9A85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8A105-1ABE-4E55-A809-D1A756C03D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BE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6019800" y="914400"/>
            <a:ext cx="3124200" cy="5943600"/>
          </a:xfrm>
          <a:prstGeom prst="rect">
            <a:avLst/>
          </a:prstGeom>
          <a:solidFill>
            <a:srgbClr val="E9D793"/>
          </a:solidFill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4940300" y="6061075"/>
            <a:ext cx="4203700" cy="796925"/>
          </a:xfrm>
          <a:prstGeom prst="rect">
            <a:avLst/>
          </a:prstGeom>
          <a:solidFill>
            <a:srgbClr val="000066"/>
          </a:solidFill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0250" y="6248400"/>
            <a:ext cx="167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pPr>
              <a:defRPr/>
            </a:pPr>
            <a:fld id="{ECC5D38F-4C3D-4847-814A-E1CD6DF7D5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8421" name="Line 5"/>
          <p:cNvSpPr>
            <a:spLocks noChangeShapeType="1"/>
          </p:cNvSpPr>
          <p:nvPr/>
        </p:nvSpPr>
        <p:spPr bwMode="auto">
          <a:xfrm>
            <a:off x="0" y="838200"/>
            <a:ext cx="6070600" cy="0"/>
          </a:xfrm>
          <a:prstGeom prst="line">
            <a:avLst/>
          </a:prstGeom>
          <a:noFill/>
          <a:ln w="63500" cmpd="thinThick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090613"/>
            <a:ext cx="858520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5852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Monotype Sorts" pitchFamily="2" charset="2"/>
        <a:buChar char="•"/>
        <a:defRPr kumimoji="1" sz="2800" b="1">
          <a:solidFill>
            <a:srgbClr val="000000"/>
          </a:solidFill>
          <a:latin typeface="+mn-lt"/>
          <a:ea typeface="+mn-ea"/>
          <a:cs typeface="+mn-cs"/>
        </a:defRPr>
      </a:lvl1pPr>
      <a:lvl2pPr marL="609600" indent="-495300" algn="l" rtl="0" eaLnBrk="0" fontAlgn="base" hangingPunct="0">
        <a:spcBef>
          <a:spcPct val="5000"/>
        </a:spcBef>
        <a:spcAft>
          <a:spcPct val="0"/>
        </a:spcAft>
        <a:buClr>
          <a:srgbClr val="000066"/>
        </a:buClr>
        <a:buFont typeface="Wingdings" pitchFamily="2" charset="2"/>
        <a:buChar char="Ø"/>
        <a:defRPr kumimoji="1" sz="2600" b="1">
          <a:solidFill>
            <a:srgbClr val="000000"/>
          </a:solidFill>
          <a:latin typeface="+mn-lt"/>
        </a:defRPr>
      </a:lvl2pPr>
      <a:lvl3pPr marL="1028700" indent="-4572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kumimoji="1" sz="2400">
          <a:solidFill>
            <a:srgbClr val="000000"/>
          </a:solidFill>
          <a:latin typeface="+mn-lt"/>
        </a:defRPr>
      </a:lvl3pPr>
      <a:lvl4pPr marL="1358900" indent="-3810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000000"/>
          </a:solidFill>
          <a:latin typeface="+mn-lt"/>
        </a:defRPr>
      </a:lvl4pPr>
      <a:lvl5pPr marL="1752600" indent="-3810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</a:defRPr>
      </a:lvl5pPr>
      <a:lvl6pPr marL="22098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6pPr>
      <a:lvl7pPr marL="26670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7pPr>
      <a:lvl8pPr marL="31242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8pPr>
      <a:lvl9pPr marL="35814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scsite.com/dc2009cp/ch6/weblink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scsite.com/dc2009cp/ch6/weblink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scsite.com/dc2009cp/ch6/weblink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scsite.com/dc2009cp/ch6/weblink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scsite.com/dc2009cp/ch6/weblink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://www.scsite.com/dc2009cp/ch6/weblin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://www.scsite.com/dc2009cp/ch6/weblink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://www.scsite.com/dc2009cp/ch6/weblink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www.scsite.com/dc2009cp/ch6/weblink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scsite.com/dc2009cp/ch6/weblin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06_sidfloor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3505200"/>
            <a:ext cx="3503613" cy="2286000"/>
          </a:xfrm>
        </p:spPr>
        <p:txBody>
          <a:bodyPr/>
          <a:lstStyle/>
          <a:p>
            <a:r>
              <a:rPr lang="en-US" smtClean="0"/>
              <a:t>Chapter 6</a:t>
            </a:r>
            <a:br>
              <a:rPr lang="en-US" smtClean="0"/>
            </a:br>
            <a:r>
              <a:rPr lang="en-US" smtClean="0"/>
              <a:t>Output</a:t>
            </a:r>
            <a:endParaRPr lang="en-US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Display Devices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1066800"/>
            <a:ext cx="8599487" cy="9906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How do you use an LCD monitor with a video card?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306 Fig. 6-6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2305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304800" y="1574800"/>
            <a:ext cx="8585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0075" lvl="1" indent="-4826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Plug monitor into</a:t>
            </a:r>
            <a:r>
              <a:rPr kumimoji="1" lang="en-US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Digital Video Interface (DVI)</a:t>
            </a:r>
            <a:r>
              <a:rPr kumimoji="1" lang="en-US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port or an HDMI port on computer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12303" name="Rectangle 38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6,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Video Cards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6</a:t>
              </a:r>
            </a:p>
          </p:txBody>
        </p:sp>
        <p:sp>
          <p:nvSpPr>
            <p:cNvPr id="12304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" name="Picture 19" descr="CFig06-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514600"/>
            <a:ext cx="4953000" cy="3361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5" autoUpdateAnimBg="0" advAuto="1000"/>
      <p:bldP spid="2972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Display Devices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1828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plasma monitor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307 Fig. 6-8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332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330200" y="1524000"/>
            <a:ext cx="8585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Displays image by applying voltage to layer of gas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Larger screen size and richer colors than LCD, but are more expensive</a:t>
            </a:r>
          </a:p>
        </p:txBody>
      </p:sp>
      <p:pic>
        <p:nvPicPr>
          <p:cNvPr id="10" name="Picture 9" descr="CFig06-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514600"/>
            <a:ext cx="4267200" cy="35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9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9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bldLvl="5" autoUpdateAnimBg="0" advAuto="1000"/>
      <p:bldP spid="179208" grpId="0" build="p" bldLvl="3" autoUpdateAnimBg="0" advAuto="3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1371600" y="4953000"/>
            <a:ext cx="7315200" cy="773113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sz="1600" b="1">
                <a:latin typeface="Times New Roman" pitchFamily="18" charset="0"/>
              </a:rPr>
              <a:t>Great for game playing, watching movies, and browsing the Internet</a:t>
            </a:r>
          </a:p>
        </p:txBody>
      </p:sp>
      <p:sp>
        <p:nvSpPr>
          <p:cNvPr id="33875" name="Rectangle 83"/>
          <p:cNvSpPr>
            <a:spLocks noChangeArrowheads="1"/>
          </p:cNvSpPr>
          <p:nvPr/>
        </p:nvSpPr>
        <p:spPr bwMode="auto">
          <a:xfrm>
            <a:off x="6172200" y="2971800"/>
            <a:ext cx="2514600" cy="1981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3366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HDTV </a:t>
            </a:r>
            <a:br>
              <a:rPr kumimoji="1" lang="en-US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(high-definition television)</a:t>
            </a:r>
            <a:r>
              <a:rPr kumimoji="1" lang="en-US" sz="16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kumimoji="1" lang="en-US" sz="16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is the most advanced form</a:t>
            </a:r>
            <a:br>
              <a:rPr kumimoji="1" lang="en-US" sz="1600" b="1" dirty="0">
                <a:latin typeface="Times New Roman" pitchFamily="18" charset="0"/>
              </a:rPr>
            </a:br>
            <a:r>
              <a:rPr kumimoji="1" lang="en-US" sz="1600" b="1" dirty="0">
                <a:latin typeface="Times New Roman" pitchFamily="18" charset="0"/>
              </a:rPr>
              <a:t>of digital TV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Display Devices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839200" cy="9144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What is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digital television (DTV)</a:t>
            </a:r>
            <a:r>
              <a:rPr lang="en-US" smtClean="0"/>
              <a:t> and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high-definition television (HDTV)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308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4348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1371600" y="2971800"/>
            <a:ext cx="4800600" cy="1981200"/>
          </a:xfrm>
          <a:prstGeom prst="rect">
            <a:avLst/>
          </a:prstGeom>
          <a:solidFill>
            <a:srgbClr val="0099CC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b="1">
                <a:latin typeface="Times New Roman" pitchFamily="18" charset="0"/>
              </a:rPr>
              <a:t>Uses digital signals to produce</a:t>
            </a:r>
            <a:br>
              <a:rPr kumimoji="1" lang="en-US" b="1">
                <a:latin typeface="Times New Roman" pitchFamily="18" charset="0"/>
              </a:rPr>
            </a:br>
            <a:r>
              <a:rPr kumimoji="1" lang="en-US" b="1">
                <a:latin typeface="Times New Roman" pitchFamily="18" charset="0"/>
              </a:rPr>
              <a:t>crisper, higher-quality output</a:t>
            </a:r>
            <a:br>
              <a:rPr kumimoji="1" lang="en-US" b="1">
                <a:latin typeface="Times New Roman" pitchFamily="18" charset="0"/>
              </a:rPr>
            </a:br>
            <a:r>
              <a:rPr kumimoji="1" lang="en-US" b="1">
                <a:latin typeface="Times New Roman" pitchFamily="18" charset="0"/>
              </a:rPr>
              <a:t>on LCD and plasma televisions</a:t>
            </a: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6261100" y="2209800"/>
            <a:ext cx="2425700" cy="773113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sz="1600" b="1">
                <a:latin typeface="Times New Roman" pitchFamily="18" charset="0"/>
              </a:rPr>
              <a:t>Many programs can be</a:t>
            </a:r>
            <a:br>
              <a:rPr kumimoji="1" lang="en-US" sz="1600" b="1">
                <a:latin typeface="Times New Roman" pitchFamily="18" charset="0"/>
              </a:rPr>
            </a:br>
            <a:r>
              <a:rPr kumimoji="1" lang="en-US" sz="1600" b="1">
                <a:latin typeface="Times New Roman" pitchFamily="18" charset="0"/>
              </a:rPr>
              <a:t>broadcast on a single</a:t>
            </a:r>
            <a:br>
              <a:rPr kumimoji="1" lang="en-US" sz="1600" b="1">
                <a:latin typeface="Times New Roman" pitchFamily="18" charset="0"/>
              </a:rPr>
            </a:br>
            <a:r>
              <a:rPr kumimoji="1" lang="en-US" sz="1600" b="1">
                <a:latin typeface="Times New Roman" pitchFamily="18" charset="0"/>
              </a:rPr>
              <a:t>digital channel</a:t>
            </a: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733800" y="2209800"/>
            <a:ext cx="2590800" cy="773113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>
                <a:latin typeface="Times New Roman" pitchFamily="18" charset="0"/>
              </a:rPr>
              <a:t>All broadcast stations</a:t>
            </a:r>
            <a:br>
              <a:rPr kumimoji="1" lang="en-US" sz="1600" b="1">
                <a:latin typeface="Times New Roman" pitchFamily="18" charset="0"/>
              </a:rPr>
            </a:br>
            <a:r>
              <a:rPr kumimoji="1" lang="en-US" sz="1600" b="1">
                <a:latin typeface="Times New Roman" pitchFamily="18" charset="0"/>
              </a:rPr>
              <a:t>transmit digital signals</a:t>
            </a:r>
            <a:endParaRPr lang="en-US" b="1"/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1371600" y="2209800"/>
            <a:ext cx="2425700" cy="773113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1600" b="1">
                <a:latin typeface="Times New Roman" pitchFamily="18" charset="0"/>
              </a:rPr>
              <a:t>High resolution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2" grpId="0" animBg="1" autoUpdateAnimBg="0"/>
      <p:bldP spid="33875" grpId="0" animBg="1" autoUpdateAnimBg="0"/>
      <p:bldP spid="33795" grpId="0" autoUpdateAnimBg="0"/>
      <p:bldP spid="33874" grpId="0" animBg="1" autoUpdateAnimBg="0"/>
      <p:bldP spid="33828" grpId="0" animBg="1" autoUpdateAnimBg="0"/>
      <p:bldP spid="33831" grpId="0" animBg="1" autoUpdateAnimBg="0"/>
      <p:bldP spid="3381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Display Devices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4560888" cy="685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CRT monitor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309 Fig. 6-10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5369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290513" y="1524000"/>
            <a:ext cx="45608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Contains</a:t>
            </a:r>
            <a:r>
              <a:rPr kumimoji="1" lang="en-US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cathode-ray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tube (CRT)</a:t>
            </a:r>
            <a:endParaRPr kumimoji="1"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285750" y="2339975"/>
            <a:ext cx="4560888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Screen coated with tiny dots of phosphor material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Each dot consists of a red, blue, and green phosphor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Common sizes are 15, 17, 19, 21, and 22 inches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Viewable size is diagonal measurement of actual viewing area</a:t>
            </a:r>
          </a:p>
        </p:txBody>
      </p:sp>
      <p:pic>
        <p:nvPicPr>
          <p:cNvPr id="11" name="Picture 10" descr="CFig06-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371600"/>
            <a:ext cx="3821197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5" autoUpdateAnimBg="0" advAuto="1000"/>
      <p:bldP spid="9241" grpId="0" build="p" bldLvl="5" autoUpdateAnimBg="0" advAuto="2000"/>
      <p:bldP spid="9242" grpId="0" build="p" bldLvl="5" autoUpdateAnimBg="0" advAuto="4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Display Devices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09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the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ENERGY STAR program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309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6393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1289" name="Picture 25" descr="Fig06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9900" y="3289300"/>
            <a:ext cx="54864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290513" y="1524000"/>
            <a:ext cx="858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Encourages manufacturers to create energy-efficient devices that require little power when not in use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290513" y="2338388"/>
            <a:ext cx="858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Monitors and devices meeting guidelines display ENERGY STAR label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5" autoUpdateAnimBg="0" advAuto="1000"/>
      <p:bldP spid="11290" grpId="0" build="p" bldLvl="5" autoUpdateAnimBg="0" advAuto="3000"/>
      <p:bldP spid="11291" grpId="0" build="p" bldLvl="5" autoUpdateAnimBg="0" advAuto="4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4560888" cy="47577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printer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310 Fig. 6-11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7420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315913" y="1524000"/>
            <a:ext cx="4560887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Output device that produces text and graphics on a physical medium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Result is</a:t>
            </a:r>
            <a:r>
              <a:rPr kumimoji="1" lang="en-US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hard copy, or</a:t>
            </a:r>
            <a:r>
              <a:rPr kumimoji="1" lang="en-US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printout</a:t>
            </a:r>
            <a:endParaRPr kumimoji="1" lang="en-US" sz="2600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Two orientations:</a:t>
            </a:r>
            <a:r>
              <a:rPr kumimoji="1" lang="en-US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portrait</a:t>
            </a:r>
            <a:r>
              <a:rPr kumimoji="1" lang="en-US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and</a:t>
            </a:r>
            <a:r>
              <a:rPr kumimoji="1" lang="en-US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landscape</a:t>
            </a:r>
            <a:endParaRPr kumimoji="1" lang="en-US" sz="2600">
              <a:solidFill>
                <a:srgbClr val="000000"/>
              </a:solidFill>
              <a:latin typeface="Arial Unicode MS" pitchFamily="34" charset="-12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495800" y="914400"/>
            <a:ext cx="3886200" cy="4618881"/>
            <a:chOff x="4495800" y="914400"/>
            <a:chExt cx="3886200" cy="4618881"/>
          </a:xfrm>
        </p:grpSpPr>
        <p:grpSp>
          <p:nvGrpSpPr>
            <p:cNvPr id="19" name="Group 18"/>
            <p:cNvGrpSpPr/>
            <p:nvPr/>
          </p:nvGrpSpPr>
          <p:grpSpPr>
            <a:xfrm>
              <a:off x="5257800" y="914400"/>
              <a:ext cx="2743201" cy="2273828"/>
              <a:chOff x="5257800" y="914400"/>
              <a:chExt cx="2743201" cy="2273828"/>
            </a:xfrm>
          </p:grpSpPr>
          <p:pic>
            <p:nvPicPr>
              <p:cNvPr id="14" name="Picture 13" descr="CFig06-11a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48401" y="914400"/>
                <a:ext cx="1752600" cy="227382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257800" y="2057400"/>
                <a:ext cx="902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portrait</a:t>
                </a:r>
                <a:endParaRPr lang="en-US" sz="180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495800" y="3886200"/>
              <a:ext cx="3886200" cy="1647081"/>
              <a:chOff x="4495800" y="3886200"/>
              <a:chExt cx="3886200" cy="1647081"/>
            </a:xfrm>
          </p:grpSpPr>
          <p:pic>
            <p:nvPicPr>
              <p:cNvPr id="15" name="Picture 14" descr="CFig06-11b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1200" y="3886200"/>
                <a:ext cx="2590800" cy="16470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4495800" y="4572000"/>
                <a:ext cx="1236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landscape</a:t>
                </a:r>
                <a:endParaRPr lang="en-US" sz="180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5" autoUpdateAnimBg="0" advAuto="1000"/>
      <p:bldP spid="35865" grpId="0" build="p" bldLvl="2" autoUpdateAnimBg="0" advAuto="3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4" name="AutoShape 46"/>
          <p:cNvSpPr>
            <a:spLocks noChangeArrowheads="1"/>
          </p:cNvSpPr>
          <p:nvPr/>
        </p:nvSpPr>
        <p:spPr bwMode="auto">
          <a:xfrm>
            <a:off x="3503613" y="2590800"/>
            <a:ext cx="2020887" cy="99695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Speed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09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 you know which printer to buy?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310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8449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7912" name="AutoShape 24"/>
          <p:cNvSpPr>
            <a:spLocks noChangeArrowheads="1"/>
          </p:cNvSpPr>
          <p:nvPr/>
        </p:nvSpPr>
        <p:spPr bwMode="auto">
          <a:xfrm>
            <a:off x="1104900" y="2590800"/>
            <a:ext cx="2019300" cy="998538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Budget</a:t>
            </a:r>
          </a:p>
        </p:txBody>
      </p:sp>
      <p:sp>
        <p:nvSpPr>
          <p:cNvPr id="37914" name="AutoShape 26"/>
          <p:cNvSpPr>
            <a:spLocks noChangeArrowheads="1"/>
          </p:cNvSpPr>
          <p:nvPr/>
        </p:nvSpPr>
        <p:spPr bwMode="auto">
          <a:xfrm>
            <a:off x="5903913" y="2590800"/>
            <a:ext cx="2020887" cy="996950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Color or</a:t>
            </a:r>
            <a:b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black and white</a:t>
            </a:r>
          </a:p>
        </p:txBody>
      </p:sp>
      <p:sp>
        <p:nvSpPr>
          <p:cNvPr id="37916" name="AutoShape 28"/>
          <p:cNvSpPr>
            <a:spLocks noChangeArrowheads="1"/>
          </p:cNvSpPr>
          <p:nvPr/>
        </p:nvSpPr>
        <p:spPr bwMode="auto">
          <a:xfrm>
            <a:off x="152400" y="3505200"/>
            <a:ext cx="2019300" cy="998538"/>
          </a:xfrm>
          <a:prstGeom prst="roundRect">
            <a:avLst>
              <a:gd name="adj" fmla="val 16667"/>
            </a:avLst>
          </a:prstGeom>
          <a:solidFill>
            <a:srgbClr val="D94439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Cost per page</a:t>
            </a:r>
          </a:p>
        </p:txBody>
      </p:sp>
      <p:sp>
        <p:nvSpPr>
          <p:cNvPr id="37917" name="AutoShape 29"/>
          <p:cNvSpPr>
            <a:spLocks noChangeArrowheads="1"/>
          </p:cNvSpPr>
          <p:nvPr/>
        </p:nvSpPr>
        <p:spPr bwMode="auto">
          <a:xfrm>
            <a:off x="6896100" y="3505200"/>
            <a:ext cx="2019300" cy="998538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Paper types</a:t>
            </a:r>
            <a:b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and sizes</a:t>
            </a:r>
          </a:p>
        </p:txBody>
      </p:sp>
      <p:sp>
        <p:nvSpPr>
          <p:cNvPr id="37915" name="AutoShape 27"/>
          <p:cNvSpPr>
            <a:spLocks noChangeArrowheads="1"/>
          </p:cNvSpPr>
          <p:nvPr/>
        </p:nvSpPr>
        <p:spPr bwMode="auto">
          <a:xfrm>
            <a:off x="4648200" y="3505200"/>
            <a:ext cx="2020888" cy="99695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Graphics and </a:t>
            </a:r>
            <a:b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photo printing</a:t>
            </a:r>
          </a:p>
        </p:txBody>
      </p:sp>
      <p:sp>
        <p:nvSpPr>
          <p:cNvPr id="37913" name="AutoShape 25"/>
          <p:cNvSpPr>
            <a:spLocks noChangeArrowheads="1"/>
          </p:cNvSpPr>
          <p:nvPr/>
        </p:nvSpPr>
        <p:spPr bwMode="auto">
          <a:xfrm>
            <a:off x="2400300" y="3505200"/>
            <a:ext cx="2019300" cy="996950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Multiple copies</a:t>
            </a:r>
          </a:p>
        </p:txBody>
      </p:sp>
      <p:sp>
        <p:nvSpPr>
          <p:cNvPr id="37918" name="AutoShape 30"/>
          <p:cNvSpPr>
            <a:spLocks noChangeArrowheads="1"/>
          </p:cNvSpPr>
          <p:nvPr/>
        </p:nvSpPr>
        <p:spPr bwMode="auto">
          <a:xfrm>
            <a:off x="1104900" y="4487863"/>
            <a:ext cx="2019300" cy="996950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System</a:t>
            </a:r>
            <a:b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compatibility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317500" y="1549400"/>
            <a:ext cx="548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1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Depends on printing needs</a:t>
            </a:r>
          </a:p>
        </p:txBody>
      </p:sp>
      <p:sp>
        <p:nvSpPr>
          <p:cNvPr id="37920" name="AutoShape 32"/>
          <p:cNvSpPr>
            <a:spLocks noChangeArrowheads="1"/>
          </p:cNvSpPr>
          <p:nvPr/>
        </p:nvSpPr>
        <p:spPr bwMode="auto">
          <a:xfrm>
            <a:off x="5905500" y="4487863"/>
            <a:ext cx="2019300" cy="99853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Wireless</a:t>
            </a:r>
            <a:b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capability</a:t>
            </a:r>
          </a:p>
        </p:txBody>
      </p:sp>
      <p:sp>
        <p:nvSpPr>
          <p:cNvPr id="37919" name="AutoShape 31"/>
          <p:cNvSpPr>
            <a:spLocks noChangeArrowheads="1"/>
          </p:cNvSpPr>
          <p:nvPr/>
        </p:nvSpPr>
        <p:spPr bwMode="auto">
          <a:xfrm>
            <a:off x="3503613" y="4487863"/>
            <a:ext cx="2020887" cy="996950"/>
          </a:xfrm>
          <a:prstGeom prst="roundRect">
            <a:avLst>
              <a:gd name="adj" fmla="val 16667"/>
            </a:avLst>
          </a:prstGeom>
          <a:solidFill>
            <a:srgbClr val="D94439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Future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4" grpId="0" animBg="1" autoUpdateAnimBg="0"/>
      <p:bldP spid="37891" grpId="0" autoUpdateAnimBg="0"/>
      <p:bldP spid="37912" grpId="0" animBg="1" autoUpdateAnimBg="0"/>
      <p:bldP spid="37914" grpId="0" animBg="1" autoUpdateAnimBg="0"/>
      <p:bldP spid="37916" grpId="0" animBg="1" autoUpdateAnimBg="0"/>
      <p:bldP spid="37917" grpId="0" animBg="1" autoUpdateAnimBg="0"/>
      <p:bldP spid="37915" grpId="0" animBg="1" autoUpdateAnimBg="0"/>
      <p:bldP spid="37913" grpId="0" animBg="1" autoUpdateAnimBg="0"/>
      <p:bldP spid="37918" grpId="0" animBg="1" autoUpdateAnimBg="0"/>
      <p:bldP spid="37933" grpId="0" autoUpdateAnimBg="0"/>
      <p:bldP spid="37920" grpId="0" animBg="1" autoUpdateAnimBg="0"/>
      <p:bldP spid="3791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7950200" cy="4757738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the various ways to print documents and pictures?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311 Fig. 6-13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946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0" y="4724400"/>
            <a:ext cx="1981200" cy="1295400"/>
            <a:chOff x="0" y="3024"/>
            <a:chExt cx="1248" cy="816"/>
          </a:xfrm>
        </p:grpSpPr>
        <p:sp>
          <p:nvSpPr>
            <p:cNvPr id="19464" name="Rectangle 31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6,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Printing Wirelessly below Chapter 6</a:t>
              </a:r>
            </a:p>
          </p:txBody>
        </p:sp>
        <p:sp>
          <p:nvSpPr>
            <p:cNvPr id="19465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1" descr="CFig06-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676400"/>
            <a:ext cx="5151962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7950200" cy="47577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nonimpact printer</a:t>
            </a:r>
            <a:r>
              <a:rPr lang="en-US" smtClean="0"/>
              <a:t>?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312 Fig. 6-14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0489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304800" y="1524000"/>
            <a:ext cx="85296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Forms characters and graphics without striking paper</a:t>
            </a: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320675" y="1971675"/>
            <a:ext cx="82978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Ink-jet printer</a:t>
            </a:r>
            <a:r>
              <a:rPr kumimoji="1" lang="en-US" sz="2600" b="1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kumimoji="1" lang="en-US" sz="2600" b="1">
                <a:solidFill>
                  <a:srgbClr val="000000"/>
                </a:solidFill>
              </a:rPr>
              <a:t>sprays tiny drops of liquid ink onto paper</a:t>
            </a:r>
            <a:endParaRPr kumimoji="1" lang="en-US" sz="2600">
              <a:solidFill>
                <a:srgbClr val="000000"/>
              </a:solidFill>
              <a:latin typeface="Arial Unicode MS" pitchFamily="34" charset="-128"/>
            </a:endParaRPr>
          </a:p>
          <a:p>
            <a:pPr marL="1358900" lvl="3" indent="-3810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Prints in black-and-white or color on a variety of paper types</a:t>
            </a:r>
          </a:p>
        </p:txBody>
      </p:sp>
      <p:pic>
        <p:nvPicPr>
          <p:cNvPr id="11" name="Picture 10" descr="CFig06-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399" y="3352800"/>
            <a:ext cx="345056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autoUpdateAnimBg="0"/>
      <p:bldP spid="181256" grpId="0" autoUpdateAnimBg="0"/>
      <p:bldP spid="181257" grpId="0" build="p" bldLvl="3" autoUpdateAnimBg="0" advAuto="4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85200" cy="4757738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the</a:t>
            </a:r>
            <a:r>
              <a:rPr lang="en-US" b="0" smtClean="0"/>
              <a:t> </a:t>
            </a:r>
            <a:r>
              <a:rPr lang="en-US" smtClean="0">
                <a:solidFill>
                  <a:schemeClr val="bg2"/>
                </a:solidFill>
              </a:rPr>
              <a:t>resolution</a:t>
            </a:r>
            <a:r>
              <a:rPr lang="en-US" b="0" smtClean="0"/>
              <a:t> </a:t>
            </a:r>
            <a:r>
              <a:rPr lang="en-US" smtClean="0"/>
              <a:t>of a printer?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313 Fig. 6-15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1513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304800" y="1524000"/>
            <a:ext cx="858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Sharpness and clarity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280988" y="1919288"/>
            <a:ext cx="858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Measured by number of</a:t>
            </a:r>
            <a:r>
              <a:rPr kumimoji="1" lang="en-US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2600" b="1">
                <a:solidFill>
                  <a:schemeClr val="bg2"/>
                </a:solidFill>
                <a:latin typeface="Times New Roman" pitchFamily="18" charset="0"/>
              </a:rPr>
              <a:t>dots per inch (dpi)</a:t>
            </a:r>
            <a:r>
              <a:rPr kumimoji="1" lang="en-US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printer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can output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46117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895600"/>
            <a:ext cx="3495675" cy="244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5" autoUpdateAnimBg="0" advAuto="1000"/>
      <p:bldP spid="46105" grpId="0" build="p" bldLvl="2" autoUpdateAnimBg="0" advAuto="3000"/>
      <p:bldP spid="46106" grpId="0" build="p" bldLvl="2" autoUpdateAnimBg="0" advAuto="4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 Objectives</a:t>
            </a:r>
          </a:p>
        </p:txBody>
      </p:sp>
      <p:sp>
        <p:nvSpPr>
          <p:cNvPr id="112643" name="AutoShape 3"/>
          <p:cNvSpPr>
            <a:spLocks noChangeArrowheads="1"/>
          </p:cNvSpPr>
          <p:nvPr/>
        </p:nvSpPr>
        <p:spPr bwMode="auto">
          <a:xfrm>
            <a:off x="192088" y="1447800"/>
            <a:ext cx="4341812" cy="9874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Describe the four categories of output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112644" name="AutoShape 4"/>
          <p:cNvSpPr>
            <a:spLocks noChangeArrowheads="1"/>
          </p:cNvSpPr>
          <p:nvPr/>
        </p:nvSpPr>
        <p:spPr bwMode="auto">
          <a:xfrm>
            <a:off x="192088" y="2522538"/>
            <a:ext cx="4341812" cy="9874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400" b="1" dirty="0">
                <a:latin typeface="Times New Roman" pitchFamily="18" charset="0"/>
              </a:rPr>
              <a:t>Summarize the characteristics of LCD monitors, LCD screens, plasma monitors, and CRT monitors</a:t>
            </a:r>
          </a:p>
        </p:txBody>
      </p:sp>
      <p:sp>
        <p:nvSpPr>
          <p:cNvPr id="112645" name="AutoShape 5"/>
          <p:cNvSpPr>
            <a:spLocks noChangeArrowheads="1"/>
          </p:cNvSpPr>
          <p:nvPr/>
        </p:nvSpPr>
        <p:spPr bwMode="auto">
          <a:xfrm>
            <a:off x="192088" y="3598863"/>
            <a:ext cx="4341812" cy="9874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Describe the various ways to print</a:t>
            </a:r>
          </a:p>
        </p:txBody>
      </p:sp>
      <p:sp>
        <p:nvSpPr>
          <p:cNvPr id="112646" name="AutoShape 6"/>
          <p:cNvSpPr>
            <a:spLocks noChangeArrowheads="1"/>
          </p:cNvSpPr>
          <p:nvPr/>
        </p:nvSpPr>
        <p:spPr bwMode="auto">
          <a:xfrm>
            <a:off x="192088" y="4673600"/>
            <a:ext cx="4341812" cy="9874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400" b="1" dirty="0">
                <a:latin typeface="Times New Roman" pitchFamily="18" charset="0"/>
              </a:rPr>
              <a:t>Differentiate between a nonimpact printer and an impact printer</a:t>
            </a:r>
          </a:p>
        </p:txBody>
      </p:sp>
      <p:sp>
        <p:nvSpPr>
          <p:cNvPr id="112651" name="AutoShape 11"/>
          <p:cNvSpPr>
            <a:spLocks noChangeArrowheads="1"/>
          </p:cNvSpPr>
          <p:nvPr/>
        </p:nvSpPr>
        <p:spPr bwMode="auto">
          <a:xfrm>
            <a:off x="4606925" y="2522538"/>
            <a:ext cx="4341813" cy="9874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Describe the uses of speakers, headphones,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and earphones</a:t>
            </a:r>
          </a:p>
        </p:txBody>
      </p:sp>
      <p:sp>
        <p:nvSpPr>
          <p:cNvPr id="112652" name="AutoShape 12"/>
          <p:cNvSpPr>
            <a:spLocks noChangeArrowheads="1"/>
          </p:cNvSpPr>
          <p:nvPr/>
        </p:nvSpPr>
        <p:spPr bwMode="auto">
          <a:xfrm>
            <a:off x="4606925" y="3598863"/>
            <a:ext cx="4341813" cy="9874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350" b="1" dirty="0">
                <a:latin typeface="Times New Roman" pitchFamily="18" charset="0"/>
              </a:rPr>
              <a:t>Identify the output characteristics of fax machines and fax modems, multifunction peripherals, data projectors, interactive whiteboards, joysticks, wheels, gamepads, and motion-sensing game controllers</a:t>
            </a:r>
          </a:p>
        </p:txBody>
      </p:sp>
      <p:sp>
        <p:nvSpPr>
          <p:cNvPr id="112653" name="AutoShape 13"/>
          <p:cNvSpPr>
            <a:spLocks noChangeArrowheads="1"/>
          </p:cNvSpPr>
          <p:nvPr/>
        </p:nvSpPr>
        <p:spPr bwMode="auto">
          <a:xfrm>
            <a:off x="4606925" y="4673600"/>
            <a:ext cx="4341813" cy="9874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Identify output options for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physically challenged users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108" name="AutoShape 1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Text Box 19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2661" name="AutoShape 21"/>
          <p:cNvSpPr>
            <a:spLocks noChangeArrowheads="1"/>
          </p:cNvSpPr>
          <p:nvPr/>
        </p:nvSpPr>
        <p:spPr bwMode="auto">
          <a:xfrm>
            <a:off x="4606925" y="1447800"/>
            <a:ext cx="4341813" cy="9874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17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400" b="1" dirty="0"/>
              <a:t>Summarize the characteristics of ink-jet printers, photo printers, laser printers, thermal printers, mobile printers, label and postage printers,</a:t>
            </a:r>
            <a:br>
              <a:rPr kumimoji="1" lang="en-US" sz="1400" b="1" dirty="0"/>
            </a:br>
            <a:r>
              <a:rPr kumimoji="1" lang="en-US" sz="1400" b="1" dirty="0"/>
              <a:t>and plotters and large-format printers</a:t>
            </a:r>
            <a:endParaRPr kumimoji="1" lang="en-US" sz="14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nimBg="1" autoUpdateAnimBg="0"/>
      <p:bldP spid="112644" grpId="0" animBg="1" autoUpdateAnimBg="0"/>
      <p:bldP spid="112645" grpId="0" animBg="1" autoUpdateAnimBg="0"/>
      <p:bldP spid="112646" grpId="0" animBg="1" autoUpdateAnimBg="0"/>
      <p:bldP spid="112651" grpId="0" animBg="1" autoUpdateAnimBg="0"/>
      <p:bldP spid="112652" grpId="0" animBg="1" autoUpdateAnimBg="0"/>
      <p:bldP spid="112653" grpId="0" animBg="1" autoUpdateAnimBg="0"/>
      <p:bldP spid="112661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585200" cy="609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does an ink-jet printer work?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313 – 314 Fig. 6-16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2562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8181" name="Rectangle 53"/>
          <p:cNvSpPr>
            <a:spLocks noChangeArrowheads="1"/>
          </p:cNvSpPr>
          <p:nvPr/>
        </p:nvSpPr>
        <p:spPr bwMode="auto">
          <a:xfrm>
            <a:off x="1981200" y="5257800"/>
            <a:ext cx="15240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600" b="1">
                <a:solidFill>
                  <a:srgbClr val="000000"/>
                </a:solidFill>
                <a:latin typeface="Arial (W1)" pitchFamily="34" charset="0"/>
              </a:rPr>
              <a:t>Step 1.</a:t>
            </a:r>
            <a:r>
              <a:rPr kumimoji="1" lang="en-US" sz="18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A small resistor heats the ink, causing the ink to boil and form a vapor bubble.</a:t>
            </a:r>
          </a:p>
        </p:txBody>
      </p:sp>
      <p:sp>
        <p:nvSpPr>
          <p:cNvPr id="48182" name="Rectangle 54"/>
          <p:cNvSpPr>
            <a:spLocks noChangeArrowheads="1"/>
          </p:cNvSpPr>
          <p:nvPr/>
        </p:nvSpPr>
        <p:spPr bwMode="auto">
          <a:xfrm>
            <a:off x="3505200" y="5257800"/>
            <a:ext cx="12954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600" b="1">
                <a:solidFill>
                  <a:srgbClr val="000000"/>
                </a:solidFill>
                <a:latin typeface="Arial (W1)" pitchFamily="34" charset="0"/>
              </a:rPr>
              <a:t>Step 2.</a:t>
            </a:r>
            <a:r>
              <a:rPr kumimoji="1" lang="en-US" sz="18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The vapor bubble forces the ink through the nozzle.</a:t>
            </a:r>
          </a:p>
        </p:txBody>
      </p:sp>
      <p:sp>
        <p:nvSpPr>
          <p:cNvPr id="48183" name="Rectangle 55"/>
          <p:cNvSpPr>
            <a:spLocks noChangeArrowheads="1"/>
          </p:cNvSpPr>
          <p:nvPr/>
        </p:nvSpPr>
        <p:spPr bwMode="auto">
          <a:xfrm>
            <a:off x="4876800" y="5257800"/>
            <a:ext cx="152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600" b="1">
                <a:solidFill>
                  <a:srgbClr val="000000"/>
                </a:solidFill>
                <a:latin typeface="Arial (W1)" pitchFamily="34" charset="0"/>
              </a:rPr>
              <a:t>Step 3.</a:t>
            </a:r>
            <a:r>
              <a:rPr kumimoji="1" lang="en-US" sz="18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Ink drops onto the paper.</a:t>
            </a:r>
          </a:p>
        </p:txBody>
      </p:sp>
      <p:sp>
        <p:nvSpPr>
          <p:cNvPr id="48184" name="Rectangle 56"/>
          <p:cNvSpPr>
            <a:spLocks noChangeArrowheads="1"/>
          </p:cNvSpPr>
          <p:nvPr/>
        </p:nvSpPr>
        <p:spPr bwMode="auto">
          <a:xfrm>
            <a:off x="6324600" y="5257800"/>
            <a:ext cx="2590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600" b="1">
                <a:solidFill>
                  <a:srgbClr val="000000"/>
                </a:solidFill>
                <a:latin typeface="Arial (W1)" pitchFamily="34" charset="0"/>
              </a:rPr>
              <a:t>Step 4.</a:t>
            </a:r>
            <a:r>
              <a:rPr kumimoji="1" lang="en-US" sz="18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As the vapor bubble collapses, fresh ink is drawn into the firing chamber.</a:t>
            </a:r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22560" name="Rectangle 80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6,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Ink-Jet Printers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6</a:t>
              </a:r>
            </a:p>
          </p:txBody>
        </p:sp>
        <p:sp>
          <p:nvSpPr>
            <p:cNvPr id="22561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1296988" y="1600200"/>
            <a:ext cx="7086600" cy="3725863"/>
            <a:chOff x="864" y="960"/>
            <a:chExt cx="4418" cy="2395"/>
          </a:xfrm>
        </p:grpSpPr>
        <p:pic>
          <p:nvPicPr>
            <p:cNvPr id="22540" name="Picture 85" descr="fig06_16"/>
            <p:cNvPicPr>
              <a:picLocks noChangeAspect="1" noChangeArrowheads="1"/>
            </p:cNvPicPr>
            <p:nvPr/>
          </p:nvPicPr>
          <p:blipFill>
            <a:blip r:embed="rId3"/>
            <a:srcRect l="1042" t="1711" r="2083" b="16345"/>
            <a:stretch>
              <a:fillRect/>
            </a:stretch>
          </p:blipFill>
          <p:spPr bwMode="auto">
            <a:xfrm>
              <a:off x="864" y="1009"/>
              <a:ext cx="4418" cy="2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1" name="Rectangle 86"/>
            <p:cNvSpPr>
              <a:spLocks noChangeArrowheads="1"/>
            </p:cNvSpPr>
            <p:nvPr/>
          </p:nvSpPr>
          <p:spPr bwMode="auto">
            <a:xfrm>
              <a:off x="2016" y="2256"/>
              <a:ext cx="66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sz="1200">
                  <a:solidFill>
                    <a:srgbClr val="000000"/>
                  </a:solidFill>
                  <a:latin typeface="Times New Roman" pitchFamily="18" charset="0"/>
                </a:rPr>
                <a:t>print cartridge</a:t>
              </a:r>
            </a:p>
          </p:txBody>
        </p:sp>
        <p:sp>
          <p:nvSpPr>
            <p:cNvPr id="22542" name="Rectangle 87"/>
            <p:cNvSpPr>
              <a:spLocks noChangeArrowheads="1"/>
            </p:cNvSpPr>
            <p:nvPr/>
          </p:nvSpPr>
          <p:spPr bwMode="auto">
            <a:xfrm>
              <a:off x="2064" y="960"/>
              <a:ext cx="5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sz="1200">
                  <a:solidFill>
                    <a:srgbClr val="000000"/>
                  </a:solidFill>
                  <a:latin typeface="Times New Roman" pitchFamily="18" charset="0"/>
                </a:rPr>
                <a:t>print head</a:t>
              </a:r>
            </a:p>
          </p:txBody>
        </p:sp>
        <p:sp>
          <p:nvSpPr>
            <p:cNvPr id="22543" name="Rectangle 88"/>
            <p:cNvSpPr>
              <a:spLocks noChangeArrowheads="1"/>
            </p:cNvSpPr>
            <p:nvPr/>
          </p:nvSpPr>
          <p:spPr bwMode="auto">
            <a:xfrm>
              <a:off x="3936" y="2448"/>
              <a:ext cx="4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sz="1200">
                  <a:solidFill>
                    <a:srgbClr val="000000"/>
                  </a:solidFill>
                  <a:latin typeface="Times New Roman" pitchFamily="18" charset="0"/>
                </a:rPr>
                <a:t>firing </a:t>
              </a:r>
              <a:br>
                <a:rPr kumimoji="1" lang="en-US" sz="120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200">
                  <a:solidFill>
                    <a:srgbClr val="000000"/>
                  </a:solidFill>
                  <a:latin typeface="Times New Roman" pitchFamily="18" charset="0"/>
                </a:rPr>
                <a:t>chamber</a:t>
              </a:r>
            </a:p>
          </p:txBody>
        </p:sp>
        <p:sp>
          <p:nvSpPr>
            <p:cNvPr id="22544" name="Rectangle 89"/>
            <p:cNvSpPr>
              <a:spLocks noChangeArrowheads="1"/>
            </p:cNvSpPr>
            <p:nvPr/>
          </p:nvSpPr>
          <p:spPr bwMode="auto">
            <a:xfrm>
              <a:off x="2208" y="3120"/>
              <a:ext cx="3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sz="1200">
                  <a:solidFill>
                    <a:srgbClr val="000000"/>
                  </a:solidFill>
                  <a:latin typeface="Times New Roman" pitchFamily="18" charset="0"/>
                </a:rPr>
                <a:t>nozzle</a:t>
              </a:r>
            </a:p>
          </p:txBody>
        </p:sp>
        <p:sp>
          <p:nvSpPr>
            <p:cNvPr id="22545" name="Rectangle 90"/>
            <p:cNvSpPr>
              <a:spLocks noChangeArrowheads="1"/>
            </p:cNvSpPr>
            <p:nvPr/>
          </p:nvSpPr>
          <p:spPr bwMode="auto">
            <a:xfrm>
              <a:off x="864" y="3024"/>
              <a:ext cx="3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sz="1200">
                  <a:solidFill>
                    <a:srgbClr val="000000"/>
                  </a:solidFill>
                  <a:latin typeface="Times New Roman" pitchFamily="18" charset="0"/>
                </a:rPr>
                <a:t>bubble</a:t>
              </a:r>
            </a:p>
          </p:txBody>
        </p:sp>
        <p:sp>
          <p:nvSpPr>
            <p:cNvPr id="22546" name="Rectangle 91"/>
            <p:cNvSpPr>
              <a:spLocks noChangeArrowheads="1"/>
            </p:cNvSpPr>
            <p:nvPr/>
          </p:nvSpPr>
          <p:spPr bwMode="auto">
            <a:xfrm>
              <a:off x="1776" y="3024"/>
              <a:ext cx="3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sz="1200">
                  <a:solidFill>
                    <a:srgbClr val="000000"/>
                  </a:solidFill>
                  <a:latin typeface="Times New Roman" pitchFamily="18" charset="0"/>
                </a:rPr>
                <a:t>resistor</a:t>
              </a:r>
            </a:p>
          </p:txBody>
        </p:sp>
        <p:sp>
          <p:nvSpPr>
            <p:cNvPr id="22547" name="Rectangle 92"/>
            <p:cNvSpPr>
              <a:spLocks noChangeArrowheads="1"/>
            </p:cNvSpPr>
            <p:nvPr/>
          </p:nvSpPr>
          <p:spPr bwMode="auto">
            <a:xfrm>
              <a:off x="2976" y="3024"/>
              <a:ext cx="2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sz="1200">
                  <a:solidFill>
                    <a:srgbClr val="000000"/>
                  </a:solidFill>
                  <a:latin typeface="Times New Roman" pitchFamily="18" charset="0"/>
                </a:rPr>
                <a:t>ink</a:t>
              </a:r>
            </a:p>
          </p:txBody>
        </p:sp>
        <p:sp>
          <p:nvSpPr>
            <p:cNvPr id="22548" name="Rectangle 93"/>
            <p:cNvSpPr>
              <a:spLocks noChangeArrowheads="1"/>
            </p:cNvSpPr>
            <p:nvPr/>
          </p:nvSpPr>
          <p:spPr bwMode="auto">
            <a:xfrm>
              <a:off x="4015" y="2832"/>
              <a:ext cx="38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sz="1200">
                  <a:solidFill>
                    <a:srgbClr val="000000"/>
                  </a:solidFill>
                  <a:latin typeface="Times New Roman" pitchFamily="18" charset="0"/>
                </a:rPr>
                <a:t>ink dot</a:t>
              </a:r>
            </a:p>
          </p:txBody>
        </p:sp>
        <p:sp>
          <p:nvSpPr>
            <p:cNvPr id="22549" name="Line 94"/>
            <p:cNvSpPr>
              <a:spLocks noChangeShapeType="1"/>
            </p:cNvSpPr>
            <p:nvPr/>
          </p:nvSpPr>
          <p:spPr bwMode="auto">
            <a:xfrm flipV="1">
              <a:off x="2640" y="2256"/>
              <a:ext cx="336" cy="9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0" name="Line 95"/>
            <p:cNvSpPr>
              <a:spLocks noChangeShapeType="1"/>
            </p:cNvSpPr>
            <p:nvPr/>
          </p:nvSpPr>
          <p:spPr bwMode="auto">
            <a:xfrm flipH="1" flipV="1">
              <a:off x="1728" y="2208"/>
              <a:ext cx="336" cy="1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1" name="Line 96"/>
            <p:cNvSpPr>
              <a:spLocks noChangeShapeType="1"/>
            </p:cNvSpPr>
            <p:nvPr/>
          </p:nvSpPr>
          <p:spPr bwMode="auto">
            <a:xfrm flipV="1">
              <a:off x="1104" y="2880"/>
              <a:ext cx="312" cy="1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2" name="Line 97"/>
            <p:cNvSpPr>
              <a:spLocks noChangeShapeType="1"/>
            </p:cNvSpPr>
            <p:nvPr/>
          </p:nvSpPr>
          <p:spPr bwMode="auto">
            <a:xfrm flipH="1" flipV="1">
              <a:off x="1488" y="2786"/>
              <a:ext cx="336" cy="28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3" name="Line 98"/>
            <p:cNvSpPr>
              <a:spLocks noChangeShapeType="1"/>
            </p:cNvSpPr>
            <p:nvPr/>
          </p:nvSpPr>
          <p:spPr bwMode="auto">
            <a:xfrm>
              <a:off x="2544" y="1056"/>
              <a:ext cx="336" cy="4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4" name="Line 99"/>
            <p:cNvSpPr>
              <a:spLocks noChangeShapeType="1"/>
            </p:cNvSpPr>
            <p:nvPr/>
          </p:nvSpPr>
          <p:spPr bwMode="auto">
            <a:xfrm flipH="1">
              <a:off x="1728" y="1056"/>
              <a:ext cx="384" cy="4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5" name="Line 100"/>
            <p:cNvSpPr>
              <a:spLocks noChangeShapeType="1"/>
            </p:cNvSpPr>
            <p:nvPr/>
          </p:nvSpPr>
          <p:spPr bwMode="auto">
            <a:xfrm flipH="1" flipV="1">
              <a:off x="2544" y="2976"/>
              <a:ext cx="432" cy="1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6" name="Line 101"/>
            <p:cNvSpPr>
              <a:spLocks noChangeShapeType="1"/>
            </p:cNvSpPr>
            <p:nvPr/>
          </p:nvSpPr>
          <p:spPr bwMode="auto">
            <a:xfrm flipV="1">
              <a:off x="2352" y="2976"/>
              <a:ext cx="48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7" name="Line 102"/>
            <p:cNvSpPr>
              <a:spLocks noChangeShapeType="1"/>
            </p:cNvSpPr>
            <p:nvPr/>
          </p:nvSpPr>
          <p:spPr bwMode="auto">
            <a:xfrm>
              <a:off x="4211" y="2972"/>
              <a:ext cx="397" cy="19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8" name="Line 103"/>
            <p:cNvSpPr>
              <a:spLocks noChangeShapeType="1"/>
            </p:cNvSpPr>
            <p:nvPr/>
          </p:nvSpPr>
          <p:spPr bwMode="auto">
            <a:xfrm>
              <a:off x="4176" y="2688"/>
              <a:ext cx="336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9" name="Line 104"/>
            <p:cNvSpPr>
              <a:spLocks noChangeShapeType="1"/>
            </p:cNvSpPr>
            <p:nvPr/>
          </p:nvSpPr>
          <p:spPr bwMode="auto">
            <a:xfrm>
              <a:off x="3168" y="3120"/>
              <a:ext cx="384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5" autoUpdateAnimBg="0" advAuto="1000"/>
      <p:bldP spid="48181" grpId="0" autoUpdateAnimBg="0"/>
      <p:bldP spid="48182" grpId="0" autoUpdateAnimBg="0"/>
      <p:bldP spid="48183" grpId="0" autoUpdateAnimBg="0"/>
      <p:bldP spid="4818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09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photo printer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314 - 315 Fig. 6-17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3563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62861" name="Rectangle 45"/>
          <p:cNvSpPr>
            <a:spLocks noChangeArrowheads="1"/>
          </p:cNvSpPr>
          <p:nvPr/>
        </p:nvSpPr>
        <p:spPr bwMode="auto">
          <a:xfrm>
            <a:off x="304800" y="15240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Color printer that produces photo-lab-quality pictures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Many photo printers have a built-in card slot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 err="1">
                <a:solidFill>
                  <a:srgbClr val="000000"/>
                </a:solidFill>
                <a:latin typeface="Times New Roman" pitchFamily="18" charset="0"/>
              </a:rPr>
              <a:t>PictBridge</a:t>
            </a: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 is a standard technology that allows you to print pictures directly from a digital camera</a:t>
            </a:r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0" y="4876800"/>
            <a:ext cx="1981200" cy="1295400"/>
            <a:chOff x="0" y="3024"/>
            <a:chExt cx="1248" cy="816"/>
          </a:xfrm>
        </p:grpSpPr>
        <p:sp>
          <p:nvSpPr>
            <p:cNvPr id="23561" name="Rectangle 80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6,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PictBridge below Chapter 6</a:t>
              </a:r>
            </a:p>
          </p:txBody>
        </p:sp>
        <p:sp>
          <p:nvSpPr>
            <p:cNvPr id="23562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 descr="CFig06-1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657600"/>
            <a:ext cx="5529408" cy="2640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bldLvl="5" autoUpdateAnimBg="0" advAuto="1000"/>
      <p:bldP spid="16286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5246688" cy="609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laser printer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315 Fig. 6-18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4585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304800" y="1524000"/>
            <a:ext cx="52466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High-speed, high-quality nonimpact printer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2266" name="Rectangle 42"/>
          <p:cNvSpPr>
            <a:spLocks noChangeArrowheads="1"/>
          </p:cNvSpPr>
          <p:nvPr/>
        </p:nvSpPr>
        <p:spPr bwMode="auto">
          <a:xfrm>
            <a:off x="280989" y="2314575"/>
            <a:ext cx="436721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Prints text and graphics in high-quality resolution, ranging from 1,200 to 2,400 dpi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Typically costs more than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ink-jet printer, but is much faster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1" name="Picture 10" descr="CFig06-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81200"/>
            <a:ext cx="4045490" cy="2927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5" autoUpdateAnimBg="0" advAuto="1000"/>
      <p:bldP spid="52249" grpId="0" build="p" bldLvl="2" autoUpdateAnimBg="0" advAuto="3000"/>
      <p:bldP spid="52266" grpId="0" build="p" bldLvl="2" autoUpdateAnimBg="0" advAuto="4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066800"/>
            <a:ext cx="8585200" cy="838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does a laser printer work?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316 Fig. 6-19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5610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25608" name="Rectangle 43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6,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Laser Printers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6</a:t>
              </a:r>
            </a:p>
          </p:txBody>
        </p:sp>
        <p:sp>
          <p:nvSpPr>
            <p:cNvPr id="25609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1" descr="CFig06-1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05000"/>
            <a:ext cx="6683742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5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09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thermal printer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317 Fig. 6-20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6633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304800" y="1524000"/>
            <a:ext cx="457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dirty="0">
                <a:solidFill>
                  <a:srgbClr val="000000"/>
                </a:solidFill>
                <a:latin typeface="Times New Roman" pitchFamily="18" charset="0"/>
              </a:rPr>
              <a:t>Generates images by pushing electrically heated pins against heat-sensitive paper</a:t>
            </a:r>
            <a:endParaRPr kumimoji="1" lang="en-US" sz="26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Dye-sublimation printer (also called a digital photo printer) uses heat to transfer dye to specially coated paper</a:t>
            </a:r>
          </a:p>
        </p:txBody>
      </p:sp>
      <p:pic>
        <p:nvPicPr>
          <p:cNvPr id="11" name="Picture 10" descr="CFig06-2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9" y="1219200"/>
            <a:ext cx="3436445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 advAuto="1000"/>
      <p:bldP spid="56346" grpId="0" build="p" bldLvl="4" autoUpdateAnimBg="0" advAuto="4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62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mobile printer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317 Fig. 6-21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765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304800" y="1524000"/>
            <a:ext cx="85852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Small, lightweight, battery-powered printer that allows mobile user to print from notebook computer, Tablet PC, smart phone, or other personal mobile device while traveling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0" name="Picture 9" descr="CFig06-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895600"/>
            <a:ext cx="3009327" cy="3043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2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bldLvl="5" autoUpdateAnimBg="0" advAuto="1000"/>
      <p:bldP spid="182280" grpId="0" build="p" bldLvl="2" autoUpdateAnimBg="0" advAuto="2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24384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</a:t>
            </a:r>
            <a:r>
              <a:rPr lang="en-US" smtClean="0">
                <a:solidFill>
                  <a:srgbClr val="D94439"/>
                </a:solidFill>
              </a:rPr>
              <a:t>label printers </a:t>
            </a:r>
            <a:r>
              <a:rPr lang="en-US" smtClean="0"/>
              <a:t>and</a:t>
            </a:r>
            <a:r>
              <a:rPr lang="en-US" smtClean="0">
                <a:solidFill>
                  <a:srgbClr val="D94439"/>
                </a:solidFill>
              </a:rPr>
              <a:t> postage printers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318 Fig. 6-22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868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304800" y="1524000"/>
            <a:ext cx="858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Small printer that prints on adhesive-type material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309563" y="2314575"/>
            <a:ext cx="858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Postage printer has built-in digital scale and prints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postage stamps</a:t>
            </a:r>
            <a:endParaRPr kumimoji="1" lang="en-US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306388" y="1919288"/>
            <a:ext cx="858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Most also print bar codes</a:t>
            </a:r>
            <a:endParaRPr kumimoji="1" lang="en-US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2" name="Picture 11" descr="CFig06-2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276600"/>
            <a:ext cx="3352800" cy="322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 bldLvl="5" autoUpdateAnimBg="0" advAuto="1000"/>
      <p:bldP spid="183304" grpId="0" autoUpdateAnimBg="0"/>
      <p:bldP spid="183305" grpId="0" autoUpdateAnimBg="0"/>
      <p:bldP spid="18330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85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plotter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318 Fig. 6-23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970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84328" name="Rectangle 8"/>
          <p:cNvSpPr>
            <a:spLocks noChangeArrowheads="1"/>
          </p:cNvSpPr>
          <p:nvPr/>
        </p:nvSpPr>
        <p:spPr bwMode="auto">
          <a:xfrm>
            <a:off x="304800" y="1524000"/>
            <a:ext cx="85852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Sophisticated printer used to produce high-quality drawings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Large-format printer</a:t>
            </a:r>
            <a:r>
              <a:rPr kumimoji="1" lang="en-US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creates photo-realistic-quality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color prints</a:t>
            </a:r>
          </a:p>
        </p:txBody>
      </p:sp>
      <p:pic>
        <p:nvPicPr>
          <p:cNvPr id="184331" name="Picture 11" descr="fig06_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971800"/>
            <a:ext cx="3933825" cy="256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 bldLvl="5" autoUpdateAnimBg="0" advAuto="1000"/>
      <p:bldP spid="184328" grpId="0" build="p" bldLvl="2" autoUpdateAnimBg="0" advAuto="3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85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dot-matrix printer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318 - 319 Fig. 6-24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0728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381000" y="1527175"/>
            <a:ext cx="8585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Impact printer that produces printed images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when tiny wire pins strike ribbon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Impact printer</a:t>
            </a: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 forms 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characters by striking 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mechanism against inked 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ribbon that contacts paper</a:t>
            </a:r>
            <a:endParaRPr kumimoji="1" lang="en-US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39962" name="Picture 26" descr="fig06_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438400"/>
            <a:ext cx="3886200" cy="332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5" autoUpdateAnimBg="0" advAuto="1000"/>
      <p:bldP spid="39961" grpId="0" build="p" bldLvl="3" autoUpdateAnimBg="0" advAuto="4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1066800"/>
            <a:ext cx="4637087" cy="4953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line printer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319 Fig. 6-25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1752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3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315913" y="1524000"/>
            <a:ext cx="463708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High-speed impact printer that prints entire line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at a time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Speed measured in lines per minute (lpm)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1028700" lvl="2" indent="-4572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Band printer prints fully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formed characters using a hammer mechanism</a:t>
            </a:r>
            <a:endParaRPr kumimoji="1" lang="en-US">
              <a:solidFill>
                <a:srgbClr val="000000"/>
              </a:solidFill>
              <a:latin typeface="Arial Unicode MS" pitchFamily="34" charset="-128"/>
            </a:endParaRPr>
          </a:p>
          <a:p>
            <a:pPr marL="1028700" lvl="2" indent="-4572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Shuttle-matrix printer is high-speed printer that works like dot-matrix printer</a:t>
            </a:r>
          </a:p>
        </p:txBody>
      </p:sp>
      <p:pic>
        <p:nvPicPr>
          <p:cNvPr id="42012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95400"/>
            <a:ext cx="3028950" cy="415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0"/>
                            </p:stCondLst>
                            <p:childTnLst>
                              <p:par>
                                <p:cTn id="25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5" autoUpdateAnimBg="0" advAuto="1000"/>
      <p:bldP spid="42009" grpId="0" build="p" bldLvl="3" autoUpdateAnimBg="0" advAuto="5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Output?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1066800"/>
            <a:ext cx="8828087" cy="609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output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300 - 301 Fig. 6-1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131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274638" y="1524000"/>
            <a:ext cx="8828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Data that has been processed into a useful form</a:t>
            </a:r>
            <a:endParaRPr kumimoji="1"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290513" y="1981200"/>
            <a:ext cx="88280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2000" b="1">
                <a:solidFill>
                  <a:srgbClr val="D94439"/>
                </a:solidFill>
                <a:latin typeface="Times New Roman" pitchFamily="18" charset="0"/>
              </a:rPr>
              <a:t>Output device</a:t>
            </a: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 is any hardware component that can convey </a:t>
            </a:r>
            <a:b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information to one or more people</a:t>
            </a:r>
          </a:p>
        </p:txBody>
      </p:sp>
      <p:pic>
        <p:nvPicPr>
          <p:cNvPr id="13" name="Picture 12" descr="CFig06-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95600"/>
            <a:ext cx="76200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49" grpId="0" autoUpdateAnimBg="0"/>
      <p:bldP spid="515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Speakers, Headphones, and Earphones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334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an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audio output device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955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320 - 321 Figs. 6-26 – 6-28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2781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6586" name="Rectangle 26"/>
          <p:cNvSpPr>
            <a:spLocks noChangeArrowheads="1"/>
          </p:cNvSpPr>
          <p:nvPr/>
        </p:nvSpPr>
        <p:spPr bwMode="auto">
          <a:xfrm>
            <a:off x="304800" y="1524000"/>
            <a:ext cx="858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Computer component that produces music, speech, or other sounds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304800" y="2362200"/>
            <a:ext cx="858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Speakers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and headsets are common devices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32779" name="Rectangle 70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6,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Wireless Music System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6</a:t>
              </a:r>
            </a:p>
          </p:txBody>
        </p:sp>
        <p:sp>
          <p:nvSpPr>
            <p:cNvPr id="32780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19200" y="3048000"/>
            <a:ext cx="6934200" cy="3501256"/>
            <a:chOff x="1219200" y="3048000"/>
            <a:chExt cx="6934200" cy="3501256"/>
          </a:xfrm>
        </p:grpSpPr>
        <p:pic>
          <p:nvPicPr>
            <p:cNvPr id="15" name="Picture 14" descr="CFig06-28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5200" y="4876800"/>
              <a:ext cx="2362200" cy="16724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 descr="CFig06-26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200" y="3048000"/>
              <a:ext cx="2362200" cy="16862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 descr="CFig06-27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1200" y="3048000"/>
              <a:ext cx="2362200" cy="17020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5" autoUpdateAnimBg="0" advAuto="1000"/>
      <p:bldP spid="66586" grpId="0" autoUpdateAnimBg="0"/>
      <p:bldP spid="66587" grpId="0" build="p" bldLvl="2" autoUpdateAnimBg="0" advAuto="2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Output Devices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1524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/>
              <a:t>facsimile</a:t>
            </a:r>
            <a:r>
              <a:rPr lang="en-US" smtClean="0">
                <a:solidFill>
                  <a:srgbClr val="D94439"/>
                </a:solidFill>
              </a:rPr>
              <a:t> (fax) machine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322 Fig. 6-30</a:t>
            </a:r>
            <a:endParaRPr lang="en-US" sz="12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3799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0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304800" y="1524000"/>
            <a:ext cx="8585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Device that transmits and receives documents over telephone lines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Converts an original document into a digitized image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Many computers include fax capability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9" name="Picture 8" descr="CFig06-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352800"/>
            <a:ext cx="3009900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0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5" autoUpdateAnimBg="0" advAuto="1000"/>
      <p:bldP spid="70682" grpId="0" build="p" bldLvl="2" autoUpdateAnimBg="0" advAuto="3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Output Devices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09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/>
              <a:t>fax modem?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322 Fig. 6-29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4836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7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304800" y="1524000"/>
            <a:ext cx="8585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Modem that allows you to send and receive electronic documents as faxes</a:t>
            </a:r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34828" name="Rectangle 53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6,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Web Link from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left navigation, then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Fax Modems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6</a:t>
              </a:r>
            </a:p>
          </p:txBody>
        </p:sp>
        <p:sp>
          <p:nvSpPr>
            <p:cNvPr id="34829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" name="Picture 21" descr="CFig06-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590800"/>
            <a:ext cx="6781800" cy="3053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2" autoUpdateAnimBg="0" advAuto="1000"/>
      <p:bldP spid="72729" grpId="0" build="p" bldLvl="2" autoUpdateAnimBg="0" advAuto="3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Output Devices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084888" cy="609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multifunction peripheral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323 Fig. 6-30</a:t>
            </a:r>
            <a:endParaRPr lang="en-US" sz="12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5848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304800" y="1524000"/>
            <a:ext cx="60848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Provides functionality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of printer, scanner,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copy machine, and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fax machine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0" name="Picture 9" descr="CFig06-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352800"/>
            <a:ext cx="3009900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5" autoUpdateAnimBg="0" advAuto="1000"/>
      <p:bldP spid="74777" grpId="0" build="p" bldLvl="2" autoUpdateAnimBg="0" advAuto="3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Output Devices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4256088" cy="2286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data projector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323 Fig. 6-31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6875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304800" y="1524000"/>
            <a:ext cx="42560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Device that takes text and images from computer screen and projects them onto larger screen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DLP projector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LCD projector</a:t>
            </a: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36873" name="Rectangle 43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6,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LCD Projectors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6</a:t>
              </a:r>
            </a:p>
          </p:txBody>
        </p:sp>
        <p:sp>
          <p:nvSpPr>
            <p:cNvPr id="36874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 descr="CFig06-31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1828800"/>
            <a:ext cx="4486275" cy="36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5" autoUpdateAnimBg="0" advAuto="1000"/>
      <p:bldP spid="76825" grpId="0" build="p" bldLvl="2" autoUpdateAnimBg="0" advAuto="30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Output Devices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4256088" cy="2286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an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interactive whiteboard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324 Fig. 6-32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7899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304800" y="1524000"/>
            <a:ext cx="42560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endParaRPr kumimoji="1" lang="en-US" sz="2600" b="1">
              <a:solidFill>
                <a:srgbClr val="000000"/>
              </a:solidFill>
              <a:latin typeface="Times New Roman" pitchFamily="18" charset="0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Touch-sensitive device that displays the image on a connected computer screen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SMART board</a:t>
            </a: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37897" name="Rectangle 43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6,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SMART Board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6</a:t>
              </a:r>
            </a:p>
          </p:txBody>
        </p:sp>
        <p:sp>
          <p:nvSpPr>
            <p:cNvPr id="37898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 descr="CFig06-3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676400"/>
            <a:ext cx="4572000" cy="333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5" autoUpdateAnimBg="0" advAuto="1000"/>
      <p:bldP spid="76825" grpId="0" build="p" bldLvl="2" autoUpdateAnimBg="0" advAuto="30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Output Devices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1524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</a:t>
            </a:r>
            <a:r>
              <a:rPr lang="en-US" b="0" smtClean="0"/>
              <a:t> </a:t>
            </a:r>
            <a:r>
              <a:rPr lang="en-US" smtClean="0"/>
              <a:t>force feedback?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324 Fig. 6-33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8921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8874" name="Rectangle 26"/>
          <p:cNvSpPr>
            <a:spLocks noChangeArrowheads="1"/>
          </p:cNvSpPr>
          <p:nvPr/>
        </p:nvSpPr>
        <p:spPr bwMode="auto">
          <a:xfrm>
            <a:off x="330200" y="1524000"/>
            <a:ext cx="386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Sends resistance to device in response to actions of user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1" name="Picture 10" descr="CFig06-3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990600"/>
            <a:ext cx="3372824" cy="486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5" autoUpdateAnimBg="0" advAuto="1000"/>
      <p:bldP spid="78874" grpId="0" build="p" bldLvl="2" autoUpdateAnimBg="0" advAuto="300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It All Together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63874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292100" y="1119188"/>
            <a:ext cx="8585200" cy="6096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z="2500" smtClean="0"/>
              <a:t>What are suggested output devices for the home user?</a:t>
            </a:r>
            <a:endParaRPr lang="en-US" sz="2500" smtClean="0">
              <a:latin typeface="Arial Unicode MS" pitchFamily="34" charset="-128"/>
            </a:endParaRPr>
          </a:p>
        </p:txBody>
      </p:sp>
      <p:sp>
        <p:nvSpPr>
          <p:cNvPr id="39940" name="Text Box 35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325 Fig. 6-34</a:t>
            </a:r>
          </a:p>
        </p:txBody>
      </p:sp>
      <p:sp>
        <p:nvSpPr>
          <p:cNvPr id="163881" name="Text Box 41"/>
          <p:cNvSpPr txBox="1">
            <a:spLocks noChangeArrowheads="1"/>
          </p:cNvSpPr>
          <p:nvPr/>
        </p:nvSpPr>
        <p:spPr bwMode="auto">
          <a:xfrm>
            <a:off x="2667000" y="2209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2"/>
                </a:solidFill>
              </a:rPr>
              <a:t>Monitor</a:t>
            </a:r>
          </a:p>
        </p:txBody>
      </p:sp>
      <p:sp>
        <p:nvSpPr>
          <p:cNvPr id="163882" name="Text Box 42"/>
          <p:cNvSpPr txBox="1">
            <a:spLocks noChangeArrowheads="1"/>
          </p:cNvSpPr>
          <p:nvPr/>
        </p:nvSpPr>
        <p:spPr bwMode="auto">
          <a:xfrm>
            <a:off x="4648200" y="2209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2"/>
                </a:solidFill>
              </a:rPr>
              <a:t>Printer</a:t>
            </a:r>
          </a:p>
        </p:txBody>
      </p:sp>
      <p:sp>
        <p:nvSpPr>
          <p:cNvPr id="163883" name="Text Box 43"/>
          <p:cNvSpPr txBox="1">
            <a:spLocks noChangeArrowheads="1"/>
          </p:cNvSpPr>
          <p:nvPr/>
        </p:nvSpPr>
        <p:spPr bwMode="auto">
          <a:xfrm>
            <a:off x="7010400" y="2209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2"/>
                </a:solidFill>
              </a:rPr>
              <a:t>Other</a:t>
            </a:r>
          </a:p>
        </p:txBody>
      </p:sp>
      <p:sp>
        <p:nvSpPr>
          <p:cNvPr id="163885" name="Rectangle 45"/>
          <p:cNvSpPr>
            <a:spLocks noChangeArrowheads="1"/>
          </p:cNvSpPr>
          <p:nvPr/>
        </p:nvSpPr>
        <p:spPr bwMode="auto">
          <a:xfrm>
            <a:off x="2743200" y="2762250"/>
            <a:ext cx="1752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17- or 19-inch LCD monitor, or 17-inch LCD screen on notebook computer</a:t>
            </a:r>
          </a:p>
        </p:txBody>
      </p:sp>
      <p:sp>
        <p:nvSpPr>
          <p:cNvPr id="163886" name="Rectangle 46"/>
          <p:cNvSpPr>
            <a:spLocks noChangeArrowheads="1"/>
          </p:cNvSpPr>
          <p:nvPr/>
        </p:nvSpPr>
        <p:spPr bwMode="auto">
          <a:xfrm>
            <a:off x="4953000" y="2762250"/>
            <a:ext cx="1752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Ink-jet color printer; or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Photo printer</a:t>
            </a:r>
          </a:p>
        </p:txBody>
      </p:sp>
      <p:sp>
        <p:nvSpPr>
          <p:cNvPr id="163887" name="Rectangle 47"/>
          <p:cNvSpPr>
            <a:spLocks noChangeArrowheads="1"/>
          </p:cNvSpPr>
          <p:nvPr/>
        </p:nvSpPr>
        <p:spPr bwMode="auto">
          <a:xfrm>
            <a:off x="7162800" y="2762250"/>
            <a:ext cx="1752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Speakers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Headphones or earphones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Force-feedback joystick, wheel, gamepad, and/or motion-sensing game controller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9951" name="AutoShape 6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Text Box 6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19400"/>
            <a:ext cx="2009775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3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3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3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3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3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4" grpId="0" build="p" bldLvl="5" autoUpdateAnimBg="0" advAuto="1000"/>
      <p:bldP spid="163881" grpId="0" autoUpdateAnimBg="0"/>
      <p:bldP spid="163882" grpId="0" autoUpdateAnimBg="0"/>
      <p:bldP spid="163883" grpId="0" autoUpdateAnimBg="0"/>
      <p:bldP spid="163885" grpId="0" autoUpdateAnimBg="0"/>
      <p:bldP spid="163886" grpId="0" build="p" autoUpdateAnimBg="0" advAuto="2000"/>
      <p:bldP spid="163887" grpId="0" build="p" autoUpdateAnimBg="0" advAuto="200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It All Together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64898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307975" y="1143000"/>
            <a:ext cx="8458200" cy="6096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sz="2500" smtClean="0"/>
              <a:t>What are suggested output devices for the small office/home office user?</a:t>
            </a:r>
            <a:endParaRPr lang="en-US" sz="2500" smtClean="0">
              <a:latin typeface="Arial Unicode MS" pitchFamily="34" charset="-128"/>
            </a:endParaRPr>
          </a:p>
        </p:txBody>
      </p:sp>
      <p:sp>
        <p:nvSpPr>
          <p:cNvPr id="40964" name="Text Box 35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325 Fig. 6-34</a:t>
            </a:r>
          </a:p>
        </p:txBody>
      </p:sp>
      <p:sp>
        <p:nvSpPr>
          <p:cNvPr id="164913" name="Rectangle 49"/>
          <p:cNvSpPr>
            <a:spLocks noChangeArrowheads="1"/>
          </p:cNvSpPr>
          <p:nvPr/>
        </p:nvSpPr>
        <p:spPr bwMode="auto">
          <a:xfrm>
            <a:off x="2743200" y="2773363"/>
            <a:ext cx="1752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19- or 22-inch LCD monitor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LCD screen on Tablet PC, smart phone, or other personal mobile device</a:t>
            </a:r>
          </a:p>
        </p:txBody>
      </p:sp>
      <p:sp>
        <p:nvSpPr>
          <p:cNvPr id="164914" name="Rectangle 50"/>
          <p:cNvSpPr>
            <a:spLocks noChangeArrowheads="1"/>
          </p:cNvSpPr>
          <p:nvPr/>
        </p:nvSpPr>
        <p:spPr bwMode="auto">
          <a:xfrm>
            <a:off x="4953000" y="2773363"/>
            <a:ext cx="17526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Multifunction peripheral; or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Ink-jet color printer; or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Laser printer (black-and-white or color)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Label printer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Postage printer</a:t>
            </a:r>
          </a:p>
        </p:txBody>
      </p:sp>
      <p:sp>
        <p:nvSpPr>
          <p:cNvPr id="164915" name="Rectangle 51"/>
          <p:cNvSpPr>
            <a:spLocks noChangeArrowheads="1"/>
          </p:cNvSpPr>
          <p:nvPr/>
        </p:nvSpPr>
        <p:spPr bwMode="auto">
          <a:xfrm>
            <a:off x="7162800" y="2773363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Fax machine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Speakers</a:t>
            </a:r>
          </a:p>
        </p:txBody>
      </p:sp>
      <p:sp>
        <p:nvSpPr>
          <p:cNvPr id="164929" name="Text Box 65"/>
          <p:cNvSpPr txBox="1">
            <a:spLocks noChangeArrowheads="1"/>
          </p:cNvSpPr>
          <p:nvPr/>
        </p:nvSpPr>
        <p:spPr bwMode="auto">
          <a:xfrm>
            <a:off x="2667000" y="2209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2"/>
                </a:solidFill>
              </a:rPr>
              <a:t>Monitor</a:t>
            </a:r>
          </a:p>
        </p:txBody>
      </p:sp>
      <p:sp>
        <p:nvSpPr>
          <p:cNvPr id="164930" name="Text Box 66"/>
          <p:cNvSpPr txBox="1">
            <a:spLocks noChangeArrowheads="1"/>
          </p:cNvSpPr>
          <p:nvPr/>
        </p:nvSpPr>
        <p:spPr bwMode="auto">
          <a:xfrm>
            <a:off x="4648200" y="2209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2"/>
                </a:solidFill>
              </a:rPr>
              <a:t>Printer</a:t>
            </a:r>
          </a:p>
        </p:txBody>
      </p:sp>
      <p:sp>
        <p:nvSpPr>
          <p:cNvPr id="164931" name="Text Box 67"/>
          <p:cNvSpPr txBox="1">
            <a:spLocks noChangeArrowheads="1"/>
          </p:cNvSpPr>
          <p:nvPr/>
        </p:nvSpPr>
        <p:spPr bwMode="auto">
          <a:xfrm>
            <a:off x="7010400" y="2209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2"/>
                </a:solidFill>
              </a:rPr>
              <a:t>Other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0975" name="AutoShape 7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Text Box 71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163" y="2937658"/>
            <a:ext cx="20002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4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4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4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4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4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4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4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4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98" grpId="0" build="p" autoUpdateAnimBg="0" advAuto="1000"/>
      <p:bldP spid="164913" grpId="0" build="p" autoUpdateAnimBg="0" advAuto="2000"/>
      <p:bldP spid="164914" grpId="0" build="p" autoUpdateAnimBg="0" advAuto="2000"/>
      <p:bldP spid="164915" grpId="0" build="p" autoUpdateAnimBg="0" advAuto="2000"/>
      <p:bldP spid="164929" grpId="0" autoUpdateAnimBg="0"/>
      <p:bldP spid="164930" grpId="0" build="p" autoUpdateAnimBg="0" advAuto="3000"/>
      <p:bldP spid="16493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It All Together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68994" name="Rectangle 1058"/>
          <p:cNvSpPr>
            <a:spLocks noGrp="1" noChangeArrowheads="1"/>
          </p:cNvSpPr>
          <p:nvPr>
            <p:ph type="body" idx="1"/>
          </p:nvPr>
        </p:nvSpPr>
        <p:spPr>
          <a:xfrm>
            <a:off x="292100" y="1127125"/>
            <a:ext cx="8585200" cy="573088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z="2500" smtClean="0"/>
              <a:t>What are suggested output devices for the mobile user?</a:t>
            </a:r>
            <a:endParaRPr lang="en-US" sz="2500" smtClean="0">
              <a:latin typeface="Arial Unicode MS" pitchFamily="34" charset="-128"/>
            </a:endParaRPr>
          </a:p>
        </p:txBody>
      </p:sp>
      <p:sp>
        <p:nvSpPr>
          <p:cNvPr id="41988" name="Text Box 1059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325 Fig. 6-34</a:t>
            </a:r>
          </a:p>
        </p:txBody>
      </p:sp>
      <p:sp>
        <p:nvSpPr>
          <p:cNvPr id="169013" name="Rectangle 1077"/>
          <p:cNvSpPr>
            <a:spLocks noChangeArrowheads="1"/>
          </p:cNvSpPr>
          <p:nvPr/>
        </p:nvSpPr>
        <p:spPr bwMode="auto">
          <a:xfrm>
            <a:off x="2743200" y="2743200"/>
            <a:ext cx="1752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17-inch color LCD screen on notebook computer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LCD screen on Tablet PC, smart phone, or other personal mobile device</a:t>
            </a:r>
          </a:p>
        </p:txBody>
      </p:sp>
      <p:sp>
        <p:nvSpPr>
          <p:cNvPr id="169014" name="Rectangle 1078"/>
          <p:cNvSpPr>
            <a:spLocks noChangeArrowheads="1"/>
          </p:cNvSpPr>
          <p:nvPr/>
        </p:nvSpPr>
        <p:spPr bwMode="auto">
          <a:xfrm>
            <a:off x="4953000" y="2743200"/>
            <a:ext cx="17526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Mobile color printer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Ink-jet color printer; or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Laser printer for in-office use (black-and-white or color)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Photo printer</a:t>
            </a:r>
          </a:p>
        </p:txBody>
      </p:sp>
      <p:sp>
        <p:nvSpPr>
          <p:cNvPr id="169015" name="Rectangle 1079"/>
          <p:cNvSpPr>
            <a:spLocks noChangeArrowheads="1"/>
          </p:cNvSpPr>
          <p:nvPr/>
        </p:nvSpPr>
        <p:spPr bwMode="auto">
          <a:xfrm>
            <a:off x="7162800" y="27432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Fax modem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Headphones or earphones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DLP data projector</a:t>
            </a:r>
          </a:p>
        </p:txBody>
      </p:sp>
      <p:sp>
        <p:nvSpPr>
          <p:cNvPr id="169025" name="Text Box 1089"/>
          <p:cNvSpPr txBox="1">
            <a:spLocks noChangeArrowheads="1"/>
          </p:cNvSpPr>
          <p:nvPr/>
        </p:nvSpPr>
        <p:spPr bwMode="auto">
          <a:xfrm>
            <a:off x="2667000" y="2209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2"/>
                </a:solidFill>
              </a:rPr>
              <a:t>Monitor</a:t>
            </a:r>
          </a:p>
        </p:txBody>
      </p:sp>
      <p:sp>
        <p:nvSpPr>
          <p:cNvPr id="169026" name="Text Box 1090"/>
          <p:cNvSpPr txBox="1">
            <a:spLocks noChangeArrowheads="1"/>
          </p:cNvSpPr>
          <p:nvPr/>
        </p:nvSpPr>
        <p:spPr bwMode="auto">
          <a:xfrm>
            <a:off x="4648200" y="2209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2"/>
                </a:solidFill>
              </a:rPr>
              <a:t>Printer</a:t>
            </a:r>
          </a:p>
        </p:txBody>
      </p:sp>
      <p:sp>
        <p:nvSpPr>
          <p:cNvPr id="169027" name="Text Box 1091"/>
          <p:cNvSpPr txBox="1">
            <a:spLocks noChangeArrowheads="1"/>
          </p:cNvSpPr>
          <p:nvPr/>
        </p:nvSpPr>
        <p:spPr bwMode="auto">
          <a:xfrm>
            <a:off x="7010400" y="2209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2"/>
                </a:solidFill>
              </a:rPr>
              <a:t>Other</a:t>
            </a:r>
          </a:p>
        </p:txBody>
      </p:sp>
      <p:grpSp>
        <p:nvGrpSpPr>
          <p:cNvPr id="2" name="Group 1093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1999" name="AutoShape 109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Text Box 1095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612" y="2913908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9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9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9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9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9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9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9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9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9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94" grpId="0" build="p" autoUpdateAnimBg="0" advAuto="1000"/>
      <p:bldP spid="169013" grpId="0" build="p" autoUpdateAnimBg="0" advAuto="2000"/>
      <p:bldP spid="169014" grpId="0" build="p" autoUpdateAnimBg="0" advAuto="2000"/>
      <p:bldP spid="169015" grpId="0" build="p" autoUpdateAnimBg="0" advAuto="2000"/>
      <p:bldP spid="169025" grpId="0" autoUpdateAnimBg="0"/>
      <p:bldP spid="169026" grpId="0" build="p" autoUpdateAnimBg="0" advAuto="3000"/>
      <p:bldP spid="16902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Display Devices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4560888" cy="685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display device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302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6151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290513" y="1524000"/>
            <a:ext cx="7710487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Output device that visually conveys text, graphics, and video information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Information on display device sometimes 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called soft copy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Monitor</a:t>
            </a:r>
            <a:r>
              <a:rPr kumimoji="1" lang="en-US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houses display device that is packaged as separate peripheral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5" autoUpdateAnimBg="0" advAuto="1000"/>
      <p:bldP spid="7193" grpId="0" build="p" bldLvl="5" autoUpdateAnimBg="0" advAuto="400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It All Together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66946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292100" y="1138238"/>
            <a:ext cx="8585200" cy="561975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z="2500" smtClean="0"/>
              <a:t>What are suggested output devices for the power user?</a:t>
            </a:r>
            <a:endParaRPr lang="en-US" sz="2500" smtClean="0">
              <a:latin typeface="Arial Unicode MS" pitchFamily="34" charset="-128"/>
            </a:endParaRPr>
          </a:p>
        </p:txBody>
      </p:sp>
      <p:sp>
        <p:nvSpPr>
          <p:cNvPr id="43012" name="Text Box 35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325 Fig. 6-34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3023" name="AutoShape 3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Text Box 3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66973" name="Rectangle 61"/>
          <p:cNvSpPr>
            <a:spLocks noChangeArrowheads="1"/>
          </p:cNvSpPr>
          <p:nvPr/>
        </p:nvSpPr>
        <p:spPr bwMode="auto">
          <a:xfrm>
            <a:off x="2743200" y="2743200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27-inch LCD monitor</a:t>
            </a:r>
          </a:p>
        </p:txBody>
      </p:sp>
      <p:sp>
        <p:nvSpPr>
          <p:cNvPr id="166974" name="Rectangle 62"/>
          <p:cNvSpPr>
            <a:spLocks noChangeArrowheads="1"/>
          </p:cNvSpPr>
          <p:nvPr/>
        </p:nvSpPr>
        <p:spPr bwMode="auto">
          <a:xfrm>
            <a:off x="4953000" y="2743200"/>
            <a:ext cx="17526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Laser printer (black-and-white or color)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Plotter or large-format printer; or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Photo printer; or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Dye-sublimation printer</a:t>
            </a:r>
          </a:p>
        </p:txBody>
      </p:sp>
      <p:sp>
        <p:nvSpPr>
          <p:cNvPr id="166975" name="Rectangle 63"/>
          <p:cNvSpPr>
            <a:spLocks noChangeArrowheads="1"/>
          </p:cNvSpPr>
          <p:nvPr/>
        </p:nvSpPr>
        <p:spPr bwMode="auto">
          <a:xfrm>
            <a:off x="7162800" y="27432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Fax machine or fax modem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Speakers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Headphones or earphones</a:t>
            </a:r>
          </a:p>
        </p:txBody>
      </p:sp>
      <p:sp>
        <p:nvSpPr>
          <p:cNvPr id="166977" name="Text Box 65"/>
          <p:cNvSpPr txBox="1">
            <a:spLocks noChangeArrowheads="1"/>
          </p:cNvSpPr>
          <p:nvPr/>
        </p:nvSpPr>
        <p:spPr bwMode="auto">
          <a:xfrm>
            <a:off x="2667000" y="2209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2"/>
                </a:solidFill>
              </a:rPr>
              <a:t>Monitor</a:t>
            </a:r>
          </a:p>
        </p:txBody>
      </p:sp>
      <p:sp>
        <p:nvSpPr>
          <p:cNvPr id="166978" name="Text Box 66"/>
          <p:cNvSpPr txBox="1">
            <a:spLocks noChangeArrowheads="1"/>
          </p:cNvSpPr>
          <p:nvPr/>
        </p:nvSpPr>
        <p:spPr bwMode="auto">
          <a:xfrm>
            <a:off x="4648200" y="2209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2"/>
                </a:solidFill>
              </a:rPr>
              <a:t>Printer</a:t>
            </a:r>
          </a:p>
        </p:txBody>
      </p:sp>
      <p:sp>
        <p:nvSpPr>
          <p:cNvPr id="166979" name="Text Box 67"/>
          <p:cNvSpPr txBox="1">
            <a:spLocks noChangeArrowheads="1"/>
          </p:cNvSpPr>
          <p:nvPr/>
        </p:nvSpPr>
        <p:spPr bwMode="auto">
          <a:xfrm>
            <a:off x="7010400" y="2209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2"/>
                </a:solidFill>
              </a:rPr>
              <a:t>Other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853" y="2913907"/>
            <a:ext cx="2047875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6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6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6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6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6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6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6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6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46" grpId="0" build="p" autoUpdateAnimBg="0" advAuto="1000"/>
      <p:bldP spid="166973" grpId="0" build="p" autoUpdateAnimBg="0" advAuto="2000"/>
      <p:bldP spid="166974" grpId="0" build="p" autoUpdateAnimBg="0" advAuto="2000"/>
      <p:bldP spid="166975" grpId="0" build="p" autoUpdateAnimBg="0" advAuto="2000"/>
      <p:bldP spid="166977" grpId="0" autoUpdateAnimBg="0"/>
      <p:bldP spid="166978" grpId="0" build="p" autoUpdateAnimBg="0" advAuto="3000"/>
      <p:bldP spid="166979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It All Together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65922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315913" y="1109663"/>
            <a:ext cx="8828087" cy="566737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z="2500" smtClean="0"/>
              <a:t>What are suggested output devices for the large business user?</a:t>
            </a:r>
            <a:endParaRPr lang="en-US" sz="2500" smtClean="0">
              <a:latin typeface="Arial Unicode MS" pitchFamily="34" charset="-128"/>
            </a:endParaRPr>
          </a:p>
        </p:txBody>
      </p:sp>
      <p:sp>
        <p:nvSpPr>
          <p:cNvPr id="44036" name="Text Box 35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325 Fig. 6-34</a:t>
            </a:r>
          </a:p>
        </p:txBody>
      </p:sp>
      <p:sp>
        <p:nvSpPr>
          <p:cNvPr id="165946" name="Rectangle 58"/>
          <p:cNvSpPr>
            <a:spLocks noChangeArrowheads="1"/>
          </p:cNvSpPr>
          <p:nvPr/>
        </p:nvSpPr>
        <p:spPr bwMode="auto">
          <a:xfrm>
            <a:off x="4953000" y="2743200"/>
            <a:ext cx="17526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High-speed laser printer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Laser printer, color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Line printer (for large reports from a mainframe)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Label printer</a:t>
            </a:r>
          </a:p>
        </p:txBody>
      </p:sp>
      <p:sp>
        <p:nvSpPr>
          <p:cNvPr id="165947" name="Rectangle 59"/>
          <p:cNvSpPr>
            <a:spLocks noChangeArrowheads="1"/>
          </p:cNvSpPr>
          <p:nvPr/>
        </p:nvSpPr>
        <p:spPr bwMode="auto">
          <a:xfrm>
            <a:off x="7162800" y="2743200"/>
            <a:ext cx="1752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Fax machine or fax modem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Speakers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Headphones or earphones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Networked DLP data projector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2"/>
                </a:solidFill>
              </a:rPr>
              <a:t>Interactive whiteboard</a:t>
            </a:r>
          </a:p>
        </p:txBody>
      </p:sp>
      <p:sp>
        <p:nvSpPr>
          <p:cNvPr id="165953" name="Text Box 65"/>
          <p:cNvSpPr txBox="1">
            <a:spLocks noChangeArrowheads="1"/>
          </p:cNvSpPr>
          <p:nvPr/>
        </p:nvSpPr>
        <p:spPr bwMode="auto">
          <a:xfrm>
            <a:off x="2667000" y="2209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2"/>
                </a:solidFill>
              </a:rPr>
              <a:t>Monitor</a:t>
            </a:r>
          </a:p>
        </p:txBody>
      </p:sp>
      <p:sp>
        <p:nvSpPr>
          <p:cNvPr id="165954" name="Text Box 66"/>
          <p:cNvSpPr txBox="1">
            <a:spLocks noChangeArrowheads="1"/>
          </p:cNvSpPr>
          <p:nvPr/>
        </p:nvSpPr>
        <p:spPr bwMode="auto">
          <a:xfrm>
            <a:off x="4648200" y="2209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2"/>
                </a:solidFill>
              </a:rPr>
              <a:t>Printer</a:t>
            </a:r>
          </a:p>
        </p:txBody>
      </p:sp>
      <p:sp>
        <p:nvSpPr>
          <p:cNvPr id="165955" name="Text Box 67"/>
          <p:cNvSpPr txBox="1">
            <a:spLocks noChangeArrowheads="1"/>
          </p:cNvSpPr>
          <p:nvPr/>
        </p:nvSpPr>
        <p:spPr bwMode="auto">
          <a:xfrm>
            <a:off x="7010400" y="2209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2"/>
                </a:solidFill>
              </a:rPr>
              <a:t>Other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4047" name="AutoShape 7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8" name="Text Box 71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65961" name="Rectangle 73"/>
          <p:cNvSpPr>
            <a:spLocks noChangeArrowheads="1"/>
          </p:cNvSpPr>
          <p:nvPr/>
        </p:nvSpPr>
        <p:spPr bwMode="auto">
          <a:xfrm>
            <a:off x="2743200" y="2743200"/>
            <a:ext cx="1752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00000"/>
                </a:solidFill>
              </a:rPr>
              <a:t>19- or 22-inch LCD monitor</a:t>
            </a:r>
          </a:p>
          <a:p>
            <a:pPr marL="177800" indent="-177800">
              <a:buClr>
                <a:srgbClr val="D94439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00000"/>
                </a:solidFill>
              </a:rPr>
              <a:t>LCD screen on Tablet PC, smart phone, or other personal mobile device</a:t>
            </a: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360" y="3080163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5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5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5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5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5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5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5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5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5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5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5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22" grpId="0" build="p" autoUpdateAnimBg="0" advAuto="1000"/>
      <p:bldP spid="165946" grpId="0" build="p" autoUpdateAnimBg="0" advAuto="2000"/>
      <p:bldP spid="165947" grpId="0" build="p" autoUpdateAnimBg="0" advAuto="2000"/>
      <p:bldP spid="165953" grpId="0" autoUpdateAnimBg="0"/>
      <p:bldP spid="165954" grpId="0" autoUpdateAnimBg="0"/>
      <p:bldP spid="165955" grpId="0" autoUpdateAnimBg="0"/>
      <p:bldP spid="165961" grpId="0" build="p" autoUpdateAnimBg="0" advAuto="200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Output Devices for Physically Challenged Users</a:t>
            </a:r>
            <a:endParaRPr lang="en-US" sz="2800" smtClean="0">
              <a:latin typeface="Arial Unicode MS" pitchFamily="34" charset="-128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5475288" cy="5334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the</a:t>
            </a:r>
            <a:r>
              <a:rPr lang="en-US" b="0" smtClean="0"/>
              <a:t> </a:t>
            </a:r>
            <a:r>
              <a:rPr lang="en-US" smtClean="0"/>
              <a:t>Magnifier?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326 Fig. 6-35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5064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5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2969" name="Rectangle 25"/>
          <p:cNvSpPr>
            <a:spLocks noChangeArrowheads="1"/>
          </p:cNvSpPr>
          <p:nvPr/>
        </p:nvSpPr>
        <p:spPr bwMode="auto">
          <a:xfrm>
            <a:off x="304800" y="1524000"/>
            <a:ext cx="5105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Windows Magnifier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enlarges text and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other items on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screen</a:t>
            </a:r>
          </a:p>
        </p:txBody>
      </p:sp>
      <p:pic>
        <p:nvPicPr>
          <p:cNvPr id="10" name="Picture 9" descr="CFig06-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447800"/>
            <a:ext cx="4693461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5" autoUpdateAnimBg="0" advAuto="1000"/>
      <p:bldP spid="82969" grpId="0" build="p" bldLvl="2" autoUpdateAnimBg="0" advAuto="300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Output Devices for Physically Challenged Users</a:t>
            </a:r>
            <a:endParaRPr lang="en-US" sz="2800" smtClean="0">
              <a:latin typeface="Arial Unicode MS" pitchFamily="34" charset="-128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8382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What other output options are available for visually impaired users?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326 Fig. 6-36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6089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5017" name="Rectangle 25"/>
          <p:cNvSpPr>
            <a:spLocks noChangeArrowheads="1"/>
          </p:cNvSpPr>
          <p:nvPr/>
        </p:nvSpPr>
        <p:spPr bwMode="auto">
          <a:xfrm>
            <a:off x="304800" y="1947863"/>
            <a:ext cx="48768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96900" lvl="1" indent="-4826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Change Window settings,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such as increasing size or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changing color of text to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make words easier to read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85018" name="Rectangle 26"/>
          <p:cNvSpPr>
            <a:spLocks noChangeArrowheads="1"/>
          </p:cNvSpPr>
          <p:nvPr/>
        </p:nvSpPr>
        <p:spPr bwMode="auto">
          <a:xfrm>
            <a:off x="304800" y="3443288"/>
            <a:ext cx="48768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96900" lvl="1" indent="-4826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Blind users can work with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Windows Vista’s Narrator</a:t>
            </a:r>
            <a:endParaRPr kumimoji="1" lang="en-US">
              <a:solidFill>
                <a:srgbClr val="000000"/>
              </a:solidFill>
              <a:latin typeface="Arial Unicode MS" pitchFamily="34" charset="-128"/>
            </a:endParaRPr>
          </a:p>
          <a:p>
            <a:pPr marL="596900" lvl="1" indent="-4826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Braille printer</a:t>
            </a: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outputs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information in Braille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onto paper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1" name="Picture 10" descr="CFig06-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76399"/>
            <a:ext cx="3886200" cy="4221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5" autoUpdateAnimBg="0" advAuto="1000"/>
      <p:bldP spid="85017" grpId="0" build="p" bldLvl="2" autoUpdateAnimBg="0" advAuto="3000"/>
      <p:bldP spid="85018" grpId="0" build="p" bldLvl="2" autoUpdateAnimBg="0" advAuto="400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20" name="AutoShape 12"/>
          <p:cNvSpPr>
            <a:spLocks noChangeArrowheads="1"/>
          </p:cNvSpPr>
          <p:nvPr/>
        </p:nvSpPr>
        <p:spPr bwMode="auto">
          <a:xfrm>
            <a:off x="4606925" y="1839913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800" b="1" dirty="0">
                <a:latin typeface="Times New Roman" pitchFamily="18" charset="0"/>
              </a:rPr>
              <a:t>Multifunction peripherals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689975" cy="806450"/>
          </a:xfrm>
        </p:spPr>
        <p:txBody>
          <a:bodyPr/>
          <a:lstStyle/>
          <a:p>
            <a:r>
              <a:rPr lang="en-US" sz="3500" smtClean="0"/>
              <a:t>Summary of </a:t>
            </a:r>
            <a:r>
              <a:rPr lang="en-US" smtClean="0"/>
              <a:t>Output</a:t>
            </a:r>
          </a:p>
        </p:txBody>
      </p:sp>
      <p:sp>
        <p:nvSpPr>
          <p:cNvPr id="94211" name="AutoShape 3"/>
          <p:cNvSpPr>
            <a:spLocks noChangeArrowheads="1"/>
          </p:cNvSpPr>
          <p:nvPr/>
        </p:nvSpPr>
        <p:spPr bwMode="auto">
          <a:xfrm>
            <a:off x="192088" y="1838325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 dirty="0">
                <a:latin typeface="Times New Roman" pitchFamily="18" charset="0"/>
              </a:rPr>
              <a:t>Display devices</a:t>
            </a:r>
          </a:p>
        </p:txBody>
      </p:sp>
      <p:sp>
        <p:nvSpPr>
          <p:cNvPr id="94212" name="AutoShape 4"/>
          <p:cNvSpPr>
            <a:spLocks noChangeArrowheads="1"/>
          </p:cNvSpPr>
          <p:nvPr/>
        </p:nvSpPr>
        <p:spPr bwMode="auto">
          <a:xfrm>
            <a:off x="192088" y="2644775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800" b="1" dirty="0">
                <a:latin typeface="Times New Roman" pitchFamily="18" charset="0"/>
              </a:rPr>
              <a:t>Printers</a:t>
            </a:r>
          </a:p>
        </p:txBody>
      </p:sp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192088" y="3430588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800" b="1" dirty="0">
                <a:latin typeface="Times New Roman" pitchFamily="18" charset="0"/>
              </a:rPr>
              <a:t>Speakers, headphones, and earphones</a:t>
            </a:r>
          </a:p>
        </p:txBody>
      </p:sp>
      <p:sp>
        <p:nvSpPr>
          <p:cNvPr id="94214" name="AutoShape 6"/>
          <p:cNvSpPr>
            <a:spLocks noChangeArrowheads="1"/>
          </p:cNvSpPr>
          <p:nvPr/>
        </p:nvSpPr>
        <p:spPr bwMode="auto">
          <a:xfrm>
            <a:off x="192088" y="4198938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800" b="1" dirty="0">
                <a:latin typeface="Times New Roman" pitchFamily="18" charset="0"/>
              </a:rPr>
              <a:t>Fax machines and fax modems</a:t>
            </a:r>
          </a:p>
        </p:txBody>
      </p:sp>
      <p:sp>
        <p:nvSpPr>
          <p:cNvPr id="94217" name="AutoShape 9"/>
          <p:cNvSpPr>
            <a:spLocks noChangeArrowheads="1"/>
          </p:cNvSpPr>
          <p:nvPr/>
        </p:nvSpPr>
        <p:spPr bwMode="auto">
          <a:xfrm>
            <a:off x="4622800" y="2644775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800" b="1" dirty="0">
                <a:latin typeface="Times New Roman" pitchFamily="18" charset="0"/>
              </a:rPr>
              <a:t>Data projectors</a:t>
            </a:r>
          </a:p>
        </p:txBody>
      </p:sp>
      <p:sp>
        <p:nvSpPr>
          <p:cNvPr id="94218" name="AutoShape 10"/>
          <p:cNvSpPr>
            <a:spLocks noChangeArrowheads="1"/>
          </p:cNvSpPr>
          <p:nvPr/>
        </p:nvSpPr>
        <p:spPr bwMode="auto">
          <a:xfrm>
            <a:off x="4638675" y="3430588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800" b="1" dirty="0">
                <a:latin typeface="Times New Roman" pitchFamily="18" charset="0"/>
              </a:rPr>
              <a:t>Interactive whiteboards</a:t>
            </a:r>
          </a:p>
        </p:txBody>
      </p:sp>
      <p:sp>
        <p:nvSpPr>
          <p:cNvPr id="94219" name="AutoShape 11"/>
          <p:cNvSpPr>
            <a:spLocks noChangeArrowheads="1"/>
          </p:cNvSpPr>
          <p:nvPr/>
        </p:nvSpPr>
        <p:spPr bwMode="auto">
          <a:xfrm>
            <a:off x="4622800" y="4198938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 dirty="0">
                <a:latin typeface="Times New Roman" pitchFamily="18" charset="0"/>
              </a:rPr>
              <a:t>Force feedback joysticks, wheels, </a:t>
            </a:r>
            <a:br>
              <a:rPr kumimoji="1" lang="en-US" sz="1800" b="1" dirty="0">
                <a:latin typeface="Times New Roman" pitchFamily="18" charset="0"/>
              </a:rPr>
            </a:br>
            <a:r>
              <a:rPr kumimoji="1" lang="en-US" sz="1800" b="1" dirty="0">
                <a:latin typeface="Times New Roman" pitchFamily="18" charset="0"/>
              </a:rPr>
              <a:t>and gamepads</a:t>
            </a:r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304800" y="5876925"/>
            <a:ext cx="233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>
                <a:solidFill>
                  <a:srgbClr val="000099"/>
                </a:solidFill>
                <a:latin typeface="Garamond" pitchFamily="18" charset="0"/>
              </a:rPr>
              <a:t>Chapter 6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0" grpId="0" animBg="1" autoUpdateAnimBg="0"/>
      <p:bldP spid="94211" grpId="0" animBg="1" autoUpdateAnimBg="0"/>
      <p:bldP spid="94212" grpId="0" animBg="1" autoUpdateAnimBg="0"/>
      <p:bldP spid="94213" grpId="0" animBg="1" autoUpdateAnimBg="0"/>
      <p:bldP spid="94214" grpId="0" animBg="1" autoUpdateAnimBg="0"/>
      <p:bldP spid="94217" grpId="0" animBg="1" autoUpdateAnimBg="0"/>
      <p:bldP spid="94218" grpId="0" animBg="1" autoUpdateAnimBg="0"/>
      <p:bldP spid="94219" grpId="0" animBg="1" autoUpdateAnimBg="0"/>
      <p:bldP spid="9422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Display Devices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047750"/>
            <a:ext cx="4713288" cy="609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an </a:t>
            </a:r>
            <a:r>
              <a:rPr lang="en-US" smtClean="0">
                <a:solidFill>
                  <a:srgbClr val="D94439"/>
                </a:solidFill>
              </a:rPr>
              <a:t>LCD monitor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302 - 303 Fig. 6-2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17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273050" y="1481138"/>
            <a:ext cx="5278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Uses liquid crystal display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Has a small footprint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Mobile devices that contain LCD displays include</a:t>
            </a:r>
          </a:p>
          <a:p>
            <a:pPr marL="1028700" lvl="2" indent="-4572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Notebook computer, Tablet PC, ultra personal computer, portable media player, smart phone, and PDA</a:t>
            </a:r>
          </a:p>
        </p:txBody>
      </p:sp>
      <p:pic>
        <p:nvPicPr>
          <p:cNvPr id="10" name="Picture 9" descr="CFig06-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676400"/>
            <a:ext cx="3524626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7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7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7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7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bldLvl="5" autoUpdateAnimBg="0" advAuto="1000"/>
      <p:bldP spid="177160" grpId="0" build="p" bldLvl="3" autoUpdateAnimBg="0" advAuto="3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Display Devices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09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about using multiple LCD monitors?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303 Fig. 6-3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8201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304800" y="15240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Some users position two or more monitors side-by-side or stacked</a:t>
            </a:r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304800" y="27432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Allows users to run multiple applications simultaneously</a:t>
            </a:r>
          </a:p>
        </p:txBody>
      </p:sp>
      <p:pic>
        <p:nvPicPr>
          <p:cNvPr id="11" name="Picture 10" descr="CFig06-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981200"/>
            <a:ext cx="4696691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5" autoUpdateAnimBg="0" advAuto="1000"/>
      <p:bldP spid="23580" grpId="0"/>
      <p:bldP spid="235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Display Devices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09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some mobile devices that have LCD screens?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303 - 304 Fig. 6-4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22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9224" name="Rectangle 28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6,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Widescreen LCD Monitors below Chapter 6</a:t>
              </a:r>
            </a:p>
          </p:txBody>
        </p:sp>
        <p:sp>
          <p:nvSpPr>
            <p:cNvPr id="9225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1" descr="CFig06-0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28800"/>
            <a:ext cx="6324600" cy="3569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bldLvl="5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Display Devices</a:t>
            </a:r>
          </a:p>
        </p:txBody>
      </p:sp>
      <p:sp>
        <p:nvSpPr>
          <p:cNvPr id="191491" name="AutoShape 3"/>
          <p:cNvSpPr>
            <a:spLocks noChangeArrowheads="1"/>
          </p:cNvSpPr>
          <p:nvPr/>
        </p:nvSpPr>
        <p:spPr bwMode="auto">
          <a:xfrm>
            <a:off x="838200" y="1143000"/>
            <a:ext cx="7772400" cy="16002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Video: SID: Size Matters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8600" y="6400800"/>
            <a:ext cx="860425" cy="271463"/>
            <a:chOff x="4943" y="4033"/>
            <a:chExt cx="542" cy="171"/>
          </a:xfrm>
        </p:grpSpPr>
        <p:sp>
          <p:nvSpPr>
            <p:cNvPr id="10251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1000" y="3962400"/>
            <a:ext cx="8534400" cy="2095500"/>
            <a:chOff x="240" y="2496"/>
            <a:chExt cx="5376" cy="1320"/>
          </a:xfrm>
        </p:grpSpPr>
        <p:pic>
          <p:nvPicPr>
            <p:cNvPr id="10249" name="Picture 8" descr="MCj0431621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2736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9" descr="MCj0322370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4" y="2496"/>
              <a:ext cx="1152" cy="1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429000" y="3429000"/>
            <a:ext cx="2622550" cy="1981200"/>
            <a:chOff x="2160" y="2160"/>
            <a:chExt cx="1652" cy="1248"/>
          </a:xfrm>
        </p:grpSpPr>
        <p:sp>
          <p:nvSpPr>
            <p:cNvPr id="10247" name="AutoShape 11">
              <a:hlinkClick r:id="rId4" action="ppaction://program" highlightClick="1"/>
            </p:cNvPr>
            <p:cNvSpPr>
              <a:spLocks noChangeArrowheads="1"/>
            </p:cNvSpPr>
            <p:nvPr/>
          </p:nvSpPr>
          <p:spPr bwMode="auto">
            <a:xfrm>
              <a:off x="2496" y="2160"/>
              <a:ext cx="912" cy="912"/>
            </a:xfrm>
            <a:prstGeom prst="actionButtonMovie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Text Box 12"/>
            <p:cNvSpPr txBox="1">
              <a:spLocks noChangeArrowheads="1"/>
            </p:cNvSpPr>
            <p:nvPr/>
          </p:nvSpPr>
          <p:spPr bwMode="auto">
            <a:xfrm>
              <a:off x="2160" y="3120"/>
              <a:ext cx="16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  <a:hlinkClick r:id="rId4" action="ppaction://hlinkfile"/>
                </a:rPr>
                <a:t>CLICK TO START</a:t>
              </a:r>
              <a:endParaRPr lang="en-US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Display Devices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838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resolution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304 - 305 Fig. 6-5</a:t>
            </a: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304800" y="2819400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Sharpness and clarity of image</a:t>
            </a: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280988" y="3657600"/>
            <a:ext cx="36052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Higher resolution makes image sharper, displays more text on screen, makes some elements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smaller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1274" name="AutoShape 4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Text Box 42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3357" name="Rectangle 45"/>
          <p:cNvSpPr>
            <a:spLocks noChangeArrowheads="1"/>
          </p:cNvSpPr>
          <p:nvPr/>
        </p:nvSpPr>
        <p:spPr bwMode="auto">
          <a:xfrm>
            <a:off x="304800" y="1600200"/>
            <a:ext cx="365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Number of horizontal and  vertical pixels in a display device</a:t>
            </a:r>
          </a:p>
        </p:txBody>
      </p:sp>
      <p:pic>
        <p:nvPicPr>
          <p:cNvPr id="12" name="Picture 11" descr="CFig06-0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676400"/>
            <a:ext cx="4466935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5" autoUpdateAnimBg="0" advAuto="1000"/>
      <p:bldP spid="13338" grpId="0" autoUpdateAnimBg="0"/>
      <p:bldP spid="13342" grpId="0" autoUpdateAnimBg="0"/>
      <p:bldP spid="13357" grpId="0" autoUpdateAnimBg="0"/>
    </p:bldLst>
  </p:timing>
</p:sld>
</file>

<file path=ppt/theme/theme1.xml><?xml version="1.0" encoding="utf-8"?>
<a:theme xmlns:a="http://schemas.openxmlformats.org/drawingml/2006/main" name="1_dt2">
  <a:themeElements>
    <a:clrScheme name="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1_dt2">
      <a:majorFont>
        <a:latin typeface="Franklin Gothic Demi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dt2 1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DC2008</Template>
  <TotalTime>2757</TotalTime>
  <Words>1779</Words>
  <Application>Microsoft PowerPoint</Application>
  <PresentationFormat>On-screen Show (4:3)</PresentationFormat>
  <Paragraphs>358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1_dt2</vt:lpstr>
      <vt:lpstr>Chapter 6 Output</vt:lpstr>
      <vt:lpstr>Chapter 6 Objectives</vt:lpstr>
      <vt:lpstr>What is Output?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Speakers, Headphones, and Earphones</vt:lpstr>
      <vt:lpstr>Other Output Devices</vt:lpstr>
      <vt:lpstr>Other Output Devices</vt:lpstr>
      <vt:lpstr>Other Output Devices</vt:lpstr>
      <vt:lpstr>Other Output Devices</vt:lpstr>
      <vt:lpstr>Other Output Devices</vt:lpstr>
      <vt:lpstr>Other Output Devices</vt:lpstr>
      <vt:lpstr>Putting It All Together</vt:lpstr>
      <vt:lpstr>Putting It All Together</vt:lpstr>
      <vt:lpstr>Putting It All Together</vt:lpstr>
      <vt:lpstr>Putting It All Together</vt:lpstr>
      <vt:lpstr>Putting It All Together</vt:lpstr>
      <vt:lpstr>Output Devices for Physically Challenged Users</vt:lpstr>
      <vt:lpstr>Output Devices for Physically Challenged Users</vt:lpstr>
      <vt:lpstr>Summary of Output</vt:lpstr>
    </vt:vector>
  </TitlesOfParts>
  <Company>nSight,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Computers 2009</dc:title>
  <dc:creator>Steven Freund</dc:creator>
  <cp:lastModifiedBy>steven</cp:lastModifiedBy>
  <cp:revision>215</cp:revision>
  <dcterms:created xsi:type="dcterms:W3CDTF">2002-10-30T16:45:46Z</dcterms:created>
  <dcterms:modified xsi:type="dcterms:W3CDTF">2008-01-24T13:57:23Z</dcterms:modified>
</cp:coreProperties>
</file>