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</p:sldIdLst>
  <p:sldSz cx="9144000" cy="6858000"/>
  <p:notesSz cx="9144000" cy="6858000"/>
  <p:embeddedFontLst>
    <p:embeddedFont>
      <p:font typeface="Brush Script MT" panose="00000000000000000000" pitchFamily="66" charset="1"/>
      <p:italic r:id="rId49"/>
    </p:embeddedFont>
    <p:embeddedFont>
      <p:font typeface="Courier New" panose="00000000000000000000" pitchFamily="49" charset="1"/>
      <p:regular r:id="rId50"/>
    </p:embeddedFont>
    <p:embeddedFont>
      <p:font typeface="Franklin Gothic Book" panose="00000000000000000000" pitchFamily="34" charset="1"/>
      <p:regular r:id="rId51"/>
    </p:embeddedFont>
    <p:embeddedFont>
      <p:font typeface="Segoe UI Symbol" panose="00000000000000000000" pitchFamily="34" charset="1"/>
      <p:regular r:id="rId48"/>
    </p:embeddedFont>
    <p:embeddedFont>
      <p:font typeface="Times New Roman" panose="00000000000000000000" pitchFamily="18" charset="1"/>
      <p:regular r:id="rId4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font" Target="fonts/font1.fntdata"/><Relationship Id="rId48" Type="http://schemas.openxmlformats.org/officeDocument/2006/relationships/font" Target="fonts/font2.fntdata"/><Relationship Id="rId49" Type="http://schemas.openxmlformats.org/officeDocument/2006/relationships/font" Target="fonts/font3.fntdata"/><Relationship Id="rId50" Type="http://schemas.openxmlformats.org/officeDocument/2006/relationships/font" Target="fonts/font4.fntdata"/><Relationship Id="rId51" Type="http://schemas.openxmlformats.org/officeDocument/2006/relationships/font" Target="fonts/font5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22E4E"/>
                </a:solidFill>
                <a:latin typeface="Segoe UI Symbol"/>
                <a:cs typeface="Segoe UI Symbol"/>
              </a:defRPr>
            </a:lvl1pPr>
          </a:lstStyle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660033"/>
                </a:solidFill>
                <a:latin typeface="Segoe UI Symbol"/>
                <a:cs typeface="Segoe UI Symbo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1F5F"/>
                </a:solidFill>
                <a:latin typeface="Segoe UI Symbol"/>
                <a:cs typeface="Segoe UI Symbo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22E4E"/>
                </a:solidFill>
                <a:latin typeface="Segoe UI Symbol"/>
                <a:cs typeface="Segoe UI Symbol"/>
              </a:defRPr>
            </a:lvl1pPr>
          </a:lstStyle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660033"/>
                </a:solidFill>
                <a:latin typeface="Segoe UI Symbol"/>
                <a:cs typeface="Segoe UI Symbo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22E4E"/>
                </a:solidFill>
                <a:latin typeface="Segoe UI Symbol"/>
                <a:cs typeface="Segoe UI Symbol"/>
              </a:defRPr>
            </a:lvl1pPr>
          </a:lstStyle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660033"/>
                </a:solidFill>
                <a:latin typeface="Segoe UI Symbol"/>
                <a:cs typeface="Segoe UI Symbo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22E4E"/>
                </a:solidFill>
                <a:latin typeface="Segoe UI Symbol"/>
                <a:cs typeface="Segoe UI Symbol"/>
              </a:defRPr>
            </a:lvl1pPr>
          </a:lstStyle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162800" cy="68580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43000" y="0"/>
            <a:ext cx="8001000" cy="68580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7887" y="6068567"/>
            <a:ext cx="7922513" cy="53873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8650" y="523493"/>
            <a:ext cx="7901940" cy="5920740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731519" y="575310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7696200" y="0"/>
                </a:moveTo>
                <a:lnTo>
                  <a:pt x="0" y="0"/>
                </a:lnTo>
                <a:lnTo>
                  <a:pt x="0" y="5715000"/>
                </a:lnTo>
                <a:lnTo>
                  <a:pt x="7696200" y="5715000"/>
                </a:lnTo>
                <a:lnTo>
                  <a:pt x="7696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8650" y="524256"/>
            <a:ext cx="7901940" cy="592074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31519" y="576071"/>
            <a:ext cx="7696200" cy="5715000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2983" y="182397"/>
            <a:ext cx="749325" cy="749325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030209" y="213398"/>
            <a:ext cx="736536" cy="73653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22E4E"/>
                </a:solidFill>
                <a:latin typeface="Segoe UI Symbol"/>
                <a:cs typeface="Segoe UI Symbol"/>
              </a:defRPr>
            </a:lvl1pPr>
          </a:lstStyle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Relationship Id="rId12" Type="http://schemas.openxmlformats.org/officeDocument/2006/relationships/image" Target="../media/image6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7162800" cy="68580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43000" y="0"/>
            <a:ext cx="8001000" cy="68580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27887" y="6068567"/>
            <a:ext cx="7922513" cy="53873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28650" y="523493"/>
            <a:ext cx="7901940" cy="5920740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731519" y="575310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7696200" y="0"/>
                </a:moveTo>
                <a:lnTo>
                  <a:pt x="0" y="0"/>
                </a:lnTo>
                <a:lnTo>
                  <a:pt x="0" y="5715000"/>
                </a:lnTo>
                <a:lnTo>
                  <a:pt x="7696200" y="5715000"/>
                </a:lnTo>
                <a:lnTo>
                  <a:pt x="7696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2" name="bg 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28650" y="524256"/>
            <a:ext cx="7901940" cy="592074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91408" y="1087628"/>
            <a:ext cx="2361183" cy="63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660033"/>
                </a:solidFill>
                <a:latin typeface="Segoe UI Symbol"/>
                <a:cs typeface="Segoe UI Symbo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83284" y="1853691"/>
            <a:ext cx="6377431" cy="3536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1F5F"/>
                </a:solidFill>
                <a:latin typeface="Segoe UI Symbol"/>
                <a:cs typeface="Segoe UI Symbo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069339" y="5814171"/>
            <a:ext cx="6944995" cy="1606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222E4E"/>
                </a:solidFill>
                <a:latin typeface="Segoe UI Symbol"/>
                <a:cs typeface="Segoe UI Symbol"/>
              </a:defRPr>
            </a:lvl1pPr>
          </a:lstStyle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6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8.png"/><Relationship Id="rId6" Type="http://schemas.openxmlformats.org/officeDocument/2006/relationships/image" Target="../media/image19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26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37.png"/><Relationship Id="rId6" Type="http://schemas.openxmlformats.org/officeDocument/2006/relationships/image" Target="../media/image38.jp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9897" y="2085339"/>
            <a:ext cx="2773680" cy="16351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319405" marR="311150" indent="635">
              <a:lnSpc>
                <a:spcPct val="120000"/>
              </a:lnSpc>
              <a:spcBef>
                <a:spcPts val="100"/>
              </a:spcBef>
            </a:pP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Chapter Nine  </a:t>
            </a:r>
            <a:r>
              <a:rPr dirty="0" sz="2400" spc="-5">
                <a:solidFill>
                  <a:srgbClr val="660033"/>
                </a:solidFill>
                <a:latin typeface="Segoe UI Symbol"/>
                <a:cs typeface="Segoe UI Symbol"/>
              </a:rPr>
              <a:t>Employee</a:t>
            </a:r>
            <a:endParaRPr sz="2400">
              <a:latin typeface="Segoe UI Symbol"/>
              <a:cs typeface="Segoe UI Symbol"/>
            </a:endParaRPr>
          </a:p>
          <a:p>
            <a:pPr algn="ctr" marL="12700" marR="5080" indent="635">
              <a:lnSpc>
                <a:spcPct val="100000"/>
              </a:lnSpc>
            </a:pPr>
            <a:r>
              <a:rPr dirty="0" sz="2400" spc="-5">
                <a:solidFill>
                  <a:srgbClr val="660033"/>
                </a:solidFill>
                <a:latin typeface="Segoe UI Symbol"/>
                <a:cs typeface="Segoe UI Symbol"/>
              </a:rPr>
              <a:t>Development </a:t>
            </a:r>
            <a:r>
              <a:rPr dirty="0" sz="2400">
                <a:solidFill>
                  <a:srgbClr val="660033"/>
                </a:solidFill>
                <a:latin typeface="Segoe UI Symbol"/>
                <a:cs typeface="Segoe UI Symbol"/>
              </a:rPr>
              <a:t>&amp;  </a:t>
            </a:r>
            <a:r>
              <a:rPr dirty="0" sz="2400" spc="-10">
                <a:solidFill>
                  <a:srgbClr val="660033"/>
                </a:solidFill>
                <a:latin typeface="Segoe UI Symbol"/>
                <a:cs typeface="Segoe UI Symbol"/>
              </a:rPr>
              <a:t>Career</a:t>
            </a:r>
            <a:r>
              <a:rPr dirty="0" sz="2400" spc="-80">
                <a:solidFill>
                  <a:srgbClr val="660033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660033"/>
                </a:solidFill>
                <a:latin typeface="Segoe UI Symbol"/>
                <a:cs typeface="Segoe UI Symbol"/>
              </a:rPr>
              <a:t>Management</a:t>
            </a:r>
            <a:endParaRPr sz="2400">
              <a:latin typeface="Segoe UI Symbol"/>
              <a:cs typeface="Segoe UI Symbo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1788" y="1114044"/>
            <a:ext cx="3800094" cy="462838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63217" y="1087628"/>
            <a:ext cx="6430010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Approaches </a:t>
            </a:r>
            <a:r>
              <a:rPr dirty="0" spc="-20"/>
              <a:t>to</a:t>
            </a:r>
            <a:r>
              <a:rPr dirty="0" spc="-30"/>
              <a:t> </a:t>
            </a:r>
            <a:r>
              <a:rPr dirty="0" spc="-5"/>
              <a:t>Development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93139" y="5823203"/>
            <a:ext cx="7128509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solidFill>
                  <a:srgbClr val="222E4E"/>
                </a:solidFill>
                <a:latin typeface="Segoe UI Symbol"/>
                <a:cs typeface="Segoe UI Symbol"/>
              </a:rPr>
              <a:t>Copyright </a:t>
            </a:r>
            <a:r>
              <a:rPr dirty="0" sz="1000">
                <a:solidFill>
                  <a:srgbClr val="222E4E"/>
                </a:solidFill>
                <a:latin typeface="Segoe UI Symbol"/>
                <a:cs typeface="Segoe UI Symbol"/>
              </a:rPr>
              <a:t>© </a:t>
            </a:r>
            <a:r>
              <a:rPr dirty="0" sz="1000" spc="-5">
                <a:solidFill>
                  <a:srgbClr val="222E4E"/>
                </a:solidFill>
                <a:latin typeface="Segoe UI Symbol"/>
                <a:cs typeface="Segoe UI Symbol"/>
              </a:rPr>
              <a:t>2017 </a:t>
            </a:r>
            <a:r>
              <a:rPr dirty="0" sz="1000">
                <a:solidFill>
                  <a:srgbClr val="222E4E"/>
                </a:solidFill>
                <a:latin typeface="Segoe UI Symbol"/>
                <a:cs typeface="Segoe UI Symbol"/>
              </a:rPr>
              <a:t>McGraw-Hill Education. All rights </a:t>
            </a:r>
            <a:r>
              <a:rPr dirty="0" sz="1000" spc="-5">
                <a:solidFill>
                  <a:srgbClr val="222E4E"/>
                </a:solidFill>
                <a:latin typeface="Segoe UI Symbol"/>
                <a:cs typeface="Segoe UI Symbol"/>
              </a:rPr>
              <a:t>reserved. No </a:t>
            </a:r>
            <a:r>
              <a:rPr dirty="0" sz="1000">
                <a:solidFill>
                  <a:srgbClr val="222E4E"/>
                </a:solidFill>
                <a:latin typeface="Segoe UI Symbol"/>
                <a:cs typeface="Segoe UI Symbol"/>
              </a:rPr>
              <a:t>reproduction or </a:t>
            </a:r>
            <a:r>
              <a:rPr dirty="0" sz="1000" spc="-5">
                <a:solidFill>
                  <a:srgbClr val="222E4E"/>
                </a:solidFill>
                <a:latin typeface="Segoe UI Symbol"/>
                <a:cs typeface="Segoe UI Symbol"/>
              </a:rPr>
              <a:t>distribution </a:t>
            </a:r>
            <a:r>
              <a:rPr dirty="0" sz="1000">
                <a:solidFill>
                  <a:srgbClr val="222E4E"/>
                </a:solidFill>
                <a:latin typeface="Segoe UI Symbol"/>
                <a:cs typeface="Segoe UI Symbol"/>
              </a:rPr>
              <a:t>without the </a:t>
            </a:r>
            <a:r>
              <a:rPr dirty="0" sz="1000" spc="-5">
                <a:solidFill>
                  <a:srgbClr val="222E4E"/>
                </a:solidFill>
                <a:latin typeface="Segoe UI Symbol"/>
                <a:cs typeface="Segoe UI Symbol"/>
              </a:rPr>
              <a:t>prior </a:t>
            </a:r>
            <a:r>
              <a:rPr dirty="0" sz="1000">
                <a:solidFill>
                  <a:srgbClr val="222E4E"/>
                </a:solidFill>
                <a:latin typeface="Segoe UI Symbol"/>
                <a:cs typeface="Segoe UI Symbol"/>
              </a:rPr>
              <a:t>written consent  of McGraw-Hill</a:t>
            </a:r>
            <a:r>
              <a:rPr dirty="0" sz="1000" spc="-25">
                <a:solidFill>
                  <a:srgbClr val="222E4E"/>
                </a:solidFill>
                <a:latin typeface="Segoe UI Symbol"/>
                <a:cs typeface="Segoe UI Symbol"/>
              </a:rPr>
              <a:t> </a:t>
            </a:r>
            <a:r>
              <a:rPr dirty="0" sz="1000">
                <a:solidFill>
                  <a:srgbClr val="222E4E"/>
                </a:solidFill>
                <a:latin typeface="Segoe UI Symbol"/>
                <a:cs typeface="Segoe UI Symbol"/>
              </a:rPr>
              <a:t>Education.</a:t>
            </a:r>
            <a:endParaRPr sz="1000">
              <a:latin typeface="Segoe UI Symbol"/>
              <a:cs typeface="Segoe UI Symbol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47800" y="2094738"/>
            <a:ext cx="1160526" cy="69722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640839" y="2198877"/>
            <a:ext cx="775335" cy="445770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12700" marR="5080" indent="115570">
              <a:lnSpc>
                <a:spcPts val="1630"/>
              </a:lnSpc>
              <a:spcBef>
                <a:spcPts val="190"/>
              </a:spcBef>
            </a:pPr>
            <a:r>
              <a:rPr dirty="0" sz="1400" spc="-10">
                <a:latin typeface="Franklin Gothic Book"/>
                <a:cs typeface="Franklin Gothic Book"/>
              </a:rPr>
              <a:t>Formal  </a:t>
            </a:r>
            <a:r>
              <a:rPr dirty="0" sz="1400" spc="-5">
                <a:latin typeface="Franklin Gothic Book"/>
                <a:cs typeface="Franklin Gothic Book"/>
              </a:rPr>
              <a:t>Education</a:t>
            </a:r>
            <a:endParaRPr sz="1400">
              <a:latin typeface="Franklin Gothic Book"/>
              <a:cs typeface="Franklin Gothic Book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20339" y="2094738"/>
            <a:ext cx="1159764" cy="69722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912872" y="2198877"/>
            <a:ext cx="775335" cy="445770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12700" marR="5080" indent="21590">
              <a:lnSpc>
                <a:spcPts val="1630"/>
              </a:lnSpc>
              <a:spcBef>
                <a:spcPts val="190"/>
              </a:spcBef>
            </a:pPr>
            <a:r>
              <a:rPr dirty="0" sz="1400" spc="-10">
                <a:latin typeface="Franklin Gothic Book"/>
                <a:cs typeface="Franklin Gothic Book"/>
              </a:rPr>
              <a:t>Executive  </a:t>
            </a:r>
            <a:r>
              <a:rPr dirty="0" sz="1400" spc="-5">
                <a:latin typeface="Franklin Gothic Book"/>
                <a:cs typeface="Franklin Gothic Book"/>
              </a:rPr>
              <a:t>Education</a:t>
            </a:r>
            <a:endParaRPr sz="1400">
              <a:latin typeface="Franklin Gothic Book"/>
              <a:cs typeface="Franklin Gothic Book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92117" y="2094738"/>
            <a:ext cx="1159764" cy="69722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4148328" y="2198877"/>
            <a:ext cx="847725" cy="445770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230504" marR="5080" indent="-218440">
              <a:lnSpc>
                <a:spcPts val="1630"/>
              </a:lnSpc>
              <a:spcBef>
                <a:spcPts val="190"/>
              </a:spcBef>
            </a:pPr>
            <a:r>
              <a:rPr dirty="0" sz="1400" spc="-35">
                <a:latin typeface="Franklin Gothic Book"/>
                <a:cs typeface="Franklin Gothic Book"/>
              </a:rPr>
              <a:t>P</a:t>
            </a:r>
            <a:r>
              <a:rPr dirty="0" sz="1400" spc="-5">
                <a:latin typeface="Franklin Gothic Book"/>
                <a:cs typeface="Franklin Gothic Book"/>
              </a:rPr>
              <a:t>erson</a:t>
            </a:r>
            <a:r>
              <a:rPr dirty="0" sz="1400" spc="-10">
                <a:latin typeface="Franklin Gothic Book"/>
                <a:cs typeface="Franklin Gothic Book"/>
              </a:rPr>
              <a:t>a</a:t>
            </a:r>
            <a:r>
              <a:rPr dirty="0" sz="1400" spc="-5">
                <a:latin typeface="Franklin Gothic Book"/>
                <a:cs typeface="Franklin Gothic Book"/>
              </a:rPr>
              <a:t>lity  </a:t>
            </a:r>
            <a:r>
              <a:rPr dirty="0" sz="1400" spc="-20">
                <a:latin typeface="Franklin Gothic Book"/>
                <a:cs typeface="Franklin Gothic Book"/>
              </a:rPr>
              <a:t>Tests</a:t>
            </a:r>
            <a:endParaRPr sz="1400">
              <a:latin typeface="Franklin Gothic Book"/>
              <a:cs typeface="Franklin Gothic Book"/>
            </a:endParaRPr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63896" y="2094738"/>
            <a:ext cx="1159764" cy="697229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5379211" y="2198877"/>
            <a:ext cx="930275" cy="445770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217804" marR="5080" indent="-205740">
              <a:lnSpc>
                <a:spcPts val="1630"/>
              </a:lnSpc>
              <a:spcBef>
                <a:spcPts val="190"/>
              </a:spcBef>
            </a:pPr>
            <a:r>
              <a:rPr dirty="0" sz="1400" spc="-5">
                <a:latin typeface="Franklin Gothic Book"/>
                <a:cs typeface="Franklin Gothic Book"/>
              </a:rPr>
              <a:t>Asses</a:t>
            </a:r>
            <a:r>
              <a:rPr dirty="0" sz="1400" spc="-10">
                <a:latin typeface="Franklin Gothic Book"/>
                <a:cs typeface="Franklin Gothic Book"/>
              </a:rPr>
              <a:t>s</a:t>
            </a:r>
            <a:r>
              <a:rPr dirty="0" sz="1400" spc="-5">
                <a:latin typeface="Franklin Gothic Book"/>
                <a:cs typeface="Franklin Gothic Book"/>
              </a:rPr>
              <a:t>ment  </a:t>
            </a:r>
            <a:r>
              <a:rPr dirty="0" sz="1400" spc="-10">
                <a:latin typeface="Franklin Gothic Book"/>
                <a:cs typeface="Franklin Gothic Book"/>
              </a:rPr>
              <a:t>Center</a:t>
            </a:r>
            <a:endParaRPr sz="1400">
              <a:latin typeface="Franklin Gothic Book"/>
              <a:cs typeface="Franklin Gothic Book"/>
            </a:endParaRPr>
          </a:p>
        </p:txBody>
      </p: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35673" y="2094738"/>
            <a:ext cx="1160526" cy="697229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6622288" y="2198877"/>
            <a:ext cx="989965" cy="445770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146685" marR="5080" indent="-134620">
              <a:lnSpc>
                <a:spcPts val="1630"/>
              </a:lnSpc>
              <a:spcBef>
                <a:spcPts val="190"/>
              </a:spcBef>
            </a:pPr>
            <a:r>
              <a:rPr dirty="0" sz="1400" spc="-35">
                <a:latin typeface="Franklin Gothic Book"/>
                <a:cs typeface="Franklin Gothic Book"/>
              </a:rPr>
              <a:t>P</a:t>
            </a:r>
            <a:r>
              <a:rPr dirty="0" sz="1400" spc="-5">
                <a:latin typeface="Franklin Gothic Book"/>
                <a:cs typeface="Franklin Gothic Book"/>
              </a:rPr>
              <a:t>e</a:t>
            </a:r>
            <a:r>
              <a:rPr dirty="0" sz="1400" spc="40">
                <a:latin typeface="Franklin Gothic Book"/>
                <a:cs typeface="Franklin Gothic Book"/>
              </a:rPr>
              <a:t>r</a:t>
            </a:r>
            <a:r>
              <a:rPr dirty="0" sz="1400" spc="-35">
                <a:latin typeface="Franklin Gothic Book"/>
                <a:cs typeface="Franklin Gothic Book"/>
              </a:rPr>
              <a:t>f</a:t>
            </a:r>
            <a:r>
              <a:rPr dirty="0" sz="1400" spc="-5">
                <a:latin typeface="Franklin Gothic Book"/>
                <a:cs typeface="Franklin Gothic Book"/>
              </a:rPr>
              <a:t>ormance  </a:t>
            </a:r>
            <a:r>
              <a:rPr dirty="0" sz="1400" spc="-5">
                <a:latin typeface="Franklin Gothic Book"/>
                <a:cs typeface="Franklin Gothic Book"/>
              </a:rPr>
              <a:t>Appraisal</a:t>
            </a:r>
            <a:endParaRPr sz="1400">
              <a:latin typeface="Franklin Gothic Book"/>
              <a:cs typeface="Franklin Gothic Book"/>
            </a:endParaRPr>
          </a:p>
        </p:txBody>
      </p:sp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47800" y="2903982"/>
            <a:ext cx="1160526" cy="697991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1568450" y="3008375"/>
            <a:ext cx="920115" cy="445770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95885" marR="5080" indent="-83820">
              <a:lnSpc>
                <a:spcPts val="1630"/>
              </a:lnSpc>
              <a:spcBef>
                <a:spcPts val="190"/>
              </a:spcBef>
            </a:pPr>
            <a:r>
              <a:rPr dirty="0" sz="1400" spc="-5">
                <a:latin typeface="Franklin Gothic Book"/>
                <a:cs typeface="Franklin Gothic Book"/>
              </a:rPr>
              <a:t>360</a:t>
            </a:r>
            <a:r>
              <a:rPr dirty="0" sz="1400" spc="-10">
                <a:latin typeface="Franklin Gothic Book"/>
                <a:cs typeface="Franklin Gothic Book"/>
              </a:rPr>
              <a:t>-</a:t>
            </a:r>
            <a:r>
              <a:rPr dirty="0" sz="1400" spc="-5">
                <a:latin typeface="Franklin Gothic Book"/>
                <a:cs typeface="Franklin Gothic Book"/>
              </a:rPr>
              <a:t>Degr</a:t>
            </a:r>
            <a:r>
              <a:rPr dirty="0" sz="1400" spc="-15">
                <a:latin typeface="Franklin Gothic Book"/>
                <a:cs typeface="Franklin Gothic Book"/>
              </a:rPr>
              <a:t>e</a:t>
            </a:r>
            <a:r>
              <a:rPr dirty="0" sz="1400" spc="-5">
                <a:latin typeface="Franklin Gothic Book"/>
                <a:cs typeface="Franklin Gothic Book"/>
              </a:rPr>
              <a:t>e  </a:t>
            </a:r>
            <a:r>
              <a:rPr dirty="0" sz="1400" spc="-10">
                <a:latin typeface="Franklin Gothic Book"/>
                <a:cs typeface="Franklin Gothic Book"/>
              </a:rPr>
              <a:t>Feedback</a:t>
            </a:r>
            <a:endParaRPr sz="1400">
              <a:latin typeface="Franklin Gothic Book"/>
              <a:cs typeface="Franklin Gothic Book"/>
            </a:endParaRPr>
          </a:p>
        </p:txBody>
      </p:sp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20339" y="2903982"/>
            <a:ext cx="1159764" cy="697991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2794000" y="3008375"/>
            <a:ext cx="1012825" cy="445770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76835" marR="5080" indent="-64769">
              <a:lnSpc>
                <a:spcPts val="1630"/>
              </a:lnSpc>
              <a:spcBef>
                <a:spcPts val="190"/>
              </a:spcBef>
            </a:pPr>
            <a:r>
              <a:rPr dirty="0" sz="1400" spc="-5">
                <a:latin typeface="Franklin Gothic Book"/>
                <a:cs typeface="Franklin Gothic Book"/>
              </a:rPr>
              <a:t>Enlarging</a:t>
            </a:r>
            <a:r>
              <a:rPr dirty="0" sz="1400" spc="-45">
                <a:latin typeface="Franklin Gothic Book"/>
                <a:cs typeface="Franklin Gothic Book"/>
              </a:rPr>
              <a:t> </a:t>
            </a:r>
            <a:r>
              <a:rPr dirty="0" sz="1400" spc="-5">
                <a:latin typeface="Franklin Gothic Book"/>
                <a:cs typeface="Franklin Gothic Book"/>
              </a:rPr>
              <a:t>the  </a:t>
            </a:r>
            <a:r>
              <a:rPr dirty="0" sz="1400" spc="-10">
                <a:latin typeface="Franklin Gothic Book"/>
                <a:cs typeface="Franklin Gothic Book"/>
              </a:rPr>
              <a:t>Current</a:t>
            </a:r>
            <a:r>
              <a:rPr dirty="0" sz="1400" spc="-30">
                <a:latin typeface="Franklin Gothic Book"/>
                <a:cs typeface="Franklin Gothic Book"/>
              </a:rPr>
              <a:t> </a:t>
            </a:r>
            <a:r>
              <a:rPr dirty="0" sz="1400" spc="-5">
                <a:latin typeface="Franklin Gothic Book"/>
                <a:cs typeface="Franklin Gothic Book"/>
              </a:rPr>
              <a:t>Job</a:t>
            </a:r>
            <a:endParaRPr sz="1400">
              <a:latin typeface="Franklin Gothic Book"/>
              <a:cs typeface="Franklin Gothic Book"/>
            </a:endParaRPr>
          </a:p>
        </p:txBody>
      </p:sp>
      <p:pic>
        <p:nvPicPr>
          <p:cNvPr id="22" name="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92117" y="2903982"/>
            <a:ext cx="1159764" cy="697991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4095750" y="3124962"/>
            <a:ext cx="954405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5">
                <a:latin typeface="Franklin Gothic Book"/>
                <a:cs typeface="Franklin Gothic Book"/>
              </a:rPr>
              <a:t>Job</a:t>
            </a:r>
            <a:r>
              <a:rPr dirty="0" sz="1400" spc="-45">
                <a:latin typeface="Franklin Gothic Book"/>
                <a:cs typeface="Franklin Gothic Book"/>
              </a:rPr>
              <a:t> </a:t>
            </a:r>
            <a:r>
              <a:rPr dirty="0" sz="1400" spc="-10">
                <a:latin typeface="Franklin Gothic Book"/>
                <a:cs typeface="Franklin Gothic Book"/>
              </a:rPr>
              <a:t>Rotation</a:t>
            </a:r>
            <a:endParaRPr sz="1400">
              <a:latin typeface="Franklin Gothic Book"/>
              <a:cs typeface="Franklin Gothic Book"/>
            </a:endParaRPr>
          </a:p>
        </p:txBody>
      </p:sp>
      <p:pic>
        <p:nvPicPr>
          <p:cNvPr id="24" name="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63896" y="2903982"/>
            <a:ext cx="1159764" cy="697991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5307584" y="3124962"/>
            <a:ext cx="107442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5">
                <a:latin typeface="Franklin Gothic Book"/>
                <a:cs typeface="Franklin Gothic Book"/>
              </a:rPr>
              <a:t>Lateral</a:t>
            </a:r>
            <a:r>
              <a:rPr dirty="0" sz="1400" spc="-60">
                <a:latin typeface="Franklin Gothic Book"/>
                <a:cs typeface="Franklin Gothic Book"/>
              </a:rPr>
              <a:t> </a:t>
            </a:r>
            <a:r>
              <a:rPr dirty="0" sz="1400" spc="-15">
                <a:latin typeface="Franklin Gothic Book"/>
                <a:cs typeface="Franklin Gothic Book"/>
              </a:rPr>
              <a:t>Moves</a:t>
            </a:r>
            <a:endParaRPr sz="1400">
              <a:latin typeface="Franklin Gothic Book"/>
              <a:cs typeface="Franklin Gothic Book"/>
            </a:endParaRPr>
          </a:p>
        </p:txBody>
      </p:sp>
      <p:pic>
        <p:nvPicPr>
          <p:cNvPr id="26" name="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35673" y="2903982"/>
            <a:ext cx="1160526" cy="697991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6760209" y="3124962"/>
            <a:ext cx="713105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0">
                <a:latin typeface="Franklin Gothic Book"/>
                <a:cs typeface="Franklin Gothic Book"/>
              </a:rPr>
              <a:t>Transfers</a:t>
            </a:r>
            <a:endParaRPr sz="1400">
              <a:latin typeface="Franklin Gothic Book"/>
              <a:cs typeface="Franklin Gothic Book"/>
            </a:endParaRPr>
          </a:p>
        </p:txBody>
      </p:sp>
      <p:pic>
        <p:nvPicPr>
          <p:cNvPr id="28" name="object 2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47800" y="3713226"/>
            <a:ext cx="1160526" cy="697992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1591310" y="3934459"/>
            <a:ext cx="874394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10">
                <a:latin typeface="Franklin Gothic Book"/>
                <a:cs typeface="Franklin Gothic Book"/>
              </a:rPr>
              <a:t>Promotions</a:t>
            </a:r>
            <a:endParaRPr sz="1400">
              <a:latin typeface="Franklin Gothic Book"/>
              <a:cs typeface="Franklin Gothic Book"/>
            </a:endParaRPr>
          </a:p>
        </p:txBody>
      </p:sp>
      <p:pic>
        <p:nvPicPr>
          <p:cNvPr id="30" name="object 3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20339" y="3713226"/>
            <a:ext cx="1159764" cy="697992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2899155" y="3817873"/>
            <a:ext cx="802640" cy="445770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158750" marR="5080" indent="-146685">
              <a:lnSpc>
                <a:spcPts val="1630"/>
              </a:lnSpc>
              <a:spcBef>
                <a:spcPts val="190"/>
              </a:spcBef>
            </a:pPr>
            <a:r>
              <a:rPr dirty="0" sz="1400" spc="-5">
                <a:latin typeface="Franklin Gothic Book"/>
                <a:cs typeface="Franklin Gothic Book"/>
              </a:rPr>
              <a:t>D</a:t>
            </a:r>
            <a:r>
              <a:rPr dirty="0" sz="1400" spc="-25">
                <a:latin typeface="Franklin Gothic Book"/>
                <a:cs typeface="Franklin Gothic Book"/>
              </a:rPr>
              <a:t>o</a:t>
            </a:r>
            <a:r>
              <a:rPr dirty="0" sz="1400" spc="-10">
                <a:latin typeface="Franklin Gothic Book"/>
                <a:cs typeface="Franklin Gothic Book"/>
              </a:rPr>
              <a:t>w</a:t>
            </a:r>
            <a:r>
              <a:rPr dirty="0" sz="1400" spc="-30">
                <a:latin typeface="Franklin Gothic Book"/>
                <a:cs typeface="Franklin Gothic Book"/>
              </a:rPr>
              <a:t>n</a:t>
            </a:r>
            <a:r>
              <a:rPr dirty="0" sz="1400" spc="-25">
                <a:latin typeface="Franklin Gothic Book"/>
                <a:cs typeface="Franklin Gothic Book"/>
              </a:rPr>
              <a:t>w</a:t>
            </a:r>
            <a:r>
              <a:rPr dirty="0" sz="1400" spc="-5">
                <a:latin typeface="Franklin Gothic Book"/>
                <a:cs typeface="Franklin Gothic Book"/>
              </a:rPr>
              <a:t>a</a:t>
            </a:r>
            <a:r>
              <a:rPr dirty="0" sz="1400" spc="-30">
                <a:latin typeface="Franklin Gothic Book"/>
                <a:cs typeface="Franklin Gothic Book"/>
              </a:rPr>
              <a:t>r</a:t>
            </a:r>
            <a:r>
              <a:rPr dirty="0" sz="1400" spc="-5">
                <a:latin typeface="Franklin Gothic Book"/>
                <a:cs typeface="Franklin Gothic Book"/>
              </a:rPr>
              <a:t>d  </a:t>
            </a:r>
            <a:r>
              <a:rPr dirty="0" sz="1400" spc="-15">
                <a:latin typeface="Franklin Gothic Book"/>
                <a:cs typeface="Franklin Gothic Book"/>
              </a:rPr>
              <a:t>Moves</a:t>
            </a:r>
            <a:endParaRPr sz="1400">
              <a:latin typeface="Franklin Gothic Book"/>
              <a:cs typeface="Franklin Gothic Book"/>
            </a:endParaRPr>
          </a:p>
        </p:txBody>
      </p:sp>
      <p:pic>
        <p:nvPicPr>
          <p:cNvPr id="32" name="object 3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92117" y="3713226"/>
            <a:ext cx="1159764" cy="697992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4082796" y="3817873"/>
            <a:ext cx="979169" cy="445770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12700" marR="5080" indent="82550">
              <a:lnSpc>
                <a:spcPts val="1630"/>
              </a:lnSpc>
              <a:spcBef>
                <a:spcPts val="190"/>
              </a:spcBef>
            </a:pPr>
            <a:r>
              <a:rPr dirty="0" sz="1400" spc="-15">
                <a:latin typeface="Franklin Gothic Book"/>
                <a:cs typeface="Franklin Gothic Book"/>
              </a:rPr>
              <a:t>Temporary  </a:t>
            </a:r>
            <a:r>
              <a:rPr dirty="0" sz="1400" spc="-5">
                <a:latin typeface="Franklin Gothic Book"/>
                <a:cs typeface="Franklin Gothic Book"/>
              </a:rPr>
              <a:t>Assi</a:t>
            </a:r>
            <a:r>
              <a:rPr dirty="0" sz="1400" spc="-15">
                <a:latin typeface="Franklin Gothic Book"/>
                <a:cs typeface="Franklin Gothic Book"/>
              </a:rPr>
              <a:t>g</a:t>
            </a:r>
            <a:r>
              <a:rPr dirty="0" sz="1400" spc="-5">
                <a:latin typeface="Franklin Gothic Book"/>
                <a:cs typeface="Franklin Gothic Book"/>
              </a:rPr>
              <a:t>nments</a:t>
            </a:r>
            <a:endParaRPr sz="1400">
              <a:latin typeface="Franklin Gothic Book"/>
              <a:cs typeface="Franklin Gothic Book"/>
            </a:endParaRPr>
          </a:p>
        </p:txBody>
      </p:sp>
      <p:pic>
        <p:nvPicPr>
          <p:cNvPr id="34" name="object 3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63896" y="3713226"/>
            <a:ext cx="1159764" cy="697992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5476747" y="3817873"/>
            <a:ext cx="735330" cy="445770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177165" marR="5080" indent="-165100">
              <a:lnSpc>
                <a:spcPts val="1630"/>
              </a:lnSpc>
              <a:spcBef>
                <a:spcPts val="190"/>
              </a:spcBef>
            </a:pPr>
            <a:r>
              <a:rPr dirty="0" sz="1400" spc="-55">
                <a:latin typeface="Franklin Gothic Book"/>
                <a:cs typeface="Franklin Gothic Book"/>
              </a:rPr>
              <a:t>V</a:t>
            </a:r>
            <a:r>
              <a:rPr dirty="0" sz="1400" spc="-5">
                <a:latin typeface="Franklin Gothic Book"/>
                <a:cs typeface="Franklin Gothic Book"/>
              </a:rPr>
              <a:t>olun</a:t>
            </a:r>
            <a:r>
              <a:rPr dirty="0" sz="1400" spc="-30">
                <a:latin typeface="Franklin Gothic Book"/>
                <a:cs typeface="Franklin Gothic Book"/>
              </a:rPr>
              <a:t>t</a:t>
            </a:r>
            <a:r>
              <a:rPr dirty="0" sz="1400" spc="-5">
                <a:latin typeface="Franklin Gothic Book"/>
                <a:cs typeface="Franklin Gothic Book"/>
              </a:rPr>
              <a:t>e</a:t>
            </a:r>
            <a:r>
              <a:rPr dirty="0" sz="1400" spc="-10">
                <a:latin typeface="Franklin Gothic Book"/>
                <a:cs typeface="Franklin Gothic Book"/>
              </a:rPr>
              <a:t>e</a:t>
            </a:r>
            <a:r>
              <a:rPr dirty="0" sz="1400" spc="-5">
                <a:latin typeface="Franklin Gothic Book"/>
                <a:cs typeface="Franklin Gothic Book"/>
              </a:rPr>
              <a:t>r  </a:t>
            </a:r>
            <a:r>
              <a:rPr dirty="0" sz="1400" spc="-15">
                <a:latin typeface="Franklin Gothic Book"/>
                <a:cs typeface="Franklin Gothic Book"/>
              </a:rPr>
              <a:t>Work</a:t>
            </a:r>
            <a:endParaRPr sz="1400">
              <a:latin typeface="Franklin Gothic Book"/>
              <a:cs typeface="Franklin Gothic Book"/>
            </a:endParaRPr>
          </a:p>
        </p:txBody>
      </p:sp>
      <p:pic>
        <p:nvPicPr>
          <p:cNvPr id="36" name="object 3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35673" y="3713226"/>
            <a:ext cx="1160526" cy="697992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6666483" y="3934459"/>
            <a:ext cx="899794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10">
                <a:latin typeface="Franklin Gothic Book"/>
                <a:cs typeface="Franklin Gothic Book"/>
              </a:rPr>
              <a:t>Sabbaticals</a:t>
            </a:r>
            <a:endParaRPr sz="1400">
              <a:latin typeface="Franklin Gothic Book"/>
              <a:cs typeface="Franklin Gothic Book"/>
            </a:endParaRPr>
          </a:p>
        </p:txBody>
      </p:sp>
      <p:pic>
        <p:nvPicPr>
          <p:cNvPr id="38" name="object 3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20339" y="4523232"/>
            <a:ext cx="1159764" cy="697230"/>
          </a:xfrm>
          <a:prstGeom prst="rect">
            <a:avLst/>
          </a:prstGeom>
        </p:spPr>
      </p:pic>
      <p:sp>
        <p:nvSpPr>
          <p:cNvPr id="39" name="object 39"/>
          <p:cNvSpPr txBox="1"/>
          <p:nvPr/>
        </p:nvSpPr>
        <p:spPr>
          <a:xfrm>
            <a:off x="2908300" y="4743958"/>
            <a:ext cx="78486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10">
                <a:latin typeface="Franklin Gothic Book"/>
                <a:cs typeface="Franklin Gothic Book"/>
              </a:rPr>
              <a:t>Mentoring</a:t>
            </a:r>
            <a:endParaRPr sz="1400">
              <a:latin typeface="Franklin Gothic Book"/>
              <a:cs typeface="Franklin Gothic Book"/>
            </a:endParaRPr>
          </a:p>
        </p:txBody>
      </p:sp>
      <p:pic>
        <p:nvPicPr>
          <p:cNvPr id="40" name="object 4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92117" y="4523232"/>
            <a:ext cx="1159764" cy="697230"/>
          </a:xfrm>
          <a:prstGeom prst="rect">
            <a:avLst/>
          </a:prstGeom>
        </p:spPr>
      </p:pic>
      <p:sp>
        <p:nvSpPr>
          <p:cNvPr id="41" name="object 41"/>
          <p:cNvSpPr txBox="1"/>
          <p:nvPr/>
        </p:nvSpPr>
        <p:spPr>
          <a:xfrm>
            <a:off x="4213859" y="4743958"/>
            <a:ext cx="71755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10">
                <a:latin typeface="Franklin Gothic Book"/>
                <a:cs typeface="Franklin Gothic Book"/>
              </a:rPr>
              <a:t>Coaching</a:t>
            </a:r>
            <a:endParaRPr sz="1400">
              <a:latin typeface="Franklin Gothic Book"/>
              <a:cs typeface="Franklin Gothic Book"/>
            </a:endParaRPr>
          </a:p>
        </p:txBody>
      </p:sp>
      <p:pic>
        <p:nvPicPr>
          <p:cNvPr id="42" name="object 4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63896" y="4523232"/>
            <a:ext cx="1159764" cy="697230"/>
          </a:xfrm>
          <a:prstGeom prst="rect">
            <a:avLst/>
          </a:prstGeom>
        </p:spPr>
      </p:pic>
      <p:sp>
        <p:nvSpPr>
          <p:cNvPr id="43" name="object 43"/>
          <p:cNvSpPr txBox="1"/>
          <p:nvPr/>
        </p:nvSpPr>
        <p:spPr>
          <a:xfrm>
            <a:off x="5407405" y="4627371"/>
            <a:ext cx="875030" cy="445770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112395" marR="5080" indent="-100330">
              <a:lnSpc>
                <a:spcPts val="1630"/>
              </a:lnSpc>
              <a:spcBef>
                <a:spcPts val="190"/>
              </a:spcBef>
            </a:pPr>
            <a:r>
              <a:rPr dirty="0" sz="1400" spc="-10">
                <a:latin typeface="Franklin Gothic Book"/>
                <a:cs typeface="Franklin Gothic Book"/>
              </a:rPr>
              <a:t>Suc</a:t>
            </a:r>
            <a:r>
              <a:rPr dirty="0" sz="1400" spc="-5">
                <a:latin typeface="Franklin Gothic Book"/>
                <a:cs typeface="Franklin Gothic Book"/>
              </a:rPr>
              <a:t>cess</a:t>
            </a:r>
            <a:r>
              <a:rPr dirty="0" sz="1400" spc="-10">
                <a:latin typeface="Franklin Gothic Book"/>
                <a:cs typeface="Franklin Gothic Book"/>
              </a:rPr>
              <a:t>i</a:t>
            </a:r>
            <a:r>
              <a:rPr dirty="0" sz="1400" spc="-5">
                <a:latin typeface="Franklin Gothic Book"/>
                <a:cs typeface="Franklin Gothic Book"/>
              </a:rPr>
              <a:t>on  </a:t>
            </a:r>
            <a:r>
              <a:rPr dirty="0" sz="1400" spc="-10">
                <a:latin typeface="Franklin Gothic Book"/>
                <a:cs typeface="Franklin Gothic Book"/>
              </a:rPr>
              <a:t>Planning</a:t>
            </a:r>
            <a:endParaRPr sz="14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13279" y="1012698"/>
            <a:ext cx="5020310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Frequency </a:t>
            </a:r>
            <a:r>
              <a:rPr dirty="0" spc="-40"/>
              <a:t>of</a:t>
            </a:r>
            <a:r>
              <a:rPr dirty="0" spc="-65"/>
              <a:t> </a:t>
            </a:r>
            <a:r>
              <a:rPr dirty="0" spc="-5"/>
              <a:t>Practices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2551938" y="1637538"/>
            <a:ext cx="4245610" cy="4168140"/>
            <a:chOff x="2551938" y="1637538"/>
            <a:chExt cx="4245610" cy="416814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51938" y="1637538"/>
              <a:ext cx="4245102" cy="416814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43200" y="1828761"/>
              <a:ext cx="3862451" cy="3785997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15183" y="1087628"/>
            <a:ext cx="3924300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Formal</a:t>
            </a:r>
            <a:r>
              <a:rPr dirty="0" spc="-80"/>
              <a:t> </a:t>
            </a:r>
            <a:r>
              <a:rPr dirty="0"/>
              <a:t>Education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09775" y="1780539"/>
            <a:ext cx="5911215" cy="3463925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Formal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education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may </a:t>
            </a:r>
            <a:r>
              <a:rPr dirty="0" sz="2400" spc="-15">
                <a:solidFill>
                  <a:srgbClr val="001F5F"/>
                </a:solidFill>
                <a:latin typeface="Segoe UI Symbol"/>
                <a:cs typeface="Segoe UI Symbol"/>
              </a:rPr>
              <a:t>take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many</a:t>
            </a:r>
            <a:r>
              <a:rPr dirty="0" sz="2400" spc="-8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forms</a:t>
            </a:r>
            <a:endParaRPr sz="2400">
              <a:latin typeface="Segoe UI Symbol"/>
              <a:cs typeface="Segoe UI Symbol"/>
            </a:endParaRPr>
          </a:p>
          <a:p>
            <a:pPr marL="652780" marR="67310" indent="-274320">
              <a:lnSpc>
                <a:spcPct val="100000"/>
              </a:lnSpc>
              <a:spcBef>
                <a:spcPts val="575"/>
              </a:spcBef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on-site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or </a:t>
            </a:r>
            <a:r>
              <a:rPr dirty="0" sz="2400" spc="-25">
                <a:solidFill>
                  <a:srgbClr val="001F5F"/>
                </a:solidFill>
                <a:latin typeface="Segoe UI Symbol"/>
                <a:cs typeface="Segoe UI Symbol"/>
              </a:rPr>
              <a:t>off-site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programs tailored  specifically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for a </a:t>
            </a:r>
            <a:r>
              <a:rPr dirty="0" sz="2400" spc="-20">
                <a:solidFill>
                  <a:srgbClr val="001F5F"/>
                </a:solidFill>
                <a:latin typeface="Segoe UI Symbol"/>
                <a:cs typeface="Segoe UI Symbol"/>
              </a:rPr>
              <a:t>company’s</a:t>
            </a:r>
            <a:r>
              <a:rPr dirty="0" sz="2400" spc="2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employees</a:t>
            </a:r>
            <a:endParaRPr sz="2400">
              <a:latin typeface="Segoe UI Symbol"/>
              <a:cs typeface="Segoe UI Symbol"/>
            </a:endParaRPr>
          </a:p>
          <a:p>
            <a:pPr marL="652780" marR="5080" indent="-274320">
              <a:lnSpc>
                <a:spcPct val="100000"/>
              </a:lnSpc>
              <a:spcBef>
                <a:spcPts val="575"/>
              </a:spcBef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 spc="10">
                <a:solidFill>
                  <a:srgbClr val="001F5F"/>
                </a:solidFill>
                <a:latin typeface="Segoe UI Symbol"/>
                <a:cs typeface="Segoe UI Symbol"/>
              </a:rPr>
              <a:t>short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courses </a:t>
            </a:r>
            <a:r>
              <a:rPr dirty="0" sz="2400" spc="-15">
                <a:solidFill>
                  <a:srgbClr val="001F5F"/>
                </a:solidFill>
                <a:latin typeface="Segoe UI Symbol"/>
                <a:cs typeface="Segoe UI Symbol"/>
              </a:rPr>
              <a:t>offered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by consultants</a:t>
            </a:r>
            <a:r>
              <a:rPr dirty="0" sz="2400" spc="-28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or  academic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institutions</a:t>
            </a:r>
            <a:endParaRPr sz="2400">
              <a:latin typeface="Segoe UI Symbol"/>
              <a:cs typeface="Segoe UI Symbol"/>
            </a:endParaRPr>
          </a:p>
          <a:p>
            <a:pPr marL="378460">
              <a:lnSpc>
                <a:spcPct val="100000"/>
              </a:lnSpc>
              <a:spcBef>
                <a:spcPts val="580"/>
              </a:spcBef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on-campus university</a:t>
            </a:r>
            <a:r>
              <a:rPr dirty="0" sz="2400" spc="-25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programs</a:t>
            </a:r>
            <a:endParaRPr sz="2400">
              <a:latin typeface="Segoe UI Symbol"/>
              <a:cs typeface="Segoe UI Symbol"/>
            </a:endParaRPr>
          </a:p>
          <a:p>
            <a:pPr marL="286385" marR="1267460" indent="-274320">
              <a:lnSpc>
                <a:spcPct val="100000"/>
              </a:lnSpc>
              <a:spcBef>
                <a:spcPts val="173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Many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companies provide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tuition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reimbursement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49245" y="1087628"/>
            <a:ext cx="4458335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Executive</a:t>
            </a:r>
            <a:r>
              <a:rPr dirty="0" spc="-30"/>
              <a:t> </a:t>
            </a:r>
            <a:r>
              <a:rPr dirty="0" spc="-5"/>
              <a:t>Education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09775" y="1853691"/>
            <a:ext cx="6236970" cy="3025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6385" marR="519430" indent="-274320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Includes executive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MBA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programs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specialized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curricula on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topics such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as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leadership, entrepreneurship,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global 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business</a:t>
            </a:r>
            <a:endParaRPr sz="24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172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Blended learning is</a:t>
            </a:r>
            <a:r>
              <a:rPr dirty="0" sz="2400" spc="-114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common</a:t>
            </a:r>
            <a:endParaRPr sz="2400">
              <a:latin typeface="Segoe UI Symbol"/>
              <a:cs typeface="Segoe UI Symbol"/>
            </a:endParaRPr>
          </a:p>
          <a:p>
            <a:pPr marL="286385" marR="5080" indent="-274320">
              <a:lnSpc>
                <a:spcPct val="100000"/>
              </a:lnSpc>
              <a:spcBef>
                <a:spcPts val="1730"/>
              </a:spcBef>
            </a:pPr>
            <a:r>
              <a:rPr dirty="0" sz="2050" spc="-5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Educational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institutions have begun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offering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in-house, customized</a:t>
            </a:r>
            <a:r>
              <a:rPr dirty="0" sz="2400" spc="3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programs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255264" y="1087628"/>
            <a:ext cx="2645410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Assessment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09775" y="1853691"/>
            <a:ext cx="5601335" cy="3134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86385" marR="547370" indent="-274320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Involves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collecting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information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providing feedback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about </a:t>
            </a:r>
            <a:r>
              <a:rPr dirty="0" sz="2400" spc="-25">
                <a:solidFill>
                  <a:srgbClr val="001F5F"/>
                </a:solidFill>
                <a:latin typeface="Segoe UI Symbol"/>
                <a:cs typeface="Segoe UI Symbol"/>
              </a:rPr>
              <a:t>behavior,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communication style,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</a:t>
            </a:r>
            <a:r>
              <a:rPr dirty="0" sz="2400" spc="4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skills</a:t>
            </a:r>
            <a:endParaRPr sz="24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Assessment may</a:t>
            </a:r>
            <a:r>
              <a:rPr dirty="0" sz="2400" spc="-16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help:</a:t>
            </a:r>
            <a:endParaRPr sz="2400">
              <a:latin typeface="Segoe UI Symbol"/>
              <a:cs typeface="Segoe UI Symbol"/>
            </a:endParaRPr>
          </a:p>
          <a:p>
            <a:pPr marL="378460">
              <a:lnSpc>
                <a:spcPct val="100000"/>
              </a:lnSpc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identify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managerial</a:t>
            </a:r>
            <a:r>
              <a:rPr dirty="0" sz="2400" spc="-27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potential</a:t>
            </a:r>
            <a:endParaRPr sz="2400">
              <a:latin typeface="Segoe UI Symbol"/>
              <a:cs typeface="Segoe UI Symbol"/>
            </a:endParaRPr>
          </a:p>
          <a:p>
            <a:pPr marL="652780" marR="5080" indent="-274320">
              <a:lnSpc>
                <a:spcPct val="100000"/>
              </a:lnSpc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identify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strengths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weaknesses</a:t>
            </a:r>
            <a:r>
              <a:rPr dirty="0" sz="2400" spc="-33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25">
                <a:solidFill>
                  <a:srgbClr val="001F5F"/>
                </a:solidFill>
                <a:latin typeface="Segoe UI Symbol"/>
                <a:cs typeface="Segoe UI Symbol"/>
              </a:rPr>
              <a:t>of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members in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teams</a:t>
            </a:r>
            <a:endParaRPr sz="2400">
              <a:latin typeface="Segoe UI Symbol"/>
              <a:cs typeface="Segoe UI Symbol"/>
            </a:endParaRPr>
          </a:p>
          <a:p>
            <a:pPr marL="378460">
              <a:lnSpc>
                <a:spcPct val="100000"/>
              </a:lnSpc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</a:t>
            </a:r>
            <a:r>
              <a:rPr dirty="0" sz="2050" spc="-300">
                <a:solidFill>
                  <a:srgbClr val="001F5F"/>
                </a:solidFill>
                <a:latin typeface="Courier New"/>
                <a:cs typeface="Courier New"/>
              </a:rPr>
              <a:t> </a:t>
            </a:r>
            <a:r>
              <a:rPr dirty="0" sz="2400" spc="-15">
                <a:solidFill>
                  <a:srgbClr val="001F5F"/>
                </a:solidFill>
                <a:latin typeface="Segoe UI Symbol"/>
                <a:cs typeface="Segoe UI Symbol"/>
              </a:rPr>
              <a:t>self-awareness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35251" y="1087628"/>
            <a:ext cx="5882005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NEO </a:t>
            </a:r>
            <a:r>
              <a:rPr dirty="0" spc="-15"/>
              <a:t>Personality</a:t>
            </a:r>
            <a:r>
              <a:rPr dirty="0" spc="-40"/>
              <a:t> </a:t>
            </a:r>
            <a:r>
              <a:rPr dirty="0" spc="5"/>
              <a:t>Inventory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09775" y="1856739"/>
            <a:ext cx="6132830" cy="3025140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Big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Five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personality</a:t>
            </a:r>
            <a:r>
              <a:rPr dirty="0" sz="2400" spc="-9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dimensions:</a:t>
            </a:r>
            <a:endParaRPr sz="2400">
              <a:latin typeface="Segoe UI Symbol"/>
              <a:cs typeface="Segoe UI Symbol"/>
            </a:endParaRPr>
          </a:p>
          <a:p>
            <a:pPr marL="378460">
              <a:lnSpc>
                <a:spcPct val="100000"/>
              </a:lnSpc>
              <a:spcBef>
                <a:spcPts val="575"/>
              </a:spcBef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>
                <a:solidFill>
                  <a:srgbClr val="660033"/>
                </a:solidFill>
                <a:latin typeface="Segoe UI Symbol"/>
                <a:cs typeface="Segoe UI Symbol"/>
              </a:rPr>
              <a:t>emotional </a:t>
            </a:r>
            <a:r>
              <a:rPr dirty="0" sz="2400" spc="-5">
                <a:solidFill>
                  <a:srgbClr val="660033"/>
                </a:solidFill>
                <a:latin typeface="Segoe UI Symbol"/>
                <a:cs typeface="Segoe UI Symbol"/>
              </a:rPr>
              <a:t>stability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(relaxed,</a:t>
            </a:r>
            <a:r>
              <a:rPr dirty="0" sz="2400" spc="-27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non-worrier)</a:t>
            </a:r>
            <a:endParaRPr sz="2400">
              <a:latin typeface="Segoe UI Symbol"/>
              <a:cs typeface="Segoe UI Symbol"/>
            </a:endParaRPr>
          </a:p>
          <a:p>
            <a:pPr marL="378460">
              <a:lnSpc>
                <a:spcPct val="100000"/>
              </a:lnSpc>
              <a:spcBef>
                <a:spcPts val="575"/>
              </a:spcBef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 spc="-5">
                <a:solidFill>
                  <a:srgbClr val="660033"/>
                </a:solidFill>
                <a:latin typeface="Segoe UI Symbol"/>
                <a:cs typeface="Segoe UI Symbol"/>
              </a:rPr>
              <a:t>extraversion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(sociable,</a:t>
            </a:r>
            <a:r>
              <a:rPr dirty="0" sz="2400" spc="-24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outgoing)</a:t>
            </a:r>
            <a:endParaRPr sz="2400">
              <a:latin typeface="Segoe UI Symbol"/>
              <a:cs typeface="Segoe UI Symbol"/>
            </a:endParaRPr>
          </a:p>
          <a:p>
            <a:pPr marL="378460">
              <a:lnSpc>
                <a:spcPct val="100000"/>
              </a:lnSpc>
              <a:spcBef>
                <a:spcPts val="580"/>
              </a:spcBef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 spc="-5">
                <a:solidFill>
                  <a:srgbClr val="660033"/>
                </a:solidFill>
                <a:latin typeface="Segoe UI Symbol"/>
                <a:cs typeface="Segoe UI Symbol"/>
              </a:rPr>
              <a:t>openness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(willing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to </a:t>
            </a:r>
            <a:r>
              <a:rPr dirty="0" sz="2400" spc="30">
                <a:solidFill>
                  <a:srgbClr val="001F5F"/>
                </a:solidFill>
                <a:latin typeface="Segoe UI Symbol"/>
                <a:cs typeface="Segoe UI Symbol"/>
              </a:rPr>
              <a:t>try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new</a:t>
            </a:r>
            <a:r>
              <a:rPr dirty="0" sz="2400" spc="-28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things)</a:t>
            </a:r>
            <a:endParaRPr sz="2400">
              <a:latin typeface="Segoe UI Symbol"/>
              <a:cs typeface="Segoe UI Symbol"/>
            </a:endParaRPr>
          </a:p>
          <a:p>
            <a:pPr marL="378460">
              <a:lnSpc>
                <a:spcPct val="100000"/>
              </a:lnSpc>
              <a:spcBef>
                <a:spcPts val="575"/>
              </a:spcBef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 spc="-5">
                <a:solidFill>
                  <a:srgbClr val="660033"/>
                </a:solidFill>
                <a:latin typeface="Segoe UI Symbol"/>
                <a:cs typeface="Segoe UI Symbol"/>
              </a:rPr>
              <a:t>agreeableness </a:t>
            </a:r>
            <a:r>
              <a:rPr dirty="0" sz="2400" spc="-15">
                <a:solidFill>
                  <a:srgbClr val="001F5F"/>
                </a:solidFill>
                <a:latin typeface="Segoe UI Symbol"/>
                <a:cs typeface="Segoe UI Symbol"/>
              </a:rPr>
              <a:t>(friendly,</a:t>
            </a:r>
            <a:r>
              <a:rPr dirty="0" sz="2400" spc="-27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polite)</a:t>
            </a:r>
            <a:endParaRPr sz="2400">
              <a:latin typeface="Segoe UI Symbol"/>
              <a:cs typeface="Segoe UI Symbol"/>
            </a:endParaRPr>
          </a:p>
          <a:p>
            <a:pPr marL="652780" marR="287020" indent="-274320">
              <a:lnSpc>
                <a:spcPct val="100000"/>
              </a:lnSpc>
              <a:spcBef>
                <a:spcPts val="575"/>
              </a:spcBef>
            </a:pPr>
            <a:r>
              <a:rPr dirty="0" sz="2050" spc="-5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>
                <a:solidFill>
                  <a:srgbClr val="660033"/>
                </a:solidFill>
                <a:latin typeface="Segoe UI Symbol"/>
                <a:cs typeface="Segoe UI Symbol"/>
              </a:rPr>
              <a:t>conscientiousness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(hardworking,</a:t>
            </a:r>
            <a:r>
              <a:rPr dirty="0" sz="2400" spc="-32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detail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oriented)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547871" y="1087628"/>
            <a:ext cx="2060575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dirty="0" spc="-85"/>
              <a:t> </a:t>
            </a:r>
            <a:r>
              <a:rPr dirty="0" spc="-5"/>
              <a:t>DISC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50339" y="1780539"/>
            <a:ext cx="6292215" cy="2586355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Measures personality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behavioral</a:t>
            </a:r>
            <a:r>
              <a:rPr dirty="0" sz="2400" spc="-9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style:</a:t>
            </a:r>
            <a:endParaRPr sz="2400">
              <a:latin typeface="Segoe UI Symbol"/>
              <a:cs typeface="Segoe UI Symbol"/>
            </a:endParaRPr>
          </a:p>
          <a:p>
            <a:pPr marL="378460">
              <a:lnSpc>
                <a:spcPct val="100000"/>
              </a:lnSpc>
              <a:spcBef>
                <a:spcPts val="575"/>
              </a:spcBef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>
                <a:solidFill>
                  <a:srgbClr val="660033"/>
                </a:solidFill>
                <a:latin typeface="Segoe UI Symbol"/>
                <a:cs typeface="Segoe UI Symbol"/>
              </a:rPr>
              <a:t>dominance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(directness,</a:t>
            </a:r>
            <a:r>
              <a:rPr dirty="0" sz="2400" spc="-28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forcefulness)</a:t>
            </a:r>
            <a:endParaRPr sz="2400">
              <a:latin typeface="Segoe UI Symbol"/>
              <a:cs typeface="Segoe UI Symbol"/>
            </a:endParaRPr>
          </a:p>
          <a:p>
            <a:pPr marL="378460">
              <a:lnSpc>
                <a:spcPct val="100000"/>
              </a:lnSpc>
              <a:spcBef>
                <a:spcPts val="575"/>
              </a:spcBef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 spc="-5">
                <a:solidFill>
                  <a:srgbClr val="660033"/>
                </a:solidFill>
                <a:latin typeface="Segoe UI Symbol"/>
                <a:cs typeface="Segoe UI Symbol"/>
              </a:rPr>
              <a:t>influence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(sociability,</a:t>
            </a:r>
            <a:r>
              <a:rPr dirty="0" sz="2400" spc="-24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persuasiveness)</a:t>
            </a:r>
            <a:endParaRPr sz="2400">
              <a:latin typeface="Segoe UI Symbol"/>
              <a:cs typeface="Segoe UI Symbol"/>
            </a:endParaRPr>
          </a:p>
          <a:p>
            <a:pPr marL="652780" marR="1831339" indent="-274320">
              <a:lnSpc>
                <a:spcPct val="100000"/>
              </a:lnSpc>
              <a:spcBef>
                <a:spcPts val="580"/>
              </a:spcBef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 spc="-5">
                <a:solidFill>
                  <a:srgbClr val="660033"/>
                </a:solidFill>
                <a:latin typeface="Segoe UI Symbol"/>
                <a:cs typeface="Segoe UI Symbol"/>
              </a:rPr>
              <a:t>steadiness</a:t>
            </a:r>
            <a:r>
              <a:rPr dirty="0" sz="2400" spc="-300">
                <a:solidFill>
                  <a:srgbClr val="660033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(cooperativeness, 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dependability)</a:t>
            </a:r>
            <a:endParaRPr sz="2400">
              <a:latin typeface="Segoe UI Symbol"/>
              <a:cs typeface="Segoe UI Symbol"/>
            </a:endParaRPr>
          </a:p>
          <a:p>
            <a:pPr marL="378460">
              <a:lnSpc>
                <a:spcPct val="100000"/>
              </a:lnSpc>
              <a:spcBef>
                <a:spcPts val="575"/>
              </a:spcBef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>
                <a:solidFill>
                  <a:srgbClr val="660033"/>
                </a:solidFill>
                <a:latin typeface="Segoe UI Symbol"/>
                <a:cs typeface="Segoe UI Symbol"/>
              </a:rPr>
              <a:t>conscientiousness </a:t>
            </a:r>
            <a:r>
              <a:rPr dirty="0" sz="2400" spc="-15">
                <a:solidFill>
                  <a:srgbClr val="001F5F"/>
                </a:solidFill>
                <a:latin typeface="Segoe UI Symbol"/>
                <a:cs typeface="Segoe UI Symbol"/>
              </a:rPr>
              <a:t>(accuracy,</a:t>
            </a:r>
            <a:r>
              <a:rPr dirty="0" sz="2400" spc="-26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competency)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27225" y="1087628"/>
            <a:ext cx="6301105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Myers-Briggs </a:t>
            </a:r>
            <a:r>
              <a:rPr dirty="0" spc="-60"/>
              <a:t>Type</a:t>
            </a:r>
            <a:r>
              <a:rPr dirty="0" spc="-25"/>
              <a:t> </a:t>
            </a:r>
            <a:r>
              <a:rPr dirty="0" spc="-10"/>
              <a:t>Indicator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57375" y="1929891"/>
            <a:ext cx="6089650" cy="3195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6385" marR="469265" indent="-274320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Identifies 16 personality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types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based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on 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preferences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20">
                <a:solidFill>
                  <a:srgbClr val="001F5F"/>
                </a:solidFill>
                <a:latin typeface="Segoe UI Symbol"/>
                <a:cs typeface="Segoe UI Symbol"/>
              </a:rPr>
              <a:t>for:</a:t>
            </a:r>
            <a:endParaRPr sz="2400">
              <a:latin typeface="Segoe UI Symbol"/>
              <a:cs typeface="Segoe UI Symbol"/>
            </a:endParaRPr>
          </a:p>
          <a:p>
            <a:pPr marL="378460">
              <a:lnSpc>
                <a:spcPct val="100000"/>
              </a:lnSpc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 spc="-10">
                <a:solidFill>
                  <a:srgbClr val="660033"/>
                </a:solidFill>
                <a:latin typeface="Segoe UI Symbol"/>
                <a:cs typeface="Segoe UI Symbol"/>
              </a:rPr>
              <a:t>introversion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(I) or </a:t>
            </a:r>
            <a:r>
              <a:rPr dirty="0" sz="2400" spc="-5">
                <a:solidFill>
                  <a:srgbClr val="660033"/>
                </a:solidFill>
                <a:latin typeface="Segoe UI Symbol"/>
                <a:cs typeface="Segoe UI Symbol"/>
              </a:rPr>
              <a:t>extraversion</a:t>
            </a:r>
            <a:r>
              <a:rPr dirty="0" sz="2400" spc="-220">
                <a:solidFill>
                  <a:srgbClr val="660033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(E)</a:t>
            </a:r>
            <a:endParaRPr sz="2400">
              <a:latin typeface="Segoe UI Symbol"/>
              <a:cs typeface="Segoe UI Symbol"/>
            </a:endParaRPr>
          </a:p>
          <a:p>
            <a:pPr marL="378460">
              <a:lnSpc>
                <a:spcPct val="100000"/>
              </a:lnSpc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 spc="-5">
                <a:solidFill>
                  <a:srgbClr val="660033"/>
                </a:solidFill>
                <a:latin typeface="Segoe UI Symbol"/>
                <a:cs typeface="Segoe UI Symbol"/>
              </a:rPr>
              <a:t>sensing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(S) or </a:t>
            </a:r>
            <a:r>
              <a:rPr dirty="0" sz="2400" spc="-5">
                <a:solidFill>
                  <a:srgbClr val="660033"/>
                </a:solidFill>
                <a:latin typeface="Segoe UI Symbol"/>
                <a:cs typeface="Segoe UI Symbol"/>
              </a:rPr>
              <a:t>intuition</a:t>
            </a:r>
            <a:r>
              <a:rPr dirty="0" sz="2400" spc="-240">
                <a:solidFill>
                  <a:srgbClr val="660033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(N)</a:t>
            </a:r>
            <a:endParaRPr sz="2400">
              <a:latin typeface="Segoe UI Symbol"/>
              <a:cs typeface="Segoe UI Symbol"/>
            </a:endParaRPr>
          </a:p>
          <a:p>
            <a:pPr marL="378460">
              <a:lnSpc>
                <a:spcPct val="100000"/>
              </a:lnSpc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>
                <a:solidFill>
                  <a:srgbClr val="660033"/>
                </a:solidFill>
                <a:latin typeface="Segoe UI Symbol"/>
                <a:cs typeface="Segoe UI Symbol"/>
              </a:rPr>
              <a:t>thinking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(T) or </a:t>
            </a:r>
            <a:r>
              <a:rPr dirty="0" sz="2400">
                <a:solidFill>
                  <a:srgbClr val="660033"/>
                </a:solidFill>
                <a:latin typeface="Segoe UI Symbol"/>
                <a:cs typeface="Segoe UI Symbol"/>
              </a:rPr>
              <a:t>feeling</a:t>
            </a:r>
            <a:r>
              <a:rPr dirty="0" sz="2400" spc="-260">
                <a:solidFill>
                  <a:srgbClr val="660033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(F)</a:t>
            </a:r>
            <a:endParaRPr sz="2400">
              <a:latin typeface="Segoe UI Symbol"/>
              <a:cs typeface="Segoe UI Symbol"/>
            </a:endParaRPr>
          </a:p>
          <a:p>
            <a:pPr marL="378460">
              <a:lnSpc>
                <a:spcPct val="100000"/>
              </a:lnSpc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 spc="-5">
                <a:solidFill>
                  <a:srgbClr val="660033"/>
                </a:solidFill>
                <a:latin typeface="Segoe UI Symbol"/>
                <a:cs typeface="Segoe UI Symbol"/>
              </a:rPr>
              <a:t>judging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(J) or </a:t>
            </a:r>
            <a:r>
              <a:rPr dirty="0" sz="2400" spc="-5">
                <a:solidFill>
                  <a:srgbClr val="660033"/>
                </a:solidFill>
                <a:latin typeface="Segoe UI Symbol"/>
                <a:cs typeface="Segoe UI Symbol"/>
              </a:rPr>
              <a:t>perceiving</a:t>
            </a:r>
            <a:r>
              <a:rPr dirty="0" sz="2400" spc="-229">
                <a:solidFill>
                  <a:srgbClr val="660033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(P)</a:t>
            </a:r>
            <a:endParaRPr sz="2400">
              <a:latin typeface="Segoe UI Symbol"/>
              <a:cs typeface="Segoe UI Symbol"/>
            </a:endParaRPr>
          </a:p>
          <a:p>
            <a:pPr marL="286385" marR="5080" indent="-274320">
              <a:lnSpc>
                <a:spcPct val="100000"/>
              </a:lnSpc>
              <a:spcBef>
                <a:spcPts val="192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Each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personality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type has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implications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for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work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habits and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interpersonal</a:t>
            </a:r>
            <a:r>
              <a:rPr dirty="0" sz="2400" spc="3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relationships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37816" y="1087628"/>
            <a:ext cx="4479925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Assessment</a:t>
            </a:r>
            <a:r>
              <a:rPr dirty="0" spc="-75"/>
              <a:t> </a:t>
            </a:r>
            <a:r>
              <a:rPr dirty="0" spc="-5"/>
              <a:t>Centers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12750" marR="956310" indent="-274320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pc="-5"/>
              <a:t>Multiple raters </a:t>
            </a:r>
            <a:r>
              <a:rPr dirty="0"/>
              <a:t>assess </a:t>
            </a:r>
            <a:r>
              <a:rPr dirty="0" spc="-5"/>
              <a:t>employees in </a:t>
            </a:r>
            <a:r>
              <a:rPr dirty="0"/>
              <a:t>a  number </a:t>
            </a:r>
            <a:r>
              <a:rPr dirty="0" spc="-25"/>
              <a:t>of</a:t>
            </a:r>
            <a:r>
              <a:rPr dirty="0" spc="5"/>
              <a:t> </a:t>
            </a:r>
            <a:r>
              <a:rPr dirty="0" spc="-10"/>
              <a:t>exercises</a:t>
            </a:r>
            <a:endParaRPr sz="2050">
              <a:latin typeface="Brush Script MT"/>
              <a:cs typeface="Brush Script MT"/>
            </a:endParaRPr>
          </a:p>
          <a:p>
            <a:pPr marL="412750" marR="617855" indent="-274320">
              <a:lnSpc>
                <a:spcPct val="100000"/>
              </a:lnSpc>
              <a:spcBef>
                <a:spcPts val="144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pc="-15"/>
              <a:t>Typically </a:t>
            </a:r>
            <a:r>
              <a:rPr dirty="0"/>
              <a:t>used </a:t>
            </a:r>
            <a:r>
              <a:rPr dirty="0" spc="-10"/>
              <a:t>to </a:t>
            </a:r>
            <a:r>
              <a:rPr dirty="0"/>
              <a:t>identify </a:t>
            </a:r>
            <a:r>
              <a:rPr dirty="0" spc="-5"/>
              <a:t>personality  characteristics, administrative skills, </a:t>
            </a:r>
            <a:r>
              <a:rPr dirty="0"/>
              <a:t>and  </a:t>
            </a:r>
            <a:r>
              <a:rPr dirty="0" spc="-5"/>
              <a:t>interpersonal skills </a:t>
            </a:r>
            <a:r>
              <a:rPr dirty="0"/>
              <a:t>for </a:t>
            </a:r>
            <a:r>
              <a:rPr dirty="0" spc="-5"/>
              <a:t>managerial</a:t>
            </a:r>
            <a:r>
              <a:rPr dirty="0" spc="40"/>
              <a:t> </a:t>
            </a:r>
            <a:r>
              <a:rPr dirty="0" spc="-5"/>
              <a:t>jobs</a:t>
            </a:r>
            <a:endParaRPr sz="2050">
              <a:latin typeface="Brush Script MT"/>
              <a:cs typeface="Brush Script MT"/>
            </a:endParaRPr>
          </a:p>
          <a:p>
            <a:pPr marL="412750" marR="5080" indent="-274320">
              <a:lnSpc>
                <a:spcPct val="100000"/>
              </a:lnSpc>
              <a:spcBef>
                <a:spcPts val="144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pc="-5"/>
              <a:t>Increasingly </a:t>
            </a:r>
            <a:r>
              <a:rPr dirty="0"/>
              <a:t>used </a:t>
            </a:r>
            <a:r>
              <a:rPr dirty="0" spc="-10"/>
              <a:t>to </a:t>
            </a:r>
            <a:r>
              <a:rPr dirty="0" spc="-5"/>
              <a:t>determine if employees  have </a:t>
            </a:r>
            <a:r>
              <a:rPr dirty="0"/>
              <a:t>the </a:t>
            </a:r>
            <a:r>
              <a:rPr dirty="0" spc="-5"/>
              <a:t>skills </a:t>
            </a:r>
            <a:r>
              <a:rPr dirty="0" spc="-10"/>
              <a:t>to </a:t>
            </a:r>
            <a:r>
              <a:rPr dirty="0"/>
              <a:t>work </a:t>
            </a:r>
            <a:r>
              <a:rPr dirty="0" spc="-5"/>
              <a:t>in</a:t>
            </a:r>
            <a:r>
              <a:rPr dirty="0" spc="30"/>
              <a:t> </a:t>
            </a:r>
            <a:r>
              <a:rPr dirty="0" spc="-5"/>
              <a:t>teams</a:t>
            </a:r>
            <a:endParaRPr sz="2050">
              <a:latin typeface="Brush Script MT"/>
              <a:cs typeface="Brush Script M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59483" y="1184655"/>
            <a:ext cx="6376670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Assessment </a:t>
            </a:r>
            <a:r>
              <a:rPr dirty="0" spc="-10"/>
              <a:t>Center</a:t>
            </a:r>
            <a:r>
              <a:rPr dirty="0" spc="-35"/>
              <a:t> </a:t>
            </a:r>
            <a:r>
              <a:rPr dirty="0" spc="-15"/>
              <a:t>Exercises</a:t>
            </a: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22704" y="2201417"/>
            <a:ext cx="4914138" cy="2948177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Objectives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12750" marR="855344" indent="-274320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pc="-5"/>
              <a:t>Discuss </a:t>
            </a:r>
            <a:r>
              <a:rPr dirty="0"/>
              <a:t>the </a:t>
            </a:r>
            <a:r>
              <a:rPr dirty="0" spc="-5"/>
              <a:t>steps in </a:t>
            </a:r>
            <a:r>
              <a:rPr dirty="0"/>
              <a:t>the </a:t>
            </a:r>
            <a:r>
              <a:rPr dirty="0" spc="-5"/>
              <a:t>development  </a:t>
            </a:r>
            <a:r>
              <a:rPr dirty="0"/>
              <a:t>planning</a:t>
            </a:r>
            <a:r>
              <a:rPr dirty="0" spc="25"/>
              <a:t> </a:t>
            </a:r>
            <a:r>
              <a:rPr dirty="0" spc="-5"/>
              <a:t>process</a:t>
            </a:r>
            <a:endParaRPr sz="2050">
              <a:latin typeface="Brush Script MT"/>
              <a:cs typeface="Brush Script MT"/>
            </a:endParaRPr>
          </a:p>
          <a:p>
            <a:pPr marL="412750" marR="401320" indent="-274320">
              <a:lnSpc>
                <a:spcPct val="100000"/>
              </a:lnSpc>
              <a:spcBef>
                <a:spcPts val="57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/>
              <a:t>Explain the </a:t>
            </a:r>
            <a:r>
              <a:rPr dirty="0" spc="-5"/>
              <a:t>employees’ </a:t>
            </a:r>
            <a:r>
              <a:rPr dirty="0"/>
              <a:t>and </a:t>
            </a:r>
            <a:r>
              <a:rPr dirty="0" spc="-20"/>
              <a:t>company’s  </a:t>
            </a:r>
            <a:r>
              <a:rPr dirty="0" spc="-5"/>
              <a:t>responsibilities in </a:t>
            </a:r>
            <a:r>
              <a:rPr dirty="0"/>
              <a:t>planning</a:t>
            </a:r>
            <a:r>
              <a:rPr dirty="0" spc="65"/>
              <a:t> </a:t>
            </a:r>
            <a:r>
              <a:rPr dirty="0" spc="-5"/>
              <a:t>development</a:t>
            </a:r>
            <a:endParaRPr sz="2050">
              <a:latin typeface="Brush Script MT"/>
              <a:cs typeface="Brush Script MT"/>
            </a:endParaRPr>
          </a:p>
          <a:p>
            <a:pPr marL="412750" marR="792480" indent="-274320">
              <a:lnSpc>
                <a:spcPct val="100000"/>
              </a:lnSpc>
              <a:spcBef>
                <a:spcPts val="57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pc="-5"/>
              <a:t>Discuss current trends in </a:t>
            </a:r>
            <a:r>
              <a:rPr dirty="0"/>
              <a:t>using </a:t>
            </a:r>
            <a:r>
              <a:rPr dirty="0" spc="-5"/>
              <a:t>formal  </a:t>
            </a:r>
            <a:r>
              <a:rPr dirty="0"/>
              <a:t>education for</a:t>
            </a:r>
            <a:r>
              <a:rPr dirty="0" spc="20"/>
              <a:t> </a:t>
            </a:r>
            <a:r>
              <a:rPr dirty="0" spc="-5"/>
              <a:t>development</a:t>
            </a:r>
            <a:endParaRPr sz="2050">
              <a:latin typeface="Brush Script MT"/>
              <a:cs typeface="Brush Script MT"/>
            </a:endParaRPr>
          </a:p>
          <a:p>
            <a:pPr marL="412750" marR="5080" indent="-274320">
              <a:lnSpc>
                <a:spcPct val="100000"/>
              </a:lnSpc>
              <a:spcBef>
                <a:spcPts val="580"/>
              </a:spcBef>
            </a:pPr>
            <a:r>
              <a:rPr dirty="0" sz="2050" spc="-5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pc="-15"/>
              <a:t>Relate </a:t>
            </a:r>
            <a:r>
              <a:rPr dirty="0" spc="-5"/>
              <a:t>how assessment </a:t>
            </a:r>
            <a:r>
              <a:rPr dirty="0" spc="-25"/>
              <a:t>of </a:t>
            </a:r>
            <a:r>
              <a:rPr dirty="0" spc="-5"/>
              <a:t>personality </a:t>
            </a:r>
            <a:r>
              <a:rPr dirty="0"/>
              <a:t>type,  </a:t>
            </a:r>
            <a:r>
              <a:rPr dirty="0" spc="-5"/>
              <a:t>work </a:t>
            </a:r>
            <a:r>
              <a:rPr dirty="0" spc="-25"/>
              <a:t>behavior, </a:t>
            </a:r>
            <a:r>
              <a:rPr dirty="0"/>
              <a:t>and </a:t>
            </a:r>
            <a:r>
              <a:rPr dirty="0" spc="-5"/>
              <a:t>job </a:t>
            </a:r>
            <a:r>
              <a:rPr dirty="0"/>
              <a:t>performance can be  used for </a:t>
            </a:r>
            <a:r>
              <a:rPr dirty="0" spc="-5"/>
              <a:t>employee</a:t>
            </a:r>
            <a:r>
              <a:rPr dirty="0"/>
              <a:t> </a:t>
            </a:r>
            <a:r>
              <a:rPr dirty="0" spc="-5"/>
              <a:t>development</a:t>
            </a:r>
            <a:endParaRPr sz="2050">
              <a:latin typeface="Brush Script MT"/>
              <a:cs typeface="Brush Script M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13788" y="1087628"/>
            <a:ext cx="4926330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360-Degree</a:t>
            </a:r>
            <a:r>
              <a:rPr dirty="0" spc="-80"/>
              <a:t> </a:t>
            </a:r>
            <a:r>
              <a:rPr dirty="0" spc="-10"/>
              <a:t>Feedback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88900" rIns="0" bIns="0" rtlCol="0" vert="horz">
            <a:spAutoFit/>
          </a:bodyPr>
          <a:lstStyle/>
          <a:p>
            <a:pPr marL="412750" marR="5080" indent="-274320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pc="-10"/>
              <a:t>Feedback </a:t>
            </a:r>
            <a:r>
              <a:rPr dirty="0" spc="-5"/>
              <a:t>is </a:t>
            </a:r>
            <a:r>
              <a:rPr dirty="0"/>
              <a:t>obtained </a:t>
            </a:r>
            <a:r>
              <a:rPr dirty="0" spc="-10"/>
              <a:t>from subordinates,  </a:t>
            </a:r>
            <a:r>
              <a:rPr dirty="0"/>
              <a:t>peers, </a:t>
            </a:r>
            <a:r>
              <a:rPr dirty="0" spc="-5"/>
              <a:t>customers, managers, </a:t>
            </a:r>
            <a:r>
              <a:rPr dirty="0"/>
              <a:t>and </a:t>
            </a:r>
            <a:r>
              <a:rPr dirty="0" spc="-5"/>
              <a:t>employees  themselves</a:t>
            </a:r>
            <a:endParaRPr sz="2050">
              <a:latin typeface="Brush Script MT"/>
              <a:cs typeface="Brush Script MT"/>
            </a:endParaRPr>
          </a:p>
          <a:p>
            <a:pPr marL="412750" marR="227965" indent="-274320">
              <a:lnSpc>
                <a:spcPct val="100000"/>
              </a:lnSpc>
              <a:spcBef>
                <a:spcPts val="2014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pc="-5"/>
              <a:t>Individuals complete questionnaires </a:t>
            </a:r>
            <a:r>
              <a:rPr dirty="0"/>
              <a:t>rating  the </a:t>
            </a:r>
            <a:r>
              <a:rPr dirty="0" spc="-5"/>
              <a:t>employee </a:t>
            </a:r>
            <a:r>
              <a:rPr dirty="0"/>
              <a:t>on a number </a:t>
            </a:r>
            <a:r>
              <a:rPr dirty="0" spc="-25"/>
              <a:t>of </a:t>
            </a:r>
            <a:r>
              <a:rPr dirty="0" spc="-5"/>
              <a:t>different  </a:t>
            </a:r>
            <a:r>
              <a:rPr dirty="0"/>
              <a:t>dimensions</a:t>
            </a:r>
            <a:endParaRPr sz="2050">
              <a:latin typeface="Brush Script MT"/>
              <a:cs typeface="Brush Script M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00933" y="1087628"/>
            <a:ext cx="3350895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Benefits </a:t>
            </a:r>
            <a:r>
              <a:rPr dirty="0" spc="-40"/>
              <a:t>of</a:t>
            </a:r>
            <a:r>
              <a:rPr dirty="0" spc="-85"/>
              <a:t> </a:t>
            </a:r>
            <a:r>
              <a:rPr dirty="0" spc="-5"/>
              <a:t>360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09775" y="1853691"/>
            <a:ext cx="5874385" cy="2952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There are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many benefits </a:t>
            </a:r>
            <a:r>
              <a:rPr dirty="0" sz="2400" spc="-25">
                <a:solidFill>
                  <a:srgbClr val="001F5F"/>
                </a:solidFill>
                <a:latin typeface="Segoe UI Symbol"/>
                <a:cs typeface="Segoe UI Symbol"/>
              </a:rPr>
              <a:t>of</a:t>
            </a:r>
            <a:r>
              <a:rPr dirty="0" sz="2400" spc="-12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360:</a:t>
            </a:r>
            <a:endParaRPr sz="2400">
              <a:latin typeface="Segoe UI Symbol"/>
              <a:cs typeface="Segoe UI Symbol"/>
            </a:endParaRPr>
          </a:p>
          <a:p>
            <a:pPr marL="652780" marR="466090" indent="-274320">
              <a:lnSpc>
                <a:spcPct val="100000"/>
              </a:lnSpc>
              <a:buSzPct val="85416"/>
              <a:buFont typeface="Courier New"/>
              <a:buChar char="o"/>
              <a:tabLst>
                <a:tab pos="652780" algn="l"/>
              </a:tabLst>
            </a:pP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Feedback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obtained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from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multiple  perspectives</a:t>
            </a:r>
            <a:endParaRPr sz="2400">
              <a:latin typeface="Segoe UI Symbol"/>
              <a:cs typeface="Segoe UI Symbol"/>
            </a:endParaRPr>
          </a:p>
          <a:p>
            <a:pPr marL="652780" marR="5080" indent="-274320">
              <a:lnSpc>
                <a:spcPct val="100000"/>
              </a:lnSpc>
              <a:buSzPct val="85416"/>
              <a:buFont typeface="Courier New"/>
              <a:buChar char="o"/>
              <a:tabLst>
                <a:tab pos="652780" algn="l"/>
              </a:tabLst>
            </a:pP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Employees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gain a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better perspective </a:t>
            </a:r>
            <a:r>
              <a:rPr dirty="0" sz="2400" spc="-25">
                <a:solidFill>
                  <a:srgbClr val="001F5F"/>
                </a:solidFill>
                <a:latin typeface="Segoe UI Symbol"/>
                <a:cs typeface="Segoe UI Symbol"/>
              </a:rPr>
              <a:t>of 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their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strengths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areas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for 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improvement</a:t>
            </a:r>
            <a:endParaRPr sz="2400">
              <a:latin typeface="Segoe UI Symbol"/>
              <a:cs typeface="Segoe UI Symbol"/>
            </a:endParaRPr>
          </a:p>
          <a:p>
            <a:pPr marL="652780" marR="414655" indent="-274320">
              <a:lnSpc>
                <a:spcPct val="100000"/>
              </a:lnSpc>
              <a:buSzPct val="85416"/>
              <a:buFont typeface="Courier New"/>
              <a:buChar char="o"/>
              <a:tabLst>
                <a:tab pos="652780" algn="l"/>
              </a:tabLst>
            </a:pP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These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systems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help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formalize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the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feedback</a:t>
            </a:r>
            <a:r>
              <a:rPr dirty="0" sz="2400" spc="-1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process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18766" y="1087628"/>
            <a:ext cx="4517390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Challenges </a:t>
            </a:r>
            <a:r>
              <a:rPr dirty="0"/>
              <a:t>with</a:t>
            </a:r>
            <a:r>
              <a:rPr dirty="0" spc="-75"/>
              <a:t> </a:t>
            </a:r>
            <a:r>
              <a:rPr dirty="0" spc="-5"/>
              <a:t>360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09775" y="1929891"/>
            <a:ext cx="5988050" cy="2586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15">
                <a:solidFill>
                  <a:srgbClr val="001F5F"/>
                </a:solidFill>
                <a:latin typeface="Segoe UI Symbol"/>
                <a:cs typeface="Segoe UI Symbol"/>
              </a:rPr>
              <a:t>Potential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limitations</a:t>
            </a:r>
            <a:r>
              <a:rPr dirty="0" sz="2400" spc="-10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include:</a:t>
            </a:r>
            <a:endParaRPr sz="2400">
              <a:latin typeface="Segoe UI Symbol"/>
              <a:cs typeface="Segoe UI Symbol"/>
            </a:endParaRPr>
          </a:p>
          <a:p>
            <a:pPr marL="652780" indent="-274320">
              <a:lnSpc>
                <a:spcPct val="100000"/>
              </a:lnSpc>
              <a:buSzPct val="85416"/>
              <a:buFont typeface="Courier New"/>
              <a:buChar char="o"/>
              <a:tabLst>
                <a:tab pos="652780" algn="l"/>
              </a:tabLst>
            </a:pP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Time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demands placed on</a:t>
            </a:r>
            <a:r>
              <a:rPr dirty="0" sz="2400" spc="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raters</a:t>
            </a:r>
            <a:endParaRPr sz="2400">
              <a:latin typeface="Segoe UI Symbol"/>
              <a:cs typeface="Segoe UI Symbol"/>
            </a:endParaRPr>
          </a:p>
          <a:p>
            <a:pPr marL="652780" indent="-274320">
              <a:lnSpc>
                <a:spcPct val="100000"/>
              </a:lnSpc>
              <a:buSzPct val="85416"/>
              <a:buFont typeface="Courier New"/>
              <a:buChar char="o"/>
              <a:tabLst>
                <a:tab pos="652780" algn="l"/>
              </a:tabLst>
            </a:pP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Employees may retaliate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against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raters</a:t>
            </a:r>
            <a:endParaRPr sz="2400">
              <a:latin typeface="Segoe UI Symbol"/>
              <a:cs typeface="Segoe UI Symbol"/>
            </a:endParaRPr>
          </a:p>
          <a:p>
            <a:pPr marL="652780" marR="5080" indent="-274320">
              <a:lnSpc>
                <a:spcPct val="100000"/>
              </a:lnSpc>
              <a:buSzPct val="85416"/>
              <a:buFont typeface="Courier New"/>
              <a:buChar char="o"/>
              <a:tabLst>
                <a:tab pos="652780" algn="l"/>
              </a:tabLst>
            </a:pP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Facilitators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may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be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required to interpret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results</a:t>
            </a:r>
            <a:endParaRPr sz="2400">
              <a:latin typeface="Segoe UI Symbol"/>
              <a:cs typeface="Segoe UI Symbol"/>
            </a:endParaRPr>
          </a:p>
          <a:p>
            <a:pPr marL="652780" marR="918844" indent="-274320">
              <a:lnSpc>
                <a:spcPct val="100000"/>
              </a:lnSpc>
              <a:buSzPct val="85416"/>
              <a:buFont typeface="Courier New"/>
              <a:buChar char="o"/>
              <a:tabLst>
                <a:tab pos="652780" algn="l"/>
              </a:tabLst>
            </a:pP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Companies may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fail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provide 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opportunities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act on</a:t>
            </a:r>
            <a:r>
              <a:rPr dirty="0" sz="2400" spc="3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feedback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94254" y="1087628"/>
            <a:ext cx="3568700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Job</a:t>
            </a:r>
            <a:r>
              <a:rPr dirty="0" spc="-80"/>
              <a:t> </a:t>
            </a:r>
            <a:r>
              <a:rPr dirty="0"/>
              <a:t>Experiences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88900" rIns="0" bIns="0" rtlCol="0" vert="horz">
            <a:spAutoFit/>
          </a:bodyPr>
          <a:lstStyle/>
          <a:p>
            <a:pPr marL="412750" marR="545465" indent="-274320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/>
              <a:t>Most </a:t>
            </a:r>
            <a:r>
              <a:rPr dirty="0" spc="-5"/>
              <a:t>development </a:t>
            </a:r>
            <a:r>
              <a:rPr dirty="0"/>
              <a:t>occurs </a:t>
            </a:r>
            <a:r>
              <a:rPr dirty="0" spc="-5"/>
              <a:t>through job  </a:t>
            </a:r>
            <a:r>
              <a:rPr dirty="0"/>
              <a:t>experiences</a:t>
            </a:r>
            <a:endParaRPr sz="2050">
              <a:latin typeface="Brush Script MT"/>
              <a:cs typeface="Brush Script MT"/>
            </a:endParaRPr>
          </a:p>
          <a:p>
            <a:pPr marL="412750" marR="5080" indent="-274320">
              <a:lnSpc>
                <a:spcPct val="100000"/>
              </a:lnSpc>
              <a:spcBef>
                <a:spcPts val="230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pc="-5"/>
              <a:t>Development </a:t>
            </a:r>
            <a:r>
              <a:rPr dirty="0"/>
              <a:t>most </a:t>
            </a:r>
            <a:r>
              <a:rPr dirty="0" spc="-10"/>
              <a:t>likely </a:t>
            </a:r>
            <a:r>
              <a:rPr dirty="0"/>
              <a:t>occurs when  </a:t>
            </a:r>
            <a:r>
              <a:rPr dirty="0" spc="-5"/>
              <a:t>employees </a:t>
            </a:r>
            <a:r>
              <a:rPr dirty="0" spc="-15"/>
              <a:t>are </a:t>
            </a:r>
            <a:r>
              <a:rPr dirty="0"/>
              <a:t>given </a:t>
            </a:r>
            <a:r>
              <a:rPr dirty="0" spc="-20"/>
              <a:t>“stretch”</a:t>
            </a:r>
            <a:r>
              <a:rPr dirty="0" spc="-25"/>
              <a:t> </a:t>
            </a:r>
            <a:r>
              <a:rPr dirty="0" spc="-5"/>
              <a:t>assignments</a:t>
            </a:r>
            <a:endParaRPr sz="2050">
              <a:latin typeface="Brush Script MT"/>
              <a:cs typeface="Brush Script MT"/>
            </a:endParaRPr>
          </a:p>
          <a:p>
            <a:pPr marL="412750" marR="715645" indent="-274320">
              <a:lnSpc>
                <a:spcPct val="100000"/>
              </a:lnSpc>
              <a:spcBef>
                <a:spcPts val="230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/>
              <a:t>Job experiences </a:t>
            </a:r>
            <a:r>
              <a:rPr dirty="0" spc="-5"/>
              <a:t>perceived </a:t>
            </a:r>
            <a:r>
              <a:rPr dirty="0"/>
              <a:t>as positive  </a:t>
            </a:r>
            <a:r>
              <a:rPr dirty="0" spc="-5"/>
              <a:t>stressors challenge employees </a:t>
            </a:r>
            <a:r>
              <a:rPr dirty="0"/>
              <a:t>and  </a:t>
            </a:r>
            <a:r>
              <a:rPr dirty="0" spc="-5"/>
              <a:t>stimulate learning</a:t>
            </a:r>
            <a:endParaRPr sz="2050">
              <a:latin typeface="Brush Script MT"/>
              <a:cs typeface="Brush Script M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16785" y="1087628"/>
            <a:ext cx="5723255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Enlarging </a:t>
            </a:r>
            <a:r>
              <a:rPr dirty="0"/>
              <a:t>the </a:t>
            </a:r>
            <a:r>
              <a:rPr dirty="0" spc="-10"/>
              <a:t>Current</a:t>
            </a:r>
            <a:r>
              <a:rPr dirty="0" spc="-70"/>
              <a:t> </a:t>
            </a:r>
            <a:r>
              <a:rPr dirty="0"/>
              <a:t>Job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09775" y="1929891"/>
            <a:ext cx="6238240" cy="2952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Job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enlargement involves adding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challenges  and new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responsibilities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current</a:t>
            </a:r>
            <a:r>
              <a:rPr dirty="0" sz="2400" spc="3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job</a:t>
            </a:r>
            <a:endParaRPr sz="24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230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</a:t>
            </a:r>
            <a:r>
              <a:rPr dirty="0" sz="2050" spc="405" i="1">
                <a:solidFill>
                  <a:srgbClr val="31521D"/>
                </a:solidFill>
                <a:latin typeface="Brush Script MT"/>
                <a:cs typeface="Brush Script MT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“Two-in-a-box”</a:t>
            </a:r>
            <a:endParaRPr sz="2400">
              <a:latin typeface="Segoe UI Symbol"/>
              <a:cs typeface="Segoe UI Symbol"/>
            </a:endParaRPr>
          </a:p>
          <a:p>
            <a:pPr marL="652780" marR="95250" indent="-274320">
              <a:lnSpc>
                <a:spcPct val="100000"/>
              </a:lnSpc>
              <a:spcBef>
                <a:spcPts val="575"/>
              </a:spcBef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Enlarging jobs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by giving two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managers 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same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title and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responsibilities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 allowing them </a:t>
            </a:r>
            <a:r>
              <a:rPr dirty="0" sz="2400" spc="-15">
                <a:solidFill>
                  <a:srgbClr val="001F5F"/>
                </a:solidFill>
                <a:latin typeface="Segoe UI Symbol"/>
                <a:cs typeface="Segoe UI Symbol"/>
              </a:rPr>
              <a:t>to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divide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work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as they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see 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fit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61110" y="1087628"/>
            <a:ext cx="6633209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Job </a:t>
            </a:r>
            <a:r>
              <a:rPr dirty="0" spc="-15"/>
              <a:t>Rotation </a:t>
            </a:r>
            <a:r>
              <a:rPr dirty="0"/>
              <a:t>&amp; </a:t>
            </a:r>
            <a:r>
              <a:rPr dirty="0" spc="-5"/>
              <a:t>Lateral</a:t>
            </a:r>
            <a:r>
              <a:rPr dirty="0" spc="-65"/>
              <a:t> </a:t>
            </a:r>
            <a:r>
              <a:rPr dirty="0" spc="-5"/>
              <a:t>Moves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09775" y="1929891"/>
            <a:ext cx="6132195" cy="3463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series </a:t>
            </a:r>
            <a:r>
              <a:rPr dirty="0" sz="2400" spc="-25">
                <a:solidFill>
                  <a:srgbClr val="001F5F"/>
                </a:solidFill>
                <a:latin typeface="Segoe UI Symbol"/>
                <a:cs typeface="Segoe UI Symbol"/>
              </a:rPr>
              <a:t>of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assignments in different 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functional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areas </a:t>
            </a:r>
            <a:r>
              <a:rPr dirty="0" sz="2400" spc="-25">
                <a:solidFill>
                  <a:srgbClr val="001F5F"/>
                </a:solidFill>
                <a:latin typeface="Segoe UI Symbol"/>
                <a:cs typeface="Segoe UI Symbol"/>
              </a:rPr>
              <a:t>of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company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or within a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single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functional</a:t>
            </a:r>
            <a:r>
              <a:rPr dirty="0" sz="2400" spc="6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area</a:t>
            </a:r>
            <a:endParaRPr sz="2400">
              <a:latin typeface="Segoe UI Symbol"/>
              <a:cs typeface="Segoe UI Symbol"/>
            </a:endParaRPr>
          </a:p>
          <a:p>
            <a:pPr marL="286385" marR="398780" indent="-274320">
              <a:lnSpc>
                <a:spcPct val="100000"/>
              </a:lnSpc>
              <a:spcBef>
                <a:spcPts val="2014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Job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rotation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helps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employees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gain an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overall appreciation </a:t>
            </a:r>
            <a:r>
              <a:rPr dirty="0" sz="2400" spc="-25">
                <a:solidFill>
                  <a:srgbClr val="001F5F"/>
                </a:solidFill>
                <a:latin typeface="Segoe UI Symbol"/>
                <a:cs typeface="Segoe UI Symbol"/>
              </a:rPr>
              <a:t>of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company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develop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</a:t>
            </a:r>
            <a:r>
              <a:rPr dirty="0" sz="2400" spc="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network</a:t>
            </a:r>
            <a:endParaRPr sz="2400">
              <a:latin typeface="Segoe UI Symbol"/>
              <a:cs typeface="Segoe UI Symbol"/>
            </a:endParaRPr>
          </a:p>
          <a:p>
            <a:pPr marL="286385" marR="276225" indent="-274320">
              <a:lnSpc>
                <a:spcPct val="100000"/>
              </a:lnSpc>
              <a:spcBef>
                <a:spcPts val="202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Lateral moves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help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retain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employees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who  want new</a:t>
            </a:r>
            <a:r>
              <a:rPr dirty="0" sz="2400" spc="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experiences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49601" y="1087628"/>
            <a:ext cx="4857750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Effective </a:t>
            </a:r>
            <a:r>
              <a:rPr dirty="0"/>
              <a:t>Job</a:t>
            </a:r>
            <a:r>
              <a:rPr dirty="0" spc="-65"/>
              <a:t> </a:t>
            </a:r>
            <a:r>
              <a:rPr dirty="0" spc="-15"/>
              <a:t>Rotation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09775" y="1889506"/>
            <a:ext cx="6236970" cy="3098165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Linked to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specific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developmental</a:t>
            </a:r>
            <a:r>
              <a:rPr dirty="0" sz="2400" spc="-13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needs</a:t>
            </a:r>
            <a:endParaRPr sz="2400">
              <a:latin typeface="Segoe UI Symbol"/>
              <a:cs typeface="Segoe UI Symbol"/>
            </a:endParaRPr>
          </a:p>
          <a:p>
            <a:pPr marL="286385" marR="5080" indent="-274320">
              <a:lnSpc>
                <a:spcPct val="120000"/>
              </a:lnSpc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Provides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experiences needed for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managerial 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positions</a:t>
            </a:r>
            <a:endParaRPr sz="2400">
              <a:latin typeface="Segoe UI Symbol"/>
              <a:cs typeface="Segoe UI Symbol"/>
            </a:endParaRPr>
          </a:p>
          <a:p>
            <a:pPr marL="286385" marR="862965" indent="-274320">
              <a:lnSpc>
                <a:spcPct val="120000"/>
              </a:lnSpc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Employees understand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skills to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be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developed</a:t>
            </a:r>
            <a:endParaRPr sz="24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2050" spc="-5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Timed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minimize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workload</a:t>
            </a:r>
            <a:r>
              <a:rPr dirty="0" sz="2400" spc="-114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costs</a:t>
            </a:r>
            <a:endParaRPr sz="24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All employees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are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given equal</a:t>
            </a:r>
            <a:r>
              <a:rPr dirty="0" sz="2400" spc="-14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5">
                <a:solidFill>
                  <a:srgbClr val="001F5F"/>
                </a:solidFill>
                <a:latin typeface="Segoe UI Symbol"/>
                <a:cs typeface="Segoe UI Symbol"/>
              </a:rPr>
              <a:t>opportunity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08074" y="954024"/>
            <a:ext cx="6080760" cy="12452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281940">
              <a:lnSpc>
                <a:spcPct val="100000"/>
              </a:lnSpc>
              <a:spcBef>
                <a:spcPts val="100"/>
              </a:spcBef>
            </a:pPr>
            <a:r>
              <a:rPr dirty="0" spc="-30"/>
              <a:t>Temporary </a:t>
            </a:r>
            <a:r>
              <a:rPr dirty="0" spc="-5"/>
              <a:t>Assignments,  </a:t>
            </a:r>
            <a:r>
              <a:rPr dirty="0" spc="-25"/>
              <a:t>Volunteering </a:t>
            </a:r>
            <a:r>
              <a:rPr dirty="0"/>
              <a:t>&amp;</a:t>
            </a:r>
            <a:r>
              <a:rPr dirty="0" spc="-30"/>
              <a:t> </a:t>
            </a:r>
            <a:r>
              <a:rPr dirty="0" spc="-10"/>
              <a:t>Sabbaticals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546100" rIns="0" bIns="0" rtlCol="0" vert="horz">
            <a:spAutoFit/>
          </a:bodyPr>
          <a:lstStyle/>
          <a:p>
            <a:pPr marL="412750" marR="5080" indent="-274320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pc="-20"/>
              <a:t>Temporary </a:t>
            </a:r>
            <a:r>
              <a:rPr dirty="0" spc="-5"/>
              <a:t>assignments </a:t>
            </a:r>
            <a:r>
              <a:rPr dirty="0" spc="-10"/>
              <a:t>involve </a:t>
            </a:r>
            <a:r>
              <a:rPr dirty="0" spc="-5"/>
              <a:t>exchanging  employees so companies </a:t>
            </a:r>
            <a:r>
              <a:rPr dirty="0"/>
              <a:t>can </a:t>
            </a:r>
            <a:r>
              <a:rPr dirty="0" spc="-5"/>
              <a:t>better  understand </a:t>
            </a:r>
            <a:r>
              <a:rPr dirty="0"/>
              <a:t>each</a:t>
            </a:r>
            <a:r>
              <a:rPr dirty="0" spc="30"/>
              <a:t> </a:t>
            </a:r>
            <a:r>
              <a:rPr dirty="0"/>
              <a:t>other</a:t>
            </a:r>
            <a:endParaRPr sz="2050">
              <a:latin typeface="Brush Script MT"/>
              <a:cs typeface="Brush Script MT"/>
            </a:endParaRPr>
          </a:p>
          <a:p>
            <a:pPr marL="412750" marR="455930" indent="-274320">
              <a:lnSpc>
                <a:spcPct val="100000"/>
              </a:lnSpc>
              <a:spcBef>
                <a:spcPts val="96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pc="-5"/>
              <a:t>Community volunteer assignments may  provide </a:t>
            </a:r>
            <a:r>
              <a:rPr dirty="0"/>
              <a:t>opportunities </a:t>
            </a:r>
            <a:r>
              <a:rPr dirty="0" spc="-10"/>
              <a:t>to </a:t>
            </a:r>
            <a:r>
              <a:rPr dirty="0" spc="-5"/>
              <a:t>learn </a:t>
            </a:r>
            <a:r>
              <a:rPr dirty="0"/>
              <a:t>new</a:t>
            </a:r>
            <a:r>
              <a:rPr dirty="0" spc="50"/>
              <a:t> </a:t>
            </a:r>
            <a:r>
              <a:rPr dirty="0" spc="-5"/>
              <a:t>skills</a:t>
            </a:r>
            <a:endParaRPr sz="2050">
              <a:latin typeface="Brush Script MT"/>
              <a:cs typeface="Brush Script MT"/>
            </a:endParaRPr>
          </a:p>
          <a:p>
            <a:pPr marL="412750" marR="153035" indent="-274320">
              <a:lnSpc>
                <a:spcPct val="100000"/>
              </a:lnSpc>
              <a:spcBef>
                <a:spcPts val="96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/>
              <a:t>A </a:t>
            </a:r>
            <a:r>
              <a:rPr dirty="0" spc="-5"/>
              <a:t>sabbatical involves </a:t>
            </a:r>
            <a:r>
              <a:rPr dirty="0"/>
              <a:t>a </a:t>
            </a:r>
            <a:r>
              <a:rPr dirty="0" spc="-5"/>
              <a:t>leave </a:t>
            </a:r>
            <a:r>
              <a:rPr dirty="0" spc="-25"/>
              <a:t>of </a:t>
            </a:r>
            <a:r>
              <a:rPr dirty="0"/>
              <a:t>absence </a:t>
            </a:r>
            <a:r>
              <a:rPr dirty="0" spc="-10"/>
              <a:t>to  renew </a:t>
            </a:r>
            <a:r>
              <a:rPr dirty="0"/>
              <a:t>or </a:t>
            </a:r>
            <a:r>
              <a:rPr dirty="0" spc="-5"/>
              <a:t>develop</a:t>
            </a:r>
            <a:r>
              <a:rPr dirty="0" spc="20"/>
              <a:t> </a:t>
            </a:r>
            <a:r>
              <a:rPr dirty="0" spc="-5"/>
              <a:t>skills</a:t>
            </a:r>
            <a:endParaRPr sz="2050">
              <a:latin typeface="Brush Script MT"/>
              <a:cs typeface="Brush Script M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54022" y="954024"/>
            <a:ext cx="5387340" cy="12452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685165" marR="5080" indent="-673100">
              <a:lnSpc>
                <a:spcPct val="100000"/>
              </a:lnSpc>
              <a:spcBef>
                <a:spcPts val="100"/>
              </a:spcBef>
            </a:pPr>
            <a:r>
              <a:rPr dirty="0" spc="-35"/>
              <a:t>Transfers, </a:t>
            </a:r>
            <a:r>
              <a:rPr dirty="0" spc="-10"/>
              <a:t>Promotions </a:t>
            </a:r>
            <a:r>
              <a:rPr dirty="0"/>
              <a:t>&amp;  </a:t>
            </a:r>
            <a:r>
              <a:rPr dirty="0" spc="-15"/>
              <a:t>Downward</a:t>
            </a:r>
            <a:r>
              <a:rPr dirty="0" spc="-20"/>
              <a:t> </a:t>
            </a:r>
            <a:r>
              <a:rPr dirty="0" spc="-5"/>
              <a:t>Moves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469900" rIns="0" bIns="0" rtlCol="0" vert="horz">
            <a:spAutoFit/>
          </a:bodyPr>
          <a:lstStyle/>
          <a:p>
            <a:pPr marL="412750" marR="5080" indent="-274320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/>
              <a:t>A transfer </a:t>
            </a:r>
            <a:r>
              <a:rPr dirty="0" spc="-5"/>
              <a:t>involves reassigning </a:t>
            </a:r>
            <a:r>
              <a:rPr dirty="0"/>
              <a:t>an </a:t>
            </a:r>
            <a:r>
              <a:rPr dirty="0" spc="-5"/>
              <a:t>employee  </a:t>
            </a:r>
            <a:r>
              <a:rPr dirty="0" spc="-10"/>
              <a:t>to </a:t>
            </a:r>
            <a:r>
              <a:rPr dirty="0"/>
              <a:t>a </a:t>
            </a:r>
            <a:r>
              <a:rPr dirty="0" spc="-5"/>
              <a:t>different </a:t>
            </a:r>
            <a:r>
              <a:rPr dirty="0" spc="-10"/>
              <a:t>area </a:t>
            </a:r>
            <a:r>
              <a:rPr dirty="0" spc="-25"/>
              <a:t>of </a:t>
            </a:r>
            <a:r>
              <a:rPr dirty="0"/>
              <a:t>the</a:t>
            </a:r>
            <a:r>
              <a:rPr dirty="0" spc="55"/>
              <a:t> </a:t>
            </a:r>
            <a:r>
              <a:rPr dirty="0" spc="-5"/>
              <a:t>company</a:t>
            </a:r>
            <a:endParaRPr sz="2050">
              <a:latin typeface="Brush Script MT"/>
              <a:cs typeface="Brush Script MT"/>
            </a:endParaRPr>
          </a:p>
          <a:p>
            <a:pPr marL="412750" marR="537845" indent="-274320">
              <a:lnSpc>
                <a:spcPct val="100000"/>
              </a:lnSpc>
              <a:spcBef>
                <a:spcPts val="172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/>
              <a:t>A </a:t>
            </a:r>
            <a:r>
              <a:rPr dirty="0" spc="-5"/>
              <a:t>promotion involves advancement </a:t>
            </a:r>
            <a:r>
              <a:rPr dirty="0" spc="-10"/>
              <a:t>to </a:t>
            </a:r>
            <a:r>
              <a:rPr dirty="0"/>
              <a:t>a  position </a:t>
            </a:r>
            <a:r>
              <a:rPr dirty="0" spc="-25"/>
              <a:t>of </a:t>
            </a:r>
            <a:r>
              <a:rPr dirty="0" spc="-10"/>
              <a:t>greater </a:t>
            </a:r>
            <a:r>
              <a:rPr dirty="0" spc="-5"/>
              <a:t>responsibility </a:t>
            </a:r>
            <a:r>
              <a:rPr dirty="0"/>
              <a:t>and  authority</a:t>
            </a:r>
            <a:endParaRPr sz="2050">
              <a:latin typeface="Brush Script MT"/>
              <a:cs typeface="Brush Script MT"/>
            </a:endParaRPr>
          </a:p>
          <a:p>
            <a:pPr marL="412750" marR="149225" indent="-274320">
              <a:lnSpc>
                <a:spcPct val="100000"/>
              </a:lnSpc>
              <a:spcBef>
                <a:spcPts val="173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/>
              <a:t>A </a:t>
            </a:r>
            <a:r>
              <a:rPr dirty="0" spc="-5"/>
              <a:t>downward move involves </a:t>
            </a:r>
            <a:r>
              <a:rPr dirty="0"/>
              <a:t>a position with  </a:t>
            </a:r>
            <a:r>
              <a:rPr dirty="0" spc="-5"/>
              <a:t>less</a:t>
            </a:r>
            <a:r>
              <a:rPr dirty="0" spc="-10"/>
              <a:t> </a:t>
            </a:r>
            <a:r>
              <a:rPr dirty="0" spc="-5"/>
              <a:t>responsibility</a:t>
            </a:r>
            <a:endParaRPr sz="2050">
              <a:latin typeface="Brush Script MT"/>
              <a:cs typeface="Brush Script M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64333" y="1050798"/>
            <a:ext cx="4738370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02740" algn="l"/>
              </a:tabLst>
            </a:pPr>
            <a:r>
              <a:rPr dirty="0" spc="-5"/>
              <a:t>Buy-In	</a:t>
            </a:r>
            <a:r>
              <a:rPr dirty="0"/>
              <a:t>for</a:t>
            </a:r>
            <a:r>
              <a:rPr dirty="0" spc="-60"/>
              <a:t> </a:t>
            </a:r>
            <a:r>
              <a:rPr dirty="0" spc="-15"/>
              <a:t>Relocation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09775" y="1853691"/>
            <a:ext cx="6192520" cy="3317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6385" marR="1172210" indent="-274320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Provide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information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about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content, 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challenges, and</a:t>
            </a:r>
            <a:r>
              <a:rPr dirty="0" sz="2400" spc="1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benefits</a:t>
            </a:r>
            <a:endParaRPr sz="2400">
              <a:latin typeface="Segoe UI Symbol"/>
              <a:cs typeface="Segoe UI Symbol"/>
            </a:endParaRPr>
          </a:p>
          <a:p>
            <a:pPr marL="286385" marR="658495" indent="-274320">
              <a:lnSpc>
                <a:spcPct val="100000"/>
              </a:lnSpc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Send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employee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preview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the new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location</a:t>
            </a:r>
            <a:endParaRPr sz="2400">
              <a:latin typeface="Segoe UI Symbol"/>
              <a:cs typeface="Segoe UI Symbol"/>
            </a:endParaRPr>
          </a:p>
          <a:p>
            <a:pPr marL="286385" marR="5080" indent="-274320">
              <a:lnSpc>
                <a:spcPct val="100000"/>
              </a:lnSpc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Educate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how the new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job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will affect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income,  taxes,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expenses</a:t>
            </a:r>
            <a:endParaRPr sz="24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</a:pPr>
            <a:r>
              <a:rPr dirty="0" sz="2050" spc="-5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Assist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with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selling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securing</a:t>
            </a:r>
            <a:r>
              <a:rPr dirty="0" sz="2400" spc="-15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housing</a:t>
            </a:r>
            <a:endParaRPr sz="24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Assign a host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help with</a:t>
            </a:r>
            <a:r>
              <a:rPr dirty="0" sz="2400" spc="-12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adjustment</a:t>
            </a:r>
            <a:endParaRPr sz="24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Provide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 orientation</a:t>
            </a:r>
            <a:r>
              <a:rPr dirty="0" sz="2400" spc="-9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program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Objectives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12750" marR="5080" indent="-274320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/>
              <a:t>Explain how </a:t>
            </a:r>
            <a:r>
              <a:rPr dirty="0" spc="-5"/>
              <a:t>job </a:t>
            </a:r>
            <a:r>
              <a:rPr dirty="0"/>
              <a:t>experiences can be used </a:t>
            </a:r>
            <a:r>
              <a:rPr dirty="0" spc="-5"/>
              <a:t>for  development </a:t>
            </a:r>
            <a:r>
              <a:rPr dirty="0"/>
              <a:t>and suggest a </a:t>
            </a:r>
            <a:r>
              <a:rPr dirty="0" spc="-5"/>
              <a:t>job </a:t>
            </a:r>
            <a:r>
              <a:rPr dirty="0"/>
              <a:t>experience  </a:t>
            </a:r>
            <a:r>
              <a:rPr dirty="0" spc="-10"/>
              <a:t>to </a:t>
            </a:r>
            <a:r>
              <a:rPr dirty="0" spc="-5"/>
              <a:t>match </a:t>
            </a:r>
            <a:r>
              <a:rPr dirty="0"/>
              <a:t>an </a:t>
            </a:r>
            <a:r>
              <a:rPr dirty="0" spc="-15"/>
              <a:t>employee’s </a:t>
            </a:r>
            <a:r>
              <a:rPr dirty="0" spc="-5"/>
              <a:t>development </a:t>
            </a:r>
            <a:r>
              <a:rPr dirty="0" spc="-10"/>
              <a:t>goal  </a:t>
            </a:r>
            <a:r>
              <a:rPr dirty="0"/>
              <a:t>or</a:t>
            </a:r>
            <a:r>
              <a:rPr dirty="0" spc="5"/>
              <a:t> </a:t>
            </a:r>
            <a:r>
              <a:rPr dirty="0"/>
              <a:t>need</a:t>
            </a:r>
            <a:endParaRPr sz="2050">
              <a:latin typeface="Brush Script MT"/>
              <a:cs typeface="Brush Script MT"/>
            </a:endParaRPr>
          </a:p>
          <a:p>
            <a:pPr marL="412750" marR="465455" indent="-274320">
              <a:lnSpc>
                <a:spcPct val="100000"/>
              </a:lnSpc>
              <a:spcBef>
                <a:spcPts val="57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/>
              <a:t>Identify the </a:t>
            </a:r>
            <a:r>
              <a:rPr dirty="0" spc="-5"/>
              <a:t>characteristics </a:t>
            </a:r>
            <a:r>
              <a:rPr dirty="0" spc="-25"/>
              <a:t>of </a:t>
            </a:r>
            <a:r>
              <a:rPr dirty="0"/>
              <a:t>an </a:t>
            </a:r>
            <a:r>
              <a:rPr dirty="0" spc="-5"/>
              <a:t>effective  mentoring</a:t>
            </a:r>
            <a:r>
              <a:rPr dirty="0" spc="10"/>
              <a:t> </a:t>
            </a:r>
            <a:r>
              <a:rPr dirty="0" spc="-5"/>
              <a:t>program</a:t>
            </a:r>
            <a:endParaRPr sz="2050">
              <a:latin typeface="Brush Script MT"/>
              <a:cs typeface="Brush Script MT"/>
            </a:endParaRPr>
          </a:p>
          <a:p>
            <a:pPr marL="412750" marR="394970" indent="-274320">
              <a:lnSpc>
                <a:spcPct val="100000"/>
              </a:lnSpc>
              <a:spcBef>
                <a:spcPts val="580"/>
              </a:spcBef>
            </a:pPr>
            <a:r>
              <a:rPr dirty="0" sz="2050" spc="-5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pc="-5"/>
              <a:t>Describe </a:t>
            </a:r>
            <a:r>
              <a:rPr dirty="0"/>
              <a:t>the </a:t>
            </a:r>
            <a:r>
              <a:rPr dirty="0" spc="-5"/>
              <a:t>succession </a:t>
            </a:r>
            <a:r>
              <a:rPr dirty="0"/>
              <a:t>planning </a:t>
            </a:r>
            <a:r>
              <a:rPr dirty="0" spc="-5"/>
              <a:t>process  </a:t>
            </a:r>
            <a:r>
              <a:rPr dirty="0"/>
              <a:t>and how the </a:t>
            </a:r>
            <a:r>
              <a:rPr dirty="0" spc="-5"/>
              <a:t>nine-box </a:t>
            </a:r>
            <a:r>
              <a:rPr dirty="0"/>
              <a:t>grid </a:t>
            </a:r>
            <a:r>
              <a:rPr dirty="0" spc="-5"/>
              <a:t>is</a:t>
            </a:r>
            <a:r>
              <a:rPr dirty="0" spc="35"/>
              <a:t> </a:t>
            </a:r>
            <a:r>
              <a:rPr dirty="0"/>
              <a:t>used</a:t>
            </a:r>
            <a:endParaRPr sz="2050">
              <a:latin typeface="Brush Script MT"/>
              <a:cs typeface="Brush Script MT"/>
            </a:endParaRPr>
          </a:p>
          <a:p>
            <a:pPr marL="139065">
              <a:lnSpc>
                <a:spcPct val="100000"/>
              </a:lnSpc>
              <a:spcBef>
                <a:spcPts val="57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pc="-5"/>
              <a:t>Design </a:t>
            </a:r>
            <a:r>
              <a:rPr dirty="0"/>
              <a:t>an </a:t>
            </a:r>
            <a:r>
              <a:rPr dirty="0" spc="-5"/>
              <a:t>effective on-boarding</a:t>
            </a:r>
            <a:r>
              <a:rPr dirty="0" spc="-135"/>
              <a:t> </a:t>
            </a:r>
            <a:r>
              <a:rPr dirty="0" spc="-5"/>
              <a:t>process</a:t>
            </a:r>
            <a:endParaRPr sz="2050">
              <a:latin typeface="Brush Script MT"/>
              <a:cs typeface="Brush Script M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384041" y="1087628"/>
            <a:ext cx="2388235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Men</a:t>
            </a:r>
            <a:r>
              <a:rPr dirty="0" spc="-35"/>
              <a:t>t</a:t>
            </a:r>
            <a:r>
              <a:rPr dirty="0"/>
              <a:t>oring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12750" marR="5080" indent="-274320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pc="-5"/>
              <a:t>Involves </a:t>
            </a:r>
            <a:r>
              <a:rPr dirty="0"/>
              <a:t>an experienced, </a:t>
            </a:r>
            <a:r>
              <a:rPr dirty="0" spc="-5"/>
              <a:t>senior employee  </a:t>
            </a:r>
            <a:r>
              <a:rPr dirty="0"/>
              <a:t>helping </a:t>
            </a:r>
            <a:r>
              <a:rPr dirty="0" spc="-10"/>
              <a:t>to </a:t>
            </a:r>
            <a:r>
              <a:rPr dirty="0" spc="-5"/>
              <a:t>develop </a:t>
            </a:r>
            <a:r>
              <a:rPr dirty="0"/>
              <a:t>a </a:t>
            </a:r>
            <a:r>
              <a:rPr dirty="0" spc="-5"/>
              <a:t>less experienced</a:t>
            </a:r>
            <a:r>
              <a:rPr dirty="0" spc="-10"/>
              <a:t> </a:t>
            </a:r>
            <a:r>
              <a:rPr dirty="0"/>
              <a:t>one</a:t>
            </a:r>
            <a:endParaRPr sz="2050">
              <a:latin typeface="Brush Script MT"/>
              <a:cs typeface="Brush Script MT"/>
            </a:endParaRPr>
          </a:p>
          <a:p>
            <a:pPr marL="412750" marR="300355" indent="-274320">
              <a:lnSpc>
                <a:spcPct val="100000"/>
              </a:lnSpc>
              <a:spcBef>
                <a:spcPts val="172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/>
              <a:t>Helps </a:t>
            </a:r>
            <a:r>
              <a:rPr dirty="0" spc="-5"/>
              <a:t>socialize </a:t>
            </a:r>
            <a:r>
              <a:rPr dirty="0"/>
              <a:t>new </a:t>
            </a:r>
            <a:r>
              <a:rPr dirty="0" spc="-5"/>
              <a:t>employees, develop  managers, </a:t>
            </a:r>
            <a:r>
              <a:rPr dirty="0"/>
              <a:t>and </a:t>
            </a:r>
            <a:r>
              <a:rPr dirty="0" spc="-5"/>
              <a:t>provide </a:t>
            </a:r>
            <a:r>
              <a:rPr dirty="0"/>
              <a:t>opportunities  without </a:t>
            </a:r>
            <a:r>
              <a:rPr dirty="0" spc="-15"/>
              <a:t>regard </a:t>
            </a:r>
            <a:r>
              <a:rPr dirty="0" spc="-5"/>
              <a:t>to </a:t>
            </a:r>
            <a:r>
              <a:rPr dirty="0"/>
              <a:t>race and</a:t>
            </a:r>
            <a:r>
              <a:rPr dirty="0" spc="25"/>
              <a:t> </a:t>
            </a:r>
            <a:r>
              <a:rPr dirty="0"/>
              <a:t>gender</a:t>
            </a:r>
            <a:endParaRPr sz="2050">
              <a:latin typeface="Brush Script MT"/>
              <a:cs typeface="Brush Script MT"/>
            </a:endParaRPr>
          </a:p>
          <a:p>
            <a:pPr marL="412750" marR="10795" indent="-274320">
              <a:lnSpc>
                <a:spcPct val="100000"/>
              </a:lnSpc>
              <a:spcBef>
                <a:spcPts val="1730"/>
              </a:spcBef>
            </a:pPr>
            <a:r>
              <a:rPr dirty="0" sz="2050" spc="-5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/>
              <a:t>Most </a:t>
            </a:r>
            <a:r>
              <a:rPr dirty="0" spc="-5"/>
              <a:t>relationships develop </a:t>
            </a:r>
            <a:r>
              <a:rPr dirty="0" spc="-15"/>
              <a:t>informally, </a:t>
            </a:r>
            <a:r>
              <a:rPr dirty="0"/>
              <a:t>but  </a:t>
            </a:r>
            <a:r>
              <a:rPr dirty="0" spc="-5"/>
              <a:t>some companies have formal</a:t>
            </a:r>
            <a:r>
              <a:rPr dirty="0" spc="10"/>
              <a:t> </a:t>
            </a:r>
            <a:r>
              <a:rPr dirty="0" spc="-5"/>
              <a:t>programs</a:t>
            </a:r>
            <a:endParaRPr sz="2050">
              <a:latin typeface="Brush Script MT"/>
              <a:cs typeface="Brush Script M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31007" y="1087628"/>
            <a:ext cx="3692525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Protégé</a:t>
            </a:r>
            <a:r>
              <a:rPr dirty="0" spc="-80"/>
              <a:t> </a:t>
            </a:r>
            <a:r>
              <a:rPr dirty="0" spc="-5"/>
              <a:t>Benefits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09775" y="1929891"/>
            <a:ext cx="4933950" cy="2586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Benefits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for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protégés</a:t>
            </a:r>
            <a:r>
              <a:rPr dirty="0" sz="2400" spc="-15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include:</a:t>
            </a:r>
            <a:endParaRPr sz="2400">
              <a:latin typeface="Segoe UI Symbol"/>
              <a:cs typeface="Segoe UI Symbol"/>
            </a:endParaRPr>
          </a:p>
          <a:p>
            <a:pPr marL="378460">
              <a:lnSpc>
                <a:spcPct val="100000"/>
              </a:lnSpc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career</a:t>
            </a:r>
            <a:r>
              <a:rPr dirty="0" sz="2400" spc="-29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5">
                <a:solidFill>
                  <a:srgbClr val="001F5F"/>
                </a:solidFill>
                <a:latin typeface="Segoe UI Symbol"/>
                <a:cs typeface="Segoe UI Symbol"/>
              </a:rPr>
              <a:t>support</a:t>
            </a:r>
            <a:endParaRPr sz="2400">
              <a:latin typeface="Segoe UI Symbol"/>
              <a:cs typeface="Segoe UI Symbol"/>
            </a:endParaRPr>
          </a:p>
          <a:p>
            <a:pPr marL="378460">
              <a:lnSpc>
                <a:spcPct val="100000"/>
              </a:lnSpc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psychosocial</a:t>
            </a:r>
            <a:r>
              <a:rPr dirty="0" sz="2400" spc="-26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5">
                <a:solidFill>
                  <a:srgbClr val="001F5F"/>
                </a:solidFill>
                <a:latin typeface="Segoe UI Symbol"/>
                <a:cs typeface="Segoe UI Symbol"/>
              </a:rPr>
              <a:t>support</a:t>
            </a:r>
            <a:endParaRPr sz="2400">
              <a:latin typeface="Segoe UI Symbol"/>
              <a:cs typeface="Segoe UI Symbol"/>
            </a:endParaRPr>
          </a:p>
          <a:p>
            <a:pPr marL="378460">
              <a:lnSpc>
                <a:spcPct val="100000"/>
              </a:lnSpc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skill</a:t>
            </a:r>
            <a:r>
              <a:rPr dirty="0" sz="2400" spc="-28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development</a:t>
            </a:r>
            <a:endParaRPr sz="2400">
              <a:latin typeface="Segoe UI Symbol"/>
              <a:cs typeface="Segoe UI Symbol"/>
            </a:endParaRPr>
          </a:p>
          <a:p>
            <a:pPr marL="378460">
              <a:lnSpc>
                <a:spcPct val="100000"/>
              </a:lnSpc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higher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rates </a:t>
            </a:r>
            <a:r>
              <a:rPr dirty="0" sz="2400" spc="-25">
                <a:solidFill>
                  <a:srgbClr val="001F5F"/>
                </a:solidFill>
                <a:latin typeface="Segoe UI Symbol"/>
                <a:cs typeface="Segoe UI Symbol"/>
              </a:rPr>
              <a:t>of</a:t>
            </a:r>
            <a:r>
              <a:rPr dirty="0" sz="2400" spc="-29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promotion</a:t>
            </a:r>
            <a:endParaRPr sz="2400">
              <a:latin typeface="Segoe UI Symbol"/>
              <a:cs typeface="Segoe UI Symbol"/>
            </a:endParaRPr>
          </a:p>
          <a:p>
            <a:pPr marL="378460">
              <a:lnSpc>
                <a:spcPct val="100000"/>
              </a:lnSpc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higher</a:t>
            </a:r>
            <a:r>
              <a:rPr dirty="0" sz="2400" spc="-28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salaries</a:t>
            </a:r>
            <a:endParaRPr sz="2400">
              <a:latin typeface="Segoe UI Symbol"/>
              <a:cs typeface="Segoe UI Symbol"/>
            </a:endParaRPr>
          </a:p>
          <a:p>
            <a:pPr marL="378460">
              <a:lnSpc>
                <a:spcPct val="100000"/>
              </a:lnSpc>
            </a:pPr>
            <a:r>
              <a:rPr dirty="0" sz="2050" spc="-5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greater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organizational</a:t>
            </a:r>
            <a:r>
              <a:rPr dirty="0" sz="2400" spc="-27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influence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05050" y="1087628"/>
            <a:ext cx="4545330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Mentors Benefit</a:t>
            </a:r>
            <a:r>
              <a:rPr dirty="0" spc="-70"/>
              <a:t> </a:t>
            </a:r>
            <a:r>
              <a:rPr dirty="0" spc="-140"/>
              <a:t>Too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09775" y="1929891"/>
            <a:ext cx="5776595" cy="2219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Benefits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for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mentors</a:t>
            </a:r>
            <a:r>
              <a:rPr dirty="0" sz="2400" spc="-14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include:</a:t>
            </a:r>
            <a:endParaRPr sz="2400">
              <a:latin typeface="Segoe UI Symbol"/>
              <a:cs typeface="Segoe UI Symbol"/>
            </a:endParaRPr>
          </a:p>
          <a:p>
            <a:pPr marL="378460">
              <a:lnSpc>
                <a:spcPct val="100000"/>
              </a:lnSpc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developing interpersonal</a:t>
            </a:r>
            <a:r>
              <a:rPr dirty="0" sz="2400" spc="-254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skills</a:t>
            </a:r>
            <a:endParaRPr sz="2400">
              <a:latin typeface="Segoe UI Symbol"/>
              <a:cs typeface="Segoe UI Symbol"/>
            </a:endParaRPr>
          </a:p>
          <a:p>
            <a:pPr marL="378460">
              <a:lnSpc>
                <a:spcPct val="100000"/>
              </a:lnSpc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increased</a:t>
            </a:r>
            <a:r>
              <a:rPr dirty="0" sz="2400" spc="-28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15">
                <a:solidFill>
                  <a:srgbClr val="001F5F"/>
                </a:solidFill>
                <a:latin typeface="Segoe UI Symbol"/>
                <a:cs typeface="Segoe UI Symbol"/>
              </a:rPr>
              <a:t>self-esteem</a:t>
            </a:r>
            <a:endParaRPr sz="2400">
              <a:latin typeface="Segoe UI Symbol"/>
              <a:cs typeface="Segoe UI Symbol"/>
            </a:endParaRPr>
          </a:p>
          <a:p>
            <a:pPr marL="652780" marR="899794" indent="-274320">
              <a:lnSpc>
                <a:spcPct val="100000"/>
              </a:lnSpc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increased sense </a:t>
            </a:r>
            <a:r>
              <a:rPr dirty="0" sz="2400" spc="-25">
                <a:solidFill>
                  <a:srgbClr val="001F5F"/>
                </a:solidFill>
                <a:latin typeface="Segoe UI Symbol"/>
                <a:cs typeface="Segoe UI Symbol"/>
              </a:rPr>
              <a:t>of </a:t>
            </a:r>
            <a:r>
              <a:rPr dirty="0" sz="2400" spc="10">
                <a:solidFill>
                  <a:srgbClr val="001F5F"/>
                </a:solidFill>
                <a:latin typeface="Segoe UI Symbol"/>
                <a:cs typeface="Segoe UI Symbol"/>
              </a:rPr>
              <a:t>worth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to</a:t>
            </a:r>
            <a:r>
              <a:rPr dirty="0" sz="2400" spc="-30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the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company</a:t>
            </a:r>
            <a:endParaRPr sz="2400">
              <a:latin typeface="Segoe UI Symbol"/>
              <a:cs typeface="Segoe UI Symbol"/>
            </a:endParaRPr>
          </a:p>
          <a:p>
            <a:pPr marL="378460">
              <a:lnSpc>
                <a:spcPct val="100000"/>
              </a:lnSpc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access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new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knowledge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in their</a:t>
            </a:r>
            <a:r>
              <a:rPr dirty="0" sz="2400" spc="-33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field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03603" y="1087628"/>
            <a:ext cx="6346190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Formal Mentoring</a:t>
            </a:r>
            <a:r>
              <a:rPr dirty="0" spc="-55"/>
              <a:t> </a:t>
            </a:r>
            <a:r>
              <a:rPr dirty="0" spc="-10"/>
              <a:t>Programs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09775" y="1929891"/>
            <a:ext cx="6231255" cy="3317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Carefully select</a:t>
            </a:r>
            <a:r>
              <a:rPr dirty="0" sz="2400" spc="-14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mentors</a:t>
            </a:r>
            <a:endParaRPr sz="24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15">
                <a:solidFill>
                  <a:srgbClr val="001F5F"/>
                </a:solidFill>
                <a:latin typeface="Segoe UI Symbol"/>
                <a:cs typeface="Segoe UI Symbol"/>
              </a:rPr>
              <a:t>Make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participation</a:t>
            </a:r>
            <a:r>
              <a:rPr dirty="0" sz="2400" spc="-12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5">
                <a:solidFill>
                  <a:srgbClr val="001F5F"/>
                </a:solidFill>
                <a:latin typeface="Segoe UI Symbol"/>
                <a:cs typeface="Segoe UI Symbol"/>
              </a:rPr>
              <a:t>voluntary</a:t>
            </a:r>
            <a:endParaRPr sz="2400">
              <a:latin typeface="Segoe UI Symbol"/>
              <a:cs typeface="Segoe UI Symbol"/>
            </a:endParaRPr>
          </a:p>
          <a:p>
            <a:pPr marL="286385" marR="5080" indent="-274320">
              <a:lnSpc>
                <a:spcPct val="100000"/>
              </a:lnSpc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Ensure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process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does not hinder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informal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relationships</a:t>
            </a:r>
            <a:endParaRPr sz="2400">
              <a:latin typeface="Segoe UI Symbol"/>
              <a:cs typeface="Segoe UI Symbol"/>
            </a:endParaRPr>
          </a:p>
          <a:p>
            <a:pPr marL="286385" marR="68580" indent="-274320">
              <a:lnSpc>
                <a:spcPct val="100000"/>
              </a:lnSpc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Match based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on how the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mentor’s skills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can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meet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 </a:t>
            </a:r>
            <a:r>
              <a:rPr dirty="0" sz="2400" spc="-25">
                <a:solidFill>
                  <a:srgbClr val="001F5F"/>
                </a:solidFill>
                <a:latin typeface="Segoe UI Symbol"/>
                <a:cs typeface="Segoe UI Symbol"/>
              </a:rPr>
              <a:t>protégé’s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needs</a:t>
            </a:r>
            <a:endParaRPr sz="24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</a:pPr>
            <a:r>
              <a:rPr dirty="0" sz="2050" spc="-5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Clarify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roles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</a:t>
            </a:r>
            <a:r>
              <a:rPr dirty="0" sz="2400" spc="-12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expectations</a:t>
            </a:r>
            <a:endParaRPr sz="24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Specify a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minimum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amount </a:t>
            </a:r>
            <a:r>
              <a:rPr dirty="0" sz="2400" spc="-25">
                <a:solidFill>
                  <a:srgbClr val="001F5F"/>
                </a:solidFill>
                <a:latin typeface="Segoe UI Symbol"/>
                <a:cs typeface="Segoe UI Symbol"/>
              </a:rPr>
              <a:t>of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contact</a:t>
            </a:r>
            <a:r>
              <a:rPr dirty="0" sz="2400" spc="-10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time</a:t>
            </a:r>
            <a:endParaRPr sz="24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Encourage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continued</a:t>
            </a:r>
            <a:r>
              <a:rPr dirty="0" sz="2400" spc="-10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relationships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516629" y="1087628"/>
            <a:ext cx="2122805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Coaching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09775" y="1853691"/>
            <a:ext cx="6003290" cy="2738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6385" marR="168910" indent="-274320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 peer or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manager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who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works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with an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employee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develop skills,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motivate,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provide</a:t>
            </a:r>
            <a:r>
              <a:rPr dirty="0" sz="2400" spc="1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feedback</a:t>
            </a:r>
            <a:endParaRPr sz="24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coach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can play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three</a:t>
            </a:r>
            <a:r>
              <a:rPr dirty="0" sz="2400" spc="-10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roles:</a:t>
            </a:r>
            <a:endParaRPr sz="2400">
              <a:latin typeface="Segoe UI Symbol"/>
              <a:cs typeface="Segoe UI Symbol"/>
            </a:endParaRPr>
          </a:p>
          <a:p>
            <a:pPr marL="378460">
              <a:lnSpc>
                <a:spcPct val="100000"/>
              </a:lnSpc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developing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high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potential</a:t>
            </a:r>
            <a:r>
              <a:rPr dirty="0" sz="2400" spc="-24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managers</a:t>
            </a:r>
            <a:endParaRPr sz="2400">
              <a:latin typeface="Segoe UI Symbol"/>
              <a:cs typeface="Segoe UI Symbol"/>
            </a:endParaRPr>
          </a:p>
          <a:p>
            <a:pPr marL="378460">
              <a:lnSpc>
                <a:spcPct val="100000"/>
              </a:lnSpc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helping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employees learn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for</a:t>
            </a:r>
            <a:r>
              <a:rPr dirty="0" sz="2400" spc="-27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themselves</a:t>
            </a:r>
            <a:endParaRPr sz="2400">
              <a:latin typeface="Segoe UI Symbol"/>
              <a:cs typeface="Segoe UI Symbol"/>
            </a:endParaRPr>
          </a:p>
          <a:p>
            <a:pPr marL="378460">
              <a:lnSpc>
                <a:spcPct val="100000"/>
              </a:lnSpc>
            </a:pPr>
            <a:r>
              <a:rPr dirty="0" sz="2050" spc="-5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providing valuable</a:t>
            </a:r>
            <a:r>
              <a:rPr dirty="0" sz="2400" spc="-26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resources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0438" y="1087628"/>
            <a:ext cx="5196205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Resistance </a:t>
            </a:r>
            <a:r>
              <a:rPr dirty="0" spc="-20"/>
              <a:t>to</a:t>
            </a:r>
            <a:r>
              <a:rPr dirty="0" spc="-15"/>
              <a:t> </a:t>
            </a:r>
            <a:r>
              <a:rPr dirty="0" spc="-10"/>
              <a:t>Coaching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09775" y="1929891"/>
            <a:ext cx="6049645" cy="2952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6385" marR="678815" indent="-274320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Managers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may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be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reluctant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discuss 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performance</a:t>
            </a:r>
            <a:r>
              <a:rPr dirty="0" sz="2400" spc="1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problems</a:t>
            </a:r>
            <a:endParaRPr sz="2400">
              <a:latin typeface="Segoe UI Symbol"/>
              <a:cs typeface="Segoe UI Symbol"/>
            </a:endParaRPr>
          </a:p>
          <a:p>
            <a:pPr marL="286385" marR="348615" indent="-274320">
              <a:lnSpc>
                <a:spcPct val="100000"/>
              </a:lnSpc>
              <a:spcBef>
                <a:spcPts val="96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Managers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may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be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better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able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identify  performance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issues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than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solve</a:t>
            </a:r>
            <a:r>
              <a:rPr dirty="0" sz="2400" spc="1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them</a:t>
            </a:r>
            <a:endParaRPr sz="2400">
              <a:latin typeface="Segoe UI Symbol"/>
              <a:cs typeface="Segoe UI Symbol"/>
            </a:endParaRPr>
          </a:p>
          <a:p>
            <a:pPr marL="286385" marR="5080" indent="-274320">
              <a:lnSpc>
                <a:spcPct val="100000"/>
              </a:lnSpc>
              <a:spcBef>
                <a:spcPts val="96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Managers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may believe employees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perceive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coaching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as</a:t>
            </a:r>
            <a:r>
              <a:rPr dirty="0" sz="2400" spc="2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criticism</a:t>
            </a:r>
            <a:endParaRPr sz="24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Managers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may not have time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to</a:t>
            </a:r>
            <a:r>
              <a:rPr dirty="0" sz="2400" spc="-114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coach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02764" y="1087628"/>
            <a:ext cx="4547870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Succession</a:t>
            </a:r>
            <a:r>
              <a:rPr dirty="0" spc="-60"/>
              <a:t> </a:t>
            </a:r>
            <a:r>
              <a:rPr dirty="0" spc="-5"/>
              <a:t>Planning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09775" y="1929891"/>
            <a:ext cx="6089650" cy="3775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Identifying,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developing,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tracking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employees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who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are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capable </a:t>
            </a:r>
            <a:r>
              <a:rPr dirty="0" sz="2400" spc="-25">
                <a:solidFill>
                  <a:srgbClr val="001F5F"/>
                </a:solidFill>
                <a:latin typeface="Segoe UI Symbol"/>
                <a:cs typeface="Segoe UI Symbol"/>
              </a:rPr>
              <a:t>of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moving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into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different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positions</a:t>
            </a:r>
            <a:endParaRPr sz="24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Key</a:t>
            </a:r>
            <a:r>
              <a:rPr dirty="0" sz="2400" spc="-15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benefits</a:t>
            </a:r>
            <a:endParaRPr sz="2400">
              <a:latin typeface="Segoe UI Symbol"/>
              <a:cs typeface="Segoe UI Symbol"/>
            </a:endParaRPr>
          </a:p>
          <a:p>
            <a:pPr marL="652780" marR="845819" indent="-274320">
              <a:lnSpc>
                <a:spcPct val="100000"/>
              </a:lnSpc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 spc="-15">
                <a:solidFill>
                  <a:srgbClr val="001F5F"/>
                </a:solidFill>
                <a:latin typeface="Segoe UI Symbol"/>
                <a:cs typeface="Segoe UI Symbol"/>
              </a:rPr>
              <a:t>prepares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future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leaders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</a:t>
            </a:r>
            <a:r>
              <a:rPr dirty="0" sz="2400" spc="-28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builds  “bench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strength”</a:t>
            </a:r>
            <a:endParaRPr sz="2400">
              <a:latin typeface="Segoe UI Symbol"/>
              <a:cs typeface="Segoe UI Symbol"/>
            </a:endParaRPr>
          </a:p>
          <a:p>
            <a:pPr marL="652780" marR="1152525" indent="-274320">
              <a:lnSpc>
                <a:spcPct val="100000"/>
              </a:lnSpc>
            </a:pPr>
            <a:r>
              <a:rPr dirty="0" sz="2050" spc="-5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minimizes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disruptions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when</a:t>
            </a:r>
            <a:r>
              <a:rPr dirty="0" sz="2400" spc="-32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20">
                <a:solidFill>
                  <a:srgbClr val="001F5F"/>
                </a:solidFill>
                <a:latin typeface="Segoe UI Symbol"/>
                <a:cs typeface="Segoe UI Symbol"/>
              </a:rPr>
              <a:t>key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employees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leave</a:t>
            </a:r>
            <a:endParaRPr sz="2400">
              <a:latin typeface="Segoe UI Symbol"/>
              <a:cs typeface="Segoe UI Symbol"/>
            </a:endParaRPr>
          </a:p>
          <a:p>
            <a:pPr marL="378460">
              <a:lnSpc>
                <a:spcPct val="100000"/>
              </a:lnSpc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helps plan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development</a:t>
            </a:r>
            <a:r>
              <a:rPr dirty="0" sz="2400" spc="-28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experiences</a:t>
            </a:r>
            <a:endParaRPr sz="2400">
              <a:latin typeface="Segoe UI Symbol"/>
              <a:cs typeface="Segoe UI Symbol"/>
            </a:endParaRPr>
          </a:p>
          <a:p>
            <a:pPr marL="378460">
              <a:lnSpc>
                <a:spcPct val="100000"/>
              </a:lnSpc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attracts and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retains</a:t>
            </a:r>
            <a:r>
              <a:rPr dirty="0" sz="2400" spc="-28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employees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15233" y="1087628"/>
            <a:ext cx="3124200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Nine </a:t>
            </a:r>
            <a:r>
              <a:rPr dirty="0" spc="-20"/>
              <a:t>Box</a:t>
            </a:r>
            <a:r>
              <a:rPr dirty="0" spc="-75"/>
              <a:t> </a:t>
            </a:r>
            <a:r>
              <a:rPr dirty="0" spc="-5"/>
              <a:t>Grid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2254757" y="1604772"/>
            <a:ext cx="4767580" cy="4502785"/>
            <a:chOff x="2254757" y="1604772"/>
            <a:chExt cx="4767580" cy="450278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54757" y="1604772"/>
              <a:ext cx="4767072" cy="450265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49575" y="1798955"/>
              <a:ext cx="4179824" cy="3916045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69364" y="1087628"/>
            <a:ext cx="5616575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Should </a:t>
            </a:r>
            <a:r>
              <a:rPr dirty="0" spc="-10"/>
              <a:t>results </a:t>
            </a:r>
            <a:r>
              <a:rPr dirty="0"/>
              <a:t>be</a:t>
            </a:r>
            <a:r>
              <a:rPr dirty="0" spc="-60"/>
              <a:t> </a:t>
            </a:r>
            <a:r>
              <a:rPr dirty="0"/>
              <a:t>public?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09775" y="1853691"/>
            <a:ext cx="5878830" cy="3104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</a:t>
            </a:r>
            <a:r>
              <a:rPr dirty="0" sz="2050" spc="405" i="1">
                <a:solidFill>
                  <a:srgbClr val="31521D"/>
                </a:solidFill>
                <a:latin typeface="Brush Script MT"/>
                <a:cs typeface="Brush Script MT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Advantages</a:t>
            </a:r>
            <a:endParaRPr sz="2400">
              <a:latin typeface="Segoe UI Symbol"/>
              <a:cs typeface="Segoe UI Symbol"/>
            </a:endParaRPr>
          </a:p>
          <a:p>
            <a:pPr marL="652780" marR="657860" indent="-274320">
              <a:lnSpc>
                <a:spcPct val="100000"/>
              </a:lnSpc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employees may stay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because</a:t>
            </a:r>
            <a:r>
              <a:rPr dirty="0" sz="2400" spc="-33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they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understand promotion</a:t>
            </a:r>
            <a:r>
              <a:rPr dirty="0" sz="2400" spc="2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prospects</a:t>
            </a:r>
            <a:endParaRPr sz="2400">
              <a:latin typeface="Segoe UI Symbol"/>
              <a:cs typeface="Segoe UI Symbol"/>
            </a:endParaRPr>
          </a:p>
          <a:p>
            <a:pPr marL="652780" marR="5080" indent="-274320">
              <a:lnSpc>
                <a:spcPct val="100000"/>
              </a:lnSpc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employees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who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are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not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interested</a:t>
            </a:r>
            <a:r>
              <a:rPr dirty="0" sz="2400" spc="-31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may  communicate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their</a:t>
            </a:r>
            <a:r>
              <a:rPr dirty="0" sz="2400" spc="2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intentions</a:t>
            </a:r>
            <a:endParaRPr sz="24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</a:t>
            </a:r>
            <a:r>
              <a:rPr dirty="0" sz="2050" spc="405" i="1">
                <a:solidFill>
                  <a:srgbClr val="31521D"/>
                </a:solidFill>
                <a:latin typeface="Brush Script MT"/>
                <a:cs typeface="Brush Script MT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Disadvantages</a:t>
            </a:r>
            <a:endParaRPr sz="2400">
              <a:latin typeface="Segoe UI Symbol"/>
              <a:cs typeface="Segoe UI Symbol"/>
            </a:endParaRPr>
          </a:p>
          <a:p>
            <a:pPr marL="652780" marR="196850" indent="-274320">
              <a:lnSpc>
                <a:spcPct val="100000"/>
              </a:lnSpc>
            </a:pPr>
            <a:r>
              <a:rPr dirty="0" sz="2050" spc="-5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employees not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targeted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may</a:t>
            </a:r>
            <a:r>
              <a:rPr dirty="0" sz="2400" spc="-28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become 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discouraged and/or</a:t>
            </a:r>
            <a:r>
              <a:rPr dirty="0" sz="2400" spc="2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leave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88998" y="1087628"/>
            <a:ext cx="5374005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Dysfunctional</a:t>
            </a:r>
            <a:r>
              <a:rPr dirty="0" spc="-50"/>
              <a:t> </a:t>
            </a:r>
            <a:r>
              <a:rPr dirty="0" spc="-5"/>
              <a:t>Behaviors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88900" rIns="0" bIns="0" rtlCol="0" vert="horz">
            <a:spAutoFit/>
          </a:bodyPr>
          <a:lstStyle/>
          <a:p>
            <a:pPr marL="412750" marR="1485265" indent="-274320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pc="-5"/>
              <a:t>Development </a:t>
            </a:r>
            <a:r>
              <a:rPr dirty="0"/>
              <a:t>may help </a:t>
            </a:r>
            <a:r>
              <a:rPr dirty="0" spc="-5"/>
              <a:t>alleviate  </a:t>
            </a:r>
            <a:r>
              <a:rPr dirty="0"/>
              <a:t>dysfunctional</a:t>
            </a:r>
            <a:r>
              <a:rPr dirty="0" spc="15"/>
              <a:t> </a:t>
            </a:r>
            <a:r>
              <a:rPr dirty="0"/>
              <a:t>behaviors</a:t>
            </a:r>
            <a:endParaRPr sz="2050">
              <a:latin typeface="Brush Script MT"/>
              <a:cs typeface="Brush Script MT"/>
            </a:endParaRPr>
          </a:p>
          <a:p>
            <a:pPr marL="412750" marR="275590" indent="-274320">
              <a:lnSpc>
                <a:spcPct val="100000"/>
              </a:lnSpc>
              <a:spcBef>
                <a:spcPts val="2014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pc="-30"/>
              <a:t>“Toxic” </a:t>
            </a:r>
            <a:r>
              <a:rPr dirty="0"/>
              <a:t>behaviors </a:t>
            </a:r>
            <a:r>
              <a:rPr dirty="0" spc="-5"/>
              <a:t>include </a:t>
            </a:r>
            <a:r>
              <a:rPr dirty="0" spc="-15"/>
              <a:t>insensitivity,  </a:t>
            </a:r>
            <a:r>
              <a:rPr dirty="0" spc="-5"/>
              <a:t>aggression, arrogance, </a:t>
            </a:r>
            <a:r>
              <a:rPr dirty="0"/>
              <a:t>and poor </a:t>
            </a:r>
            <a:r>
              <a:rPr dirty="0" spc="-15"/>
              <a:t>conflict-  </a:t>
            </a:r>
            <a:r>
              <a:rPr dirty="0" spc="-5"/>
              <a:t>management</a:t>
            </a:r>
            <a:r>
              <a:rPr dirty="0" spc="-10"/>
              <a:t> </a:t>
            </a:r>
            <a:r>
              <a:rPr dirty="0" spc="-5"/>
              <a:t>skills</a:t>
            </a:r>
            <a:endParaRPr sz="2050">
              <a:latin typeface="Brush Script MT"/>
              <a:cs typeface="Brush Script MT"/>
            </a:endParaRPr>
          </a:p>
          <a:p>
            <a:pPr marL="412750" marR="5080" indent="-274320">
              <a:lnSpc>
                <a:spcPct val="100000"/>
              </a:lnSpc>
              <a:spcBef>
                <a:spcPts val="2020"/>
              </a:spcBef>
            </a:pPr>
            <a:r>
              <a:rPr dirty="0" sz="2050" spc="-5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/>
              <a:t>A combination </a:t>
            </a:r>
            <a:r>
              <a:rPr dirty="0" spc="-25"/>
              <a:t>of </a:t>
            </a:r>
            <a:r>
              <a:rPr dirty="0" spc="-5"/>
              <a:t>assessment, training, </a:t>
            </a:r>
            <a:r>
              <a:rPr dirty="0"/>
              <a:t>and  counseling could be</a:t>
            </a:r>
            <a:r>
              <a:rPr dirty="0" spc="30"/>
              <a:t> </a:t>
            </a:r>
            <a:r>
              <a:rPr dirty="0"/>
              <a:t>used</a:t>
            </a:r>
            <a:endParaRPr sz="2050">
              <a:latin typeface="Brush Script MT"/>
              <a:cs typeface="Brush Script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50770" y="1087628"/>
            <a:ext cx="4453255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Development is</a:t>
            </a:r>
            <a:r>
              <a:rPr dirty="0" spc="-50"/>
              <a:t> </a:t>
            </a:r>
            <a:r>
              <a:rPr dirty="0" spc="-25"/>
              <a:t>Key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09775" y="1853691"/>
            <a:ext cx="6178550" cy="32448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Helps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managers understand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their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strengths,  weaknesses,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interests</a:t>
            </a:r>
            <a:endParaRPr sz="2400">
              <a:latin typeface="Segoe UI Symbol"/>
              <a:cs typeface="Segoe UI Symbol"/>
            </a:endParaRPr>
          </a:p>
          <a:p>
            <a:pPr marL="286385" marR="213360" indent="-274320">
              <a:lnSpc>
                <a:spcPct val="100000"/>
              </a:lnSpc>
              <a:spcBef>
                <a:spcPts val="57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Helps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managers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expand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responsibilities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to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meet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their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growth</a:t>
            </a:r>
            <a:r>
              <a:rPr dirty="0" sz="2400" spc="1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needs</a:t>
            </a:r>
            <a:endParaRPr sz="24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Increases retention </a:t>
            </a:r>
            <a:r>
              <a:rPr dirty="0" sz="2400" spc="-25">
                <a:solidFill>
                  <a:srgbClr val="001F5F"/>
                </a:solidFill>
                <a:latin typeface="Segoe UI Symbol"/>
                <a:cs typeface="Segoe UI Symbol"/>
              </a:rPr>
              <a:t>of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valuable</a:t>
            </a:r>
            <a:r>
              <a:rPr dirty="0" sz="2400" spc="-7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managers</a:t>
            </a:r>
            <a:endParaRPr sz="2400">
              <a:latin typeface="Segoe UI Symbol"/>
              <a:cs typeface="Segoe UI Symbol"/>
            </a:endParaRPr>
          </a:p>
          <a:p>
            <a:pPr marL="286385" marR="1524635" indent="-274320">
              <a:lnSpc>
                <a:spcPct val="100000"/>
              </a:lnSpc>
              <a:spcBef>
                <a:spcPts val="57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Ensures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employees have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needed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competencies</a:t>
            </a:r>
            <a:endParaRPr sz="24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Helps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increase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employee</a:t>
            </a:r>
            <a:r>
              <a:rPr dirty="0" sz="2400" spc="-14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engagement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215639" y="1087628"/>
            <a:ext cx="2724150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Onboarding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09775" y="1853691"/>
            <a:ext cx="6087110" cy="36106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Compliance—legal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policy-related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rules  and</a:t>
            </a:r>
            <a:r>
              <a:rPr dirty="0" sz="2400" spc="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regulations</a:t>
            </a:r>
            <a:endParaRPr sz="2400">
              <a:latin typeface="Segoe UI Symbol"/>
              <a:cs typeface="Segoe UI Symbol"/>
            </a:endParaRPr>
          </a:p>
          <a:p>
            <a:pPr marL="286385" marR="1062355" indent="-274320">
              <a:lnSpc>
                <a:spcPct val="100000"/>
              </a:lnSpc>
              <a:spcBef>
                <a:spcPts val="172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Clarification—job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performance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expectations</a:t>
            </a:r>
            <a:endParaRPr sz="2400">
              <a:latin typeface="Segoe UI Symbol"/>
              <a:cs typeface="Segoe UI Symbol"/>
            </a:endParaRPr>
          </a:p>
          <a:p>
            <a:pPr marL="286385" marR="794385" indent="-274320">
              <a:lnSpc>
                <a:spcPct val="100000"/>
              </a:lnSpc>
              <a:spcBef>
                <a:spcPts val="173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Culture—company history,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traditions, 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values,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</a:t>
            </a:r>
            <a:r>
              <a:rPr dirty="0" sz="2400" spc="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norms</a:t>
            </a:r>
            <a:endParaRPr sz="2400">
              <a:latin typeface="Segoe UI Symbol"/>
              <a:cs typeface="Segoe UI Symbol"/>
            </a:endParaRPr>
          </a:p>
          <a:p>
            <a:pPr marL="286385" marR="892810" indent="-274320">
              <a:lnSpc>
                <a:spcPct val="100000"/>
              </a:lnSpc>
              <a:spcBef>
                <a:spcPts val="173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Connection—developing formal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informal</a:t>
            </a:r>
            <a:r>
              <a:rPr dirty="0" sz="2400" spc="3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relationships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08276" y="1087628"/>
            <a:ext cx="4739640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Effective</a:t>
            </a:r>
            <a:r>
              <a:rPr dirty="0" spc="-45"/>
              <a:t> </a:t>
            </a:r>
            <a:r>
              <a:rPr dirty="0" spc="-15"/>
              <a:t>Onboarding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09775" y="1853691"/>
            <a:ext cx="6143625" cy="38055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6385" marR="500380" indent="-274320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Focus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on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technical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social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aspects </a:t>
            </a:r>
            <a:r>
              <a:rPr dirty="0" sz="2400" spc="-25">
                <a:solidFill>
                  <a:srgbClr val="001F5F"/>
                </a:solidFill>
                <a:latin typeface="Segoe UI Symbol"/>
                <a:cs typeface="Segoe UI Symbol"/>
              </a:rPr>
              <a:t>of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work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organizational</a:t>
            </a:r>
            <a:r>
              <a:rPr dirty="0" sz="2400" spc="4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culture</a:t>
            </a:r>
            <a:endParaRPr sz="2400">
              <a:latin typeface="Segoe UI Symbol"/>
              <a:cs typeface="Segoe UI Symbol"/>
            </a:endParaRPr>
          </a:p>
          <a:p>
            <a:pPr marL="286385" marR="92710" indent="-274320">
              <a:lnSpc>
                <a:spcPct val="100000"/>
              </a:lnSpc>
              <a:spcBef>
                <a:spcPts val="96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There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is active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involvement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employees 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are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encouraged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ask</a:t>
            </a:r>
            <a:r>
              <a:rPr dirty="0" sz="2400" spc="1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questions</a:t>
            </a:r>
            <a:endParaRPr sz="2400">
              <a:latin typeface="Segoe UI Symbol"/>
              <a:cs typeface="Segoe UI Symbol"/>
            </a:endParaRPr>
          </a:p>
          <a:p>
            <a:pPr marL="286385" marR="314325" indent="-274320">
              <a:lnSpc>
                <a:spcPct val="100000"/>
              </a:lnSpc>
              <a:spcBef>
                <a:spcPts val="96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This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is interaction between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new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hires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seasoned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employees</a:t>
            </a:r>
            <a:endParaRPr sz="24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Managers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are</a:t>
            </a:r>
            <a:r>
              <a:rPr dirty="0" sz="2400" spc="-15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involved</a:t>
            </a:r>
            <a:endParaRPr sz="2400">
              <a:latin typeface="Segoe UI Symbol"/>
              <a:cs typeface="Segoe UI Symbol"/>
            </a:endParaRPr>
          </a:p>
          <a:p>
            <a:pPr marL="286385" marR="5080" indent="-274320">
              <a:lnSpc>
                <a:spcPct val="100000"/>
              </a:lnSpc>
              <a:spcBef>
                <a:spcPts val="96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There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follow up at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different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points during  the first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 year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28800" y="1087628"/>
            <a:ext cx="5498465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Development </a:t>
            </a:r>
            <a:r>
              <a:rPr dirty="0"/>
              <a:t>&amp;</a:t>
            </a:r>
            <a:r>
              <a:rPr dirty="0" spc="-75"/>
              <a:t> </a:t>
            </a:r>
            <a:r>
              <a:rPr dirty="0" spc="-45"/>
              <a:t>Training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12750" marR="5080" indent="-274320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pc="-5"/>
              <a:t>Development refers </a:t>
            </a:r>
            <a:r>
              <a:rPr dirty="0" spc="-10"/>
              <a:t>to </a:t>
            </a:r>
            <a:r>
              <a:rPr dirty="0" spc="-5"/>
              <a:t>learning </a:t>
            </a:r>
            <a:r>
              <a:rPr dirty="0"/>
              <a:t>experiences  that help </a:t>
            </a:r>
            <a:r>
              <a:rPr dirty="0" spc="-5"/>
              <a:t>employees </a:t>
            </a:r>
            <a:r>
              <a:rPr dirty="0" spc="-10"/>
              <a:t>grow </a:t>
            </a:r>
            <a:r>
              <a:rPr dirty="0"/>
              <a:t>and </a:t>
            </a:r>
            <a:r>
              <a:rPr dirty="0" spc="-15"/>
              <a:t>prepare </a:t>
            </a:r>
            <a:r>
              <a:rPr dirty="0"/>
              <a:t>for  the</a:t>
            </a:r>
            <a:r>
              <a:rPr dirty="0" spc="-5"/>
              <a:t> </a:t>
            </a:r>
            <a:r>
              <a:rPr dirty="0" spc="-10"/>
              <a:t>future</a:t>
            </a:r>
            <a:endParaRPr sz="2050">
              <a:latin typeface="Brush Script MT"/>
              <a:cs typeface="Brush Script MT"/>
            </a:endParaRPr>
          </a:p>
          <a:p>
            <a:pPr marL="412750" marR="113030" indent="-274320">
              <a:lnSpc>
                <a:spcPct val="100000"/>
              </a:lnSpc>
              <a:spcBef>
                <a:spcPts val="2014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pc="-5"/>
              <a:t>Development often involves </a:t>
            </a:r>
            <a:r>
              <a:rPr dirty="0" spc="5"/>
              <a:t>voluntary  </a:t>
            </a:r>
            <a:r>
              <a:rPr dirty="0" spc="-5"/>
              <a:t>learning </a:t>
            </a:r>
            <a:r>
              <a:rPr dirty="0"/>
              <a:t>not tied </a:t>
            </a:r>
            <a:r>
              <a:rPr dirty="0" spc="-5"/>
              <a:t>directly </a:t>
            </a:r>
            <a:r>
              <a:rPr dirty="0" spc="-10"/>
              <a:t>to </a:t>
            </a:r>
            <a:r>
              <a:rPr dirty="0"/>
              <a:t>the </a:t>
            </a:r>
            <a:r>
              <a:rPr dirty="0" spc="-5"/>
              <a:t>current</a:t>
            </a:r>
            <a:r>
              <a:rPr dirty="0" spc="10"/>
              <a:t> </a:t>
            </a:r>
            <a:r>
              <a:rPr dirty="0" spc="-5"/>
              <a:t>job</a:t>
            </a:r>
            <a:endParaRPr sz="2050">
              <a:latin typeface="Brush Script MT"/>
              <a:cs typeface="Brush Script MT"/>
            </a:endParaRPr>
          </a:p>
          <a:p>
            <a:pPr marL="412750" marR="447675" indent="-274320">
              <a:lnSpc>
                <a:spcPct val="100000"/>
              </a:lnSpc>
              <a:spcBef>
                <a:spcPts val="2020"/>
              </a:spcBef>
            </a:pPr>
            <a:r>
              <a:rPr dirty="0" sz="2050" spc="-5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pc="-30"/>
              <a:t>Training </a:t>
            </a:r>
            <a:r>
              <a:rPr dirty="0" spc="-5"/>
              <a:t>is </a:t>
            </a:r>
            <a:r>
              <a:rPr dirty="0" spc="-10"/>
              <a:t>related to </a:t>
            </a:r>
            <a:r>
              <a:rPr dirty="0"/>
              <a:t>the </a:t>
            </a:r>
            <a:r>
              <a:rPr dirty="0" spc="-5"/>
              <a:t>current job </a:t>
            </a:r>
            <a:r>
              <a:rPr dirty="0"/>
              <a:t>and  </a:t>
            </a:r>
            <a:r>
              <a:rPr dirty="0" spc="-5"/>
              <a:t>typically</a:t>
            </a:r>
            <a:r>
              <a:rPr dirty="0" spc="20"/>
              <a:t> </a:t>
            </a:r>
            <a:r>
              <a:rPr dirty="0" spc="-10"/>
              <a:t>required</a:t>
            </a:r>
            <a:endParaRPr sz="2050">
              <a:latin typeface="Brush Script MT"/>
              <a:cs typeface="Brush Script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729990" y="1087628"/>
            <a:ext cx="1694814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Careers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12750" marR="5080" indent="-274320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pc="-25"/>
              <a:t>Traditionally, </a:t>
            </a:r>
            <a:r>
              <a:rPr dirty="0" spc="-5"/>
              <a:t>careers have </a:t>
            </a:r>
            <a:r>
              <a:rPr dirty="0"/>
              <a:t>been described </a:t>
            </a:r>
            <a:r>
              <a:rPr dirty="0" spc="-5"/>
              <a:t>in  </a:t>
            </a:r>
            <a:r>
              <a:rPr dirty="0"/>
              <a:t>a </a:t>
            </a:r>
            <a:r>
              <a:rPr dirty="0" spc="-10"/>
              <a:t>variety </a:t>
            </a:r>
            <a:r>
              <a:rPr dirty="0" spc="-25"/>
              <a:t>of</a:t>
            </a:r>
            <a:r>
              <a:rPr dirty="0" spc="15"/>
              <a:t> </a:t>
            </a:r>
            <a:r>
              <a:rPr dirty="0"/>
              <a:t>ways:</a:t>
            </a:r>
            <a:endParaRPr sz="2050">
              <a:latin typeface="Brush Script MT"/>
              <a:cs typeface="Brush Script MT"/>
            </a:endParaRPr>
          </a:p>
          <a:p>
            <a:pPr marL="779145" marR="27940" indent="-274320">
              <a:lnSpc>
                <a:spcPct val="100000"/>
              </a:lnSpc>
              <a:spcBef>
                <a:spcPts val="575"/>
              </a:spcBef>
            </a:pPr>
            <a:r>
              <a:rPr dirty="0" sz="2050" spc="-10">
                <a:latin typeface="Courier New"/>
                <a:cs typeface="Courier New"/>
              </a:rPr>
              <a:t>o </a:t>
            </a:r>
            <a:r>
              <a:rPr dirty="0"/>
              <a:t>as a </a:t>
            </a:r>
            <a:r>
              <a:rPr dirty="0" spc="-5"/>
              <a:t>sequence </a:t>
            </a:r>
            <a:r>
              <a:rPr dirty="0" spc="-30"/>
              <a:t>of </a:t>
            </a:r>
            <a:r>
              <a:rPr dirty="0"/>
              <a:t>positions held within</a:t>
            </a:r>
            <a:r>
              <a:rPr dirty="0" spc="-275"/>
              <a:t> </a:t>
            </a:r>
            <a:r>
              <a:rPr dirty="0"/>
              <a:t>an  </a:t>
            </a:r>
            <a:r>
              <a:rPr dirty="0" spc="-5"/>
              <a:t>occupation</a:t>
            </a:r>
            <a:endParaRPr sz="2050">
              <a:latin typeface="Courier New"/>
              <a:cs typeface="Courier New"/>
            </a:endParaRPr>
          </a:p>
          <a:p>
            <a:pPr marL="779145" marR="856615" indent="-274320">
              <a:lnSpc>
                <a:spcPct val="100000"/>
              </a:lnSpc>
              <a:spcBef>
                <a:spcPts val="575"/>
              </a:spcBef>
            </a:pPr>
            <a:r>
              <a:rPr dirty="0" sz="2050" spc="-10">
                <a:latin typeface="Courier New"/>
                <a:cs typeface="Courier New"/>
              </a:rPr>
              <a:t>o </a:t>
            </a:r>
            <a:r>
              <a:rPr dirty="0" spc="-5"/>
              <a:t>in </a:t>
            </a:r>
            <a:r>
              <a:rPr dirty="0"/>
              <a:t>the </a:t>
            </a:r>
            <a:r>
              <a:rPr dirty="0" spc="-5"/>
              <a:t>context </a:t>
            </a:r>
            <a:r>
              <a:rPr dirty="0" spc="-20"/>
              <a:t>of </a:t>
            </a:r>
            <a:r>
              <a:rPr dirty="0" spc="-5"/>
              <a:t>mobility </a:t>
            </a:r>
            <a:r>
              <a:rPr dirty="0"/>
              <a:t>within</a:t>
            </a:r>
            <a:r>
              <a:rPr dirty="0" spc="-260"/>
              <a:t> </a:t>
            </a:r>
            <a:r>
              <a:rPr dirty="0"/>
              <a:t>an  </a:t>
            </a:r>
            <a:r>
              <a:rPr dirty="0" spc="-5"/>
              <a:t>organization</a:t>
            </a:r>
            <a:endParaRPr sz="2050">
              <a:latin typeface="Courier New"/>
              <a:cs typeface="Courier New"/>
            </a:endParaRPr>
          </a:p>
          <a:p>
            <a:pPr marL="779145" marR="600075" indent="-274320">
              <a:lnSpc>
                <a:spcPct val="100000"/>
              </a:lnSpc>
              <a:spcBef>
                <a:spcPts val="580"/>
              </a:spcBef>
            </a:pPr>
            <a:r>
              <a:rPr dirty="0" sz="2050" spc="-5">
                <a:latin typeface="Courier New"/>
                <a:cs typeface="Courier New"/>
              </a:rPr>
              <a:t>o </a:t>
            </a:r>
            <a:r>
              <a:rPr dirty="0"/>
              <a:t>as a </a:t>
            </a:r>
            <a:r>
              <a:rPr dirty="0" spc="-5"/>
              <a:t>characteristic </a:t>
            </a:r>
            <a:r>
              <a:rPr dirty="0" spc="-25"/>
              <a:t>of </a:t>
            </a:r>
            <a:r>
              <a:rPr dirty="0"/>
              <a:t>the</a:t>
            </a:r>
            <a:r>
              <a:rPr dirty="0" spc="-235"/>
              <a:t> </a:t>
            </a:r>
            <a:r>
              <a:rPr dirty="0" spc="-5"/>
              <a:t>employee—  </a:t>
            </a:r>
            <a:r>
              <a:rPr dirty="0" spc="-30"/>
              <a:t>one’s</a:t>
            </a:r>
            <a:r>
              <a:rPr dirty="0"/>
              <a:t> </a:t>
            </a:r>
            <a:r>
              <a:rPr dirty="0" spc="-5"/>
              <a:t>career</a:t>
            </a:r>
            <a:endParaRPr sz="205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24683" y="1087628"/>
            <a:ext cx="4305935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 </a:t>
            </a:r>
            <a:r>
              <a:rPr dirty="0" spc="-15"/>
              <a:t>Protean</a:t>
            </a:r>
            <a:r>
              <a:rPr dirty="0" spc="-70"/>
              <a:t> </a:t>
            </a:r>
            <a:r>
              <a:rPr dirty="0" spc="-15"/>
              <a:t>Career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12750" marR="220979" indent="-274320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/>
              <a:t>A </a:t>
            </a:r>
            <a:r>
              <a:rPr dirty="0" spc="-10"/>
              <a:t>protean </a:t>
            </a:r>
            <a:r>
              <a:rPr dirty="0" spc="-5"/>
              <a:t>career is </a:t>
            </a:r>
            <a:r>
              <a:rPr dirty="0" spc="-10"/>
              <a:t>based </a:t>
            </a:r>
            <a:r>
              <a:rPr dirty="0"/>
              <a:t>on </a:t>
            </a:r>
            <a:r>
              <a:rPr dirty="0" spc="-15"/>
              <a:t>self-direction,  </a:t>
            </a:r>
            <a:r>
              <a:rPr dirty="0" spc="-10"/>
              <a:t>whereby </a:t>
            </a:r>
            <a:r>
              <a:rPr dirty="0" spc="-30"/>
              <a:t>one’s </a:t>
            </a:r>
            <a:r>
              <a:rPr dirty="0" spc="-5"/>
              <a:t>career is </a:t>
            </a:r>
            <a:r>
              <a:rPr dirty="0"/>
              <a:t>driven by the  person vs. the</a:t>
            </a:r>
            <a:r>
              <a:rPr dirty="0" spc="-5"/>
              <a:t> organization</a:t>
            </a:r>
            <a:endParaRPr sz="2050">
              <a:latin typeface="Brush Script MT"/>
              <a:cs typeface="Brush Script MT"/>
            </a:endParaRPr>
          </a:p>
          <a:p>
            <a:pPr marL="412750" marR="320040" indent="-274320">
              <a:lnSpc>
                <a:spcPct val="100000"/>
              </a:lnSpc>
              <a:spcBef>
                <a:spcPts val="230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/>
              <a:t>A </a:t>
            </a:r>
            <a:r>
              <a:rPr dirty="0" spc="-20"/>
              <a:t>key </a:t>
            </a:r>
            <a:r>
              <a:rPr dirty="0" spc="-10"/>
              <a:t>goal </a:t>
            </a:r>
            <a:r>
              <a:rPr dirty="0" spc="-5"/>
              <a:t>in </a:t>
            </a:r>
            <a:r>
              <a:rPr dirty="0" spc="-10"/>
              <a:t>protean </a:t>
            </a:r>
            <a:r>
              <a:rPr dirty="0" spc="-5"/>
              <a:t>careers is </a:t>
            </a:r>
            <a:r>
              <a:rPr dirty="0" spc="-10"/>
              <a:t>to </a:t>
            </a:r>
            <a:r>
              <a:rPr dirty="0" spc="-5"/>
              <a:t>achieve  psychological</a:t>
            </a:r>
            <a:r>
              <a:rPr dirty="0" spc="30"/>
              <a:t> </a:t>
            </a:r>
            <a:r>
              <a:rPr dirty="0" spc="-5"/>
              <a:t>success</a:t>
            </a:r>
            <a:endParaRPr sz="2050">
              <a:latin typeface="Brush Script MT"/>
              <a:cs typeface="Brush Script MT"/>
            </a:endParaRPr>
          </a:p>
          <a:p>
            <a:pPr marL="412750" marR="5080" indent="-274320">
              <a:lnSpc>
                <a:spcPct val="100000"/>
              </a:lnSpc>
              <a:spcBef>
                <a:spcPts val="2305"/>
              </a:spcBef>
            </a:pPr>
            <a:r>
              <a:rPr dirty="0" sz="2050" spc="-5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pc="-5"/>
              <a:t>Employees need </a:t>
            </a:r>
            <a:r>
              <a:rPr dirty="0" spc="-10"/>
              <a:t>to </a:t>
            </a:r>
            <a:r>
              <a:rPr dirty="0" spc="-5"/>
              <a:t>develop </a:t>
            </a:r>
            <a:r>
              <a:rPr dirty="0"/>
              <a:t>new </a:t>
            </a:r>
            <a:r>
              <a:rPr dirty="0" spc="-5"/>
              <a:t>skills </a:t>
            </a:r>
            <a:r>
              <a:rPr dirty="0"/>
              <a:t>rather  than </a:t>
            </a:r>
            <a:r>
              <a:rPr dirty="0" spc="-10"/>
              <a:t>rely </a:t>
            </a:r>
            <a:r>
              <a:rPr dirty="0"/>
              <a:t>on </a:t>
            </a:r>
            <a:r>
              <a:rPr dirty="0" spc="-5"/>
              <a:t>static</a:t>
            </a:r>
            <a:r>
              <a:rPr dirty="0" spc="25"/>
              <a:t> </a:t>
            </a:r>
            <a:r>
              <a:rPr dirty="0" spc="-5"/>
              <a:t>knowledge</a:t>
            </a:r>
            <a:endParaRPr sz="2050">
              <a:latin typeface="Brush Script MT"/>
              <a:cs typeface="Brush Script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67889" y="1087628"/>
            <a:ext cx="4819650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0"/>
              <a:t>Boundaryless</a:t>
            </a:r>
            <a:r>
              <a:rPr dirty="0" spc="-50"/>
              <a:t> </a:t>
            </a:r>
            <a:r>
              <a:rPr dirty="0" spc="-10"/>
              <a:t>Careers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09775" y="1929891"/>
            <a:ext cx="6254750" cy="3025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5">
                <a:solidFill>
                  <a:srgbClr val="001F5F"/>
                </a:solidFill>
                <a:latin typeface="Segoe UI Symbol"/>
                <a:cs typeface="Segoe UI Symbol"/>
              </a:rPr>
              <a:t>Today’s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careers </a:t>
            </a:r>
            <a:r>
              <a:rPr dirty="0" sz="2400" spc="-15">
                <a:solidFill>
                  <a:srgbClr val="001F5F"/>
                </a:solidFill>
                <a:latin typeface="Segoe UI Symbol"/>
                <a:cs typeface="Segoe UI Symbol"/>
              </a:rPr>
              <a:t>are</a:t>
            </a:r>
            <a:r>
              <a:rPr dirty="0" sz="2400" spc="-10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5">
                <a:solidFill>
                  <a:srgbClr val="001F5F"/>
                </a:solidFill>
                <a:latin typeface="Segoe UI Symbol"/>
                <a:cs typeface="Segoe UI Symbol"/>
              </a:rPr>
              <a:t>“boundaryless”</a:t>
            </a:r>
            <a:endParaRPr sz="2400">
              <a:latin typeface="Segoe UI Symbol"/>
              <a:cs typeface="Segoe UI Symbol"/>
            </a:endParaRPr>
          </a:p>
          <a:p>
            <a:pPr marL="286385" marR="679450" indent="-274320">
              <a:lnSpc>
                <a:spcPct val="100000"/>
              </a:lnSpc>
              <a:spcBef>
                <a:spcPts val="172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5">
                <a:solidFill>
                  <a:srgbClr val="001F5F"/>
                </a:solidFill>
                <a:latin typeface="Segoe UI Symbol"/>
                <a:cs typeface="Segoe UI Symbol"/>
              </a:rPr>
              <a:t>Boundaryless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means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that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individuals 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identify </a:t>
            </a:r>
            <a:r>
              <a:rPr dirty="0" sz="2400" spc="-15">
                <a:solidFill>
                  <a:srgbClr val="001F5F"/>
                </a:solidFill>
                <a:latin typeface="Segoe UI Symbol"/>
                <a:cs typeface="Segoe UI Symbol"/>
              </a:rPr>
              <a:t>more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with a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job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profession 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than an</a:t>
            </a:r>
            <a:r>
              <a:rPr dirty="0" sz="2400" spc="1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employer</a:t>
            </a:r>
            <a:endParaRPr sz="2400">
              <a:latin typeface="Segoe UI Symbol"/>
              <a:cs typeface="Segoe UI Symbol"/>
            </a:endParaRPr>
          </a:p>
          <a:p>
            <a:pPr marL="286385" marR="5080" indent="-274320">
              <a:lnSpc>
                <a:spcPct val="100000"/>
              </a:lnSpc>
              <a:spcBef>
                <a:spcPts val="173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Most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employees </a:t>
            </a:r>
            <a:r>
              <a:rPr dirty="0" sz="2400" spc="-15">
                <a:solidFill>
                  <a:srgbClr val="001F5F"/>
                </a:solidFill>
                <a:latin typeface="Segoe UI Symbol"/>
                <a:cs typeface="Segoe UI Symbol"/>
              </a:rPr>
              <a:t>are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unlikely to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stay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at one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company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for their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entire career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or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even for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significant</a:t>
            </a:r>
            <a:r>
              <a:rPr dirty="0" sz="2400" spc="1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5">
                <a:solidFill>
                  <a:srgbClr val="001F5F"/>
                </a:solidFill>
                <a:latin typeface="Segoe UI Symbol"/>
                <a:cs typeface="Segoe UI Symbol"/>
              </a:rPr>
              <a:t>portion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14727" y="1087628"/>
            <a:ext cx="5126355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Development</a:t>
            </a:r>
            <a:r>
              <a:rPr dirty="0" spc="-30"/>
              <a:t> </a:t>
            </a:r>
            <a:r>
              <a:rPr dirty="0" spc="-10"/>
              <a:t>Planning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09775" y="1929891"/>
            <a:ext cx="6250940" cy="36106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lr>
                <a:srgbClr val="31521D"/>
              </a:buClr>
              <a:buSzPct val="85416"/>
              <a:buAutoNum type="arabicPeriod"/>
              <a:tabLst>
                <a:tab pos="469265" algn="l"/>
                <a:tab pos="469900" algn="l"/>
              </a:tabLst>
            </a:pP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Self-assessment—identifying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opportunities  and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areas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for</a:t>
            </a:r>
            <a:r>
              <a:rPr dirty="0" sz="2400" spc="3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improvement</a:t>
            </a:r>
            <a:endParaRPr sz="2400">
              <a:latin typeface="Segoe UI Symbol"/>
              <a:cs typeface="Segoe UI Symbol"/>
            </a:endParaRPr>
          </a:p>
          <a:p>
            <a:pPr marL="469900" marR="170815" indent="-457200">
              <a:lnSpc>
                <a:spcPct val="100000"/>
              </a:lnSpc>
              <a:spcBef>
                <a:spcPts val="1725"/>
              </a:spcBef>
              <a:buClr>
                <a:srgbClr val="31521D"/>
              </a:buClr>
              <a:buSzPct val="85416"/>
              <a:buAutoNum type="arabicPeriod"/>
              <a:tabLst>
                <a:tab pos="469265" algn="l"/>
                <a:tab pos="469900" algn="l"/>
              </a:tabLst>
            </a:pP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Reality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check—identifying what needs </a:t>
            </a:r>
            <a:r>
              <a:rPr dirty="0" sz="2400" spc="-15">
                <a:solidFill>
                  <a:srgbClr val="001F5F"/>
                </a:solidFill>
                <a:latin typeface="Segoe UI Symbol"/>
                <a:cs typeface="Segoe UI Symbol"/>
              </a:rPr>
              <a:t>are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most realistic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to</a:t>
            </a:r>
            <a:r>
              <a:rPr dirty="0" sz="2400" spc="1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develop</a:t>
            </a:r>
            <a:endParaRPr sz="2400">
              <a:latin typeface="Segoe UI Symbol"/>
              <a:cs typeface="Segoe UI Symbol"/>
            </a:endParaRPr>
          </a:p>
          <a:p>
            <a:pPr marL="469900" marR="280670" indent="-457200">
              <a:lnSpc>
                <a:spcPct val="100000"/>
              </a:lnSpc>
              <a:spcBef>
                <a:spcPts val="1730"/>
              </a:spcBef>
              <a:buClr>
                <a:srgbClr val="31521D"/>
              </a:buClr>
              <a:buSzPct val="85416"/>
              <a:buAutoNum type="arabicPeriod"/>
              <a:tabLst>
                <a:tab pos="469265" algn="l"/>
                <a:tab pos="469900" algn="l"/>
              </a:tabLst>
            </a:pPr>
            <a:r>
              <a:rPr dirty="0" sz="2400" spc="-15">
                <a:solidFill>
                  <a:srgbClr val="001F5F"/>
                </a:solidFill>
                <a:latin typeface="Segoe UI Symbol"/>
                <a:cs typeface="Segoe UI Symbol"/>
              </a:rPr>
              <a:t>Goal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setting—establishing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goals to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focus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development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5">
                <a:solidFill>
                  <a:srgbClr val="001F5F"/>
                </a:solidFill>
                <a:latin typeface="Segoe UI Symbol"/>
                <a:cs typeface="Segoe UI Symbol"/>
              </a:rPr>
              <a:t>efforts</a:t>
            </a:r>
            <a:endParaRPr sz="2400">
              <a:latin typeface="Segoe UI Symbol"/>
              <a:cs typeface="Segoe UI Symbol"/>
            </a:endParaRPr>
          </a:p>
          <a:p>
            <a:pPr marL="469900" marR="725170" indent="-457200">
              <a:lnSpc>
                <a:spcPct val="100000"/>
              </a:lnSpc>
              <a:spcBef>
                <a:spcPts val="1730"/>
              </a:spcBef>
              <a:buClr>
                <a:srgbClr val="31521D"/>
              </a:buClr>
              <a:buSzPct val="85416"/>
              <a:buAutoNum type="arabicPeriod"/>
              <a:tabLst>
                <a:tab pos="469265" algn="l"/>
                <a:tab pos="469900" algn="l"/>
              </a:tabLst>
            </a:pP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Action planning—creating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 plan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to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determine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how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goals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will be</a:t>
            </a:r>
            <a:r>
              <a:rPr dirty="0" sz="2400" spc="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achieved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Michael Tews</dc:creator>
  <dc:title>PowerPoint Presentation</dc:title>
  <dcterms:created xsi:type="dcterms:W3CDTF">2020-08-05T06:19:11Z</dcterms:created>
  <dcterms:modified xsi:type="dcterms:W3CDTF">2020-08-05T06:19:11Z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