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76"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50" r:id="rId63"/>
    <p:sldId id="352" r:id="rId64"/>
    <p:sldId id="317" r:id="rId65"/>
    <p:sldId id="318" r:id="rId66"/>
    <p:sldId id="351" r:id="rId67"/>
    <p:sldId id="319" r:id="rId68"/>
    <p:sldId id="320" r:id="rId69"/>
    <p:sldId id="321" r:id="rId70"/>
    <p:sldId id="322" r:id="rId71"/>
    <p:sldId id="323" r:id="rId72"/>
    <p:sldId id="353" r:id="rId73"/>
    <p:sldId id="324" r:id="rId74"/>
    <p:sldId id="325" r:id="rId75"/>
    <p:sldId id="326" r:id="rId76"/>
    <p:sldId id="327" r:id="rId77"/>
    <p:sldId id="328" r:id="rId78"/>
    <p:sldId id="329" r:id="rId79"/>
    <p:sldId id="330" r:id="rId80"/>
    <p:sldId id="354" r:id="rId81"/>
    <p:sldId id="355" r:id="rId82"/>
    <p:sldId id="356" r:id="rId83"/>
    <p:sldId id="357"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01C282-9000-4433-A4D3-EF423A79E2E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88224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1C282-9000-4433-A4D3-EF423A79E2E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37453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1C282-9000-4433-A4D3-EF423A79E2E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7040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1C282-9000-4433-A4D3-EF423A79E2E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339364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01C282-9000-4433-A4D3-EF423A79E2E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245335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01C282-9000-4433-A4D3-EF423A79E2E7}"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40594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01C282-9000-4433-A4D3-EF423A79E2E7}"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9746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01C282-9000-4433-A4D3-EF423A79E2E7}"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209716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1C282-9000-4433-A4D3-EF423A79E2E7}"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364192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01C282-9000-4433-A4D3-EF423A79E2E7}"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284028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01C282-9000-4433-A4D3-EF423A79E2E7}"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92DB9-1321-4D5B-A969-039A02777F76}" type="slidenum">
              <a:rPr lang="en-US" smtClean="0"/>
              <a:t>‹#›</a:t>
            </a:fld>
            <a:endParaRPr lang="en-US"/>
          </a:p>
        </p:txBody>
      </p:sp>
    </p:spTree>
    <p:extLst>
      <p:ext uri="{BB962C8B-B14F-4D97-AF65-F5344CB8AC3E}">
        <p14:creationId xmlns:p14="http://schemas.microsoft.com/office/powerpoint/2010/main" val="198079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1C282-9000-4433-A4D3-EF423A79E2E7}" type="datetimeFigureOut">
              <a:rPr lang="en-US" smtClean="0"/>
              <a:t>5/4/2020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92DB9-1321-4D5B-A969-039A02777F76}" type="slidenum">
              <a:rPr lang="en-US" smtClean="0"/>
              <a:t>‹#›</a:t>
            </a:fld>
            <a:endParaRPr lang="en-US"/>
          </a:p>
        </p:txBody>
      </p:sp>
    </p:spTree>
    <p:extLst>
      <p:ext uri="{BB962C8B-B14F-4D97-AF65-F5344CB8AC3E}">
        <p14:creationId xmlns:p14="http://schemas.microsoft.com/office/powerpoint/2010/main" val="3496446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en.wikipedia.org/wiki/Endothelium" TargetMode="External"/><Relationship Id="rId13" Type="http://schemas.openxmlformats.org/officeDocument/2006/relationships/hyperlink" Target="https://en.wikipedia.org/wiki/Hypothalamus" TargetMode="External"/><Relationship Id="rId3" Type="http://schemas.openxmlformats.org/officeDocument/2006/relationships/hyperlink" Target="https://en.wikipedia.org/wiki/Catalysis" TargetMode="External"/><Relationship Id="rId7" Type="http://schemas.openxmlformats.org/officeDocument/2006/relationships/hyperlink" Target="https://en.wikipedia.org/wiki/Pulmonary_vascular_system" TargetMode="External"/><Relationship Id="rId12" Type="http://schemas.openxmlformats.org/officeDocument/2006/relationships/hyperlink" Target="https://en.wikipedia.org/wiki/Platelet" TargetMode="External"/><Relationship Id="rId2" Type="http://schemas.openxmlformats.org/officeDocument/2006/relationships/hyperlink" Target="https://en.wikipedia.org/wiki/Enzyme" TargetMode="External"/><Relationship Id="rId16" Type="http://schemas.openxmlformats.org/officeDocument/2006/relationships/hyperlink" Target="https://en.wikipedia.org/wiki/Cingulate_cortex" TargetMode="External"/><Relationship Id="rId1" Type="http://schemas.openxmlformats.org/officeDocument/2006/relationships/slideLayout" Target="../slideLayouts/slideLayout2.xml"/><Relationship Id="rId6" Type="http://schemas.openxmlformats.org/officeDocument/2006/relationships/hyperlink" Target="https://en.wikipedia.org/wiki/Liver" TargetMode="External"/><Relationship Id="rId11" Type="http://schemas.openxmlformats.org/officeDocument/2006/relationships/hyperlink" Target="https://en.wikipedia.org/wiki/Blood" TargetMode="External"/><Relationship Id="rId5" Type="http://schemas.openxmlformats.org/officeDocument/2006/relationships/hyperlink" Target="https://en.wikipedia.org/wiki/Monoamine" TargetMode="External"/><Relationship Id="rId15" Type="http://schemas.openxmlformats.org/officeDocument/2006/relationships/hyperlink" Target="https://en.wikipedia.org/wiki/Globus_pallidus" TargetMode="External"/><Relationship Id="rId10" Type="http://schemas.openxmlformats.org/officeDocument/2006/relationships/hyperlink" Target="https://en.wikipedia.org/wiki/Placenta" TargetMode="External"/><Relationship Id="rId4" Type="http://schemas.openxmlformats.org/officeDocument/2006/relationships/hyperlink" Target="https://en.wikipedia.org/wiki/Oxidation" TargetMode="External"/><Relationship Id="rId9" Type="http://schemas.openxmlformats.org/officeDocument/2006/relationships/hyperlink" Target="https://en.wikipedia.org/wiki/Human_gastrointestinal_tract" TargetMode="External"/><Relationship Id="rId14" Type="http://schemas.openxmlformats.org/officeDocument/2006/relationships/hyperlink" Target="https://en.wikipedia.org/wiki/Striatu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Neurological Disorders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738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04" y="-60960"/>
            <a:ext cx="12296504" cy="6858000"/>
          </a:xfrm>
          <a:prstGeom prst="rect">
            <a:avLst/>
          </a:prstGeom>
        </p:spPr>
      </p:pic>
    </p:spTree>
    <p:extLst>
      <p:ext uri="{BB962C8B-B14F-4D97-AF65-F5344CB8AC3E}">
        <p14:creationId xmlns:p14="http://schemas.microsoft.com/office/powerpoint/2010/main" val="15349792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Another category of infectious diseases of the brain actually involves inflammation of the meninges, the layers of connective tissue that surround the central nervous system. </a:t>
            </a:r>
            <a:endParaRPr lang="en-GB" dirty="0" smtClean="0"/>
          </a:p>
          <a:p>
            <a:r>
              <a:rPr lang="en-GB" dirty="0" smtClean="0"/>
              <a:t>Meningitis </a:t>
            </a:r>
            <a:r>
              <a:rPr lang="en-GB" dirty="0"/>
              <a:t>can be caused by viruses or bacteria. The symptoms of all forms include headache, a stiff neck, and, depending on the severity of the disorder, convulsions, confusion or loss of consciousness, and sometimes death. </a:t>
            </a:r>
            <a:endParaRPr lang="en-GB" dirty="0" smtClean="0"/>
          </a:p>
          <a:p>
            <a:r>
              <a:rPr lang="en-GB" dirty="0" smtClean="0"/>
              <a:t>The </a:t>
            </a:r>
            <a:r>
              <a:rPr lang="en-GB" dirty="0"/>
              <a:t>stiff neck is one of the most important symptoms. Neck movements cause the meninges to stretch; because they are inflamed, the stretch causes severe pain. </a:t>
            </a:r>
            <a:endParaRPr lang="en-GB" dirty="0" smtClean="0"/>
          </a:p>
          <a:p>
            <a:r>
              <a:rPr lang="en-GB" dirty="0" smtClean="0"/>
              <a:t>Therefore</a:t>
            </a:r>
            <a:r>
              <a:rPr lang="en-GB" dirty="0"/>
              <a:t>, the patient resists having his or her neck moved.</a:t>
            </a:r>
          </a:p>
        </p:txBody>
      </p:sp>
    </p:spTree>
    <p:extLst>
      <p:ext uri="{BB962C8B-B14F-4D97-AF65-F5344CB8AC3E}">
        <p14:creationId xmlns:p14="http://schemas.microsoft.com/office/powerpoint/2010/main" val="8165884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t>The most common form of viral meningitis usually does not cause significant brain damage</a:t>
            </a:r>
            <a:r>
              <a:rPr lang="en-GB" dirty="0" smtClean="0"/>
              <a:t>.</a:t>
            </a:r>
          </a:p>
          <a:p>
            <a:r>
              <a:rPr lang="en-GB" dirty="0" smtClean="0"/>
              <a:t> </a:t>
            </a:r>
            <a:r>
              <a:rPr lang="en-GB" dirty="0"/>
              <a:t>However, various forms of bacterial meningitis do. The usual cause is spread of a </a:t>
            </a:r>
            <a:r>
              <a:rPr lang="en-GB" dirty="0" err="1"/>
              <a:t>middleear</a:t>
            </a:r>
            <a:r>
              <a:rPr lang="en-GB" dirty="0"/>
              <a:t> infection into the brain, introduction of an infection into the brain from a head injury, or the presence of emboli that have dislodged from a bacterial infection present in the chambers of the heart. </a:t>
            </a:r>
            <a:endParaRPr lang="en-GB" dirty="0" smtClean="0"/>
          </a:p>
          <a:p>
            <a:r>
              <a:rPr lang="en-GB" dirty="0" smtClean="0"/>
              <a:t>Such </a:t>
            </a:r>
            <a:r>
              <a:rPr lang="en-GB" dirty="0"/>
              <a:t>an infection is often caused by unclean hypodermic needles; therefore, drug addicts are at particular risk for meningitis (as well as many other diseases). </a:t>
            </a:r>
            <a:endParaRPr lang="en-GB" dirty="0" smtClean="0"/>
          </a:p>
          <a:p>
            <a:r>
              <a:rPr lang="en-GB" dirty="0" smtClean="0"/>
              <a:t>The </a:t>
            </a:r>
            <a:r>
              <a:rPr lang="en-GB" dirty="0"/>
              <a:t>inflammation of the meninges can damage the brain by interfering with circulation of blood or by blocking the flow of cerebrospinal fluid through the subarachnoid space, causing hydrocephalus. </a:t>
            </a:r>
            <a:endParaRPr lang="en-GB" dirty="0" smtClean="0"/>
          </a:p>
          <a:p>
            <a:r>
              <a:rPr lang="en-GB" dirty="0" smtClean="0"/>
              <a:t>In </a:t>
            </a:r>
            <a:r>
              <a:rPr lang="en-GB" dirty="0"/>
              <a:t>addition, the cranial nerves are susceptible to damage. Fortunately, bacterial meningitis can usually be treated effectively with antibiotics. </a:t>
            </a:r>
            <a:endParaRPr lang="en-GB" dirty="0" smtClean="0"/>
          </a:p>
          <a:p>
            <a:r>
              <a:rPr lang="en-GB" dirty="0" smtClean="0"/>
              <a:t>Of </a:t>
            </a:r>
            <a:r>
              <a:rPr lang="en-GB" dirty="0"/>
              <a:t>course, early diagnosis and prompt treatment are essential, because neither antibiotics nor any other known treatment can repair a damaged brain.</a:t>
            </a:r>
          </a:p>
        </p:txBody>
      </p:sp>
    </p:spTree>
    <p:extLst>
      <p:ext uri="{BB962C8B-B14F-4D97-AF65-F5344CB8AC3E}">
        <p14:creationId xmlns:p14="http://schemas.microsoft.com/office/powerpoint/2010/main" val="1095122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Table 2 presents a summary of the most important categories of seizure disorders. </a:t>
            </a:r>
          </a:p>
          <a:p>
            <a:r>
              <a:rPr lang="en-US" dirty="0" smtClean="0"/>
              <a:t>Two distinctions are important: </a:t>
            </a:r>
          </a:p>
          <a:p>
            <a:r>
              <a:rPr lang="en-US" b="1" dirty="0" smtClean="0"/>
              <a:t>partial versus generalized seizures </a:t>
            </a:r>
          </a:p>
          <a:p>
            <a:r>
              <a:rPr lang="en-US" b="1" dirty="0" smtClean="0"/>
              <a:t>and simple versus complex ones</a:t>
            </a:r>
            <a:r>
              <a:rPr lang="en-US" dirty="0" smtClean="0"/>
              <a:t>. </a:t>
            </a:r>
          </a:p>
          <a:p>
            <a:r>
              <a:rPr lang="en-US" dirty="0" smtClean="0"/>
              <a:t>Partial seizures have a definite focus, or source of irritation: typically, a scarred region caused by an old injury, or a developmental abnormality such as a malformed blood vessel. The neurons that become involved in the seizure are restricted to a small part of the brain.</a:t>
            </a:r>
          </a:p>
        </p:txBody>
      </p:sp>
    </p:spTree>
    <p:extLst>
      <p:ext uri="{BB962C8B-B14F-4D97-AF65-F5344CB8AC3E}">
        <p14:creationId xmlns:p14="http://schemas.microsoft.com/office/powerpoint/2010/main" val="432479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r>
              <a:rPr lang="en-US" b="1" dirty="0" smtClean="0"/>
              <a:t>Generalized seizures </a:t>
            </a:r>
            <a:r>
              <a:rPr lang="en-US" dirty="0" smtClean="0"/>
              <a:t>are widespread, involving most of the brain. In many cases they grow from a focus, but in some cases their origin is not discovered.</a:t>
            </a:r>
          </a:p>
          <a:p>
            <a:r>
              <a:rPr lang="en-US" b="1" dirty="0" smtClean="0"/>
              <a:t> Simple and complex seizures </a:t>
            </a:r>
            <a:r>
              <a:rPr lang="en-US" dirty="0" smtClean="0"/>
              <a:t>are two categories of partial seizures. Simple partial seizures often cause changes in consciousness but do not cause loss of consciousness. </a:t>
            </a:r>
          </a:p>
          <a:p>
            <a:r>
              <a:rPr lang="en-US" dirty="0" smtClean="0"/>
              <a:t>In contrast, because of their particular location and severity, complex partial seizures lead to loss of consciousness.</a:t>
            </a:r>
            <a:endParaRPr lang="en-US" dirty="0"/>
          </a:p>
        </p:txBody>
      </p:sp>
    </p:spTree>
    <p:extLst>
      <p:ext uri="{BB962C8B-B14F-4D97-AF65-F5344CB8AC3E}">
        <p14:creationId xmlns:p14="http://schemas.microsoft.com/office/powerpoint/2010/main" val="777791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most severe form of seizure is a </a:t>
            </a:r>
            <a:r>
              <a:rPr lang="en-US" b="1" dirty="0" smtClean="0"/>
              <a:t>tonic-</a:t>
            </a:r>
            <a:r>
              <a:rPr lang="en-US" b="1" dirty="0" err="1" smtClean="0"/>
              <a:t>clonic</a:t>
            </a:r>
            <a:r>
              <a:rPr lang="en-US" b="1" dirty="0" smtClean="0"/>
              <a:t> seizure </a:t>
            </a:r>
            <a:r>
              <a:rPr lang="en-US" dirty="0" smtClean="0"/>
              <a:t>(sometimes called a grand mal seizure). </a:t>
            </a:r>
          </a:p>
          <a:p>
            <a:r>
              <a:rPr lang="en-US" dirty="0" smtClean="0"/>
              <a:t>This seizure is </a:t>
            </a:r>
            <a:r>
              <a:rPr lang="en-US" b="1" dirty="0" smtClean="0"/>
              <a:t>generalized</a:t>
            </a:r>
            <a:r>
              <a:rPr lang="en-US" dirty="0" smtClean="0"/>
              <a:t>, and because it includes the motor systems of the brain, it is accompanied by convulsions. </a:t>
            </a:r>
          </a:p>
          <a:p>
            <a:r>
              <a:rPr lang="en-US" dirty="0" smtClean="0"/>
              <a:t>Often, before having a tonic-</a:t>
            </a:r>
            <a:r>
              <a:rPr lang="en-US" dirty="0" err="1" smtClean="0"/>
              <a:t>clonic</a:t>
            </a:r>
            <a:r>
              <a:rPr lang="en-US" dirty="0" smtClean="0"/>
              <a:t> seizure, a person has warning symptoms, such as changes in mood or perhaps a few sudden jerks of muscular activity upon awakening. (Almost everyone sometimes experiences these jolts while falling asleep.)</a:t>
            </a:r>
          </a:p>
          <a:p>
            <a:r>
              <a:rPr lang="en-US" dirty="0" smtClean="0"/>
              <a:t> A few seconds before the seizure occurs, the person often experiences an </a:t>
            </a:r>
            <a:r>
              <a:rPr lang="en-US" b="1" dirty="0" smtClean="0"/>
              <a:t>aura</a:t>
            </a:r>
            <a:r>
              <a:rPr lang="en-US" dirty="0" smtClean="0"/>
              <a:t>, which is presumably caused by excitation of neurons surrounding a seizure focus. This excitation has effects similar to those that would be produced by electrical stimulation of the region. </a:t>
            </a:r>
          </a:p>
          <a:p>
            <a:r>
              <a:rPr lang="en-US" dirty="0" smtClean="0"/>
              <a:t>Obviously, the nature of an aura varies according to the location of the focus. For example, because structures in the temporal lobe are involved in the control of emotional behaviors, seizures that originate from a focus located there often begin with feelings of fear and dread or, occasionally, euphoria. </a:t>
            </a:r>
            <a:endParaRPr lang="en-US" dirty="0"/>
          </a:p>
        </p:txBody>
      </p:sp>
    </p:spTree>
    <p:extLst>
      <p:ext uri="{BB962C8B-B14F-4D97-AF65-F5344CB8AC3E}">
        <p14:creationId xmlns:p14="http://schemas.microsoft.com/office/powerpoint/2010/main" val="4022146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beginning of a tonic-</a:t>
            </a:r>
            <a:r>
              <a:rPr lang="en-US" dirty="0" err="1" smtClean="0"/>
              <a:t>clonic</a:t>
            </a:r>
            <a:r>
              <a:rPr lang="en-US" dirty="0" smtClean="0"/>
              <a:t> seizure is called the </a:t>
            </a:r>
            <a:r>
              <a:rPr lang="en-US" b="1" dirty="0" smtClean="0"/>
              <a:t>tonic phase</a:t>
            </a:r>
            <a:r>
              <a:rPr lang="en-US" dirty="0" smtClean="0"/>
              <a:t>. </a:t>
            </a:r>
          </a:p>
          <a:p>
            <a:r>
              <a:rPr lang="en-US" dirty="0" smtClean="0"/>
              <a:t>During this phase, all the patient’s muscles contract forcefully. The arms are rigidly outstretched, and the person may make an involuntary cry as the tense muscles force air out of the lungs. (At this point the patient is completely unconscious.) </a:t>
            </a:r>
          </a:p>
          <a:p>
            <a:r>
              <a:rPr lang="en-US" dirty="0" smtClean="0"/>
              <a:t>The patient holds a rigid posture for about 15 seconds, and then the </a:t>
            </a:r>
            <a:r>
              <a:rPr lang="en-US" b="1" dirty="0" err="1" smtClean="0"/>
              <a:t>clonic</a:t>
            </a:r>
            <a:r>
              <a:rPr lang="en-US" dirty="0" smtClean="0"/>
              <a:t> phase begins. (</a:t>
            </a:r>
            <a:r>
              <a:rPr lang="en-US" dirty="0" err="1" smtClean="0"/>
              <a:t>Clonic</a:t>
            </a:r>
            <a:r>
              <a:rPr lang="en-US" dirty="0" smtClean="0"/>
              <a:t> means “agitated.”) The muscles begin trembling, then start jerking convulsively—quickly at first, then more and more slowly. Meanwhile, the eyes roll, the patient’s face is contorted with violent grimaces, and the tongue may be bitten. </a:t>
            </a:r>
          </a:p>
          <a:p>
            <a:r>
              <a:rPr lang="en-US" b="1" dirty="0" smtClean="0"/>
              <a:t>Intense activity of the autonomic nervous system </a:t>
            </a:r>
            <a:r>
              <a:rPr lang="en-US" dirty="0" smtClean="0"/>
              <a:t>manifests itself in sweating and salivation. After about thirty seconds, the patient’s muscles relax; only then does breathing begin again. The patient falls into a </a:t>
            </a:r>
            <a:r>
              <a:rPr lang="en-US" dirty="0" err="1" smtClean="0"/>
              <a:t>stuporous</a:t>
            </a:r>
            <a:r>
              <a:rPr lang="en-US" dirty="0" smtClean="0"/>
              <a:t>, unresponsive sleep, which lasts for about </a:t>
            </a:r>
            <a:r>
              <a:rPr lang="en-US" b="1" dirty="0" smtClean="0"/>
              <a:t>fifteen minutes</a:t>
            </a:r>
            <a:r>
              <a:rPr lang="en-US" dirty="0" smtClean="0"/>
              <a:t>. After that the patient may awaken briefly but usually falls back into an exhausted sleep that may </a:t>
            </a:r>
            <a:r>
              <a:rPr lang="en-US" b="1" dirty="0" smtClean="0"/>
              <a:t>last for a few hours</a:t>
            </a:r>
            <a:endParaRPr lang="en-US" b="1" dirty="0"/>
          </a:p>
        </p:txBody>
      </p:sp>
    </p:spTree>
    <p:extLst>
      <p:ext uri="{BB962C8B-B14F-4D97-AF65-F5344CB8AC3E}">
        <p14:creationId xmlns:p14="http://schemas.microsoft.com/office/powerpoint/2010/main" val="874364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Other types of seizures are far less dramatic. For example, partial seizures involve relatively small portions of the brain. The symptoms can include sensory changes, motor activity, or both. For example, a simple partial seizure that begins in or near the motor cortex can involve jerking movements that begin in one place and spread throughout the body as the excitation spreads along the precentral gyrus.</a:t>
            </a:r>
          </a:p>
          <a:p>
            <a:r>
              <a:rPr lang="en-US" dirty="0" smtClean="0"/>
              <a:t> In the chapter prologue I described such a progression, caused by a seizure triggered by a meningioma. The  tumor was pressing against the “foot” region of the left primary motor cortex. When the seizure began, it involved the foot; as it spread, it began involving the other parts of the body. </a:t>
            </a:r>
            <a:endParaRPr lang="en-US" dirty="0"/>
          </a:p>
        </p:txBody>
      </p:sp>
    </p:spTree>
    <p:extLst>
      <p:ext uri="{BB962C8B-B14F-4D97-AF65-F5344CB8AC3E}">
        <p14:creationId xmlns:p14="http://schemas.microsoft.com/office/powerpoint/2010/main" val="1155838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 Mrs. R.’s first spell was a simple partial seizure, but her second one—much more  severe—would be classed as a complex partial seizure, because she lost consciousness. </a:t>
            </a:r>
          </a:p>
          <a:p>
            <a:r>
              <a:rPr lang="en-US" dirty="0" smtClean="0"/>
              <a:t>A seizure beginning in the occipital lobe may produce visual symptoms such as spots of color, flashes of light, or temporary blindness; one originating in the parietal lobe can evoke </a:t>
            </a:r>
            <a:r>
              <a:rPr lang="en-US" dirty="0" err="1" smtClean="0"/>
              <a:t>somatosensations</a:t>
            </a:r>
            <a:r>
              <a:rPr lang="en-US" dirty="0" smtClean="0"/>
              <a:t>, such as feelings of pins and needles or heat and cold. Seizures in the temporal lobes may cause hallucinations that include old memories; presumably, neural circuits involved in these memories are activated by the spreading excitation. Depending on the location and extent of the seizure, the patient may or may not lose consciousness.</a:t>
            </a:r>
            <a:endParaRPr lang="en-US" dirty="0"/>
          </a:p>
        </p:txBody>
      </p:sp>
    </p:spTree>
    <p:extLst>
      <p:ext uri="{BB962C8B-B14F-4D97-AF65-F5344CB8AC3E}">
        <p14:creationId xmlns:p14="http://schemas.microsoft.com/office/powerpoint/2010/main" val="635022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Children are especially susceptible to seizure disorders. Many of them do not have tonic-</a:t>
            </a:r>
            <a:r>
              <a:rPr lang="en-US" dirty="0" err="1" smtClean="0"/>
              <a:t>clonic</a:t>
            </a:r>
            <a:r>
              <a:rPr lang="en-US" dirty="0" smtClean="0"/>
              <a:t> episodes but instead have very brief seizures that are referred to as spells of absence. During an absence seizure, which is a generalized seizure disorder, they stop what they are doing and stare off into the distance for a few seconds, often blinking their eyes repeatedly. (These spells are also sometimes referred to as petit mal seizures.) </a:t>
            </a:r>
          </a:p>
          <a:p>
            <a:r>
              <a:rPr lang="en-US" dirty="0" smtClean="0"/>
              <a:t> During this time they are unresponsive, and they usually do not notice their attacks. Because absence seizures can occur up to several hundred times each day, they can disrupt a child’s performance in school. Unfortunately, many of these children are considered to be inattentive and unmotivated unless the disorder is diagnosed. </a:t>
            </a:r>
            <a:endParaRPr lang="en-US" dirty="0"/>
          </a:p>
        </p:txBody>
      </p:sp>
    </p:spTree>
    <p:extLst>
      <p:ext uri="{BB962C8B-B14F-4D97-AF65-F5344CB8AC3E}">
        <p14:creationId xmlns:p14="http://schemas.microsoft.com/office/powerpoint/2010/main" val="1680994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Seizures can have serious consequences; most notably, they can cause brain damage. </a:t>
            </a:r>
          </a:p>
          <a:p>
            <a:r>
              <a:rPr lang="en-US" dirty="0" smtClean="0"/>
              <a:t>A </a:t>
            </a:r>
            <a:r>
              <a:rPr lang="en-US" dirty="0" err="1" smtClean="0"/>
              <a:t>pproximately</a:t>
            </a:r>
            <a:r>
              <a:rPr lang="en-US" dirty="0" smtClean="0"/>
              <a:t> 50 percent of patients with seizure disorders show evidence of damage to the hippocampus. The amount of damage is correlated with the number and severity of seizures the patient has had. Significant hippocampal damage can be caused by a single episode of status epilepticus, a condition in which the patient undergoes a series of seizures without regaining consciousness. The damage appears to be caused by an excessive release of glutamate during the seizure. </a:t>
            </a:r>
            <a:endParaRPr lang="en-US" dirty="0"/>
          </a:p>
        </p:txBody>
      </p:sp>
    </p:spTree>
    <p:extLst>
      <p:ext uri="{BB962C8B-B14F-4D97-AF65-F5344CB8AC3E}">
        <p14:creationId xmlns:p14="http://schemas.microsoft.com/office/powerpoint/2010/main" val="2810724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Seizures have many causes. The most common cause is scarring, which may be produced by an injury, a stroke, a developmental abnormality in the brain, or the irritating effect of a growing tumor. For injuries, the development of seizures can take a considerable amount of time. Often, a person who receives a head injury from an automobile accident will not start having seizures until several months later.</a:t>
            </a:r>
          </a:p>
          <a:p>
            <a:r>
              <a:rPr lang="en-US" dirty="0" smtClean="0"/>
              <a:t>Various drugs and infections that cause a high fever can also produce seizures. High fevers are most common in children, and approximately 3 percent of children under the age of 5 years sustain seizures associated with fevers. In addition, seizures are commonly seen in alcohol or barbiturate addicts who suddenly stop taking the drug; the sudden release from the inhibiting effects of the alcohol or barbiturate leaves the brain in a </a:t>
            </a:r>
            <a:r>
              <a:rPr lang="en-US" dirty="0" err="1" smtClean="0"/>
              <a:t>hyperexcitable</a:t>
            </a:r>
            <a:r>
              <a:rPr lang="en-US" dirty="0" smtClean="0"/>
              <a:t> condition. In fact, this condition is a medical emergency because it can be fatal. </a:t>
            </a:r>
            <a:endParaRPr lang="en-US" dirty="0"/>
          </a:p>
        </p:txBody>
      </p:sp>
    </p:spTree>
    <p:extLst>
      <p:ext uri="{BB962C8B-B14F-4D97-AF65-F5344CB8AC3E}">
        <p14:creationId xmlns:p14="http://schemas.microsoft.com/office/powerpoint/2010/main" val="120398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Although the brain is the most protected organ, many pathological processes can damage it or disrupt its functioning, causing various neurological disorders: movement disorders, such as Parkinson’s disease; perceptual disorders, such as visual agnosia and blindness caused by damage to the visual system; language disorders, such as aphasia, alexia, and agraphia; and memory disorders, such as </a:t>
            </a:r>
            <a:r>
              <a:rPr lang="en-US" dirty="0" err="1" smtClean="0"/>
              <a:t>Korsakoff’s</a:t>
            </a:r>
            <a:r>
              <a:rPr lang="en-US" dirty="0" smtClean="0"/>
              <a:t> syndrome. </a:t>
            </a:r>
          </a:p>
          <a:p>
            <a:pPr algn="just"/>
            <a:r>
              <a:rPr lang="en-US" dirty="0" smtClean="0"/>
              <a:t>This chapter describes the major categories of the neuropathological conditions that the brain can sustain— tumors, seizure disorders, cerebrovascular accidents, disorders of development, degenerative disorders, and disorders caused by infectious diseases—and discusses the behavioral effects of these conditions and their treatments.</a:t>
            </a:r>
            <a:endParaRPr lang="en-US" dirty="0"/>
          </a:p>
        </p:txBody>
      </p:sp>
    </p:spTree>
    <p:extLst>
      <p:ext uri="{BB962C8B-B14F-4D97-AF65-F5344CB8AC3E}">
        <p14:creationId xmlns:p14="http://schemas.microsoft.com/office/powerpoint/2010/main" val="113116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Genetic factors contribute to the incidence of seizure disorders (</a:t>
            </a:r>
            <a:r>
              <a:rPr lang="en-US" dirty="0" err="1" smtClean="0"/>
              <a:t>Berkovic</a:t>
            </a:r>
            <a:r>
              <a:rPr lang="en-US" dirty="0" smtClean="0"/>
              <a:t> et al., 2006). Nearly all of the genes that have been identified as playing a role in seizure disorders control the production of ion channels, which is not surprising, considering the fact that ion channels control the excitability of the neural membrane, and are responsible for the propagation of action potentials. </a:t>
            </a:r>
          </a:p>
          <a:p>
            <a:r>
              <a:rPr lang="en-US" dirty="0" smtClean="0"/>
              <a:t>However, most seizure disorders are caused by </a:t>
            </a:r>
            <a:r>
              <a:rPr lang="en-US" dirty="0" err="1" smtClean="0"/>
              <a:t>nongenetic</a:t>
            </a:r>
            <a:r>
              <a:rPr lang="en-US" dirty="0" smtClean="0"/>
              <a:t> factors. In the past, many cases were considered to be idiopathic (of unknown causes, or literally “one’s own suffering”). However, the development of MRIs with more and more resolution and sensitivity has meant that small brain abnormalities responsible for triggering seizures are more likely to be seen.</a:t>
            </a:r>
            <a:endParaRPr lang="en-US" dirty="0"/>
          </a:p>
        </p:txBody>
      </p:sp>
    </p:spTree>
    <p:extLst>
      <p:ext uri="{BB962C8B-B14F-4D97-AF65-F5344CB8AC3E}">
        <p14:creationId xmlns:p14="http://schemas.microsoft.com/office/powerpoint/2010/main" val="1329400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Seizure disorders are treated with anticonvulsant drugs, many of which work by increasing the effectiveness of inhibitory synapses.</a:t>
            </a:r>
          </a:p>
          <a:p>
            <a:r>
              <a:rPr lang="en-US" dirty="0" smtClean="0"/>
              <a:t> Most disorders respond well enough that the patient can lead a normal life. However, in a few instances drugs provide little or no help. Sometimes, seizure foci remain so irritable that despite drug treatment, brain surgery is required. </a:t>
            </a:r>
          </a:p>
          <a:p>
            <a:r>
              <a:rPr lang="en-US" dirty="0" smtClean="0"/>
              <a:t>The surgeon removes the region of the brain surrounding the focus (usually located in the medial temporal lobe). Most patients recover well, with their seizures eliminated or greatly reduced in frequency.</a:t>
            </a:r>
            <a:endParaRPr lang="en-US" dirty="0"/>
          </a:p>
        </p:txBody>
      </p:sp>
    </p:spTree>
    <p:extLst>
      <p:ext uri="{BB962C8B-B14F-4D97-AF65-F5344CB8AC3E}">
        <p14:creationId xmlns:p14="http://schemas.microsoft.com/office/powerpoint/2010/main" val="1790954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211" y="0"/>
            <a:ext cx="12078789" cy="6858000"/>
          </a:xfrm>
          <a:prstGeom prst="rect">
            <a:avLst/>
          </a:prstGeom>
        </p:spPr>
      </p:pic>
    </p:spTree>
    <p:extLst>
      <p:ext uri="{BB962C8B-B14F-4D97-AF65-F5344CB8AC3E}">
        <p14:creationId xmlns:p14="http://schemas.microsoft.com/office/powerpoint/2010/main" val="2764616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Cerebrovascular Accidents</a:t>
            </a:r>
          </a:p>
        </p:txBody>
      </p:sp>
      <p:sp>
        <p:nvSpPr>
          <p:cNvPr id="3" name="Content Placeholder 2"/>
          <p:cNvSpPr>
            <a:spLocks noGrp="1"/>
          </p:cNvSpPr>
          <p:nvPr>
            <p:ph idx="1"/>
          </p:nvPr>
        </p:nvSpPr>
        <p:spPr/>
        <p:txBody>
          <a:bodyPr>
            <a:normAutofit fontScale="92500"/>
          </a:bodyPr>
          <a:lstStyle/>
          <a:p>
            <a:r>
              <a:rPr lang="en-US" dirty="0"/>
              <a:t>Cerebrovascular accidents, or strokes, can produce impairments in perception, emotional recognition and expression, memory, and language. </a:t>
            </a:r>
            <a:endParaRPr lang="en-US" dirty="0" smtClean="0"/>
          </a:p>
          <a:p>
            <a:r>
              <a:rPr lang="en-US" dirty="0" smtClean="0"/>
              <a:t>The </a:t>
            </a:r>
            <a:r>
              <a:rPr lang="en-US" dirty="0"/>
              <a:t>likelihood of having a stroke is related to age; the probability doubles each decade after 45 years of age and reaches 1–2 percent per year by age 75. </a:t>
            </a:r>
            <a:endParaRPr lang="en-US" dirty="0" smtClean="0"/>
          </a:p>
          <a:p>
            <a:r>
              <a:rPr lang="en-US" dirty="0" smtClean="0"/>
              <a:t>The </a:t>
            </a:r>
            <a:r>
              <a:rPr lang="en-US" dirty="0"/>
              <a:t>two major types of strokes are hemorrhagic and ischemic. </a:t>
            </a:r>
            <a:r>
              <a:rPr lang="en-US" b="1" dirty="0"/>
              <a:t>Hemorrhagic strokes </a:t>
            </a:r>
            <a:r>
              <a:rPr lang="en-US" dirty="0"/>
              <a:t>are caused by bleeding within the brain, usually from a malformed blood vessel or from one weakened by high blood pressure. The blood that seeps out of the defective blood vessel accumulates within the brain, putting pressure on the surrounding brain tissue and damaging </a:t>
            </a:r>
            <a:r>
              <a:rPr lang="en-US" dirty="0" smtClean="0"/>
              <a:t>it.</a:t>
            </a:r>
            <a:endParaRPr lang="en-US" dirty="0"/>
          </a:p>
        </p:txBody>
      </p:sp>
    </p:spTree>
    <p:extLst>
      <p:ext uri="{BB962C8B-B14F-4D97-AF65-F5344CB8AC3E}">
        <p14:creationId xmlns:p14="http://schemas.microsoft.com/office/powerpoint/2010/main" val="2742287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Ischemic </a:t>
            </a:r>
            <a:r>
              <a:rPr lang="en-US" dirty="0"/>
              <a:t>strokes</a:t>
            </a:r>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a:t>those that plug up a blood vessel and prevent the flow of blood—can be caused by thrombi or emboli. (Loss of blood flow to a region is called ischemia, from the Greek </a:t>
            </a:r>
            <a:r>
              <a:rPr lang="en-US" dirty="0" err="1"/>
              <a:t>ischein</a:t>
            </a:r>
            <a:r>
              <a:rPr lang="en-US" dirty="0"/>
              <a:t>, “to hold back,” and </a:t>
            </a:r>
            <a:r>
              <a:rPr lang="en-US" dirty="0" err="1"/>
              <a:t>haima</a:t>
            </a:r>
            <a:r>
              <a:rPr lang="en-US" dirty="0"/>
              <a:t>, “blood.”) </a:t>
            </a:r>
            <a:endParaRPr lang="en-US" dirty="0" smtClean="0"/>
          </a:p>
          <a:p>
            <a:r>
              <a:rPr lang="en-US" b="1" dirty="0" smtClean="0"/>
              <a:t>A </a:t>
            </a:r>
            <a:r>
              <a:rPr lang="en-US" b="1" dirty="0"/>
              <a:t>thrombus </a:t>
            </a:r>
            <a:r>
              <a:rPr lang="en-US" dirty="0"/>
              <a:t>is a blood clot that forms in blood vessels, especially in places where their walls are already damaged. Sometimes, thrombi become so large that blood cannot flow through the vessel, causing a stroke. </a:t>
            </a:r>
            <a:endParaRPr lang="en-US" dirty="0" smtClean="0"/>
          </a:p>
          <a:p>
            <a:r>
              <a:rPr lang="en-US" dirty="0" smtClean="0"/>
              <a:t>People </a:t>
            </a:r>
            <a:r>
              <a:rPr lang="en-US" dirty="0"/>
              <a:t>who are susceptible to the formation of thrombi are often advised to take a drug such as aspirin, which helps to prevent clot formation. </a:t>
            </a:r>
            <a:endParaRPr lang="en-US" dirty="0" smtClean="0"/>
          </a:p>
          <a:p>
            <a:r>
              <a:rPr lang="en-US" b="1" dirty="0" smtClean="0"/>
              <a:t>An </a:t>
            </a:r>
            <a:r>
              <a:rPr lang="en-US" b="1" dirty="0"/>
              <a:t>embolus </a:t>
            </a:r>
            <a:r>
              <a:rPr lang="en-US" dirty="0"/>
              <a:t>is a piece of material that forms in one part of the vascular system, breaks off, and is carried through the bloodstream until it reaches an artery too small to pass through. It lodges there, damming the flow of blood through the rest of the vascular tree (the “branches” and “twigs” arising from the artery). </a:t>
            </a:r>
          </a:p>
        </p:txBody>
      </p:sp>
    </p:spTree>
    <p:extLst>
      <p:ext uri="{BB962C8B-B14F-4D97-AF65-F5344CB8AC3E}">
        <p14:creationId xmlns:p14="http://schemas.microsoft.com/office/powerpoint/2010/main" val="1911482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Emboli can consist of a variety of materials, including bacterial debris from an infection in the lining of the heart or pieces broken off from a blood </a:t>
            </a:r>
            <a:r>
              <a:rPr lang="en-US" dirty="0" smtClean="0"/>
              <a:t>clot</a:t>
            </a:r>
            <a:r>
              <a:rPr lang="en-US" dirty="0"/>
              <a:t>. </a:t>
            </a:r>
            <a:endParaRPr lang="en-US" dirty="0" smtClean="0"/>
          </a:p>
          <a:p>
            <a:r>
              <a:rPr lang="en-US" dirty="0"/>
              <a:t>Strokes produce permanent brain damage; but depending on the size of the affected blood vessel, the amount of damage can vary from negligible to massive. If a hemorrhagic stroke is caused by high blood pressure, medication is given to reduce blood pressure</a:t>
            </a:r>
            <a:r>
              <a:rPr lang="en-US" dirty="0" smtClean="0"/>
              <a:t>.</a:t>
            </a:r>
          </a:p>
          <a:p>
            <a:r>
              <a:rPr lang="en-US" dirty="0" smtClean="0"/>
              <a:t> </a:t>
            </a:r>
            <a:r>
              <a:rPr lang="en-US" dirty="0"/>
              <a:t>However, if a stroke is caused by weak and malformed blood vessels, brain surgery may be used to seal off the faulty vessels to prevent another hemorrhage. </a:t>
            </a:r>
            <a:endParaRPr lang="en-US" dirty="0" smtClean="0"/>
          </a:p>
          <a:p>
            <a:r>
              <a:rPr lang="en-US" dirty="0" smtClean="0"/>
              <a:t>If </a:t>
            </a:r>
            <a:r>
              <a:rPr lang="en-US" dirty="0"/>
              <a:t>a thrombus was responsible for the stroke, and if the patient reaches an appropriately equipped and staffed stroke-treatment center soon enough, attempts will be made to dissolve or physically remove the blood clot. </a:t>
            </a:r>
          </a:p>
        </p:txBody>
      </p:sp>
    </p:spTree>
    <p:extLst>
      <p:ext uri="{BB962C8B-B14F-4D97-AF65-F5344CB8AC3E}">
        <p14:creationId xmlns:p14="http://schemas.microsoft.com/office/powerpoint/2010/main" val="1595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Even if immediate treatment is not available, the patient will receive anticoagulant </a:t>
            </a:r>
            <a:r>
              <a:rPr lang="en-US" dirty="0" smtClean="0"/>
              <a:t>drugs to </a:t>
            </a:r>
            <a:r>
              <a:rPr lang="en-US" dirty="0"/>
              <a:t>make the blood less likely to clot, reducing the likelihood of another stroke. If an embolus broke away from a mass caused by a bacterial infection, antibiotics will be given to suppress the infection</a:t>
            </a:r>
            <a:r>
              <a:rPr lang="en-US" dirty="0" smtClean="0"/>
              <a:t>.</a:t>
            </a:r>
            <a:endParaRPr lang="en-US" dirty="0"/>
          </a:p>
          <a:p>
            <a:r>
              <a:rPr lang="en-US" dirty="0"/>
              <a:t>What, exactly, causes the death of neurons when the blood supply to a region of the brain is interrupted? We might expect that the neurons will simply starve to death because they lose their supply of glucose and of oxygen to metabolize it. However, research indicates that the immediate cause of neuron death is the presence of excessive amounts of glutamate. In other words, the damage produced by loss of blood flow to a region of the brain is actually an </a:t>
            </a:r>
            <a:r>
              <a:rPr lang="en-US" dirty="0" err="1"/>
              <a:t>excitotoxic</a:t>
            </a:r>
            <a:r>
              <a:rPr lang="en-US" dirty="0"/>
              <a:t> lesion, just like one produced in a laboratory animal by the injection of a chemical such as </a:t>
            </a:r>
            <a:r>
              <a:rPr lang="en-US" dirty="0" err="1"/>
              <a:t>kainic</a:t>
            </a:r>
            <a:r>
              <a:rPr lang="en-US" dirty="0"/>
              <a:t> acid. </a:t>
            </a:r>
          </a:p>
        </p:txBody>
      </p:sp>
    </p:spTree>
    <p:extLst>
      <p:ext uri="{BB962C8B-B14F-4D97-AF65-F5344CB8AC3E}">
        <p14:creationId xmlns:p14="http://schemas.microsoft.com/office/powerpoint/2010/main" val="175290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Researchers have sought ways to minimize the amount of brain damage caused by strokes. One approach has been to administer drugs that dissolve blood clots in an attempt to reestablish circulation to an ischemic brain region</a:t>
            </a:r>
            <a:r>
              <a:rPr lang="en-US" dirty="0" smtClean="0"/>
              <a:t>.</a:t>
            </a:r>
          </a:p>
          <a:p>
            <a:r>
              <a:rPr lang="en-US" dirty="0" smtClean="0"/>
              <a:t> </a:t>
            </a:r>
            <a:r>
              <a:rPr lang="en-US" dirty="0"/>
              <a:t>This approach has met with some success. Administration of a clot-dissolving drug called </a:t>
            </a:r>
            <a:r>
              <a:rPr lang="en-US" dirty="0" err="1"/>
              <a:t>tPA</a:t>
            </a:r>
            <a:r>
              <a:rPr lang="en-US" dirty="0"/>
              <a:t> (tissue plasminogen activator) after the onset of a stroke has clear benefits, but only if it is given within three hours (NINDS, 1995). </a:t>
            </a:r>
            <a:r>
              <a:rPr lang="en-US" dirty="0" err="1"/>
              <a:t>tPA</a:t>
            </a:r>
            <a:r>
              <a:rPr lang="en-US" dirty="0"/>
              <a:t> is an enzyme that causes the dissolution of fibrin, a protein involved in clot </a:t>
            </a:r>
            <a:r>
              <a:rPr lang="en-US" dirty="0" smtClean="0"/>
              <a:t>formation.</a:t>
            </a:r>
            <a:endParaRPr lang="en-US" dirty="0"/>
          </a:p>
        </p:txBody>
      </p:sp>
    </p:spTree>
    <p:extLst>
      <p:ext uri="{BB962C8B-B14F-4D97-AF65-F5344CB8AC3E}">
        <p14:creationId xmlns:p14="http://schemas.microsoft.com/office/powerpoint/2010/main" val="76952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More recent research indicates that although </a:t>
            </a:r>
            <a:r>
              <a:rPr lang="en-US" dirty="0" err="1"/>
              <a:t>tPA</a:t>
            </a:r>
            <a:r>
              <a:rPr lang="en-US" dirty="0"/>
              <a:t> helps to dissolve blood clots and restore cerebral circulation, it also has toxic effects in the central nervous system</a:t>
            </a:r>
            <a:r>
              <a:rPr lang="en-US" dirty="0" smtClean="0"/>
              <a:t>.</a:t>
            </a:r>
          </a:p>
          <a:p>
            <a:r>
              <a:rPr lang="en-US" dirty="0" smtClean="0"/>
              <a:t> </a:t>
            </a:r>
            <a:r>
              <a:rPr lang="en-US" dirty="0" err="1"/>
              <a:t>tPA</a:t>
            </a:r>
            <a:r>
              <a:rPr lang="en-US" dirty="0"/>
              <a:t> is potentially neurotoxic if it is able to cross the blood–brain barrier and reach the interstitial fluid. Evidence suggests that in cases of severe stroke, in which the blood–brain barrier is damaged, </a:t>
            </a:r>
            <a:r>
              <a:rPr lang="en-US" dirty="0" err="1"/>
              <a:t>tPA</a:t>
            </a:r>
            <a:r>
              <a:rPr lang="en-US" dirty="0"/>
              <a:t> increases </a:t>
            </a:r>
            <a:r>
              <a:rPr lang="en-US" dirty="0" err="1"/>
              <a:t>excitotoxicity</a:t>
            </a:r>
            <a:r>
              <a:rPr lang="en-US" dirty="0"/>
              <a:t>, further damages the blood–brain barrier, and may even </a:t>
            </a:r>
            <a:r>
              <a:rPr lang="en-US" dirty="0" smtClean="0"/>
              <a:t>cause </a:t>
            </a:r>
            <a:r>
              <a:rPr lang="en-US" dirty="0"/>
              <a:t>cerebral </a:t>
            </a:r>
            <a:r>
              <a:rPr lang="en-US" dirty="0" smtClean="0"/>
              <a:t>hemorrhage.</a:t>
            </a:r>
            <a:endParaRPr lang="en-US" dirty="0"/>
          </a:p>
        </p:txBody>
      </p:sp>
    </p:spTree>
    <p:extLst>
      <p:ext uri="{BB962C8B-B14F-4D97-AF65-F5344CB8AC3E}">
        <p14:creationId xmlns:p14="http://schemas.microsoft.com/office/powerpoint/2010/main" val="2315627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 In cases in which </a:t>
            </a:r>
            <a:r>
              <a:rPr lang="en-US" dirty="0" err="1"/>
              <a:t>tPA</a:t>
            </a:r>
            <a:r>
              <a:rPr lang="en-US" dirty="0"/>
              <a:t> quickly restores blood flow, the blood–brain barrier is less likely to be damaged, and the enzyme will remain in the vascular system, where it will do no harm</a:t>
            </a:r>
            <a:r>
              <a:rPr lang="en-US" dirty="0" smtClean="0"/>
              <a:t>.</a:t>
            </a:r>
          </a:p>
          <a:p>
            <a:r>
              <a:rPr lang="en-US" dirty="0" smtClean="0"/>
              <a:t> </a:t>
            </a:r>
            <a:r>
              <a:rPr lang="en-US" dirty="0"/>
              <a:t>As you undoubtedly know, vampire bats live on the blood of other warm-blooded animals. They make a small incision in a sleeping animal’s skin with their sharp teeth and lap up the blood with their tongues. </a:t>
            </a:r>
            <a:endParaRPr lang="en-US" dirty="0" smtClean="0"/>
          </a:p>
          <a:p>
            <a:r>
              <a:rPr lang="en-US" dirty="0" smtClean="0"/>
              <a:t>One </a:t>
            </a:r>
            <a:r>
              <a:rPr lang="en-US" dirty="0"/>
              <a:t>compound in their saliva acts as a local anesthetic and keeps the animal from awakening. Another compound (and this is the one we are interested in) acts as an anticoagulant, preventing the blood from clotting. The name of this enzyme is </a:t>
            </a:r>
            <a:r>
              <a:rPr lang="en-US" dirty="0" err="1"/>
              <a:t>Desmodus</a:t>
            </a:r>
            <a:r>
              <a:rPr lang="en-US" dirty="0"/>
              <a:t> </a:t>
            </a:r>
            <a:r>
              <a:rPr lang="en-US" dirty="0" err="1"/>
              <a:t>rotundus</a:t>
            </a:r>
            <a:r>
              <a:rPr lang="en-US" dirty="0"/>
              <a:t> plasminogen activator (DSPA), otherwise known as </a:t>
            </a:r>
            <a:r>
              <a:rPr lang="en-US" dirty="0" err="1"/>
              <a:t>desmoteplase</a:t>
            </a:r>
            <a:r>
              <a:rPr lang="en-US" dirty="0"/>
              <a:t>. (</a:t>
            </a:r>
            <a:r>
              <a:rPr lang="en-US" dirty="0" err="1"/>
              <a:t>Desmodus</a:t>
            </a:r>
            <a:r>
              <a:rPr lang="en-US" dirty="0"/>
              <a:t> </a:t>
            </a:r>
            <a:r>
              <a:rPr lang="en-US" dirty="0" err="1"/>
              <a:t>rotundus</a:t>
            </a:r>
            <a:r>
              <a:rPr lang="en-US" dirty="0"/>
              <a:t> is the Latin name for the vampire bat.) </a:t>
            </a:r>
          </a:p>
        </p:txBody>
      </p:sp>
    </p:spTree>
    <p:extLst>
      <p:ext uri="{BB962C8B-B14F-4D97-AF65-F5344CB8AC3E}">
        <p14:creationId xmlns:p14="http://schemas.microsoft.com/office/powerpoint/2010/main" val="249051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Tumors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tumor is a mass of cells whose growth is uncontrolled and that serves no useful function. Some tumors are malignant, or cancerous, and others are benign (“harmless”). </a:t>
            </a:r>
          </a:p>
          <a:p>
            <a:r>
              <a:rPr lang="en-US" dirty="0" smtClean="0"/>
              <a:t>The major distinction between malignancy and benignancy is whether the tumor is encapsulated: whether there is a distinct border between the mass of tumor cells and the surrounding tissue. If there is such a border, the tumor is benign; the surgeon can cut it out, and it will not regrow. </a:t>
            </a:r>
          </a:p>
          <a:p>
            <a:r>
              <a:rPr lang="en-US" dirty="0" smtClean="0"/>
              <a:t>However, if the tumor grows by infiltrating the surrounding tissue, there will be no clear-cut border between the tumor and normal tissue. If the surgeon removes the tumor, some cells may be missed, and these cells will produce a new tumor. In addition, malignant tumors often give rise to metastases. </a:t>
            </a:r>
          </a:p>
          <a:p>
            <a:r>
              <a:rPr lang="en-US" dirty="0" smtClean="0"/>
              <a:t>A metastasizing tumor will shed cells, which then travel through the bloodstream, lodge in capillaries, and serve as seeds for the growth of new tumors in different locations in the body. </a:t>
            </a:r>
            <a:endParaRPr lang="en-US" dirty="0"/>
          </a:p>
        </p:txBody>
      </p:sp>
    </p:spTree>
    <p:extLst>
      <p:ext uri="{BB962C8B-B14F-4D97-AF65-F5344CB8AC3E}">
        <p14:creationId xmlns:p14="http://schemas.microsoft.com/office/powerpoint/2010/main" val="21382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Research with laboratory animals indicates that unlike </a:t>
            </a:r>
            <a:r>
              <a:rPr lang="en-US" dirty="0" err="1"/>
              <a:t>tPA</a:t>
            </a:r>
            <a:r>
              <a:rPr lang="en-US" dirty="0"/>
              <a:t>, </a:t>
            </a:r>
            <a:r>
              <a:rPr lang="en-US" dirty="0" err="1"/>
              <a:t>desmoteplase</a:t>
            </a:r>
            <a:r>
              <a:rPr lang="en-US" dirty="0"/>
              <a:t> causes no </a:t>
            </a:r>
            <a:r>
              <a:rPr lang="en-US" dirty="0" err="1"/>
              <a:t>excitotoxic</a:t>
            </a:r>
            <a:r>
              <a:rPr lang="en-US" dirty="0"/>
              <a:t> injury when injected directly into the brain (</a:t>
            </a:r>
            <a:r>
              <a:rPr lang="en-US" dirty="0" err="1"/>
              <a:t>Reddrop</a:t>
            </a:r>
            <a:r>
              <a:rPr lang="en-US" dirty="0"/>
              <a:t> et al., 2005</a:t>
            </a:r>
            <a:r>
              <a:rPr lang="en-US" dirty="0" smtClean="0"/>
              <a:t>).</a:t>
            </a:r>
          </a:p>
          <a:p>
            <a:r>
              <a:rPr lang="en-US" dirty="0" smtClean="0"/>
              <a:t> </a:t>
            </a:r>
            <a:r>
              <a:rPr lang="en-US" dirty="0"/>
              <a:t>A phase II placebo-controlled, double-blind clinical trial of </a:t>
            </a:r>
            <a:r>
              <a:rPr lang="en-US" dirty="0" err="1"/>
              <a:t>desmoteplase</a:t>
            </a:r>
            <a:r>
              <a:rPr lang="en-US" dirty="0"/>
              <a:t> </a:t>
            </a:r>
            <a:r>
              <a:rPr lang="en-US" dirty="0" smtClean="0"/>
              <a:t>found </a:t>
            </a:r>
            <a:r>
              <a:rPr lang="en-US" dirty="0"/>
              <a:t>that </a:t>
            </a:r>
            <a:r>
              <a:rPr lang="en-US" dirty="0" err="1"/>
              <a:t>desmoteplase</a:t>
            </a:r>
            <a:r>
              <a:rPr lang="en-US" dirty="0"/>
              <a:t> restored blood flow (reperfusion of occluded blood vessel) and reduced clinical symptoms in a majority of patients if given up to nine hours after the occurrence of a stroke.  </a:t>
            </a:r>
          </a:p>
        </p:txBody>
      </p:sp>
    </p:spTree>
    <p:extLst>
      <p:ext uri="{BB962C8B-B14F-4D97-AF65-F5344CB8AC3E}">
        <p14:creationId xmlns:p14="http://schemas.microsoft.com/office/powerpoint/2010/main" val="4268950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Occlusions of larger cerebral blood vessels can also be removed by mechanical means (</a:t>
            </a:r>
            <a:r>
              <a:rPr lang="en-US" dirty="0" err="1"/>
              <a:t>Frendl</a:t>
            </a:r>
            <a:r>
              <a:rPr lang="en-US" dirty="0"/>
              <a:t> and </a:t>
            </a:r>
            <a:r>
              <a:rPr lang="en-US" dirty="0" err="1"/>
              <a:t>Csiba</a:t>
            </a:r>
            <a:r>
              <a:rPr lang="en-US" dirty="0"/>
              <a:t>, 2011). </a:t>
            </a:r>
            <a:endParaRPr lang="en-US" dirty="0" smtClean="0"/>
          </a:p>
          <a:p>
            <a:r>
              <a:rPr lang="en-US" dirty="0" smtClean="0"/>
              <a:t>Two </a:t>
            </a:r>
            <a:r>
              <a:rPr lang="en-US" dirty="0"/>
              <a:t>types of medical devices have been developed. Both types are inserted into a cerebral blood vessel and extended until they reach the obstruction. </a:t>
            </a:r>
            <a:endParaRPr lang="en-US" dirty="0" smtClean="0"/>
          </a:p>
          <a:p>
            <a:r>
              <a:rPr lang="en-US" dirty="0" smtClean="0"/>
              <a:t>One </a:t>
            </a:r>
            <a:r>
              <a:rPr lang="en-US" dirty="0"/>
              <a:t>type of device works like a corkscrew, grabbing the obstruction so that the surgeon can pull it out</a:t>
            </a:r>
            <a:r>
              <a:rPr lang="en-US" dirty="0" smtClean="0"/>
              <a:t>.</a:t>
            </a:r>
          </a:p>
          <a:p>
            <a:r>
              <a:rPr lang="en-US" dirty="0" smtClean="0"/>
              <a:t> </a:t>
            </a:r>
            <a:r>
              <a:rPr lang="en-US" dirty="0"/>
              <a:t>The other type of device works by suction: Once the tip of the device touches the obstruction, a vacuum is applied and the surgeon pulls out the clot. </a:t>
            </a:r>
            <a:endParaRPr lang="en-US" dirty="0" smtClean="0"/>
          </a:p>
          <a:p>
            <a:r>
              <a:rPr lang="en-US" dirty="0" smtClean="0"/>
              <a:t>The </a:t>
            </a:r>
            <a:r>
              <a:rPr lang="en-US" dirty="0"/>
              <a:t>disadvantages of these approaches is that some clots are difficult to reach, and attempts at mechanical removal can cause perforation of the blood vessel. Trials of these procedures suggest that use of a suction device is more likely to produce clinical improvement and less likely to cause intracerebral bleeding.</a:t>
            </a:r>
          </a:p>
        </p:txBody>
      </p:sp>
    </p:spTree>
    <p:extLst>
      <p:ext uri="{BB962C8B-B14F-4D97-AF65-F5344CB8AC3E}">
        <p14:creationId xmlns:p14="http://schemas.microsoft.com/office/powerpoint/2010/main" val="3614465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can strokes be prevented? Risk factors that can be reduced by medication or changes in lifestyle include high blood pressure, cigarette smoking, diabetes, and high blood levels of cholesterol. The actions we can take to reduce these risk factors are well known, so I need not describe them here</a:t>
            </a:r>
            <a:r>
              <a:rPr lang="en-US" dirty="0" smtClean="0"/>
              <a:t>.</a:t>
            </a:r>
          </a:p>
          <a:p>
            <a:r>
              <a:rPr lang="en-US" dirty="0" smtClean="0"/>
              <a:t> </a:t>
            </a:r>
            <a:r>
              <a:rPr lang="en-US" dirty="0"/>
              <a:t>Atherosclerosis, a process in which the linings of arteries develop a layer of plaque, deposits of cholesterol, fats, calcium, and cellular waste products, is a precursor to heart attacks (myocardial infarction) and ischemic stroke, </a:t>
            </a:r>
            <a:r>
              <a:rPr lang="en-US" dirty="0" smtClean="0"/>
              <a:t>caused </a:t>
            </a:r>
            <a:r>
              <a:rPr lang="en-US" dirty="0"/>
              <a:t>by clots that form around atherosclerotic plaques in cerebral and cardiac blood vessels. </a:t>
            </a:r>
          </a:p>
        </p:txBody>
      </p:sp>
    </p:spTree>
    <p:extLst>
      <p:ext uri="{BB962C8B-B14F-4D97-AF65-F5344CB8AC3E}">
        <p14:creationId xmlns:p14="http://schemas.microsoft.com/office/powerpoint/2010/main" val="2892844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Atherosclerotic plaques often form in the internal carotid artery—the artery that supplies most of the blood flow to the cerebral hemispheres. These plaques can cause severe narrowing of the interior of the artery, greatly increasing the risk of a massive stroke. </a:t>
            </a:r>
            <a:endParaRPr lang="en-US" dirty="0" smtClean="0"/>
          </a:p>
          <a:p>
            <a:r>
              <a:rPr lang="en-US" dirty="0" smtClean="0"/>
              <a:t>This </a:t>
            </a:r>
            <a:r>
              <a:rPr lang="en-US" dirty="0"/>
              <a:t>narrowing can be visualized in an angiogram, produced by injecting a radiopaque dye into the blood and examining the artery with a computerized X-ray machine. </a:t>
            </a:r>
            <a:endParaRPr lang="en-US" dirty="0" smtClean="0"/>
          </a:p>
          <a:p>
            <a:r>
              <a:rPr lang="en-US" dirty="0" smtClean="0"/>
              <a:t>If </a:t>
            </a:r>
            <a:r>
              <a:rPr lang="en-US" dirty="0"/>
              <a:t>the narrowing is severe, a carotid endarterectomy can be performed. The surgeon makes an incision in the neck that exposes the carotid artery, inserts a shunt in the artery, cuts the artery open, removes the plaque, and sews the artery back again (and the neck too, of course). Endarterectomy has been shown to reduce the risk of stroke by 50 percent in people under 75 years of age</a:t>
            </a:r>
          </a:p>
        </p:txBody>
      </p:sp>
    </p:spTree>
    <p:extLst>
      <p:ext uri="{BB962C8B-B14F-4D97-AF65-F5344CB8AC3E}">
        <p14:creationId xmlns:p14="http://schemas.microsoft.com/office/powerpoint/2010/main" val="3497433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Another surgical treatment involves the placement of a stent in a seriously narrowed carotid </a:t>
            </a:r>
            <a:r>
              <a:rPr lang="en-US" dirty="0" smtClean="0"/>
              <a:t>artery.</a:t>
            </a:r>
          </a:p>
          <a:p>
            <a:r>
              <a:rPr lang="en-US" dirty="0" smtClean="0"/>
              <a:t>An </a:t>
            </a:r>
            <a:r>
              <a:rPr lang="en-US" dirty="0"/>
              <a:t>arterial stent is an implantable device made of a metal mesh that is used to expand and hold open a partially occluded artery. These devices were first developed for treatment of arteries that serve the heart and later modified for use in the carotid artery</a:t>
            </a:r>
            <a:r>
              <a:rPr lang="en-US" dirty="0" smtClean="0"/>
              <a:t>.</a:t>
            </a:r>
          </a:p>
          <a:p>
            <a:r>
              <a:rPr lang="en-US" dirty="0" smtClean="0"/>
              <a:t> </a:t>
            </a:r>
            <a:r>
              <a:rPr lang="en-US" dirty="0"/>
              <a:t>The stent consists of a mesh tube made of springy metal collapsed inside a catheter—a flexible plastic tube. The surgeon cuts open a large artery in the groin and passes the catheter through large arteries up to the neck until the stent reaches the occlusion in the carotid artery. When the catheter is retracted, the stent expands, opening the narrowed artery.</a:t>
            </a:r>
          </a:p>
        </p:txBody>
      </p:sp>
    </p:spTree>
    <p:extLst>
      <p:ext uri="{BB962C8B-B14F-4D97-AF65-F5344CB8AC3E}">
        <p14:creationId xmlns:p14="http://schemas.microsoft.com/office/powerpoint/2010/main" val="458111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Before the carotid stent received unconditional approval, a careful study funded by the U.S. government randomly assigned patients whose condition made them good candidates for the stent to one of two groups: aggressive medical management plus stent or aggressive medical management alone. Based on the successful use of stents to open cardiac arteries, the investigators expected that the study would demonstrate the success of the carotid stent.  Unfortunately, the patients who received the stent had an increased number of strokes and their death rate was higher. </a:t>
            </a:r>
            <a:endParaRPr lang="en-US" dirty="0" smtClean="0"/>
          </a:p>
        </p:txBody>
      </p:sp>
    </p:spTree>
    <p:extLst>
      <p:ext uri="{BB962C8B-B14F-4D97-AF65-F5344CB8AC3E}">
        <p14:creationId xmlns:p14="http://schemas.microsoft.com/office/powerpoint/2010/main" val="360672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Depending on the location of the brain damage, people who have strokes will receive physical therapy, and perhaps speech therapy, to help them recover from their disability. </a:t>
            </a:r>
            <a:endParaRPr lang="en-US" dirty="0" smtClean="0"/>
          </a:p>
          <a:p>
            <a:r>
              <a:rPr lang="en-US" dirty="0" smtClean="0"/>
              <a:t>Several </a:t>
            </a:r>
            <a:r>
              <a:rPr lang="en-US" dirty="0"/>
              <a:t>studies have shown that exercise and sensory stimulation can facilitate recovery from the effects of brain damage (Cotman, </a:t>
            </a:r>
            <a:r>
              <a:rPr lang="en-US" dirty="0" err="1"/>
              <a:t>Berchtold</a:t>
            </a:r>
            <a:r>
              <a:rPr lang="en-US" dirty="0"/>
              <a:t>, and Christie, 2007). </a:t>
            </a:r>
            <a:endParaRPr lang="en-US" dirty="0" smtClean="0"/>
          </a:p>
          <a:p>
            <a:r>
              <a:rPr lang="en-US" dirty="0" smtClean="0"/>
              <a:t>For </a:t>
            </a:r>
            <a:r>
              <a:rPr lang="en-US" dirty="0"/>
              <a:t>example, </a:t>
            </a:r>
            <a:r>
              <a:rPr lang="en-US" dirty="0" err="1"/>
              <a:t>Taub</a:t>
            </a:r>
            <a:r>
              <a:rPr lang="en-US" dirty="0"/>
              <a:t> et al. (2006) studied patients with strokes that impaired their ability to use one arm and hand. They put the unaffected arm in a sling for fourteen days and gave the patients training sessions during which the patients were forced to use the impaired arm. A placebo group received cognitive, relaxation, and physical fitness exercises for the same amount of time. This procedure (which is called constraint-induced movement therapy) produced long-term improvement in the patients’ ability to use the affected arm, apparently by changing connections of the primary motor cortex</a:t>
            </a:r>
          </a:p>
        </p:txBody>
      </p:sp>
    </p:spTree>
    <p:extLst>
      <p:ext uri="{BB962C8B-B14F-4D97-AF65-F5344CB8AC3E}">
        <p14:creationId xmlns:p14="http://schemas.microsoft.com/office/powerpoint/2010/main" val="1606616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In some cases of brain damage or spinal cord damage, patients are unable to perform useful limb movements, even after intensive therapy. In such cases, investigators have attempted to devise brain-computer interfaces that permit the patient to control electronic and mechanical devices to perform useful actions</a:t>
            </a:r>
            <a:r>
              <a:rPr lang="en-US" dirty="0" smtClean="0"/>
              <a:t>.</a:t>
            </a:r>
          </a:p>
          <a:p>
            <a:r>
              <a:rPr lang="en-US" dirty="0" smtClean="0"/>
              <a:t> </a:t>
            </a:r>
            <a:r>
              <a:rPr lang="en-US" dirty="0"/>
              <a:t>Developers of such interfaces have implanted arrays of microelectrodes directly into the patient’s motor cortex and have applied surface </a:t>
            </a:r>
            <a:r>
              <a:rPr lang="en-US" dirty="0" smtClean="0"/>
              <a:t>electrodes </a:t>
            </a:r>
            <a:r>
              <a:rPr lang="en-US" dirty="0"/>
              <a:t>to measure changes in EEG activity transmitted through the skull and scalp. These devices, while still experimental, permit patients to move prosthetic hands, perform actions with multi-jointed robotic arms, and move the cursor of a computer display and operate the computer </a:t>
            </a:r>
          </a:p>
        </p:txBody>
      </p:sp>
    </p:spTree>
    <p:extLst>
      <p:ext uri="{BB962C8B-B14F-4D97-AF65-F5344CB8AC3E}">
        <p14:creationId xmlns:p14="http://schemas.microsoft.com/office/powerpoint/2010/main" val="1661276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Traumatic Brain </a:t>
            </a:r>
            <a:r>
              <a:rPr lang="en-US" dirty="0" smtClean="0"/>
              <a:t>Injury</a:t>
            </a:r>
            <a:endParaRPr lang="en-US" dirty="0"/>
          </a:p>
        </p:txBody>
      </p:sp>
      <p:sp>
        <p:nvSpPr>
          <p:cNvPr id="3" name="Content Placeholder 2"/>
          <p:cNvSpPr>
            <a:spLocks noGrp="1"/>
          </p:cNvSpPr>
          <p:nvPr>
            <p:ph idx="1"/>
          </p:nvPr>
        </p:nvSpPr>
        <p:spPr/>
        <p:txBody>
          <a:bodyPr>
            <a:normAutofit lnSpcReduction="10000"/>
          </a:bodyPr>
          <a:lstStyle/>
          <a:p>
            <a:r>
              <a:rPr lang="en-US" dirty="0"/>
              <a:t>Traumatic brain injury (TBI) is a serious health problem (Chen and </a:t>
            </a:r>
            <a:r>
              <a:rPr lang="en-US" dirty="0" err="1"/>
              <a:t>D’Esposito</a:t>
            </a:r>
            <a:r>
              <a:rPr lang="en-US" dirty="0"/>
              <a:t>, 2010). In the United States alone, approximately 1.4 million people are treated and released from an emergency department, 270,000 people are hospitalized, and 52,000 people die from TBI. Undoubtedly, many other people receive brain injuries but not a diagnosis</a:t>
            </a:r>
            <a:r>
              <a:rPr lang="en-US" dirty="0" smtClean="0"/>
              <a:t>.</a:t>
            </a:r>
          </a:p>
          <a:p>
            <a:r>
              <a:rPr lang="en-US" dirty="0" smtClean="0"/>
              <a:t> </a:t>
            </a:r>
            <a:r>
              <a:rPr lang="en-US" dirty="0"/>
              <a:t>Almost a third of deaths caused by injury involve TBI. Traumatic brain injury can be caused by a projectile or a fall against a sharp object that fractures the skull, causing the brain to be wounded by the object or a piece of the broken skull. Closed-head injuries do not involve penetration of the brain, but these injuries can also cause severe injury or death.</a:t>
            </a:r>
          </a:p>
        </p:txBody>
      </p:sp>
    </p:spTree>
    <p:extLst>
      <p:ext uri="{BB962C8B-B14F-4D97-AF65-F5344CB8AC3E}">
        <p14:creationId xmlns:p14="http://schemas.microsoft.com/office/powerpoint/2010/main" val="132822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Penetrating brain injuries (also called open-head injuries) obviously affect the portion of the brain that is damaged by the object or the bone. In addition, damage to blood vessels can deprive parts of the brain of their normal blood supply, and the accumulation of blood within the brain can cause further damage by exerting pressure within the brain. </a:t>
            </a:r>
            <a:endParaRPr lang="en-US" dirty="0" smtClean="0"/>
          </a:p>
          <a:p>
            <a:r>
              <a:rPr lang="en-US" dirty="0" smtClean="0"/>
              <a:t>Closed-head </a:t>
            </a:r>
            <a:r>
              <a:rPr lang="en-US" dirty="0"/>
              <a:t>injury—for example, caused by a blow with a blunt object against the right side of a person’s forehead—will bruise the right frontal lobe as it comes into violent contact with the inside of the skull. (This blow to the brain is known as the coup.) The brain will then recoil in the opposite direction and smash against the left posterior region of the skull. (This blow is known as the </a:t>
            </a:r>
            <a:r>
              <a:rPr lang="en-US" dirty="0" err="1"/>
              <a:t>contrecoup</a:t>
            </a:r>
            <a:r>
              <a:rPr lang="en-US" dirty="0"/>
              <a:t>.) In many cases, the </a:t>
            </a:r>
            <a:r>
              <a:rPr lang="en-US" dirty="0" err="1"/>
              <a:t>contrecoup</a:t>
            </a:r>
            <a:r>
              <a:rPr lang="en-US" dirty="0"/>
              <a:t> can produce more damage than the coup.</a:t>
            </a:r>
          </a:p>
        </p:txBody>
      </p:sp>
    </p:spTree>
    <p:extLst>
      <p:ext uri="{BB962C8B-B14F-4D97-AF65-F5344CB8AC3E}">
        <p14:creationId xmlns:p14="http://schemas.microsoft.com/office/powerpoint/2010/main" val="3619346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Tumors damage brain tissue by two means: compression and infiltration. </a:t>
            </a:r>
          </a:p>
          <a:p>
            <a:r>
              <a:rPr lang="en-US" dirty="0" smtClean="0"/>
              <a:t>Obviously, any tumor growing in the brain, malignant or benign, can produce neurological symptoms and threaten the patient’s life. Even a benign tumor occupies space and thus pushes against the brain. </a:t>
            </a:r>
          </a:p>
          <a:p>
            <a:r>
              <a:rPr lang="en-US" dirty="0" smtClean="0"/>
              <a:t>The compression can directly destroy brain tissue, or it can do so indirectly by blocking the flow of cerebrospinal fluid and causing hydrocephalus. Even worse are malignant tumors, which cause both compression and infiltration. As a malignant tumor grows, it invades the surrounding region and destroys cells in its path. </a:t>
            </a:r>
            <a:endParaRPr lang="en-US" dirty="0"/>
          </a:p>
        </p:txBody>
      </p:sp>
    </p:spTree>
    <p:extLst>
      <p:ext uri="{BB962C8B-B14F-4D97-AF65-F5344CB8AC3E}">
        <p14:creationId xmlns:p14="http://schemas.microsoft.com/office/powerpoint/2010/main" val="413804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Closed-head injury can damage more than the cerebral cortex at the point of the coup and </a:t>
            </a:r>
            <a:r>
              <a:rPr lang="en-US" dirty="0" err="1"/>
              <a:t>contrecoup</a:t>
            </a:r>
            <a:r>
              <a:rPr lang="en-US" dirty="0"/>
              <a:t>. Bundles of axons can be torn and twisted, blood vessels can be ruptured, and cerebrospinal fluid can distort the walls of the ventricles. And as we saw in the section on seizure disorders, traumatic brain injury can be followed several months later by a chronic seizure disorder</a:t>
            </a:r>
            <a:r>
              <a:rPr lang="en-US" dirty="0" smtClean="0"/>
              <a:t>.</a:t>
            </a:r>
          </a:p>
          <a:p>
            <a:r>
              <a:rPr lang="en-US" dirty="0" smtClean="0"/>
              <a:t> </a:t>
            </a:r>
            <a:r>
              <a:rPr lang="en-US" dirty="0"/>
              <a:t>People who are most likely to sustain TBI include combat veterans, people who participate in sports such as boxing or American football, and motorcyclists and skiers who do not wear helmet</a:t>
            </a:r>
          </a:p>
        </p:txBody>
      </p:sp>
    </p:spTree>
    <p:extLst>
      <p:ext uri="{BB962C8B-B14F-4D97-AF65-F5344CB8AC3E}">
        <p14:creationId xmlns:p14="http://schemas.microsoft.com/office/powerpoint/2010/main" val="2972647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Even mild cases of TBI can greatly increase a person’s risk of sustaining deficits that are not immediately obvious but which manifest themselves as the person ages. For example, the likelihood of Alzheimer’s disease is much higher in a person who has received blows to the head earlier in life. </a:t>
            </a:r>
            <a:endParaRPr lang="en-US" dirty="0" smtClean="0"/>
          </a:p>
          <a:p>
            <a:r>
              <a:rPr lang="en-US" dirty="0" smtClean="0"/>
              <a:t>Besides </a:t>
            </a:r>
            <a:r>
              <a:rPr lang="en-US" dirty="0"/>
              <a:t>causing obvious physical trauma to the brain, TBI results in increased levels of adenosine and glutamate in the traumatized brain tissue. The increased glutamate converts the adenosine from its normal role as an anti-inflammatory agent to an agent that promotes inflammation, which causes further damage. Treatment with a drug that inhibits the release of glutamate can prevent this switch in the role of extracellular adenosine</a:t>
            </a:r>
          </a:p>
        </p:txBody>
      </p:sp>
    </p:spTree>
    <p:extLst>
      <p:ext uri="{BB962C8B-B14F-4D97-AF65-F5344CB8AC3E}">
        <p14:creationId xmlns:p14="http://schemas.microsoft.com/office/powerpoint/2010/main" val="3529319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Treatment of the long-term behavioral and cognitive effects of TBI involve the same strategies as those employed in the treatment of brain damage caused by cerebrovascular accidents.</a:t>
            </a:r>
            <a:endParaRPr lang="en-US" dirty="0"/>
          </a:p>
        </p:txBody>
      </p:sp>
    </p:spTree>
    <p:extLst>
      <p:ext uri="{BB962C8B-B14F-4D97-AF65-F5344CB8AC3E}">
        <p14:creationId xmlns:p14="http://schemas.microsoft.com/office/powerpoint/2010/main" val="61215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Development</a:t>
            </a:r>
          </a:p>
        </p:txBody>
      </p:sp>
      <p:sp>
        <p:nvSpPr>
          <p:cNvPr id="3" name="Content Placeholder 2"/>
          <p:cNvSpPr>
            <a:spLocks noGrp="1"/>
          </p:cNvSpPr>
          <p:nvPr>
            <p:ph idx="1"/>
          </p:nvPr>
        </p:nvSpPr>
        <p:spPr/>
        <p:txBody>
          <a:bodyPr>
            <a:normAutofit fontScale="92500" lnSpcReduction="10000"/>
          </a:bodyPr>
          <a:lstStyle/>
          <a:p>
            <a:r>
              <a:rPr lang="en-US" dirty="0" smtClean="0"/>
              <a:t>As </a:t>
            </a:r>
            <a:r>
              <a:rPr lang="en-US" dirty="0"/>
              <a:t>you will see in this section, brain development can be affected adversely by the presence of toxic chemicals during pregnancy and by genetic abnormalities, both hereditary and nonhereditary. In some instances the result is mental </a:t>
            </a:r>
            <a:r>
              <a:rPr lang="en-US" dirty="0" smtClean="0"/>
              <a:t>retardation.</a:t>
            </a:r>
          </a:p>
          <a:p>
            <a:r>
              <a:rPr lang="en-US" b="1" dirty="0"/>
              <a:t>Toxic Chemicals </a:t>
            </a:r>
            <a:endParaRPr lang="en-US" b="1" dirty="0" smtClean="0"/>
          </a:p>
          <a:p>
            <a:r>
              <a:rPr lang="en-US" dirty="0" smtClean="0"/>
              <a:t>A </a:t>
            </a:r>
            <a:r>
              <a:rPr lang="en-US" dirty="0"/>
              <a:t>common cause of mental retardation is the presence of toxins that impair fetal development during pregnancy. </a:t>
            </a:r>
            <a:endParaRPr lang="en-US" dirty="0" smtClean="0"/>
          </a:p>
          <a:p>
            <a:r>
              <a:rPr lang="en-US" dirty="0" smtClean="0"/>
              <a:t>For </a:t>
            </a:r>
            <a:r>
              <a:rPr lang="en-US" dirty="0"/>
              <a:t>example, if a woman contracts rubella (German measles) early in pregnancy, the toxic chemicals released by the virus interfere with the chemical signals that control normal development of the brain. Most women who receive good health care will be immunized for rubella to prevent them from contracting it during pregnancy. </a:t>
            </a:r>
          </a:p>
        </p:txBody>
      </p:sp>
    </p:spTree>
    <p:extLst>
      <p:ext uri="{BB962C8B-B14F-4D97-AF65-F5344CB8AC3E}">
        <p14:creationId xmlns:p14="http://schemas.microsoft.com/office/powerpoint/2010/main" val="3247078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t>
            </a:r>
            <a:endParaRPr lang="en-US" dirty="0"/>
          </a:p>
        </p:txBody>
      </p:sp>
      <p:sp>
        <p:nvSpPr>
          <p:cNvPr id="3" name="Content Placeholder 2"/>
          <p:cNvSpPr>
            <a:spLocks noGrp="1"/>
          </p:cNvSpPr>
          <p:nvPr>
            <p:ph idx="1"/>
          </p:nvPr>
        </p:nvSpPr>
        <p:spPr/>
        <p:txBody>
          <a:bodyPr>
            <a:normAutofit fontScale="92500"/>
          </a:bodyPr>
          <a:lstStyle/>
          <a:p>
            <a:r>
              <a:rPr lang="en-US" dirty="0"/>
              <a:t>In addition to the toxins produced by viruses, various drugs can adversely affect fetal development. </a:t>
            </a:r>
            <a:endParaRPr lang="en-US" dirty="0" smtClean="0"/>
          </a:p>
          <a:p>
            <a:r>
              <a:rPr lang="en-US" dirty="0" smtClean="0"/>
              <a:t>For </a:t>
            </a:r>
            <a:r>
              <a:rPr lang="en-US" dirty="0"/>
              <a:t>example, mental retardation can be caused by the ingestion of alcohol during pregnancy—especially during the third to fourth week </a:t>
            </a:r>
            <a:r>
              <a:rPr lang="en-US" dirty="0" smtClean="0"/>
              <a:t>.</a:t>
            </a:r>
          </a:p>
          <a:p>
            <a:r>
              <a:rPr lang="en-US" dirty="0" smtClean="0"/>
              <a:t>Babies </a:t>
            </a:r>
            <a:r>
              <a:rPr lang="en-US" dirty="0"/>
              <a:t>born to alcoholic women are typically smaller than average and develop more slowly. </a:t>
            </a:r>
            <a:endParaRPr lang="en-US" dirty="0" smtClean="0"/>
          </a:p>
          <a:p>
            <a:r>
              <a:rPr lang="en-US" dirty="0" smtClean="0"/>
              <a:t>Many </a:t>
            </a:r>
            <a:r>
              <a:rPr lang="en-US" dirty="0"/>
              <a:t>of them exhibit </a:t>
            </a:r>
            <a:r>
              <a:rPr lang="en-US" b="1" dirty="0"/>
              <a:t>fetal alcohol syndrome</a:t>
            </a:r>
            <a:r>
              <a:rPr lang="en-US" dirty="0"/>
              <a:t>, which is characterized by abnormal facial development and deficient brain development. </a:t>
            </a:r>
            <a:endParaRPr lang="en-US" dirty="0" smtClean="0"/>
          </a:p>
          <a:p>
            <a:r>
              <a:rPr lang="en-US" dirty="0" smtClean="0"/>
              <a:t>The </a:t>
            </a:r>
            <a:r>
              <a:rPr lang="en-US" dirty="0"/>
              <a:t>facial abnormalities are relatively unimportant, of course. Much more serious are the abnormalities in the development of the brain.</a:t>
            </a:r>
          </a:p>
        </p:txBody>
      </p:sp>
    </p:spTree>
    <p:extLst>
      <p:ext uri="{BB962C8B-B14F-4D97-AF65-F5344CB8AC3E}">
        <p14:creationId xmlns:p14="http://schemas.microsoft.com/office/powerpoint/2010/main" val="1866543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woman need not be an alcoholic to impair the development of her offspring; some investigators believe that fetal alcohol syndrome can be caused by a single alcoholic binge during a critical period of fetal development. </a:t>
            </a:r>
            <a:endParaRPr lang="en-US" dirty="0" smtClean="0"/>
          </a:p>
          <a:p>
            <a:r>
              <a:rPr lang="en-US" dirty="0" smtClean="0"/>
              <a:t>Now </a:t>
            </a:r>
            <a:r>
              <a:rPr lang="en-US" dirty="0"/>
              <a:t>that we recognize the dangers of this syndrome, pregnant women are advised to abstain from alcohol (and from other drugs not specifically prescribed by their physicians) while their bodies are engaged in the task of sustaining the development of another human being.</a:t>
            </a:r>
          </a:p>
        </p:txBody>
      </p:sp>
    </p:spTree>
    <p:extLst>
      <p:ext uri="{BB962C8B-B14F-4D97-AF65-F5344CB8AC3E}">
        <p14:creationId xmlns:p14="http://schemas.microsoft.com/office/powerpoint/2010/main" val="4065608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Inherited Metabolic Disorders</a:t>
            </a:r>
          </a:p>
        </p:txBody>
      </p:sp>
      <p:sp>
        <p:nvSpPr>
          <p:cNvPr id="3" name="Content Placeholder 2"/>
          <p:cNvSpPr>
            <a:spLocks noGrp="1"/>
          </p:cNvSpPr>
          <p:nvPr>
            <p:ph idx="1"/>
          </p:nvPr>
        </p:nvSpPr>
        <p:spPr/>
        <p:txBody>
          <a:bodyPr>
            <a:normAutofit fontScale="92500" lnSpcReduction="10000"/>
          </a:bodyPr>
          <a:lstStyle/>
          <a:p>
            <a:r>
              <a:rPr lang="en-US" dirty="0"/>
              <a:t>Several inherited “errors of metabolism” can cause brain damage or impair brain development. </a:t>
            </a:r>
            <a:endParaRPr lang="en-US" dirty="0" smtClean="0"/>
          </a:p>
          <a:p>
            <a:r>
              <a:rPr lang="en-US" dirty="0" smtClean="0"/>
              <a:t>Normal </a:t>
            </a:r>
            <a:r>
              <a:rPr lang="en-US" dirty="0"/>
              <a:t>functioning of cells requires intricate interactions among countless biochemical systems. </a:t>
            </a:r>
            <a:endParaRPr lang="en-US" dirty="0" smtClean="0"/>
          </a:p>
          <a:p>
            <a:r>
              <a:rPr lang="en-US" dirty="0" smtClean="0"/>
              <a:t>As </a:t>
            </a:r>
            <a:r>
              <a:rPr lang="en-US" dirty="0"/>
              <a:t>you know, these systems depend on enzymes, which are responsible for constructing or breaking down particular chemical compounds. </a:t>
            </a:r>
            <a:endParaRPr lang="en-US" dirty="0" smtClean="0"/>
          </a:p>
          <a:p>
            <a:r>
              <a:rPr lang="en-US" dirty="0" smtClean="0"/>
              <a:t>Enzymes </a:t>
            </a:r>
            <a:r>
              <a:rPr lang="en-US" dirty="0"/>
              <a:t>are proteins and therefore are produced by mechanisms involving the chromosomes, which contain the recipes for their synthesis. “Errors of metabolism” are genetic abnormalities in which the recipe for a particular enzyme is in error, so the enzyme cannot be synthesized. </a:t>
            </a:r>
            <a:endParaRPr lang="en-US" dirty="0" smtClean="0"/>
          </a:p>
          <a:p>
            <a:r>
              <a:rPr lang="en-US" dirty="0" smtClean="0"/>
              <a:t>If </a:t>
            </a:r>
            <a:r>
              <a:rPr lang="en-US" dirty="0"/>
              <a:t>the enzyme is a critical one, the results can be very serious.</a:t>
            </a:r>
          </a:p>
        </p:txBody>
      </p:sp>
    </p:spTree>
    <p:extLst>
      <p:ext uri="{BB962C8B-B14F-4D97-AF65-F5344CB8AC3E}">
        <p14:creationId xmlns:p14="http://schemas.microsoft.com/office/powerpoint/2010/main" val="2416487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There are at least a hundred different inherited metabolic disorders that can affect the development of the brain. </a:t>
            </a:r>
            <a:endParaRPr lang="en-US" dirty="0" smtClean="0"/>
          </a:p>
          <a:p>
            <a:r>
              <a:rPr lang="en-US" dirty="0" smtClean="0"/>
              <a:t>The </a:t>
            </a:r>
            <a:r>
              <a:rPr lang="en-US" dirty="0"/>
              <a:t>most common and best-known is called </a:t>
            </a:r>
            <a:r>
              <a:rPr lang="en-US" b="1" dirty="0"/>
              <a:t>phenylketonuria (PKU). </a:t>
            </a:r>
            <a:r>
              <a:rPr lang="en-US" dirty="0"/>
              <a:t>This disease is caused by an inherited lack of an enzyme that converts phenylalanine (an amino acid) into tyrosine (another amino acid). </a:t>
            </a:r>
            <a:endParaRPr lang="en-US" dirty="0" smtClean="0"/>
          </a:p>
          <a:p>
            <a:r>
              <a:rPr lang="en-US" dirty="0" smtClean="0"/>
              <a:t>Excessive </a:t>
            </a:r>
            <a:r>
              <a:rPr lang="en-US" dirty="0"/>
              <a:t>amounts of phenylalanine in the blood interfere with the </a:t>
            </a:r>
            <a:r>
              <a:rPr lang="en-US" dirty="0" err="1"/>
              <a:t>myelinization</a:t>
            </a:r>
            <a:r>
              <a:rPr lang="en-US" dirty="0"/>
              <a:t> of neurons in the central nervous system. </a:t>
            </a:r>
            <a:endParaRPr lang="en-US" dirty="0" smtClean="0"/>
          </a:p>
          <a:p>
            <a:r>
              <a:rPr lang="en-US" dirty="0" smtClean="0"/>
              <a:t>Much </a:t>
            </a:r>
            <a:r>
              <a:rPr lang="en-US" dirty="0"/>
              <a:t>of the </a:t>
            </a:r>
            <a:r>
              <a:rPr lang="en-US" dirty="0" err="1"/>
              <a:t>myelinization</a:t>
            </a:r>
            <a:r>
              <a:rPr lang="en-US" dirty="0"/>
              <a:t> of the cerebral hemispheres takes place after birth</a:t>
            </a:r>
            <a:r>
              <a:rPr lang="en-US" dirty="0" smtClean="0"/>
              <a:t>.</a:t>
            </a:r>
          </a:p>
          <a:p>
            <a:r>
              <a:rPr lang="en-US" dirty="0" smtClean="0"/>
              <a:t> </a:t>
            </a:r>
            <a:r>
              <a:rPr lang="en-US" dirty="0"/>
              <a:t>Thus, when an infant born with PKU receives foods containing phenylalanine, the amino acid accumulates, and the brain fails to develop normally. The result is severe mental retardation, with an average IQ of approximately 20 by 6 years of age.</a:t>
            </a:r>
          </a:p>
        </p:txBody>
      </p:sp>
    </p:spTree>
    <p:extLst>
      <p:ext uri="{BB962C8B-B14F-4D97-AF65-F5344CB8AC3E}">
        <p14:creationId xmlns:p14="http://schemas.microsoft.com/office/powerpoint/2010/main" val="1536014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Fortunately, PKU can be treated by putting the infant on a low-phenylalanine diet. </a:t>
            </a:r>
            <a:endParaRPr lang="en-US" dirty="0" smtClean="0"/>
          </a:p>
          <a:p>
            <a:r>
              <a:rPr lang="en-US" dirty="0" smtClean="0"/>
              <a:t>The </a:t>
            </a:r>
            <a:r>
              <a:rPr lang="en-US" dirty="0"/>
              <a:t>diet keeps the blood level of phenylalanine low, and </a:t>
            </a:r>
            <a:r>
              <a:rPr lang="en-US" dirty="0" err="1"/>
              <a:t>myelinization</a:t>
            </a:r>
            <a:r>
              <a:rPr lang="en-US" dirty="0"/>
              <a:t> of the central nervous system takes place normally. Diagnosing PKU immediately after birth is imperative so that the infant’s brain is never exposed to high levels of phenylalanine. </a:t>
            </a:r>
            <a:endParaRPr lang="en-US" dirty="0" smtClean="0"/>
          </a:p>
          <a:p>
            <a:r>
              <a:rPr lang="en-US" dirty="0" smtClean="0"/>
              <a:t>Consequently</a:t>
            </a:r>
            <a:r>
              <a:rPr lang="en-US" dirty="0"/>
              <a:t>, many governments have passed laws that mandate a PKU test for all newborn babies. The test is inexpensive and accurate, and it has prevented many cases of mental retardation.</a:t>
            </a:r>
          </a:p>
        </p:txBody>
      </p:sp>
    </p:spTree>
    <p:extLst>
      <p:ext uri="{BB962C8B-B14F-4D97-AF65-F5344CB8AC3E}">
        <p14:creationId xmlns:p14="http://schemas.microsoft.com/office/powerpoint/2010/main" val="41221505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Some other inherited metabolic disorders cannot yet be treated successfully</a:t>
            </a:r>
            <a:r>
              <a:rPr lang="en-US" dirty="0" smtClean="0"/>
              <a:t>.</a:t>
            </a:r>
          </a:p>
          <a:p>
            <a:r>
              <a:rPr lang="en-US" dirty="0" smtClean="0"/>
              <a:t> </a:t>
            </a:r>
            <a:r>
              <a:rPr lang="en-US" dirty="0"/>
              <a:t>For example, </a:t>
            </a:r>
            <a:r>
              <a:rPr lang="en-US" b="1" dirty="0" err="1"/>
              <a:t>TaySachs</a:t>
            </a:r>
            <a:r>
              <a:rPr lang="en-US" b="1" dirty="0"/>
              <a:t> disease</a:t>
            </a:r>
            <a:r>
              <a:rPr lang="en-US" dirty="0"/>
              <a:t>, which occurs mainly in children of Eastern European Jewish descent, causes the brain to swell and damage itself against the inside of the skull and against the folds of the dura mater that encase it. </a:t>
            </a:r>
            <a:endParaRPr lang="en-US" dirty="0" smtClean="0"/>
          </a:p>
          <a:p>
            <a:r>
              <a:rPr lang="en-US" dirty="0" smtClean="0"/>
              <a:t>The </a:t>
            </a:r>
            <a:r>
              <a:rPr lang="en-US" dirty="0"/>
              <a:t>neurological symptoms begin by 4 months of age and include an exaggerated startle response to sounds, listlessness, irritability, spasticity, seizures, dementia, and finally, death. </a:t>
            </a:r>
            <a:endParaRPr lang="en-US" dirty="0" smtClean="0"/>
          </a:p>
          <a:p>
            <a:r>
              <a:rPr lang="en-US" dirty="0" err="1" smtClean="0"/>
              <a:t>Tay</a:t>
            </a:r>
            <a:r>
              <a:rPr lang="en-US" dirty="0" smtClean="0"/>
              <a:t>-Sachs </a:t>
            </a:r>
            <a:r>
              <a:rPr lang="en-US" dirty="0"/>
              <a:t>disease is one of several metabolic “storage” disorders. All cells contain sacs of material encased in membrane, called lysosomes (“dissolving bodies”). </a:t>
            </a:r>
            <a:endParaRPr lang="en-US" dirty="0" smtClean="0"/>
          </a:p>
        </p:txBody>
      </p:sp>
    </p:spTree>
    <p:extLst>
      <p:ext uri="{BB962C8B-B14F-4D97-AF65-F5344CB8AC3E}">
        <p14:creationId xmlns:p14="http://schemas.microsoft.com/office/powerpoint/2010/main" val="416431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Tumors do not arise from neurons, because mature neurons are not capable of dividing. Instead, they arise from other cells found in the brain or from metastases originating elsewhere in the body. The most common types are listed in Table 1. </a:t>
            </a:r>
            <a:endParaRPr lang="en-US" dirty="0"/>
          </a:p>
          <a:p>
            <a:r>
              <a:rPr lang="en-US" dirty="0" smtClean="0"/>
              <a:t> The most serious types of tumors are metastases and the gliomas (derived from various types of glial cells), which are usually very malignant and fast growing. Some tumors are sensitive to radiation and can be destroyed by a beam of radiation focused on them. Usually, a neurosurgeon first removes as much of the tumor as possible, and then the remaining cells are targeted by the radiation.</a:t>
            </a:r>
            <a:endParaRPr lang="en-US" dirty="0"/>
          </a:p>
        </p:txBody>
      </p:sp>
    </p:spTree>
    <p:extLst>
      <p:ext uri="{BB962C8B-B14F-4D97-AF65-F5344CB8AC3E}">
        <p14:creationId xmlns:p14="http://schemas.microsoft.com/office/powerpoint/2010/main" val="2107527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These sacs constitute the cell’s rubbish-removal system; they contain enzymes that break down waste substances that cells produce in the course of their normal activities. </a:t>
            </a:r>
            <a:endParaRPr lang="en-US" dirty="0" smtClean="0"/>
          </a:p>
          <a:p>
            <a:r>
              <a:rPr lang="en-US" dirty="0" smtClean="0"/>
              <a:t>The </a:t>
            </a:r>
            <a:r>
              <a:rPr lang="en-US" dirty="0"/>
              <a:t>broken-down waste products are then recycled (used by the cells again) or excreted. Metabolic storage disorders are genetic errors of metabolism in which one or more vital enzymes are missing. </a:t>
            </a:r>
          </a:p>
          <a:p>
            <a:r>
              <a:rPr lang="en-US" dirty="0"/>
              <a:t>Because of this, particular kinds of waste products cannot be destroyed by the lysosomes, so they accumulate.</a:t>
            </a:r>
          </a:p>
        </p:txBody>
      </p:sp>
    </p:spTree>
    <p:extLst>
      <p:ext uri="{BB962C8B-B14F-4D97-AF65-F5344CB8AC3E}">
        <p14:creationId xmlns:p14="http://schemas.microsoft.com/office/powerpoint/2010/main" val="3496361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 The lysosomes get larger and larger, the cells get larger and larger, and eventually the brain begins to swell and become damaged. </a:t>
            </a:r>
            <a:endParaRPr lang="en-US" dirty="0" smtClean="0"/>
          </a:p>
          <a:p>
            <a:r>
              <a:rPr lang="en-US" dirty="0" smtClean="0"/>
              <a:t>Researchers </a:t>
            </a:r>
            <a:r>
              <a:rPr lang="en-US" dirty="0"/>
              <a:t>investigating hereditary errors of metabolism hope to prevent or treat these disorders in several ways. </a:t>
            </a:r>
            <a:endParaRPr lang="en-US" dirty="0" smtClean="0"/>
          </a:p>
          <a:p>
            <a:r>
              <a:rPr lang="en-US" dirty="0" smtClean="0"/>
              <a:t>Some</a:t>
            </a:r>
            <a:r>
              <a:rPr lang="en-US" dirty="0"/>
              <a:t>, like PKU, will be treated by avoiding a constituent of the diet that cannot be tolerated</a:t>
            </a:r>
            <a:r>
              <a:rPr lang="en-US" dirty="0" smtClean="0"/>
              <a:t>.</a:t>
            </a:r>
          </a:p>
          <a:p>
            <a:r>
              <a:rPr lang="en-US" dirty="0" smtClean="0"/>
              <a:t> </a:t>
            </a:r>
            <a:r>
              <a:rPr lang="en-US" dirty="0"/>
              <a:t>Others will be treated by administering a substance that the body requires. Still others may be cured some day by the techniques of genetic engineering. </a:t>
            </a:r>
            <a:endParaRPr lang="en-US" dirty="0" smtClean="0"/>
          </a:p>
          <a:p>
            <a:r>
              <a:rPr lang="en-US" dirty="0" smtClean="0"/>
              <a:t>Researchers </a:t>
            </a:r>
            <a:r>
              <a:rPr lang="en-US" dirty="0"/>
              <a:t>hope to develop genetically modified viruses that will insert into the infant’s cells genetic information needed to produce the enzymes that the cells lack, leaving the rest of the cells’ functions intact</a:t>
            </a:r>
          </a:p>
        </p:txBody>
      </p:sp>
    </p:spTree>
    <p:extLst>
      <p:ext uri="{BB962C8B-B14F-4D97-AF65-F5344CB8AC3E}">
        <p14:creationId xmlns:p14="http://schemas.microsoft.com/office/powerpoint/2010/main" val="3817831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 Syndrome</a:t>
            </a:r>
          </a:p>
        </p:txBody>
      </p:sp>
      <p:sp>
        <p:nvSpPr>
          <p:cNvPr id="3" name="Content Placeholder 2"/>
          <p:cNvSpPr>
            <a:spLocks noGrp="1"/>
          </p:cNvSpPr>
          <p:nvPr>
            <p:ph idx="1"/>
          </p:nvPr>
        </p:nvSpPr>
        <p:spPr/>
        <p:txBody>
          <a:bodyPr>
            <a:normAutofit/>
          </a:bodyPr>
          <a:lstStyle/>
          <a:p>
            <a:r>
              <a:rPr lang="en-US" dirty="0" smtClean="0"/>
              <a:t>Down </a:t>
            </a:r>
            <a:r>
              <a:rPr lang="en-US" dirty="0"/>
              <a:t>syndrome is a congenital disorder that results in abnormal development of the brain, producing mental retardation in varying degrees. Congenital does not necessarily mean hereditary; it simply refers to a disorder that one is born with</a:t>
            </a:r>
            <a:r>
              <a:rPr lang="en-US" dirty="0" smtClean="0"/>
              <a:t>.</a:t>
            </a:r>
          </a:p>
          <a:p>
            <a:r>
              <a:rPr lang="en-US" dirty="0" smtClean="0"/>
              <a:t> </a:t>
            </a:r>
            <a:r>
              <a:rPr lang="en-US" dirty="0"/>
              <a:t>Down syndrome is caused not by the inheritance of a faulty gene but by the possession of an extra twenty-first chromosome. In fact, a small portion of the twenty-first chromosome, which includes approximately 300 genes, contains the critical region (</a:t>
            </a:r>
            <a:r>
              <a:rPr lang="en-US" dirty="0" err="1"/>
              <a:t>Belichenko</a:t>
            </a:r>
            <a:r>
              <a:rPr lang="en-US" dirty="0"/>
              <a:t> et al., 2010). </a:t>
            </a:r>
          </a:p>
        </p:txBody>
      </p:sp>
    </p:spTree>
    <p:extLst>
      <p:ext uri="{BB962C8B-B14F-4D97-AF65-F5344CB8AC3E}">
        <p14:creationId xmlns:p14="http://schemas.microsoft.com/office/powerpoint/2010/main" val="2574692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syndrome is closely associated with the mother’s age; in most cases something goes wrong with some of her ova, resulting in the presence of two (rather than one) twenty-first chromosomes. When fertilization occurs, the addition of the father’s twenty-first chromosome makes three, rather than two. </a:t>
            </a:r>
            <a:endParaRPr lang="en-US" dirty="0" smtClean="0"/>
          </a:p>
          <a:p>
            <a:r>
              <a:rPr lang="en-US" dirty="0" smtClean="0"/>
              <a:t>The </a:t>
            </a:r>
            <a:r>
              <a:rPr lang="en-US" dirty="0"/>
              <a:t>extra chromosome presumably causes biochemical changes that impair normal brain development. </a:t>
            </a:r>
            <a:endParaRPr lang="en-US" dirty="0" smtClean="0"/>
          </a:p>
          <a:p>
            <a:r>
              <a:rPr lang="en-US" dirty="0" smtClean="0"/>
              <a:t>The </a:t>
            </a:r>
            <a:r>
              <a:rPr lang="en-US" dirty="0"/>
              <a:t>development of amniocentesis, a procedure whereby some fluid is withdrawn from a pregnant woman’s uterus through a hypodermic syringe, has allowed physicians to identify fetal cells with chromosomal abnormalities and thus to determine whether the fetus carries Down syndrome. </a:t>
            </a:r>
          </a:p>
        </p:txBody>
      </p:sp>
    </p:spTree>
    <p:extLst>
      <p:ext uri="{BB962C8B-B14F-4D97-AF65-F5344CB8AC3E}">
        <p14:creationId xmlns:p14="http://schemas.microsoft.com/office/powerpoint/2010/main" val="23179570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Down syndrome, described in 1866 by John Langdon Down, occurs in approximately 1 out of 700 births. </a:t>
            </a:r>
            <a:endParaRPr lang="en-US" dirty="0" smtClean="0"/>
          </a:p>
          <a:p>
            <a:r>
              <a:rPr lang="en-US" dirty="0" smtClean="0"/>
              <a:t>An </a:t>
            </a:r>
            <a:r>
              <a:rPr lang="en-US" dirty="0"/>
              <a:t>experienced observer can recognize people with this disorder; they have round heads; thick, protruding tongues that tend to keep the mouth open much of the time; stubby hands; short stature; low-set ears; and somewhat slanting eyelids. They are slow to learn to talk, but most do talk by 5 years of age. </a:t>
            </a:r>
            <a:endParaRPr lang="en-US" dirty="0" smtClean="0"/>
          </a:p>
          <a:p>
            <a:r>
              <a:rPr lang="en-US" smtClean="0"/>
              <a:t>The </a:t>
            </a:r>
            <a:r>
              <a:rPr lang="en-US" dirty="0"/>
              <a:t>brain of a person with Down syndrome is approximately 10 percent lighter than that of a normal person, the convolutions (gyri and sulci) are simpler and smaller, the frontal lobes are small, and the superior temporal gyrus (the location of Wernicke’s area) is thin</a:t>
            </a:r>
            <a:r>
              <a:rPr lang="en-US"/>
              <a:t>. </a:t>
            </a:r>
            <a:endParaRPr lang="en-US" smtClean="0"/>
          </a:p>
          <a:p>
            <a:r>
              <a:rPr lang="en-US" smtClean="0"/>
              <a:t>After </a:t>
            </a:r>
            <a:r>
              <a:rPr lang="en-US" dirty="0"/>
              <a:t>age 30 the brain develops abnormal microscopic structures and begins to degenerate. Because this degeneration resembles that of Alzheimer’s disease, it will be discussed in the next section. If efforts to develop effective therapies for Alzheimer’s disease are successful, they might also be useful in preventing the degeneration seen in the brains of people with Down syndrome.</a:t>
            </a:r>
          </a:p>
        </p:txBody>
      </p:sp>
    </p:spTree>
    <p:extLst>
      <p:ext uri="{BB962C8B-B14F-4D97-AF65-F5344CB8AC3E}">
        <p14:creationId xmlns:p14="http://schemas.microsoft.com/office/powerpoint/2010/main" val="2293951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Degenerative Disorders</a:t>
            </a:r>
          </a:p>
        </p:txBody>
      </p:sp>
      <p:sp>
        <p:nvSpPr>
          <p:cNvPr id="3" name="Content Placeholder 2"/>
          <p:cNvSpPr>
            <a:spLocks noGrp="1"/>
          </p:cNvSpPr>
          <p:nvPr>
            <p:ph idx="1"/>
          </p:nvPr>
        </p:nvSpPr>
        <p:spPr/>
        <p:txBody>
          <a:bodyPr>
            <a:normAutofit lnSpcReduction="10000"/>
          </a:bodyPr>
          <a:lstStyle/>
          <a:p>
            <a:r>
              <a:rPr lang="en-GB" dirty="0"/>
              <a:t>The outbreak of bovine spongiform encephalopathy (BSE, or “mad cow disease”) in Great Britain in the late 1980s and early 1990s brought a peculiar form of brain disease to public attention</a:t>
            </a:r>
            <a:r>
              <a:rPr lang="en-GB" dirty="0" smtClean="0"/>
              <a:t>.</a:t>
            </a:r>
          </a:p>
          <a:p>
            <a:r>
              <a:rPr lang="en-GB" dirty="0" smtClean="0"/>
              <a:t> </a:t>
            </a:r>
            <a:r>
              <a:rPr lang="en-GB" dirty="0"/>
              <a:t>BSE is a transmissible spongiform encephalopathy (TSE)—a fatal contagious brain disease (“encephalopathy”) whose degenerative process gives the brain a </a:t>
            </a:r>
            <a:r>
              <a:rPr lang="en-GB" dirty="0" err="1"/>
              <a:t>spongelike</a:t>
            </a:r>
            <a:r>
              <a:rPr lang="en-GB" dirty="0"/>
              <a:t> (or Swiss cheese-like) appearance. </a:t>
            </a:r>
            <a:endParaRPr lang="en-GB" dirty="0" smtClean="0"/>
          </a:p>
          <a:p>
            <a:r>
              <a:rPr lang="en-GB" dirty="0" smtClean="0"/>
              <a:t>Besides </a:t>
            </a:r>
            <a:r>
              <a:rPr lang="en-GB" dirty="0"/>
              <a:t>BSE, these diseases include Creutzfeldt-Jakob disease, fatal familial insomnia, and </a:t>
            </a:r>
            <a:r>
              <a:rPr lang="en-GB" dirty="0" err="1"/>
              <a:t>kuru</a:t>
            </a:r>
            <a:r>
              <a:rPr lang="en-GB" dirty="0"/>
              <a:t>, which affect humans, and </a:t>
            </a:r>
            <a:r>
              <a:rPr lang="en-GB" dirty="0" err="1"/>
              <a:t>scrapie</a:t>
            </a:r>
            <a:r>
              <a:rPr lang="en-GB" dirty="0"/>
              <a:t>, which primarily affects sheep. </a:t>
            </a:r>
            <a:r>
              <a:rPr lang="en-GB" dirty="0" err="1"/>
              <a:t>Scrapie</a:t>
            </a:r>
            <a:r>
              <a:rPr lang="en-GB" dirty="0"/>
              <a:t> cannot be transmitted to humans, but BSE can, and it produces a variant of Creutzfeldt-Jakob disease. </a:t>
            </a:r>
          </a:p>
        </p:txBody>
      </p:sp>
    </p:spTree>
    <p:extLst>
      <p:ext uri="{BB962C8B-B14F-4D97-AF65-F5344CB8AC3E}">
        <p14:creationId xmlns:p14="http://schemas.microsoft.com/office/powerpoint/2010/main" val="3931203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t>Unlike other transmissible diseases, TSEs are caused not by microorganisms, but by simple proteins, which have been called prions, or “protein infectious agents” (</a:t>
            </a:r>
            <a:r>
              <a:rPr lang="en-GB" dirty="0" err="1"/>
              <a:t>Prusiner</a:t>
            </a:r>
            <a:r>
              <a:rPr lang="en-GB" dirty="0"/>
              <a:t>, 1982</a:t>
            </a:r>
            <a:r>
              <a:rPr lang="en-GB" dirty="0" smtClean="0"/>
              <a:t>).</a:t>
            </a:r>
          </a:p>
          <a:p>
            <a:r>
              <a:rPr lang="en-GB" dirty="0" smtClean="0"/>
              <a:t> </a:t>
            </a:r>
            <a:r>
              <a:rPr lang="en-GB" dirty="0"/>
              <a:t>Prion proteins are found primarily in the membrane of neurons, where they are believed to play a role in synaptic function and in preservation of the myelin sheath (</a:t>
            </a:r>
            <a:r>
              <a:rPr lang="en-GB" dirty="0" err="1"/>
              <a:t>Popko</a:t>
            </a:r>
            <a:r>
              <a:rPr lang="en-GB" dirty="0"/>
              <a:t>, 2010</a:t>
            </a:r>
            <a:r>
              <a:rPr lang="en-GB" dirty="0" smtClean="0"/>
              <a:t>).</a:t>
            </a:r>
          </a:p>
          <a:p>
            <a:r>
              <a:rPr lang="en-GB" dirty="0" smtClean="0"/>
              <a:t> </a:t>
            </a:r>
            <a:r>
              <a:rPr lang="en-GB" dirty="0"/>
              <a:t>Prion proteins are resistant to levels of heat that denature normal proteins, which explains why cooking meat from cattle with BSE does not destroy the infectious agent. </a:t>
            </a:r>
            <a:endParaRPr lang="en-GB" dirty="0" smtClean="0"/>
          </a:p>
          <a:p>
            <a:r>
              <a:rPr lang="en-GB" dirty="0" smtClean="0"/>
              <a:t>The </a:t>
            </a:r>
            <a:r>
              <a:rPr lang="en-GB" dirty="0"/>
              <a:t>sequence of amino acids of normal prion protein (</a:t>
            </a:r>
            <a:r>
              <a:rPr lang="en-GB" dirty="0" err="1"/>
              <a:t>PrPc</a:t>
            </a:r>
            <a:r>
              <a:rPr lang="en-GB" dirty="0"/>
              <a:t>) and infectious prion (</a:t>
            </a:r>
            <a:r>
              <a:rPr lang="en-GB" dirty="0" err="1"/>
              <a:t>PrPSc</a:t>
            </a:r>
            <a:r>
              <a:rPr lang="en-GB" dirty="0"/>
              <a:t>) are identical. How, then, can two proteins with the same amino acid sequences have such different effects? </a:t>
            </a:r>
            <a:endParaRPr lang="en-GB" dirty="0" smtClean="0"/>
          </a:p>
          <a:p>
            <a:r>
              <a:rPr lang="en-GB" dirty="0" smtClean="0"/>
              <a:t>The </a:t>
            </a:r>
            <a:r>
              <a:rPr lang="en-GB" dirty="0"/>
              <a:t>answer is that the functions of proteins are determined largely by their three-dimensional shapes. The only difference between </a:t>
            </a:r>
            <a:r>
              <a:rPr lang="en-GB" dirty="0" err="1"/>
              <a:t>PrPc</a:t>
            </a:r>
            <a:r>
              <a:rPr lang="en-GB" dirty="0"/>
              <a:t> and </a:t>
            </a:r>
            <a:r>
              <a:rPr lang="en-GB" dirty="0" err="1"/>
              <a:t>PrPSc</a:t>
            </a:r>
            <a:r>
              <a:rPr lang="en-GB" dirty="0"/>
              <a:t> is the way the protein is folded. Once </a:t>
            </a:r>
            <a:r>
              <a:rPr lang="en-GB" dirty="0" err="1"/>
              <a:t>misfolded</a:t>
            </a:r>
            <a:r>
              <a:rPr lang="en-GB" dirty="0"/>
              <a:t> </a:t>
            </a:r>
            <a:r>
              <a:rPr lang="en-GB" dirty="0" err="1"/>
              <a:t>PrPSc</a:t>
            </a:r>
            <a:r>
              <a:rPr lang="en-GB" dirty="0"/>
              <a:t> is introduced into a cell, it causes normal </a:t>
            </a:r>
            <a:r>
              <a:rPr lang="en-GB" dirty="0" err="1"/>
              <a:t>PrPc</a:t>
            </a:r>
            <a:r>
              <a:rPr lang="en-GB" dirty="0"/>
              <a:t> to become </a:t>
            </a:r>
            <a:r>
              <a:rPr lang="en-GB" dirty="0" err="1"/>
              <a:t>misfolded</a:t>
            </a:r>
            <a:r>
              <a:rPr lang="en-GB" dirty="0"/>
              <a:t> as well. The process of this transformation ultimately kills them. </a:t>
            </a:r>
          </a:p>
        </p:txBody>
      </p:sp>
    </p:spTree>
    <p:extLst>
      <p:ext uri="{BB962C8B-B14F-4D97-AF65-F5344CB8AC3E}">
        <p14:creationId xmlns:p14="http://schemas.microsoft.com/office/powerpoint/2010/main" val="2603613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b="1" dirty="0"/>
              <a:t>A familial form of Creutzfeldt-Jakob disease is transmitted as a dominant trait, caused by a mutation of the PRNP gene located on the short arm of chromosome 20, which codes for the human prion protein gene. </a:t>
            </a:r>
            <a:endParaRPr lang="en-GB" b="1" dirty="0" smtClean="0"/>
          </a:p>
          <a:p>
            <a:r>
              <a:rPr lang="en-GB" b="1" dirty="0" smtClean="0"/>
              <a:t>However</a:t>
            </a:r>
            <a:r>
              <a:rPr lang="en-GB" b="1" dirty="0"/>
              <a:t>, most cases of Creutzfeldt-Jakob disease are </a:t>
            </a:r>
            <a:r>
              <a:rPr lang="en-GB" b="1" dirty="0" smtClean="0"/>
              <a:t>irregular. </a:t>
            </a:r>
            <a:r>
              <a:rPr lang="en-GB" b="1" dirty="0"/>
              <a:t>That is, they occur in people without a family history of prion protein disease. </a:t>
            </a:r>
            <a:endParaRPr lang="en-GB" b="1" dirty="0" smtClean="0"/>
          </a:p>
          <a:p>
            <a:r>
              <a:rPr lang="en-GB" b="1" dirty="0" smtClean="0"/>
              <a:t>Prion </a:t>
            </a:r>
            <a:r>
              <a:rPr lang="en-GB" b="1" dirty="0"/>
              <a:t>protein diseases are unique not only because they can be transmitted by means of a simple protein, but also because they can be genetic or sporadic—and the genetic and sporadic forms can be transmitted to others</a:t>
            </a:r>
            <a:r>
              <a:rPr lang="en-GB" b="1" dirty="0" smtClean="0"/>
              <a:t>.</a:t>
            </a:r>
          </a:p>
          <a:p>
            <a:r>
              <a:rPr lang="en-GB" b="1" dirty="0" smtClean="0"/>
              <a:t> </a:t>
            </a:r>
            <a:r>
              <a:rPr lang="en-GB" b="1" dirty="0"/>
              <a:t>The most common form of transmission of Creutzfeldt-Jakob disease in humans is through transplantation of tissues such as </a:t>
            </a:r>
            <a:r>
              <a:rPr lang="en-GB" b="1" dirty="0" err="1"/>
              <a:t>dura</a:t>
            </a:r>
            <a:r>
              <a:rPr lang="en-GB" b="1" dirty="0"/>
              <a:t> mater or corneas, harvested from </a:t>
            </a:r>
            <a:r>
              <a:rPr lang="en-GB" b="1" dirty="0" smtClean="0"/>
              <a:t>cadavers (remains) </a:t>
            </a:r>
            <a:r>
              <a:rPr lang="en-GB" b="1" dirty="0"/>
              <a:t>of people who were infected with a prion disease. </a:t>
            </a:r>
            <a:endParaRPr lang="en-GB" b="1" dirty="0" smtClean="0"/>
          </a:p>
          <a:p>
            <a:r>
              <a:rPr lang="en-GB" b="1" dirty="0" smtClean="0"/>
              <a:t>One </a:t>
            </a:r>
            <a:r>
              <a:rPr lang="en-GB" b="1" dirty="0"/>
              <a:t>form of human prion protein disease, </a:t>
            </a:r>
            <a:r>
              <a:rPr lang="en-GB" b="1" dirty="0" err="1"/>
              <a:t>kuru</a:t>
            </a:r>
            <a:r>
              <a:rPr lang="en-GB" b="1" dirty="0"/>
              <a:t>, was transmitted through </a:t>
            </a:r>
            <a:r>
              <a:rPr lang="en-GB" b="1" dirty="0" smtClean="0"/>
              <a:t>cannibalism (flesh eating): </a:t>
            </a:r>
            <a:r>
              <a:rPr lang="en-GB" b="1" dirty="0"/>
              <a:t>Out of respect to their recently departed relatives, members of a South Pacific tribe ate their brains and sometimes thus contracted the disease. This practice has since been abandoned </a:t>
            </a:r>
          </a:p>
        </p:txBody>
      </p:sp>
    </p:spTree>
    <p:extLst>
      <p:ext uri="{BB962C8B-B14F-4D97-AF65-F5344CB8AC3E}">
        <p14:creationId xmlns:p14="http://schemas.microsoft.com/office/powerpoint/2010/main" val="28734517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A study by Steele et al. (2006) suggests that normal prion protein plays a role in neural development and differentiation in </a:t>
            </a:r>
            <a:r>
              <a:rPr lang="en-GB" dirty="0" err="1"/>
              <a:t>fetuses</a:t>
            </a:r>
            <a:r>
              <a:rPr lang="en-GB" dirty="0"/>
              <a:t> and neurogenesis in adults</a:t>
            </a:r>
            <a:r>
              <a:rPr lang="en-GB" dirty="0" smtClean="0"/>
              <a:t>.</a:t>
            </a:r>
          </a:p>
          <a:p>
            <a:r>
              <a:rPr lang="en-GB" dirty="0" smtClean="0"/>
              <a:t> </a:t>
            </a:r>
            <a:r>
              <a:rPr lang="en-GB" dirty="0"/>
              <a:t>The investigators produced a genetically engineered strain of mice that produced increased amounts of </a:t>
            </a:r>
            <a:r>
              <a:rPr lang="en-GB" dirty="0" err="1"/>
              <a:t>PrPc</a:t>
            </a:r>
            <a:r>
              <a:rPr lang="en-GB" dirty="0"/>
              <a:t> and found increased numbers of proliferating cells in the </a:t>
            </a:r>
            <a:r>
              <a:rPr lang="en-GB" dirty="0" err="1"/>
              <a:t>subventricular</a:t>
            </a:r>
            <a:r>
              <a:rPr lang="en-GB" dirty="0"/>
              <a:t> zone, as well as more neurons in the dentate </a:t>
            </a:r>
            <a:r>
              <a:rPr lang="en-GB" dirty="0" err="1"/>
              <a:t>gyrus</a:t>
            </a:r>
            <a:r>
              <a:rPr lang="en-GB" dirty="0"/>
              <a:t>, compared with normal mice. </a:t>
            </a:r>
            <a:endParaRPr lang="en-GB" dirty="0" smtClean="0"/>
          </a:p>
          <a:p>
            <a:r>
              <a:rPr lang="en-GB" dirty="0" smtClean="0"/>
              <a:t>Mice </a:t>
            </a:r>
            <a:r>
              <a:rPr lang="en-GB" dirty="0"/>
              <a:t>with a targeted mutation against the prion protein gene had fewer proliferating cells. </a:t>
            </a:r>
            <a:r>
              <a:rPr lang="en-GB" dirty="0" err="1"/>
              <a:t>Málaga-Trillo</a:t>
            </a:r>
            <a:r>
              <a:rPr lang="en-GB" dirty="0"/>
              <a:t> et al. (2009) found that a targeted mutation against the prion protein gene in zebra fish produced serious developmental anomalies.</a:t>
            </a:r>
          </a:p>
        </p:txBody>
      </p:sp>
    </p:spTree>
    <p:extLst>
      <p:ext uri="{BB962C8B-B14F-4D97-AF65-F5344CB8AC3E}">
        <p14:creationId xmlns:p14="http://schemas.microsoft.com/office/powerpoint/2010/main" val="2561515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err="1"/>
              <a:t>Mallucci</a:t>
            </a:r>
            <a:r>
              <a:rPr lang="en-GB" dirty="0"/>
              <a:t> et al. (2003) created a genetically modified mouse strain whose neurons produced an enzyme at 12 weeks of age that destroyed normal prion protein. When the animals were a few weeks of age, the experimenters infected them with </a:t>
            </a:r>
            <a:r>
              <a:rPr lang="en-GB" dirty="0" err="1"/>
              <a:t>misfolded</a:t>
            </a:r>
            <a:r>
              <a:rPr lang="en-GB" dirty="0"/>
              <a:t> mouse </a:t>
            </a:r>
            <a:r>
              <a:rPr lang="en-GB" dirty="0" err="1"/>
              <a:t>scrapie</a:t>
            </a:r>
            <a:r>
              <a:rPr lang="en-GB" dirty="0"/>
              <a:t> prions</a:t>
            </a:r>
            <a:r>
              <a:rPr lang="en-GB" dirty="0" smtClean="0"/>
              <a:t>.</a:t>
            </a:r>
          </a:p>
          <a:p>
            <a:r>
              <a:rPr lang="en-GB" dirty="0" smtClean="0"/>
              <a:t> </a:t>
            </a:r>
            <a:r>
              <a:rPr lang="en-GB" dirty="0"/>
              <a:t>Soon </a:t>
            </a:r>
            <a:r>
              <a:rPr lang="en-GB" dirty="0" smtClean="0"/>
              <a:t>there after</a:t>
            </a:r>
            <a:r>
              <a:rPr lang="en-GB" dirty="0"/>
              <a:t>, the animals began to develop spongy holes in their brains, indicating that they were infected with mouse </a:t>
            </a:r>
            <a:r>
              <a:rPr lang="en-GB" dirty="0" err="1"/>
              <a:t>scrapie</a:t>
            </a:r>
            <a:r>
              <a:rPr lang="en-GB" dirty="0"/>
              <a:t>. Then, at 12 weeks, the enzyme became active and started destroying normal </a:t>
            </a:r>
            <a:r>
              <a:rPr lang="en-GB" dirty="0" err="1"/>
              <a:t>PrPc</a:t>
            </a:r>
            <a:r>
              <a:rPr lang="en-GB" dirty="0" smtClean="0"/>
              <a:t>.</a:t>
            </a:r>
          </a:p>
          <a:p>
            <a:r>
              <a:rPr lang="en-GB" dirty="0" smtClean="0"/>
              <a:t> </a:t>
            </a:r>
            <a:r>
              <a:rPr lang="en-GB" dirty="0"/>
              <a:t>Although analysis showed that glial cells in the brain still contained </a:t>
            </a:r>
            <a:r>
              <a:rPr lang="en-GB" dirty="0" err="1"/>
              <a:t>misfolded</a:t>
            </a:r>
            <a:r>
              <a:rPr lang="en-GB" dirty="0"/>
              <a:t> </a:t>
            </a:r>
            <a:r>
              <a:rPr lang="en-GB" dirty="0" err="1"/>
              <a:t>PrPSc</a:t>
            </a:r>
            <a:r>
              <a:rPr lang="en-GB" dirty="0"/>
              <a:t>, the disease process stopped. Neurons stopped making normal </a:t>
            </a:r>
            <a:r>
              <a:rPr lang="en-GB" dirty="0" err="1"/>
              <a:t>PrPc</a:t>
            </a:r>
            <a:r>
              <a:rPr lang="en-GB" dirty="0"/>
              <a:t>, which could no longer be converted into </a:t>
            </a:r>
            <a:r>
              <a:rPr lang="en-GB" dirty="0" err="1"/>
              <a:t>PrPSc</a:t>
            </a:r>
            <a:r>
              <a:rPr lang="en-GB" dirty="0"/>
              <a:t>, so the mice went on to live normal lives. </a:t>
            </a:r>
          </a:p>
        </p:txBody>
      </p:sp>
    </p:spTree>
    <p:extLst>
      <p:ext uri="{BB962C8B-B14F-4D97-AF65-F5344CB8AC3E}">
        <p14:creationId xmlns:p14="http://schemas.microsoft.com/office/powerpoint/2010/main" val="3770378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Evidence indicates that the malignancy of brain tumors is caused by a rare subpopulation of cells. </a:t>
            </a:r>
          </a:p>
          <a:p>
            <a:r>
              <a:rPr lang="en-US" dirty="0" smtClean="0"/>
              <a:t>Malignant gliomas contain tumor-initiating cells, which originate from transformations of neural stem cells. These cells rapidly proliferate and give rise to a glioma. Because they are more resistant to chemotherapy and radiation than most tumor cells, the survival rate from these tumors is very low.</a:t>
            </a:r>
          </a:p>
        </p:txBody>
      </p:sp>
    </p:spTree>
    <p:extLst>
      <p:ext uri="{BB962C8B-B14F-4D97-AF65-F5344CB8AC3E}">
        <p14:creationId xmlns:p14="http://schemas.microsoft.com/office/powerpoint/2010/main" val="455730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The disease process continued to progress in mice without the special enzyme, and these animals soon died. The authors concluded that the process of conversion of </a:t>
            </a:r>
            <a:r>
              <a:rPr lang="en-GB" dirty="0" err="1"/>
              <a:t>PrPc</a:t>
            </a:r>
            <a:r>
              <a:rPr lang="en-GB" dirty="0"/>
              <a:t> to </a:t>
            </a:r>
            <a:r>
              <a:rPr lang="en-GB" dirty="0" err="1"/>
              <a:t>PrPSc</a:t>
            </a:r>
            <a:r>
              <a:rPr lang="en-GB" dirty="0"/>
              <a:t> is what kills cells</a:t>
            </a:r>
            <a:r>
              <a:rPr lang="en-GB" dirty="0" smtClean="0"/>
              <a:t>.</a:t>
            </a:r>
          </a:p>
          <a:p>
            <a:r>
              <a:rPr lang="en-GB" dirty="0" smtClean="0"/>
              <a:t> </a:t>
            </a:r>
            <a:r>
              <a:rPr lang="en-GB" dirty="0"/>
              <a:t>The mere presence of </a:t>
            </a:r>
            <a:r>
              <a:rPr lang="en-GB" dirty="0" err="1"/>
              <a:t>PrPSc</a:t>
            </a:r>
            <a:r>
              <a:rPr lang="en-GB" dirty="0"/>
              <a:t> in the brain (found in </a:t>
            </a:r>
            <a:r>
              <a:rPr lang="en-GB" dirty="0" err="1"/>
              <a:t>nonneuronal</a:t>
            </a:r>
            <a:r>
              <a:rPr lang="en-GB" dirty="0"/>
              <a:t> cells) does not cause the disease. Figure 10 shows the development of spongiform degeneration and its disappearance after the </a:t>
            </a:r>
            <a:r>
              <a:rPr lang="en-GB" dirty="0" err="1"/>
              <a:t>PrPc</a:t>
            </a:r>
            <a:r>
              <a:rPr lang="en-GB" dirty="0"/>
              <a:t>-destroying enzyme became active at 12 weeks of age. </a:t>
            </a:r>
            <a:endParaRPr lang="en-GB" dirty="0" smtClean="0"/>
          </a:p>
          <a:p>
            <a:r>
              <a:rPr lang="en-GB" dirty="0"/>
              <a:t>How might </a:t>
            </a:r>
            <a:r>
              <a:rPr lang="en-GB" dirty="0" err="1"/>
              <a:t>misfolded</a:t>
            </a:r>
            <a:r>
              <a:rPr lang="en-GB" dirty="0"/>
              <a:t> prion protein kill neurons? As we will see later in this chapter, the brains of people with several other degenerative diseases, including Parkinson’s disease, Alzheimer’s disease, </a:t>
            </a:r>
            <a:r>
              <a:rPr lang="en-GB" dirty="0" err="1"/>
              <a:t>frontotemporal</a:t>
            </a:r>
            <a:r>
              <a:rPr lang="en-GB" dirty="0"/>
              <a:t> dementia, amyotrophic lateral sclerosis, and Huntington’s disease, also contain aggregations of </a:t>
            </a:r>
            <a:r>
              <a:rPr lang="en-GB" dirty="0" err="1"/>
              <a:t>misfolded</a:t>
            </a:r>
            <a:r>
              <a:rPr lang="en-GB" dirty="0"/>
              <a:t> proteins (Miller, 2009; Lee et al., 2010)</a:t>
            </a:r>
          </a:p>
        </p:txBody>
      </p:sp>
    </p:spTree>
    <p:extLst>
      <p:ext uri="{BB962C8B-B14F-4D97-AF65-F5344CB8AC3E}">
        <p14:creationId xmlns:p14="http://schemas.microsoft.com/office/powerpoint/2010/main" val="29133041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We </a:t>
            </a:r>
            <a:r>
              <a:rPr lang="en-GB" dirty="0"/>
              <a:t>will also see that although these </a:t>
            </a:r>
            <a:r>
              <a:rPr lang="en-GB" dirty="0" err="1"/>
              <a:t>misfolded</a:t>
            </a:r>
            <a:r>
              <a:rPr lang="en-GB" dirty="0"/>
              <a:t> proteins are not prions, the disease process can be transmitted to the brains of other animals by inoculating them with the proteins. Cells contain the means by which they can commit suicide—a process known as apoptosis. </a:t>
            </a:r>
            <a:endParaRPr lang="en-GB" dirty="0" smtClean="0"/>
          </a:p>
          <a:p>
            <a:r>
              <a:rPr lang="en-GB" dirty="0" smtClean="0"/>
              <a:t>Apoptosis </a:t>
            </a:r>
            <a:r>
              <a:rPr lang="en-GB" dirty="0"/>
              <a:t>can be triggered either externally, by a chemical signal telling the cell it is no longer needed (for example, during development), or internally, by evidence that biochemical processes in the cell have become disrupted so that the cell is no longer functioning properly. </a:t>
            </a:r>
            <a:endParaRPr lang="en-GB" dirty="0" smtClean="0"/>
          </a:p>
          <a:p>
            <a:r>
              <a:rPr lang="en-GB" dirty="0" smtClean="0"/>
              <a:t>Perhaps </a:t>
            </a:r>
            <a:r>
              <a:rPr lang="en-GB" dirty="0"/>
              <a:t>the accumulation of </a:t>
            </a:r>
            <a:r>
              <a:rPr lang="en-GB" dirty="0" err="1"/>
              <a:t>misfolded</a:t>
            </a:r>
            <a:r>
              <a:rPr lang="en-GB" dirty="0"/>
              <a:t>, abnormal proteins provides such a signal. Apoptosis involves production of “killer enzymes” called </a:t>
            </a:r>
            <a:r>
              <a:rPr lang="en-GB" dirty="0" err="1"/>
              <a:t>caspases</a:t>
            </a:r>
            <a:r>
              <a:rPr lang="en-GB" dirty="0"/>
              <a:t>. </a:t>
            </a:r>
            <a:r>
              <a:rPr lang="en-GB" dirty="0" err="1"/>
              <a:t>Mallucci</a:t>
            </a:r>
            <a:r>
              <a:rPr lang="en-GB" dirty="0"/>
              <a:t> et al. (2003) suggest that inactivation of caspase-12, the enzyme that appears to be responsible for the death of neurons infected with </a:t>
            </a:r>
            <a:r>
              <a:rPr lang="en-GB" dirty="0" err="1"/>
              <a:t>PrPSc</a:t>
            </a:r>
            <a:r>
              <a:rPr lang="en-GB" dirty="0"/>
              <a:t>, may provide a treatment that could arrest the progress of transmissible spongiform </a:t>
            </a:r>
            <a:r>
              <a:rPr lang="en-GB" dirty="0" err="1"/>
              <a:t>encephalopathies</a:t>
            </a:r>
            <a:r>
              <a:rPr lang="en-GB" dirty="0"/>
              <a:t>. Let’s hope they are right.</a:t>
            </a:r>
          </a:p>
        </p:txBody>
      </p:sp>
    </p:spTree>
    <p:extLst>
      <p:ext uri="{BB962C8B-B14F-4D97-AF65-F5344CB8AC3E}">
        <p14:creationId xmlns:p14="http://schemas.microsoft.com/office/powerpoint/2010/main" val="11296045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54604" t="16055" r="6624" b="41028"/>
          <a:stretch/>
        </p:blipFill>
        <p:spPr>
          <a:xfrm>
            <a:off x="2215166" y="1828801"/>
            <a:ext cx="6748530" cy="4159876"/>
          </a:xfrm>
          <a:prstGeom prst="rect">
            <a:avLst/>
          </a:prstGeom>
        </p:spPr>
      </p:pic>
    </p:spTree>
    <p:extLst>
      <p:ext uri="{BB962C8B-B14F-4D97-AF65-F5344CB8AC3E}">
        <p14:creationId xmlns:p14="http://schemas.microsoft.com/office/powerpoint/2010/main" val="3244598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8704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Parkinson’s Disease</a:t>
            </a:r>
          </a:p>
        </p:txBody>
      </p:sp>
      <p:sp>
        <p:nvSpPr>
          <p:cNvPr id="3" name="Content Placeholder 2"/>
          <p:cNvSpPr>
            <a:spLocks noGrp="1"/>
          </p:cNvSpPr>
          <p:nvPr>
            <p:ph idx="1"/>
          </p:nvPr>
        </p:nvSpPr>
        <p:spPr/>
        <p:txBody>
          <a:bodyPr>
            <a:normAutofit fontScale="92500"/>
          </a:bodyPr>
          <a:lstStyle/>
          <a:p>
            <a:r>
              <a:rPr lang="en-GB" dirty="0" smtClean="0"/>
              <a:t>An </a:t>
            </a:r>
            <a:r>
              <a:rPr lang="en-GB" dirty="0"/>
              <a:t>important degenerative neurological disorder, Parkinson’s disease, is caused by degeneration of the nigrostriatal system—the dopamine-secreting neurons of the </a:t>
            </a:r>
            <a:r>
              <a:rPr lang="en-GB" dirty="0" err="1"/>
              <a:t>substantia</a:t>
            </a:r>
            <a:r>
              <a:rPr lang="en-GB" dirty="0"/>
              <a:t> </a:t>
            </a:r>
            <a:r>
              <a:rPr lang="en-GB" dirty="0" err="1"/>
              <a:t>nigra</a:t>
            </a:r>
            <a:r>
              <a:rPr lang="en-GB" dirty="0"/>
              <a:t> that send axons to the basal ganglia</a:t>
            </a:r>
            <a:r>
              <a:rPr lang="en-GB" dirty="0" smtClean="0"/>
              <a:t>.</a:t>
            </a:r>
          </a:p>
          <a:p>
            <a:r>
              <a:rPr lang="en-GB" dirty="0" smtClean="0"/>
              <a:t> </a:t>
            </a:r>
            <a:r>
              <a:rPr lang="en-GB" dirty="0"/>
              <a:t>Parkinson’s disease is seen in approximately 1 percent of people over 65 years of age. The primary symptoms of Parkinson’s disease are muscular rigidity, slowness of movement, a resting tremor, and postural instability. </a:t>
            </a:r>
            <a:endParaRPr lang="en-GB" dirty="0" smtClean="0"/>
          </a:p>
          <a:p>
            <a:r>
              <a:rPr lang="en-GB" dirty="0" smtClean="0"/>
              <a:t>Examination </a:t>
            </a:r>
            <a:r>
              <a:rPr lang="en-GB" dirty="0"/>
              <a:t>of the brains of patients who had Parkinson’s disease shows, of course, the near-disappearance of nigrostriatal dopaminergic neurons. </a:t>
            </a:r>
            <a:r>
              <a:rPr lang="en-GB" dirty="0">
                <a:solidFill>
                  <a:srgbClr val="FF0000"/>
                </a:solidFill>
              </a:rPr>
              <a:t>Many surviving dopaminergic neurons show </a:t>
            </a:r>
            <a:r>
              <a:rPr lang="en-GB" dirty="0" err="1">
                <a:solidFill>
                  <a:srgbClr val="FF0000"/>
                </a:solidFill>
              </a:rPr>
              <a:t>Lewy</a:t>
            </a:r>
            <a:r>
              <a:rPr lang="en-GB" dirty="0">
                <a:solidFill>
                  <a:srgbClr val="FF0000"/>
                </a:solidFill>
              </a:rPr>
              <a:t> bodies, abnormal circular structures found with the cytoplasm.</a:t>
            </a:r>
          </a:p>
        </p:txBody>
      </p:sp>
    </p:spTree>
    <p:extLst>
      <p:ext uri="{BB962C8B-B14F-4D97-AF65-F5344CB8AC3E}">
        <p14:creationId xmlns:p14="http://schemas.microsoft.com/office/powerpoint/2010/main" val="15580065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err="1"/>
              <a:t>Lewy</a:t>
            </a:r>
            <a:r>
              <a:rPr lang="en-GB" dirty="0"/>
              <a:t> bodies have a dense protein core, surrounded by a halo of radiating </a:t>
            </a:r>
            <a:r>
              <a:rPr lang="en-GB" dirty="0" err="1"/>
              <a:t>fibers</a:t>
            </a:r>
            <a:r>
              <a:rPr lang="en-GB" dirty="0"/>
              <a:t> (</a:t>
            </a:r>
            <a:r>
              <a:rPr lang="en-GB" dirty="0" err="1"/>
              <a:t>Forno</a:t>
            </a:r>
            <a:r>
              <a:rPr lang="en-GB" dirty="0"/>
              <a:t>, 1996). (See Figure 11.) Although most cases of Parkinson’s disease do not appear to have genetic origins, researchers have discovered that the mutation of a particular gene located on chromosome 4 will produce this disorder (</a:t>
            </a:r>
            <a:r>
              <a:rPr lang="en-GB" dirty="0" err="1"/>
              <a:t>Polymeropoulos</a:t>
            </a:r>
            <a:r>
              <a:rPr lang="en-GB" dirty="0"/>
              <a:t> et al., 1996). </a:t>
            </a:r>
            <a:endParaRPr lang="en-GB" dirty="0" smtClean="0"/>
          </a:p>
          <a:p>
            <a:r>
              <a:rPr lang="en-GB" dirty="0" smtClean="0"/>
              <a:t>This </a:t>
            </a:r>
            <a:r>
              <a:rPr lang="en-GB" dirty="0"/>
              <a:t>gene produces a protein known as α-</a:t>
            </a:r>
            <a:r>
              <a:rPr lang="en-GB" dirty="0" err="1"/>
              <a:t>synuclein</a:t>
            </a:r>
            <a:r>
              <a:rPr lang="en-GB" dirty="0"/>
              <a:t>, which is normally found in the presynaptic terminals and is thought to be involved in synaptic transmission in dopaminergic neurons (Moore et al., 2005). </a:t>
            </a:r>
            <a:endParaRPr lang="en-GB" dirty="0" smtClean="0"/>
          </a:p>
          <a:p>
            <a:r>
              <a:rPr lang="en-GB" dirty="0" smtClean="0"/>
              <a:t>The </a:t>
            </a:r>
            <a:r>
              <a:rPr lang="en-GB" dirty="0"/>
              <a:t>mutation produces what is known as a toxic gain of function because it produces a protein that results in effects that are toxic to the cell. Mutations that cause toxic gain of function are normally dominant because the toxic substance is produced whether one or both members of the pair of chromosomes contains the mutated gene. Abnormal α-</a:t>
            </a:r>
            <a:r>
              <a:rPr lang="en-GB" dirty="0" err="1"/>
              <a:t>synuclein</a:t>
            </a:r>
            <a:r>
              <a:rPr lang="en-GB" dirty="0"/>
              <a:t> becomes </a:t>
            </a:r>
            <a:r>
              <a:rPr lang="en-GB" dirty="0" err="1"/>
              <a:t>misfolded</a:t>
            </a:r>
            <a:r>
              <a:rPr lang="en-GB" dirty="0"/>
              <a:t> and forms aggregations, especially in dopaminergic neurons (</a:t>
            </a:r>
            <a:r>
              <a:rPr lang="en-GB" dirty="0" err="1"/>
              <a:t>Goedert</a:t>
            </a:r>
            <a:r>
              <a:rPr lang="en-GB" dirty="0"/>
              <a:t>, 2001).</a:t>
            </a:r>
          </a:p>
        </p:txBody>
      </p:sp>
    </p:spTree>
    <p:extLst>
      <p:ext uri="{BB962C8B-B14F-4D97-AF65-F5344CB8AC3E}">
        <p14:creationId xmlns:p14="http://schemas.microsoft.com/office/powerpoint/2010/main" val="3865451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034862" y="1532586"/>
            <a:ext cx="5575613" cy="3812146"/>
          </a:xfrm>
          <a:prstGeom prst="rect">
            <a:avLst/>
          </a:prstGeom>
        </p:spPr>
      </p:pic>
    </p:spTree>
    <p:extLst>
      <p:ext uri="{BB962C8B-B14F-4D97-AF65-F5344CB8AC3E}">
        <p14:creationId xmlns:p14="http://schemas.microsoft.com/office/powerpoint/2010/main" val="3532800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The dense core of </a:t>
            </a:r>
            <a:r>
              <a:rPr lang="en-GB" dirty="0" err="1"/>
              <a:t>Lewy</a:t>
            </a:r>
            <a:r>
              <a:rPr lang="en-GB" dirty="0"/>
              <a:t> bodies consists primarily of these aggregations, along with </a:t>
            </a:r>
            <a:r>
              <a:rPr lang="en-GB" dirty="0" err="1"/>
              <a:t>neurofilaments</a:t>
            </a:r>
            <a:r>
              <a:rPr lang="en-GB" dirty="0"/>
              <a:t> and synaptic vesicle proteins. </a:t>
            </a:r>
            <a:endParaRPr lang="en-GB" dirty="0" smtClean="0"/>
          </a:p>
          <a:p>
            <a:r>
              <a:rPr lang="en-GB" dirty="0" smtClean="0"/>
              <a:t>Another </a:t>
            </a:r>
            <a:r>
              <a:rPr lang="en-GB" dirty="0"/>
              <a:t>hereditary form of Parkinson’s disease is caused by mutation of a gene on chromosome 6 that produces a gene that has been named parkin (</a:t>
            </a:r>
            <a:r>
              <a:rPr lang="en-GB" dirty="0" err="1"/>
              <a:t>Kitada</a:t>
            </a:r>
            <a:r>
              <a:rPr lang="en-GB" dirty="0"/>
              <a:t> et al., 1998). </a:t>
            </a:r>
            <a:endParaRPr lang="en-GB" dirty="0" smtClean="0"/>
          </a:p>
          <a:p>
            <a:r>
              <a:rPr lang="en-GB" dirty="0" smtClean="0"/>
              <a:t>This </a:t>
            </a:r>
            <a:r>
              <a:rPr lang="en-GB" dirty="0"/>
              <a:t>mutation causes a loss of function, which makes it a recessive disorder. If a person carries a mutated parkin gene on only one chromosome, the normal allele on the other chromosome can produce a sufficient amount of normal parkin for normal cellular functioning, and the person will not develop Parkinson’s disease</a:t>
            </a:r>
            <a:r>
              <a:rPr lang="en-GB" dirty="0" smtClean="0"/>
              <a:t>.</a:t>
            </a:r>
          </a:p>
          <a:p>
            <a:r>
              <a:rPr lang="en-GB" dirty="0" smtClean="0"/>
              <a:t> </a:t>
            </a:r>
            <a:r>
              <a:rPr lang="en-GB" dirty="0"/>
              <a:t>Normal parkin plays a role in ferrying </a:t>
            </a:r>
            <a:r>
              <a:rPr lang="en-GB" dirty="0" smtClean="0"/>
              <a:t>(Carrying)defective </a:t>
            </a:r>
            <a:r>
              <a:rPr lang="en-GB" dirty="0"/>
              <a:t>or </a:t>
            </a:r>
            <a:r>
              <a:rPr lang="en-GB" dirty="0" err="1"/>
              <a:t>misfolded</a:t>
            </a:r>
            <a:r>
              <a:rPr lang="en-GB" dirty="0"/>
              <a:t> proteins to the proteasomes—organelles responsible for destroying these proteins (Moore et al., 2005). This mutation permits high levels of defective protein to accumulate in dopaminergic neurons and ultimately damage them. </a:t>
            </a:r>
          </a:p>
        </p:txBody>
      </p:sp>
    </p:spTree>
    <p:extLst>
      <p:ext uri="{BB962C8B-B14F-4D97-AF65-F5344CB8AC3E}">
        <p14:creationId xmlns:p14="http://schemas.microsoft.com/office/powerpoint/2010/main" val="2837572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lstStyle/>
          <a:p>
            <a:r>
              <a:rPr lang="en-GB" dirty="0"/>
              <a:t>Figure 12 illustrates the role of parkin in the action of proteasomes. Parkin assists in the tagging of abnormal or </a:t>
            </a:r>
            <a:r>
              <a:rPr lang="en-GB" dirty="0" err="1"/>
              <a:t>misfolded</a:t>
            </a:r>
            <a:r>
              <a:rPr lang="en-GB" dirty="0"/>
              <a:t> proteins with numerous molecules of ubiquitin, a small, compact globular protein. </a:t>
            </a:r>
            <a:endParaRPr lang="en-GB" dirty="0" smtClean="0"/>
          </a:p>
          <a:p>
            <a:r>
              <a:rPr lang="en-GB" dirty="0" err="1" smtClean="0"/>
              <a:t>Ubiquitination</a:t>
            </a:r>
            <a:r>
              <a:rPr lang="en-GB" dirty="0" smtClean="0"/>
              <a:t> </a:t>
            </a:r>
            <a:r>
              <a:rPr lang="en-GB" dirty="0"/>
              <a:t>(as this process is called) targets the abnormal proteins for destruction by the proteasomes, which break them down into their constituent amino  acids. </a:t>
            </a:r>
            <a:endParaRPr lang="en-GB" dirty="0" smtClean="0"/>
          </a:p>
          <a:p>
            <a:r>
              <a:rPr lang="en-GB" dirty="0" smtClean="0"/>
              <a:t>Defective </a:t>
            </a:r>
            <a:r>
              <a:rPr lang="en-GB" dirty="0"/>
              <a:t>parkin fails to </a:t>
            </a:r>
            <a:r>
              <a:rPr lang="en-GB" dirty="0" err="1"/>
              <a:t>ubiquinate</a:t>
            </a:r>
            <a:r>
              <a:rPr lang="en-GB" dirty="0"/>
              <a:t> abnormal proteins, and they accumulate in the cell, </a:t>
            </a:r>
            <a:r>
              <a:rPr lang="en-GB" dirty="0" err="1"/>
              <a:t>eventuall</a:t>
            </a:r>
            <a:r>
              <a:rPr lang="en-GB" dirty="0"/>
              <a:t> killing it. For some reason, dopaminergic neurons are especially sensitive to this accumulation. </a:t>
            </a:r>
          </a:p>
        </p:txBody>
      </p:sp>
    </p:spTree>
    <p:extLst>
      <p:ext uri="{BB962C8B-B14F-4D97-AF65-F5344CB8AC3E}">
        <p14:creationId xmlns:p14="http://schemas.microsoft.com/office/powerpoint/2010/main" val="33627264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The overwhelming majority of the cases of Parkinson’s disease (approximately 95 percent) are sporadic. </a:t>
            </a:r>
            <a:endParaRPr lang="en-GB" dirty="0" smtClean="0"/>
          </a:p>
          <a:p>
            <a:r>
              <a:rPr lang="en-GB" dirty="0" smtClean="0"/>
              <a:t>That </a:t>
            </a:r>
            <a:r>
              <a:rPr lang="en-GB" dirty="0"/>
              <a:t>is, they occur in people without a family history of Parkinson’s disease. What, then, triggers the accumulation of α-</a:t>
            </a:r>
            <a:r>
              <a:rPr lang="en-GB" dirty="0" err="1"/>
              <a:t>synuclein</a:t>
            </a:r>
            <a:r>
              <a:rPr lang="en-GB" dirty="0"/>
              <a:t> and the destruction of dopaminergic neurons? </a:t>
            </a:r>
            <a:endParaRPr lang="en-GB" dirty="0" smtClean="0"/>
          </a:p>
          <a:p>
            <a:r>
              <a:rPr lang="en-GB" dirty="0" smtClean="0"/>
              <a:t>Research </a:t>
            </a:r>
            <a:r>
              <a:rPr lang="en-GB" dirty="0"/>
              <a:t>suggests that Parkinson’s disease may be caused by toxins present in the environment, by faulty metabolism, or by unrecognized infectious disorders. For example, the insecticides rotenone and </a:t>
            </a:r>
            <a:r>
              <a:rPr lang="en-GB" dirty="0" err="1"/>
              <a:t>paraquat</a:t>
            </a:r>
            <a:r>
              <a:rPr lang="en-GB" dirty="0"/>
              <a:t> can also cause Parkinson’s disease—and, presumably, so can other unidentified toxins</a:t>
            </a:r>
            <a:r>
              <a:rPr lang="en-GB" dirty="0" smtClean="0"/>
              <a:t>.</a:t>
            </a:r>
          </a:p>
          <a:p>
            <a:r>
              <a:rPr lang="en-GB" dirty="0" smtClean="0"/>
              <a:t> </a:t>
            </a:r>
            <a:r>
              <a:rPr lang="en-GB" dirty="0"/>
              <a:t>All of these chemicals inhibit mitochondrial functions, which leads to the aggregation of </a:t>
            </a:r>
            <a:r>
              <a:rPr lang="en-GB" dirty="0" err="1"/>
              <a:t>misfolded</a:t>
            </a:r>
            <a:r>
              <a:rPr lang="en-GB" dirty="0"/>
              <a:t> α-</a:t>
            </a:r>
            <a:r>
              <a:rPr lang="en-GB" dirty="0" err="1"/>
              <a:t>synuclein</a:t>
            </a:r>
            <a:r>
              <a:rPr lang="en-GB" dirty="0"/>
              <a:t>, especially in dopaminergic neurons. These accumulated proteins eventually kill the cells (Dawson and Dawson, 2003).</a:t>
            </a:r>
          </a:p>
        </p:txBody>
      </p:sp>
    </p:spTree>
    <p:extLst>
      <p:ext uri="{BB962C8B-B14F-4D97-AF65-F5344CB8AC3E}">
        <p14:creationId xmlns:p14="http://schemas.microsoft.com/office/powerpoint/2010/main" val="576778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086" y="95794"/>
            <a:ext cx="12009120" cy="6762206"/>
          </a:xfrm>
          <a:prstGeom prst="rect">
            <a:avLst/>
          </a:prstGeom>
        </p:spPr>
      </p:pic>
    </p:spTree>
    <p:extLst>
      <p:ext uri="{BB962C8B-B14F-4D97-AF65-F5344CB8AC3E}">
        <p14:creationId xmlns:p14="http://schemas.microsoft.com/office/powerpoint/2010/main" val="3374443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reatment</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 standard treatment for Parkinson’s disease is </a:t>
            </a:r>
            <a:r>
              <a:rPr lang="en-GB" dirty="0" err="1"/>
              <a:t>l-DOPA</a:t>
            </a:r>
            <a:r>
              <a:rPr lang="en-GB" dirty="0"/>
              <a:t>, the precursor of dopamine. </a:t>
            </a:r>
            <a:endParaRPr lang="en-GB" dirty="0" smtClean="0"/>
          </a:p>
          <a:p>
            <a:r>
              <a:rPr lang="en-GB" dirty="0" smtClean="0"/>
              <a:t>An </a:t>
            </a:r>
            <a:r>
              <a:rPr lang="en-GB" dirty="0"/>
              <a:t>increased level of </a:t>
            </a:r>
            <a:r>
              <a:rPr lang="en-GB" dirty="0" err="1"/>
              <a:t>l-DOPA</a:t>
            </a:r>
            <a:r>
              <a:rPr lang="en-GB" dirty="0"/>
              <a:t> in the brain causes a patient’s remaining dopaminergic neurons to produce and secrete more dopamine and, for a time, alleviates the symptoms of the disease. </a:t>
            </a:r>
            <a:endParaRPr lang="en-GB" dirty="0" smtClean="0"/>
          </a:p>
          <a:p>
            <a:r>
              <a:rPr lang="en-GB" dirty="0" smtClean="0"/>
              <a:t>But </a:t>
            </a:r>
            <a:r>
              <a:rPr lang="en-GB" dirty="0"/>
              <a:t>this compensation does not work indefinitely; eventually, the number of nigrostriatal dopaminergic neurons declines to such a low level that the symptoms become worse. </a:t>
            </a:r>
            <a:endParaRPr lang="en-GB" dirty="0" smtClean="0"/>
          </a:p>
          <a:p>
            <a:r>
              <a:rPr lang="en-GB" dirty="0" smtClean="0"/>
              <a:t>The </a:t>
            </a:r>
            <a:r>
              <a:rPr lang="en-GB" dirty="0" err="1"/>
              <a:t>l-DOPA</a:t>
            </a:r>
            <a:r>
              <a:rPr lang="en-GB" dirty="0"/>
              <a:t> activates DA neurons in the mesolimbic/</a:t>
            </a:r>
            <a:r>
              <a:rPr lang="en-GB" dirty="0" err="1"/>
              <a:t>mesocortical</a:t>
            </a:r>
            <a:r>
              <a:rPr lang="en-GB" dirty="0"/>
              <a:t> system and produces side effects such as hallucinations and delusions. Some patients—especially those whose symptoms began when they were relatively young—become bedridden, scarcely able to move.</a:t>
            </a:r>
          </a:p>
        </p:txBody>
      </p:sp>
    </p:spTree>
    <p:extLst>
      <p:ext uri="{BB962C8B-B14F-4D97-AF65-F5344CB8AC3E}">
        <p14:creationId xmlns:p14="http://schemas.microsoft.com/office/powerpoint/2010/main" val="321655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normAutofit fontScale="70000" lnSpcReduction="20000"/>
          </a:bodyPr>
          <a:lstStyle/>
          <a:p>
            <a:r>
              <a:rPr lang="en-GB" dirty="0"/>
              <a:t>Another drug, </a:t>
            </a:r>
            <a:r>
              <a:rPr lang="en-GB" dirty="0" err="1"/>
              <a:t>deprenyl</a:t>
            </a:r>
            <a:r>
              <a:rPr lang="en-GB" dirty="0"/>
              <a:t>, is often given to patients with Parkinson’s disease, usually in conjunction with </a:t>
            </a:r>
            <a:r>
              <a:rPr lang="en-GB" dirty="0" err="1"/>
              <a:t>l-DOPA</a:t>
            </a:r>
            <a:r>
              <a:rPr lang="en-GB" dirty="0"/>
              <a:t>. In a bizarre incident, several people acquired the symptoms of Parkinson’s disease after taking an illicit drug contaminated with MPTP</a:t>
            </a:r>
            <a:r>
              <a:rPr lang="en-GB" dirty="0" smtClean="0"/>
              <a:t>.</a:t>
            </a:r>
          </a:p>
          <a:p>
            <a:r>
              <a:rPr lang="en-GB" dirty="0" smtClean="0"/>
              <a:t> </a:t>
            </a:r>
            <a:r>
              <a:rPr lang="en-GB" dirty="0"/>
              <a:t>Subsequent studies with laboratory animals revealed that the toxic effects of this drug could be prevented by administration of </a:t>
            </a:r>
            <a:r>
              <a:rPr lang="en-GB" dirty="0" err="1"/>
              <a:t>deprenyl</a:t>
            </a:r>
            <a:r>
              <a:rPr lang="en-GB" dirty="0"/>
              <a:t>, a drug that inhibits the activity of the enzyme MAO-B. </a:t>
            </a:r>
            <a:endParaRPr lang="en-GB" dirty="0" smtClean="0"/>
          </a:p>
          <a:p>
            <a:r>
              <a:rPr lang="en-GB" dirty="0" smtClean="0"/>
              <a:t>MAO A, B=</a:t>
            </a:r>
            <a:r>
              <a:rPr lang="en-US" dirty="0"/>
              <a:t>family of </a:t>
            </a:r>
            <a:r>
              <a:rPr lang="en-US" dirty="0">
                <a:hlinkClick r:id="rId2" tooltip="Enzyme"/>
              </a:rPr>
              <a:t>enzymes</a:t>
            </a:r>
            <a:r>
              <a:rPr lang="en-US" dirty="0"/>
              <a:t> that </a:t>
            </a:r>
            <a:r>
              <a:rPr lang="en-US" dirty="0">
                <a:hlinkClick r:id="rId3" tooltip="Catalysis"/>
              </a:rPr>
              <a:t>catalyze</a:t>
            </a:r>
            <a:r>
              <a:rPr lang="en-US" dirty="0"/>
              <a:t> the </a:t>
            </a:r>
            <a:r>
              <a:rPr lang="en-US" dirty="0">
                <a:hlinkClick r:id="rId4" tooltip="Oxidation"/>
              </a:rPr>
              <a:t>oxidation</a:t>
            </a:r>
            <a:r>
              <a:rPr lang="en-US" dirty="0"/>
              <a:t> of </a:t>
            </a:r>
            <a:r>
              <a:rPr lang="en-US" u="sng" dirty="0" smtClean="0">
                <a:hlinkClick r:id="rId5"/>
              </a:rPr>
              <a:t>monoamines</a:t>
            </a:r>
            <a:r>
              <a:rPr lang="en-US" u="sng" dirty="0" smtClean="0"/>
              <a:t>,</a:t>
            </a:r>
          </a:p>
          <a:p>
            <a:endParaRPr lang="en-US" dirty="0"/>
          </a:p>
          <a:p>
            <a:pPr lvl="1"/>
            <a:r>
              <a:rPr lang="en-US" dirty="0"/>
              <a:t>MAO-A is also found in the </a:t>
            </a:r>
            <a:r>
              <a:rPr lang="en-US" dirty="0">
                <a:hlinkClick r:id="rId6" tooltip="Liver"/>
              </a:rPr>
              <a:t>liver</a:t>
            </a:r>
            <a:r>
              <a:rPr lang="en-US" dirty="0"/>
              <a:t>, </a:t>
            </a:r>
            <a:r>
              <a:rPr lang="en-US" dirty="0">
                <a:hlinkClick r:id="rId7" tooltip="Pulmonary vascular system"/>
              </a:rPr>
              <a:t>pulmonary vascular</a:t>
            </a:r>
            <a:r>
              <a:rPr lang="en-US" dirty="0"/>
              <a:t> </a:t>
            </a:r>
            <a:r>
              <a:rPr lang="en-US" dirty="0">
                <a:hlinkClick r:id="rId8" tooltip="Endothelium"/>
              </a:rPr>
              <a:t>endothelium</a:t>
            </a:r>
            <a:r>
              <a:rPr lang="en-US" dirty="0"/>
              <a:t>, </a:t>
            </a:r>
            <a:r>
              <a:rPr lang="en-US" dirty="0">
                <a:hlinkClick r:id="rId9" tooltip="Human gastrointestinal tract"/>
              </a:rPr>
              <a:t>gastrointestinal tract</a:t>
            </a:r>
            <a:r>
              <a:rPr lang="en-US" dirty="0"/>
              <a:t>, and </a:t>
            </a:r>
            <a:r>
              <a:rPr lang="en-US" dirty="0">
                <a:hlinkClick r:id="rId10" tooltip="Placenta"/>
              </a:rPr>
              <a:t>placenta</a:t>
            </a:r>
            <a:r>
              <a:rPr lang="en-US" dirty="0"/>
              <a:t>.</a:t>
            </a:r>
          </a:p>
          <a:p>
            <a:pPr lvl="1"/>
            <a:r>
              <a:rPr lang="en-US" dirty="0"/>
              <a:t>MAO-B is mostly found in </a:t>
            </a:r>
            <a:r>
              <a:rPr lang="en-US" dirty="0">
                <a:hlinkClick r:id="rId11" tooltip="Blood"/>
              </a:rPr>
              <a:t>blood</a:t>
            </a:r>
            <a:r>
              <a:rPr lang="en-US" dirty="0"/>
              <a:t> </a:t>
            </a:r>
            <a:r>
              <a:rPr lang="en-US" u="sng" dirty="0">
                <a:hlinkClick r:id="rId12"/>
              </a:rPr>
              <a:t>platelets</a:t>
            </a:r>
            <a:r>
              <a:rPr lang="en-US" dirty="0"/>
              <a:t>.</a:t>
            </a:r>
          </a:p>
          <a:p>
            <a:r>
              <a:rPr lang="en-US" dirty="0"/>
              <a:t>MAO-A appears at roughly 80% of adulthood levels at birth, increasing very slightly after the first 4 years of life, while MAO-B is almost non-detectable in the infant brain. Regional distribution of the monoamine oxidases is characterized by extremely high levels of both MAOs in the </a:t>
            </a:r>
            <a:r>
              <a:rPr lang="en-US" dirty="0">
                <a:hlinkClick r:id="rId13" tooltip="Hypothalamus"/>
              </a:rPr>
              <a:t>hypothalamus</a:t>
            </a:r>
            <a:r>
              <a:rPr lang="en-US" dirty="0"/>
              <a:t> and hippocampal </a:t>
            </a:r>
            <a:r>
              <a:rPr lang="en-US" dirty="0" err="1"/>
              <a:t>uncus</a:t>
            </a:r>
            <a:r>
              <a:rPr lang="en-US" dirty="0"/>
              <a:t>, as well as a large amount of MAO-B with very little MAO-A in the </a:t>
            </a:r>
            <a:r>
              <a:rPr lang="en-US" dirty="0">
                <a:hlinkClick r:id="rId14" tooltip="Striatum"/>
              </a:rPr>
              <a:t>striatum</a:t>
            </a:r>
            <a:r>
              <a:rPr lang="en-US" dirty="0"/>
              <a:t> and </a:t>
            </a:r>
            <a:r>
              <a:rPr lang="en-US" dirty="0" err="1">
                <a:hlinkClick r:id="rId15" tooltip="Globus pallidus"/>
              </a:rPr>
              <a:t>globus</a:t>
            </a:r>
            <a:r>
              <a:rPr lang="en-US" dirty="0">
                <a:hlinkClick r:id="rId15" tooltip="Globus pallidus"/>
              </a:rPr>
              <a:t> </a:t>
            </a:r>
            <a:r>
              <a:rPr lang="en-US" dirty="0" err="1">
                <a:hlinkClick r:id="rId15" tooltip="Globus pallidus"/>
              </a:rPr>
              <a:t>pallidus</a:t>
            </a:r>
            <a:r>
              <a:rPr lang="en-US" dirty="0"/>
              <a:t>. The cortex has relatively high levels of only MAO-A, with the exception of areas of the </a:t>
            </a:r>
            <a:r>
              <a:rPr lang="en-US" dirty="0">
                <a:hlinkClick r:id="rId16" tooltip="Cingulate cortex"/>
              </a:rPr>
              <a:t>cingulate cortex</a:t>
            </a:r>
            <a:r>
              <a:rPr lang="en-US" dirty="0"/>
              <a:t>, which contains a balance of both. Autopsied brains demonstrated the predicted increased concentration of MAO-A in regions dense in serotonergic neurotransmission, however MAO-B only correlated with norepinephrine</a:t>
            </a:r>
          </a:p>
          <a:p>
            <a:endParaRPr lang="en-US" u="sng" dirty="0" smtClean="0"/>
          </a:p>
          <a:p>
            <a:endParaRPr lang="en-US" u="sng" dirty="0"/>
          </a:p>
          <a:p>
            <a:endParaRPr lang="en-GB" dirty="0" smtClean="0"/>
          </a:p>
        </p:txBody>
      </p:sp>
    </p:spTree>
    <p:extLst>
      <p:ext uri="{BB962C8B-B14F-4D97-AF65-F5344CB8AC3E}">
        <p14:creationId xmlns:p14="http://schemas.microsoft.com/office/powerpoint/2010/main" val="12289998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The original rationale for administering </a:t>
            </a:r>
            <a:r>
              <a:rPr lang="en-GB" dirty="0" err="1"/>
              <a:t>deprenyl</a:t>
            </a:r>
            <a:r>
              <a:rPr lang="en-GB" dirty="0"/>
              <a:t> to patients with Parkinson’s disease was that it might prevent unknown toxins from producing further damage to dopaminergic neurons. </a:t>
            </a:r>
          </a:p>
          <a:p>
            <a:r>
              <a:rPr lang="en-GB" dirty="0"/>
              <a:t>Many studies (for example, Mizuno et al., 2010; Zhao et al., 2011) confirm that administration of </a:t>
            </a:r>
            <a:r>
              <a:rPr lang="en-GB" dirty="0" err="1"/>
              <a:t>deprenyl</a:t>
            </a:r>
            <a:r>
              <a:rPr lang="en-GB" dirty="0"/>
              <a:t> slows the progression of Parkinson’s disease, especially if </a:t>
            </a:r>
            <a:r>
              <a:rPr lang="en-GB" dirty="0" err="1"/>
              <a:t>deprenyl</a:t>
            </a:r>
            <a:r>
              <a:rPr lang="en-GB" dirty="0"/>
              <a:t> therapy begins soon after the onset of the disease.</a:t>
            </a:r>
          </a:p>
          <a:p>
            <a:endParaRPr lang="en-US" dirty="0"/>
          </a:p>
        </p:txBody>
      </p:sp>
    </p:spTree>
    <p:extLst>
      <p:ext uri="{BB962C8B-B14F-4D97-AF65-F5344CB8AC3E}">
        <p14:creationId xmlns:p14="http://schemas.microsoft.com/office/powerpoint/2010/main" val="13028304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However, the benefits of </a:t>
            </a:r>
            <a:r>
              <a:rPr lang="en-GB" dirty="0" err="1"/>
              <a:t>deprenyl</a:t>
            </a:r>
            <a:r>
              <a:rPr lang="en-GB" dirty="0"/>
              <a:t> and other inhibitors of MAO-B  </a:t>
            </a:r>
            <a:r>
              <a:rPr lang="en-GB" dirty="0" smtClean="0"/>
              <a:t>FIGURE </a:t>
            </a:r>
            <a:r>
              <a:rPr lang="en-GB" dirty="0"/>
              <a:t>appear to be reduction in symptoms. The drugs do not appear to retard the degeneration of dopaminergic neurons (Williams, 2010</a:t>
            </a:r>
            <a:r>
              <a:rPr lang="en-GB" dirty="0" smtClean="0"/>
              <a:t>).</a:t>
            </a:r>
          </a:p>
          <a:p>
            <a:r>
              <a:rPr lang="en-GB" dirty="0" smtClean="0"/>
              <a:t> </a:t>
            </a:r>
            <a:r>
              <a:rPr lang="en-GB" dirty="0"/>
              <a:t>Neurosurgeons have developed three stereotaxic procedures designed to alleviate the symptoms of Parkinson’s disease that no longer respond to treatment with </a:t>
            </a:r>
            <a:r>
              <a:rPr lang="en-GB" dirty="0" err="1"/>
              <a:t>l-DOPA</a:t>
            </a:r>
            <a:r>
              <a:rPr lang="en-GB" dirty="0"/>
              <a:t>. </a:t>
            </a:r>
            <a:endParaRPr lang="en-GB" dirty="0" smtClean="0"/>
          </a:p>
          <a:p>
            <a:r>
              <a:rPr lang="en-US" dirty="0" smtClean="0"/>
              <a:t>the </a:t>
            </a:r>
            <a:r>
              <a:rPr lang="en-US" dirty="0"/>
              <a:t>main components of the basal ganglia – as defined functionally – are the striatum; both dorsal striatum (caudate nucleus and putamen) and ventral striatum (nucleus </a:t>
            </a:r>
            <a:r>
              <a:rPr lang="en-US" dirty="0" err="1"/>
              <a:t>accumbens</a:t>
            </a:r>
            <a:r>
              <a:rPr lang="en-US" dirty="0"/>
              <a:t> and olfactory tubercle), </a:t>
            </a:r>
            <a:r>
              <a:rPr lang="en-US" dirty="0" err="1"/>
              <a:t>globus</a:t>
            </a:r>
            <a:r>
              <a:rPr lang="en-US" dirty="0"/>
              <a:t> </a:t>
            </a:r>
            <a:r>
              <a:rPr lang="en-US" dirty="0" err="1"/>
              <a:t>pallidus</a:t>
            </a:r>
            <a:r>
              <a:rPr lang="en-US" dirty="0"/>
              <a:t>, ventral </a:t>
            </a:r>
            <a:r>
              <a:rPr lang="en-US" b="1" dirty="0" err="1"/>
              <a:t>pallidum</a:t>
            </a:r>
            <a:r>
              <a:rPr lang="en-US" dirty="0"/>
              <a:t>, </a:t>
            </a:r>
            <a:r>
              <a:rPr lang="en-US" dirty="0" err="1"/>
              <a:t>substantia</a:t>
            </a:r>
            <a:r>
              <a:rPr lang="en-US" dirty="0"/>
              <a:t> </a:t>
            </a:r>
            <a:r>
              <a:rPr lang="en-US" dirty="0" err="1"/>
              <a:t>nigra</a:t>
            </a:r>
            <a:r>
              <a:rPr lang="en-US" dirty="0"/>
              <a:t>, and </a:t>
            </a:r>
            <a:r>
              <a:rPr lang="en-US" dirty="0" err="1"/>
              <a:t>subthalamic</a:t>
            </a:r>
            <a:r>
              <a:rPr lang="en-US" dirty="0"/>
              <a:t> nucleus</a:t>
            </a:r>
            <a:endParaRPr lang="en-GB" dirty="0" smtClean="0"/>
          </a:p>
          <a:p>
            <a:r>
              <a:rPr lang="en-GB" dirty="0" smtClean="0"/>
              <a:t>The </a:t>
            </a:r>
            <a:r>
              <a:rPr lang="en-GB" dirty="0"/>
              <a:t>first one, transplantation of </a:t>
            </a:r>
            <a:r>
              <a:rPr lang="en-GB" dirty="0" err="1"/>
              <a:t>fetal</a:t>
            </a:r>
            <a:r>
              <a:rPr lang="en-GB" dirty="0"/>
              <a:t> tissue, attempts to </a:t>
            </a:r>
            <a:r>
              <a:rPr lang="en-GB" dirty="0" err="1"/>
              <a:t>reestablish</a:t>
            </a:r>
            <a:r>
              <a:rPr lang="en-GB" dirty="0"/>
              <a:t> the secretion of dopamine in the </a:t>
            </a:r>
            <a:r>
              <a:rPr lang="en-GB" dirty="0" err="1"/>
              <a:t>neostriatum</a:t>
            </a:r>
            <a:r>
              <a:rPr lang="en-GB" dirty="0"/>
              <a:t>. The tissue is obtained from the </a:t>
            </a:r>
            <a:r>
              <a:rPr lang="en-GB" dirty="0" err="1"/>
              <a:t>substantia</a:t>
            </a:r>
            <a:r>
              <a:rPr lang="en-GB" dirty="0"/>
              <a:t> </a:t>
            </a:r>
            <a:r>
              <a:rPr lang="en-GB" dirty="0" err="1"/>
              <a:t>nigra</a:t>
            </a:r>
            <a:r>
              <a:rPr lang="en-GB" dirty="0"/>
              <a:t> of aborted human </a:t>
            </a:r>
            <a:r>
              <a:rPr lang="en-GB" dirty="0" err="1"/>
              <a:t>fetuses</a:t>
            </a:r>
            <a:r>
              <a:rPr lang="en-GB" dirty="0"/>
              <a:t> and implanted into the caudate nucleus and putamen by means of </a:t>
            </a:r>
            <a:r>
              <a:rPr lang="en-GB" dirty="0" err="1"/>
              <a:t>stereotaxically</a:t>
            </a:r>
            <a:r>
              <a:rPr lang="en-GB" dirty="0"/>
              <a:t> guided needles</a:t>
            </a:r>
            <a:r>
              <a:rPr lang="en-GB" dirty="0" smtClean="0"/>
              <a:t>.</a:t>
            </a:r>
          </a:p>
          <a:p>
            <a:r>
              <a:rPr lang="en-GB" dirty="0" smtClean="0"/>
              <a:t> </a:t>
            </a:r>
            <a:r>
              <a:rPr lang="en-GB" dirty="0"/>
              <a:t>PET scans have shown that dopaminergic </a:t>
            </a:r>
            <a:r>
              <a:rPr lang="en-GB" dirty="0" err="1"/>
              <a:t>fetal</a:t>
            </a:r>
            <a:r>
              <a:rPr lang="en-GB" dirty="0"/>
              <a:t> cells are able to grow in their new host and secrete dopamine, reducing the patient’s symptoms—at least, initially. In a study of thirty-two patients with </a:t>
            </a:r>
            <a:r>
              <a:rPr lang="en-GB" dirty="0" err="1"/>
              <a:t>fetal</a:t>
            </a:r>
            <a:r>
              <a:rPr lang="en-GB" dirty="0"/>
              <a:t> tissue transplants, Freed (2002) found that those whose symptoms had previously responded to </a:t>
            </a:r>
            <a:r>
              <a:rPr lang="en-GB" dirty="0" err="1"/>
              <a:t>l-DOPA</a:t>
            </a:r>
            <a:r>
              <a:rPr lang="en-GB" dirty="0"/>
              <a:t> were most likely to benefit from the surgery. </a:t>
            </a:r>
          </a:p>
        </p:txBody>
      </p:sp>
    </p:spTree>
    <p:extLst>
      <p:ext uri="{BB962C8B-B14F-4D97-AF65-F5344CB8AC3E}">
        <p14:creationId xmlns:p14="http://schemas.microsoft.com/office/powerpoint/2010/main" val="36370894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Presumably, these patients had a sufficient number of basal ganglia neurons with receptors that could be stimulated by the dopamine secreted by either the medication or the transplanted tissue. </a:t>
            </a:r>
            <a:endParaRPr lang="en-GB" dirty="0" smtClean="0"/>
          </a:p>
          <a:p>
            <a:r>
              <a:rPr lang="en-GB" dirty="0" smtClean="0"/>
              <a:t>Unfortunately</a:t>
            </a:r>
            <a:r>
              <a:rPr lang="en-GB" dirty="0"/>
              <a:t>, many transplant patients later developed severe, persistent </a:t>
            </a:r>
            <a:r>
              <a:rPr lang="en-GB" dirty="0" err="1"/>
              <a:t>dyskinesias</a:t>
            </a:r>
            <a:r>
              <a:rPr lang="en-GB" dirty="0"/>
              <a:t>— troublesome and often painful involuntary movements. As a result, transplants of dopaminergic </a:t>
            </a:r>
            <a:r>
              <a:rPr lang="en-GB" dirty="0" err="1"/>
              <a:t>fetal</a:t>
            </a:r>
            <a:r>
              <a:rPr lang="en-GB" dirty="0"/>
              <a:t> cells are no longer recommended  (</a:t>
            </a:r>
            <a:r>
              <a:rPr lang="en-GB" dirty="0" err="1"/>
              <a:t>Olanow</a:t>
            </a:r>
            <a:r>
              <a:rPr lang="en-GB" dirty="0"/>
              <a:t> et al., 2003).</a:t>
            </a:r>
          </a:p>
        </p:txBody>
      </p:sp>
    </p:spTree>
    <p:extLst>
      <p:ext uri="{BB962C8B-B14F-4D97-AF65-F5344CB8AC3E}">
        <p14:creationId xmlns:p14="http://schemas.microsoft.com/office/powerpoint/2010/main" val="3314554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Further examination of the fate of </a:t>
            </a:r>
            <a:r>
              <a:rPr lang="en-GB" dirty="0" err="1"/>
              <a:t>fetal</a:t>
            </a:r>
            <a:r>
              <a:rPr lang="en-GB" dirty="0"/>
              <a:t> transplants has shown that although the transplanted cells can survive and form connections with neurons in the recipient’s tissue, these cells eventually develop deposits of α-</a:t>
            </a:r>
            <a:r>
              <a:rPr lang="en-GB" dirty="0" err="1"/>
              <a:t>synuclein</a:t>
            </a:r>
            <a:r>
              <a:rPr lang="en-GB" dirty="0" smtClean="0"/>
              <a:t>.</a:t>
            </a:r>
          </a:p>
          <a:p>
            <a:r>
              <a:rPr lang="en-GB" dirty="0" smtClean="0"/>
              <a:t> </a:t>
            </a:r>
            <a:r>
              <a:rPr lang="en-GB" dirty="0"/>
              <a:t>Studies with animal models of Parkinson’s disease show that </a:t>
            </a:r>
            <a:r>
              <a:rPr lang="en-GB" dirty="0" err="1"/>
              <a:t>misfolded</a:t>
            </a:r>
            <a:r>
              <a:rPr lang="en-GB" dirty="0"/>
              <a:t> α-</a:t>
            </a:r>
            <a:r>
              <a:rPr lang="en-GB" dirty="0" err="1"/>
              <a:t>synuclein</a:t>
            </a:r>
            <a:r>
              <a:rPr lang="en-GB" dirty="0"/>
              <a:t> is transferred from the recipient’s own neurons to the grafted neurons (</a:t>
            </a:r>
            <a:r>
              <a:rPr lang="en-GB" dirty="0" err="1"/>
              <a:t>Kordower</a:t>
            </a:r>
            <a:r>
              <a:rPr lang="en-GB" dirty="0"/>
              <a:t> et al., 2011). </a:t>
            </a:r>
            <a:endParaRPr lang="en-GB" dirty="0" smtClean="0"/>
          </a:p>
          <a:p>
            <a:r>
              <a:rPr lang="en-GB" dirty="0" smtClean="0"/>
              <a:t>As </a:t>
            </a:r>
            <a:r>
              <a:rPr lang="en-GB" dirty="0"/>
              <a:t>many investigators have noted, </a:t>
            </a:r>
            <a:r>
              <a:rPr lang="en-GB" dirty="0" err="1"/>
              <a:t>misfolded</a:t>
            </a:r>
            <a:r>
              <a:rPr lang="en-GB" dirty="0"/>
              <a:t> proteins responsible for several neurodegenerative diseases, including Parkinson’s disease, can be transferred from cell to cell in the brain where they induce further protein </a:t>
            </a:r>
            <a:r>
              <a:rPr lang="en-GB" dirty="0" err="1"/>
              <a:t>misfolding</a:t>
            </a:r>
            <a:r>
              <a:rPr lang="en-GB" dirty="0"/>
              <a:t>, just like prion proteins (Lee et al., 2011). </a:t>
            </a:r>
            <a:endParaRPr lang="en-GB" dirty="0" smtClean="0"/>
          </a:p>
          <a:p>
            <a:r>
              <a:rPr lang="en-GB" dirty="0" smtClean="0"/>
              <a:t>It </a:t>
            </a:r>
            <a:r>
              <a:rPr lang="en-GB" dirty="0"/>
              <a:t>appears that adding healthy cells to the basal ganglia of patients with Parkinson’s disease will ultimately fail unless a way is found to stop the process that results in the deposition of </a:t>
            </a:r>
            <a:r>
              <a:rPr lang="en-GB" dirty="0" err="1"/>
              <a:t>misfolded</a:t>
            </a:r>
            <a:r>
              <a:rPr lang="en-GB" dirty="0"/>
              <a:t> α-</a:t>
            </a:r>
            <a:r>
              <a:rPr lang="en-GB" dirty="0" err="1"/>
              <a:t>synuclein</a:t>
            </a:r>
            <a:endParaRPr lang="en-GB" dirty="0"/>
          </a:p>
        </p:txBody>
      </p:sp>
    </p:spTree>
    <p:extLst>
      <p:ext uri="{BB962C8B-B14F-4D97-AF65-F5344CB8AC3E}">
        <p14:creationId xmlns:p14="http://schemas.microsoft.com/office/powerpoint/2010/main" val="6387323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Another therapeutic procedure involves destruction of the internal division of the </a:t>
            </a:r>
            <a:r>
              <a:rPr lang="en-GB" dirty="0" err="1"/>
              <a:t>globus</a:t>
            </a:r>
            <a:r>
              <a:rPr lang="en-GB" dirty="0"/>
              <a:t> </a:t>
            </a:r>
            <a:r>
              <a:rPr lang="en-GB" dirty="0" err="1"/>
              <a:t>pallidus</a:t>
            </a:r>
            <a:r>
              <a:rPr lang="en-GB" dirty="0"/>
              <a:t> (</a:t>
            </a:r>
            <a:r>
              <a:rPr lang="en-GB" dirty="0" err="1"/>
              <a:t>GPi</a:t>
            </a:r>
            <a:r>
              <a:rPr lang="en-GB" dirty="0"/>
              <a:t>). The output of the </a:t>
            </a:r>
            <a:r>
              <a:rPr lang="en-GB" dirty="0" err="1"/>
              <a:t>GPi</a:t>
            </a:r>
            <a:r>
              <a:rPr lang="en-GB" dirty="0"/>
              <a:t>, which is directed through the </a:t>
            </a:r>
            <a:r>
              <a:rPr lang="en-GB" dirty="0" err="1"/>
              <a:t>subthalamic</a:t>
            </a:r>
            <a:r>
              <a:rPr lang="en-GB" dirty="0"/>
              <a:t> nucleus (STN) to the motor cortex, is inhibitory. </a:t>
            </a:r>
            <a:endParaRPr lang="en-GB" dirty="0" smtClean="0"/>
          </a:p>
          <a:p>
            <a:r>
              <a:rPr lang="en-GB" dirty="0" smtClean="0"/>
              <a:t>The </a:t>
            </a:r>
            <a:r>
              <a:rPr lang="en-GB" dirty="0"/>
              <a:t>decreased release of dopamine in the caudate nucleus and putamen that is seen in patients with Parkinson’s disease causes an increase in the activity of the </a:t>
            </a:r>
            <a:r>
              <a:rPr lang="en-GB" dirty="0" err="1"/>
              <a:t>GPi</a:t>
            </a:r>
            <a:r>
              <a:rPr lang="en-GB" dirty="0"/>
              <a:t>. Thus, damage to the </a:t>
            </a:r>
            <a:r>
              <a:rPr lang="en-GB" dirty="0" err="1"/>
              <a:t>GPi</a:t>
            </a:r>
            <a:r>
              <a:rPr lang="en-GB" dirty="0"/>
              <a:t> might be expected to relieve the symptoms of Parkinson’s disease. (See Figure 13.)</a:t>
            </a:r>
          </a:p>
        </p:txBody>
      </p:sp>
    </p:spTree>
    <p:extLst>
      <p:ext uri="{BB962C8B-B14F-4D97-AF65-F5344CB8AC3E}">
        <p14:creationId xmlns:p14="http://schemas.microsoft.com/office/powerpoint/2010/main" val="29384404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In fact, that is exactly what happens (</a:t>
            </a:r>
            <a:r>
              <a:rPr lang="en-GB" dirty="0" err="1"/>
              <a:t>Graybiel</a:t>
            </a:r>
            <a:r>
              <a:rPr lang="en-GB" dirty="0"/>
              <a:t>, 1996; Lai et al., 2000). Neurosurgeons insert an electrode into the </a:t>
            </a:r>
            <a:r>
              <a:rPr lang="en-GB" dirty="0" err="1"/>
              <a:t>GPi</a:t>
            </a:r>
            <a:r>
              <a:rPr lang="en-GB" dirty="0"/>
              <a:t> and then pass radiofrequency current through the electrode that heats and destroys the brain tissue. </a:t>
            </a:r>
            <a:endParaRPr lang="en-GB" dirty="0" smtClean="0"/>
          </a:p>
          <a:p>
            <a:r>
              <a:rPr lang="en-GB" dirty="0" smtClean="0"/>
              <a:t>PET </a:t>
            </a:r>
            <a:r>
              <a:rPr lang="en-GB" dirty="0"/>
              <a:t>studies have found that after the surgery, the metabolic activity in the premotor and supplementary motor areas of the frontal lobes, normally depressed in patients with Parkinson’s disease, returns to normal levels (Grafton et al., 1995</a:t>
            </a:r>
            <a:r>
              <a:rPr lang="en-GB" dirty="0" smtClean="0"/>
              <a:t>).</a:t>
            </a:r>
          </a:p>
          <a:p>
            <a:r>
              <a:rPr lang="en-GB" dirty="0" smtClean="0"/>
              <a:t> </a:t>
            </a:r>
            <a:r>
              <a:rPr lang="en-GB" dirty="0"/>
              <a:t>This result indicates that lesions of the </a:t>
            </a:r>
            <a:r>
              <a:rPr lang="en-GB" dirty="0" err="1"/>
              <a:t>GPi</a:t>
            </a:r>
            <a:r>
              <a:rPr lang="en-GB" dirty="0"/>
              <a:t> do indeed release the motor cortex from inhibition. Using the same reasoning, neurosurgeons have also successfully treated the symptoms of Parkinson’s disease by targeting the </a:t>
            </a:r>
            <a:r>
              <a:rPr lang="en-GB" dirty="0" err="1"/>
              <a:t>subthalamic</a:t>
            </a:r>
            <a:r>
              <a:rPr lang="en-GB" dirty="0"/>
              <a:t> nucleus, which provides an excitatory input to the </a:t>
            </a:r>
            <a:r>
              <a:rPr lang="en-GB" dirty="0" err="1"/>
              <a:t>GPi</a:t>
            </a:r>
            <a:r>
              <a:rPr lang="en-GB" dirty="0"/>
              <a:t>.</a:t>
            </a:r>
          </a:p>
        </p:txBody>
      </p:sp>
    </p:spTree>
    <p:extLst>
      <p:ext uri="{BB962C8B-B14F-4D97-AF65-F5344CB8AC3E}">
        <p14:creationId xmlns:p14="http://schemas.microsoft.com/office/powerpoint/2010/main" val="18092431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The third stereotaxic procedure aimed at relieving the symptoms of Parkinson’s disease involves implanting electrodes in the STN or the </a:t>
            </a:r>
            <a:r>
              <a:rPr lang="en-GB" dirty="0" err="1"/>
              <a:t>GPi</a:t>
            </a:r>
            <a:r>
              <a:rPr lang="en-GB" dirty="0"/>
              <a:t> and attaching a device that permits the patient to electrically stimulate the brain through the electrodes. </a:t>
            </a:r>
            <a:endParaRPr lang="en-GB" dirty="0" smtClean="0"/>
          </a:p>
          <a:p>
            <a:r>
              <a:rPr lang="en-GB" dirty="0" smtClean="0"/>
              <a:t>According </a:t>
            </a:r>
            <a:r>
              <a:rPr lang="en-GB" dirty="0"/>
              <a:t>to some studies, deep brain stimulation (DBS) of the </a:t>
            </a:r>
            <a:r>
              <a:rPr lang="en-GB" dirty="0" err="1"/>
              <a:t>subthalamic</a:t>
            </a:r>
            <a:r>
              <a:rPr lang="en-GB" dirty="0"/>
              <a:t> nucleus is as effective as brain lesions in suppressing tremors and has fewer adverse side effects (</a:t>
            </a:r>
            <a:r>
              <a:rPr lang="en-GB" dirty="0" err="1"/>
              <a:t>Esselink</a:t>
            </a:r>
            <a:r>
              <a:rPr lang="en-GB" dirty="0"/>
              <a:t> et al., 2009). </a:t>
            </a:r>
            <a:endParaRPr lang="en-GB" dirty="0" smtClean="0"/>
          </a:p>
          <a:p>
            <a:r>
              <a:rPr lang="en-GB" dirty="0" smtClean="0"/>
              <a:t>In </a:t>
            </a:r>
            <a:r>
              <a:rPr lang="en-GB" dirty="0"/>
              <a:t>addition, a three-year follow-up study found no evidence of cognitive deterioration in patients who received implants for deep brain stimulation (</a:t>
            </a:r>
            <a:r>
              <a:rPr lang="en-GB" dirty="0" err="1"/>
              <a:t>Funkiewiez</a:t>
            </a:r>
            <a:r>
              <a:rPr lang="en-GB" dirty="0"/>
              <a:t> et al., 2004). Notably, DBS treats only the motor symptoms of Parkinson’s disease, not the affective and cognitive symptoms such as depression and dementia.</a:t>
            </a:r>
          </a:p>
        </p:txBody>
      </p:sp>
    </p:spTree>
    <p:extLst>
      <p:ext uri="{BB962C8B-B14F-4D97-AF65-F5344CB8AC3E}">
        <p14:creationId xmlns:p14="http://schemas.microsoft.com/office/powerpoint/2010/main" val="40708911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Researchers have been attempting to develop strategies of gene therapy to treat the symptoms of Parkinson’s disease. </a:t>
            </a:r>
            <a:endParaRPr lang="en-GB" dirty="0" smtClean="0"/>
          </a:p>
          <a:p>
            <a:r>
              <a:rPr lang="en-GB" dirty="0" err="1" smtClean="0"/>
              <a:t>Kaplitt</a:t>
            </a:r>
            <a:r>
              <a:rPr lang="en-GB" dirty="0" smtClean="0"/>
              <a:t> </a:t>
            </a:r>
            <a:r>
              <a:rPr lang="en-GB" dirty="0"/>
              <a:t>et al. (2007) introduced a genetically modified virus into the </a:t>
            </a:r>
            <a:r>
              <a:rPr lang="en-GB" dirty="0" err="1"/>
              <a:t>subthalamic</a:t>
            </a:r>
            <a:r>
              <a:rPr lang="en-GB" dirty="0"/>
              <a:t> nucleus of patients with Parkinson’s disease that delivered a gene for GAD, the enzyme responsible for the biosynthesis of the major inhibitory neurotransmitter, GABA. </a:t>
            </a:r>
            <a:endParaRPr lang="en-GB" dirty="0" smtClean="0"/>
          </a:p>
          <a:p>
            <a:r>
              <a:rPr lang="en-GB" dirty="0" smtClean="0"/>
              <a:t>The </a:t>
            </a:r>
            <a:r>
              <a:rPr lang="en-GB" dirty="0"/>
              <a:t>production of GAD turned some of the excitatory, glutamate-producing neurons in the </a:t>
            </a:r>
            <a:r>
              <a:rPr lang="en-GB" dirty="0" err="1"/>
              <a:t>subthalamic</a:t>
            </a:r>
            <a:r>
              <a:rPr lang="en-GB" dirty="0"/>
              <a:t> nucleus into inhibitory, GABA-producing neurons. </a:t>
            </a:r>
            <a:endParaRPr lang="en-GB" dirty="0" smtClean="0"/>
          </a:p>
          <a:p>
            <a:r>
              <a:rPr lang="en-GB" dirty="0" smtClean="0"/>
              <a:t>As </a:t>
            </a:r>
            <a:r>
              <a:rPr lang="en-GB" dirty="0"/>
              <a:t>a result, the activity of the </a:t>
            </a:r>
            <a:r>
              <a:rPr lang="en-GB" dirty="0" err="1"/>
              <a:t>GPi</a:t>
            </a:r>
            <a:r>
              <a:rPr lang="en-GB" dirty="0"/>
              <a:t> decreased, the activity of the supplementary motor area increased, and the symptoms of the patients improved. A larger double-blind clinical trial confirmed the efficacy and safety of this procedure (</a:t>
            </a:r>
            <a:r>
              <a:rPr lang="en-GB" dirty="0" err="1"/>
              <a:t>LeWitt</a:t>
            </a:r>
            <a:r>
              <a:rPr lang="en-GB" dirty="0"/>
              <a:t> et al., 2011). (See Figure 14.)</a:t>
            </a:r>
          </a:p>
        </p:txBody>
      </p:sp>
    </p:spTree>
    <p:extLst>
      <p:ext uri="{BB962C8B-B14F-4D97-AF65-F5344CB8AC3E}">
        <p14:creationId xmlns:p14="http://schemas.microsoft.com/office/powerpoint/2010/main" val="1614305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851" y="0"/>
            <a:ext cx="10328366" cy="5619750"/>
          </a:xfrm>
          <a:prstGeom prst="rect">
            <a:avLst/>
          </a:prstGeom>
        </p:spPr>
      </p:pic>
    </p:spTree>
    <p:extLst>
      <p:ext uri="{BB962C8B-B14F-4D97-AF65-F5344CB8AC3E}">
        <p14:creationId xmlns:p14="http://schemas.microsoft.com/office/powerpoint/2010/main" val="11016891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Huntington disease</a:t>
            </a:r>
            <a:endParaRPr lang="en-US" dirty="0"/>
          </a:p>
        </p:txBody>
      </p:sp>
      <p:sp>
        <p:nvSpPr>
          <p:cNvPr id="3" name="Content Placeholder 2"/>
          <p:cNvSpPr>
            <a:spLocks noGrp="1"/>
          </p:cNvSpPr>
          <p:nvPr>
            <p:ph idx="1"/>
          </p:nvPr>
        </p:nvSpPr>
        <p:spPr/>
        <p:txBody>
          <a:bodyPr/>
          <a:lstStyle/>
          <a:p>
            <a:r>
              <a:rPr lang="en-US" dirty="0" smtClean="0"/>
              <a:t>Another basal ganglia disease.</a:t>
            </a:r>
          </a:p>
          <a:p>
            <a:r>
              <a:rPr lang="en-US" dirty="0" smtClean="0"/>
              <a:t>Degeneration in caudate nucleus and putamen.</a:t>
            </a:r>
          </a:p>
          <a:p>
            <a:r>
              <a:rPr lang="en-US" dirty="0" smtClean="0"/>
              <a:t>Uncontrollable movements.</a:t>
            </a:r>
          </a:p>
          <a:p>
            <a:r>
              <a:rPr lang="en-US" dirty="0" smtClean="0"/>
              <a:t>Progressive, cognitive and emotional changes.</a:t>
            </a:r>
          </a:p>
          <a:p>
            <a:r>
              <a:rPr lang="en-US" dirty="0" smtClean="0"/>
              <a:t>Death after 10 to 15 years.</a:t>
            </a:r>
          </a:p>
          <a:p>
            <a:r>
              <a:rPr lang="en-US" dirty="0" smtClean="0"/>
              <a:t>Thirties and 40s</a:t>
            </a:r>
          </a:p>
          <a:p>
            <a:r>
              <a:rPr lang="en-US" dirty="0" smtClean="0"/>
              <a:t>Putamen GABA generating neurons, degeneration.</a:t>
            </a:r>
          </a:p>
          <a:p>
            <a:r>
              <a:rPr lang="en-US" dirty="0" smtClean="0"/>
              <a:t>Loss moves to cerebral cortex.</a:t>
            </a:r>
          </a:p>
          <a:p>
            <a:endParaRPr lang="en-US" dirty="0"/>
          </a:p>
        </p:txBody>
      </p:sp>
    </p:spTree>
    <p:extLst>
      <p:ext uri="{BB962C8B-B14F-4D97-AF65-F5344CB8AC3E}">
        <p14:creationId xmlns:p14="http://schemas.microsoft.com/office/powerpoint/2010/main" val="10117029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smtClean="0"/>
              <a:t>Hereditry</a:t>
            </a:r>
            <a:endParaRPr lang="en-US" dirty="0" smtClean="0"/>
          </a:p>
          <a:p>
            <a:r>
              <a:rPr lang="en-US" dirty="0" smtClean="0"/>
              <a:t>4</a:t>
            </a:r>
            <a:r>
              <a:rPr lang="en-US" baseline="30000" dirty="0" smtClean="0"/>
              <a:t>th</a:t>
            </a:r>
            <a:r>
              <a:rPr lang="en-US" dirty="0" smtClean="0"/>
              <a:t> chromosomes.</a:t>
            </a:r>
          </a:p>
          <a:p>
            <a:r>
              <a:rPr lang="en-US" dirty="0" smtClean="0"/>
              <a:t>Dominant</a:t>
            </a:r>
          </a:p>
          <a:p>
            <a:r>
              <a:rPr lang="en-US" dirty="0" smtClean="0"/>
              <a:t>Repeated sequence disturbance in glutamine.</a:t>
            </a:r>
          </a:p>
          <a:p>
            <a:r>
              <a:rPr lang="en-US" dirty="0" smtClean="0"/>
              <a:t>Huntington protein.(elongated stretch of glutamine.</a:t>
            </a:r>
          </a:p>
          <a:p>
            <a:r>
              <a:rPr lang="en-US" dirty="0" smtClean="0"/>
              <a:t>Longer stretches, early symptoms.</a:t>
            </a:r>
          </a:p>
          <a:p>
            <a:r>
              <a:rPr lang="en-US" dirty="0" smtClean="0"/>
              <a:t>Toxic gain of function.</a:t>
            </a:r>
          </a:p>
          <a:p>
            <a:r>
              <a:rPr lang="en-US" dirty="0" smtClean="0"/>
              <a:t>Apoptosis.</a:t>
            </a:r>
          </a:p>
          <a:p>
            <a:r>
              <a:rPr lang="en-US" dirty="0" err="1" smtClean="0"/>
              <a:t>Caspases</a:t>
            </a:r>
            <a:r>
              <a:rPr lang="en-US" dirty="0" smtClean="0"/>
              <a:t> inhibitors.</a:t>
            </a:r>
          </a:p>
          <a:p>
            <a:r>
              <a:rPr lang="en-US" dirty="0" smtClean="0"/>
              <a:t>Ubiquitin protease system.</a:t>
            </a:r>
          </a:p>
          <a:p>
            <a:endParaRPr lang="en-US" dirty="0" smtClean="0"/>
          </a:p>
          <a:p>
            <a:endParaRPr lang="en-US" dirty="0"/>
          </a:p>
        </p:txBody>
      </p:sp>
    </p:spTree>
    <p:extLst>
      <p:ext uri="{BB962C8B-B14F-4D97-AF65-F5344CB8AC3E}">
        <p14:creationId xmlns:p14="http://schemas.microsoft.com/office/powerpoint/2010/main" val="25038016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a:t>Treatment for HD includes the drug </a:t>
            </a:r>
            <a:r>
              <a:rPr lang="en-US" dirty="0" err="1"/>
              <a:t>tetrabenazine</a:t>
            </a:r>
            <a:r>
              <a:rPr lang="en-US" dirty="0"/>
              <a:t>, antipsychotic drugs, antidepressants, and tranquilizers. Patients who exercise tend to do better than those who do not.</a:t>
            </a:r>
          </a:p>
        </p:txBody>
      </p:sp>
    </p:spTree>
    <p:extLst>
      <p:ext uri="{BB962C8B-B14F-4D97-AF65-F5344CB8AC3E}">
        <p14:creationId xmlns:p14="http://schemas.microsoft.com/office/powerpoint/2010/main" val="41689690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07795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Amyotrophic Lateral Sclerosis</a:t>
            </a:r>
          </a:p>
        </p:txBody>
      </p:sp>
      <p:sp>
        <p:nvSpPr>
          <p:cNvPr id="3" name="Content Placeholder 2"/>
          <p:cNvSpPr>
            <a:spLocks noGrp="1"/>
          </p:cNvSpPr>
          <p:nvPr>
            <p:ph idx="1"/>
          </p:nvPr>
        </p:nvSpPr>
        <p:spPr/>
        <p:txBody>
          <a:bodyPr/>
          <a:lstStyle/>
          <a:p>
            <a:r>
              <a:rPr lang="en-GB" dirty="0"/>
              <a:t>Amyotrophic lateral sclerosis (ALS) is a degenerative disorder that attacks spinal cord and cranial nerve motor neurons (</a:t>
            </a:r>
            <a:r>
              <a:rPr lang="en-GB" dirty="0" err="1"/>
              <a:t>Zinman</a:t>
            </a:r>
            <a:r>
              <a:rPr lang="en-GB" dirty="0"/>
              <a:t> and </a:t>
            </a:r>
            <a:r>
              <a:rPr lang="en-GB" dirty="0" err="1"/>
              <a:t>Cudkowicz</a:t>
            </a:r>
            <a:r>
              <a:rPr lang="en-GB" dirty="0"/>
              <a:t>, 2011). </a:t>
            </a:r>
            <a:endParaRPr lang="en-GB" dirty="0" smtClean="0"/>
          </a:p>
          <a:p>
            <a:r>
              <a:rPr lang="en-GB" dirty="0" smtClean="0"/>
              <a:t>The </a:t>
            </a:r>
            <a:r>
              <a:rPr lang="en-GB" dirty="0"/>
              <a:t>incidence of this disease is approximately 5 in 100,000. The symptoms include spasticity (increased tension of muscles, causing stiff and awkward movements), exaggerated stretch reflexes, progressive weakness and muscular atrophy, and, finally, paralysis. </a:t>
            </a:r>
            <a:endParaRPr lang="en-GB" dirty="0" smtClean="0"/>
          </a:p>
          <a:p>
            <a:r>
              <a:rPr lang="en-GB" dirty="0" smtClean="0"/>
              <a:t>Death </a:t>
            </a:r>
            <a:r>
              <a:rPr lang="en-GB" dirty="0"/>
              <a:t>usually occurs five to ten years after the onset of the disease as a result of failure of the respiratory muscles. The muscles that control eye movements are spared. Cognitive abilities are rarely affected.</a:t>
            </a:r>
          </a:p>
        </p:txBody>
      </p:sp>
    </p:spTree>
    <p:extLst>
      <p:ext uri="{BB962C8B-B14F-4D97-AF65-F5344CB8AC3E}">
        <p14:creationId xmlns:p14="http://schemas.microsoft.com/office/powerpoint/2010/main" val="27641426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Among all cases of ALS, 10 percent are hereditary; the other 90 percent are sporadic. Of the hereditary cases, 10–20 percent are caused by a mutation in the gene that produces the enzyme superoxide dismutase 1 (SOD1), found on chromosome 21. </a:t>
            </a:r>
            <a:endParaRPr lang="en-GB" dirty="0" smtClean="0"/>
          </a:p>
          <a:p>
            <a:r>
              <a:rPr lang="en-GB" dirty="0" smtClean="0"/>
              <a:t>This </a:t>
            </a:r>
            <a:r>
              <a:rPr lang="en-GB" dirty="0"/>
              <a:t>mutation causes a toxic gain of function that leads to protein </a:t>
            </a:r>
            <a:r>
              <a:rPr lang="en-GB" dirty="0" err="1"/>
              <a:t>misfolding</a:t>
            </a:r>
            <a:r>
              <a:rPr lang="en-GB" dirty="0"/>
              <a:t> and aggregation, impaired axonal transport, and mitochondrial dysfunction</a:t>
            </a:r>
            <a:r>
              <a:rPr lang="en-GB" dirty="0" smtClean="0"/>
              <a:t>.</a:t>
            </a:r>
          </a:p>
          <a:p>
            <a:r>
              <a:rPr lang="en-GB" dirty="0" smtClean="0"/>
              <a:t> </a:t>
            </a:r>
            <a:r>
              <a:rPr lang="en-GB" dirty="0"/>
              <a:t>It also impairs glutamate reuptake into glial cells, which increases extracellular levels of glutamate and causes excitotoxicity in motor neurons (Bossy-Wetzel, </a:t>
            </a:r>
            <a:r>
              <a:rPr lang="en-GB" dirty="0" err="1"/>
              <a:t>Schwarzenbacher</a:t>
            </a:r>
            <a:r>
              <a:rPr lang="en-GB" dirty="0"/>
              <a:t>, and Lipton, 2004</a:t>
            </a:r>
            <a:r>
              <a:rPr lang="en-GB" dirty="0" smtClean="0"/>
              <a:t>).</a:t>
            </a:r>
          </a:p>
          <a:p>
            <a:r>
              <a:rPr lang="en-GB" dirty="0" smtClean="0"/>
              <a:t> </a:t>
            </a:r>
            <a:r>
              <a:rPr lang="en-GB" dirty="0"/>
              <a:t>And like the other degenerative brain disorders that I have described that involve misfolded proteins, mutant SOD1 can be transmitted from cell to cell, as prion proteins do. However, there is presently no evidence that the disease can be transmitted between individuals (</a:t>
            </a:r>
            <a:r>
              <a:rPr lang="en-GB" dirty="0" err="1"/>
              <a:t>Münch</a:t>
            </a:r>
            <a:r>
              <a:rPr lang="en-GB" dirty="0"/>
              <a:t> and </a:t>
            </a:r>
            <a:r>
              <a:rPr lang="en-GB" dirty="0" err="1"/>
              <a:t>Bertolotti</a:t>
            </a:r>
            <a:r>
              <a:rPr lang="en-GB" dirty="0"/>
              <a:t>, 2011).</a:t>
            </a:r>
          </a:p>
        </p:txBody>
      </p:sp>
    </p:spTree>
    <p:extLst>
      <p:ext uri="{BB962C8B-B14F-4D97-AF65-F5344CB8AC3E}">
        <p14:creationId xmlns:p14="http://schemas.microsoft.com/office/powerpoint/2010/main" val="19038744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t>SOD1 normally functions as a detoxifying enzyme found in the cytoplasm and mitochondria. It converts superoxide radicals to molecular oxygen and hydrogen peroxide (</a:t>
            </a:r>
            <a:r>
              <a:rPr lang="en-GB" dirty="0" err="1"/>
              <a:t>Milani</a:t>
            </a:r>
            <a:r>
              <a:rPr lang="en-GB" dirty="0"/>
              <a:t> et al., 2011). </a:t>
            </a:r>
            <a:endParaRPr lang="en-GB" dirty="0" smtClean="0"/>
          </a:p>
          <a:p>
            <a:r>
              <a:rPr lang="en-GB" dirty="0" smtClean="0"/>
              <a:t>Superoxide </a:t>
            </a:r>
            <a:r>
              <a:rPr lang="en-GB" dirty="0"/>
              <a:t>radicals are naturally present in the cytoplasm, but become toxic in sufficiently high concentrations. The only current pharmacological treatment for ALS is </a:t>
            </a:r>
            <a:r>
              <a:rPr lang="en-GB" dirty="0" err="1"/>
              <a:t>riluzole</a:t>
            </a:r>
            <a:r>
              <a:rPr lang="en-GB" dirty="0"/>
              <a:t>, a drug that reduces glutamate-induced excitotoxicity, probably by decreasing the release of glutamate. </a:t>
            </a:r>
            <a:endParaRPr lang="en-GB" dirty="0" smtClean="0"/>
          </a:p>
          <a:p>
            <a:r>
              <a:rPr lang="en-GB" dirty="0" smtClean="0"/>
              <a:t>Clinical </a:t>
            </a:r>
            <a:r>
              <a:rPr lang="en-GB" dirty="0"/>
              <a:t>trials found that patients treated with </a:t>
            </a:r>
            <a:r>
              <a:rPr lang="en-GB" dirty="0" err="1"/>
              <a:t>riluzole</a:t>
            </a:r>
            <a:r>
              <a:rPr lang="en-GB" dirty="0"/>
              <a:t> lived an average of approximately two months longer than those who received a placebo (Miller et al., 2003). Clearly, research to find more effective therapies is warranted.</a:t>
            </a:r>
          </a:p>
        </p:txBody>
      </p:sp>
    </p:spTree>
    <p:extLst>
      <p:ext uri="{BB962C8B-B14F-4D97-AF65-F5344CB8AC3E}">
        <p14:creationId xmlns:p14="http://schemas.microsoft.com/office/powerpoint/2010/main" val="38492391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Sclerosis</a:t>
            </a:r>
          </a:p>
        </p:txBody>
      </p:sp>
      <p:sp>
        <p:nvSpPr>
          <p:cNvPr id="3" name="Content Placeholder 2"/>
          <p:cNvSpPr>
            <a:spLocks noGrp="1"/>
          </p:cNvSpPr>
          <p:nvPr>
            <p:ph idx="1"/>
          </p:nvPr>
        </p:nvSpPr>
        <p:spPr/>
        <p:txBody>
          <a:bodyPr>
            <a:normAutofit fontScale="85000" lnSpcReduction="10000"/>
          </a:bodyPr>
          <a:lstStyle/>
          <a:p>
            <a:r>
              <a:rPr lang="en-GB" dirty="0"/>
              <a:t>Multiple sclerosis (MS) is an autoimmune demyelinating disease. At scattered locations within the central nervous system, myelin sheaths are attacked by the person’s immune system, leaving behind hard patches of debris called sclerotic plaques. </a:t>
            </a:r>
            <a:endParaRPr lang="en-GB" dirty="0" smtClean="0"/>
          </a:p>
          <a:p>
            <a:r>
              <a:rPr lang="en-GB" dirty="0" smtClean="0"/>
              <a:t>The </a:t>
            </a:r>
            <a:r>
              <a:rPr lang="en-GB" dirty="0"/>
              <a:t>normal transmission of neural messages through the demyelinated axons is interrupted. Because the damage occurs in white matter located throughout the brain and spinal cord, a wide variety of neurological disorders are seen. </a:t>
            </a:r>
            <a:endParaRPr lang="en-GB" dirty="0" smtClean="0"/>
          </a:p>
          <a:p>
            <a:r>
              <a:rPr lang="en-GB" dirty="0" smtClean="0"/>
              <a:t>The </a:t>
            </a:r>
            <a:r>
              <a:rPr lang="en-GB" dirty="0"/>
              <a:t>symptoms of multiple sclerosis often flare up and then decrease, to be followed by another increase in symptoms after varying periods of time. In most cases, this pattern (</a:t>
            </a:r>
            <a:r>
              <a:rPr lang="en-GB" dirty="0" err="1"/>
              <a:t>remittingrelapsing</a:t>
            </a:r>
            <a:r>
              <a:rPr lang="en-GB" dirty="0"/>
              <a:t> MS) is followed by progressive MS later in the course of the disease</a:t>
            </a:r>
            <a:r>
              <a:rPr lang="en-GB" dirty="0" smtClean="0"/>
              <a:t>.</a:t>
            </a:r>
          </a:p>
          <a:p>
            <a:r>
              <a:rPr lang="en-GB" dirty="0" smtClean="0"/>
              <a:t> </a:t>
            </a:r>
            <a:r>
              <a:rPr lang="en-GB" dirty="0"/>
              <a:t>Progressive MS is characterized by a slow, continuous increase in the symptoms of the disease.</a:t>
            </a:r>
          </a:p>
        </p:txBody>
      </p:sp>
    </p:spTree>
    <p:extLst>
      <p:ext uri="{BB962C8B-B14F-4D97-AF65-F5344CB8AC3E}">
        <p14:creationId xmlns:p14="http://schemas.microsoft.com/office/powerpoint/2010/main" val="4252015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a:t>Multiple sclerosis afflicts women somewhat more frequently than men, and the disorder usually occurs in people in their late twenties or thirties. People who spend their childhood in places far from the equator are more likely to come down with the disease than are those who live close to the equator</a:t>
            </a:r>
            <a:r>
              <a:rPr lang="en-GB" dirty="0" smtClean="0"/>
              <a:t>.</a:t>
            </a:r>
          </a:p>
          <a:p>
            <a:r>
              <a:rPr lang="en-GB" dirty="0" smtClean="0"/>
              <a:t> </a:t>
            </a:r>
            <a:r>
              <a:rPr lang="en-GB" dirty="0"/>
              <a:t>Hence, it is likely that some disease contracted during a childhood spent in a region in which the virus is prevalent causes the person’s immune system to attack his or her own myelin</a:t>
            </a:r>
            <a:r>
              <a:rPr lang="en-GB" dirty="0" smtClean="0"/>
              <a:t>.</a:t>
            </a:r>
          </a:p>
          <a:p>
            <a:r>
              <a:rPr lang="en-GB" dirty="0" smtClean="0"/>
              <a:t> </a:t>
            </a:r>
            <a:r>
              <a:rPr lang="en-GB" dirty="0"/>
              <a:t>Perhaps a virus weakens the blood–brain barrier, allowing myelin protein into the general circulation and sensitizing the immune system to it, or perhaps the virus attaches itself to myelin. </a:t>
            </a:r>
            <a:endParaRPr lang="en-GB" dirty="0" smtClean="0"/>
          </a:p>
          <a:p>
            <a:r>
              <a:rPr lang="en-GB" dirty="0" smtClean="0"/>
              <a:t>In </a:t>
            </a:r>
            <a:r>
              <a:rPr lang="en-GB" dirty="0"/>
              <a:t>addition, people born during the late winter and early spring are at higher risk, which suggests that infections contracted by a pregnant woman (for example, a viral disease contracted during the winter) may also increase susceptibility to this disease. In any event, the process is a long-lived one, lasting for many decades.</a:t>
            </a:r>
          </a:p>
        </p:txBody>
      </p:sp>
    </p:spTree>
    <p:extLst>
      <p:ext uri="{BB962C8B-B14F-4D97-AF65-F5344CB8AC3E}">
        <p14:creationId xmlns:p14="http://schemas.microsoft.com/office/powerpoint/2010/main" val="2241726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Only two treatments for multiple sclerosis have shown promise (</a:t>
            </a:r>
            <a:r>
              <a:rPr lang="en-GB" dirty="0" err="1"/>
              <a:t>Aktas</a:t>
            </a:r>
            <a:r>
              <a:rPr lang="en-GB" dirty="0"/>
              <a:t>, </a:t>
            </a:r>
            <a:r>
              <a:rPr lang="en-GB" dirty="0" err="1"/>
              <a:t>Keiseier</a:t>
            </a:r>
            <a:r>
              <a:rPr lang="en-GB" dirty="0"/>
              <a:t>, and  </a:t>
            </a:r>
            <a:r>
              <a:rPr lang="en-GB" dirty="0" err="1"/>
              <a:t>Hartung</a:t>
            </a:r>
            <a:r>
              <a:rPr lang="en-GB" dirty="0"/>
              <a:t>, 2009). </a:t>
            </a:r>
            <a:endParaRPr lang="en-GB" dirty="0" smtClean="0"/>
          </a:p>
          <a:p>
            <a:r>
              <a:rPr lang="en-GB" dirty="0" smtClean="0"/>
              <a:t>The </a:t>
            </a:r>
            <a:r>
              <a:rPr lang="en-GB" dirty="0"/>
              <a:t>first is interferon β, a protein that modulates the responsiveness of the </a:t>
            </a:r>
            <a:r>
              <a:rPr lang="en-GB" dirty="0" err="1"/>
              <a:t>i</a:t>
            </a:r>
            <a:r>
              <a:rPr lang="en-GB" dirty="0"/>
              <a:t> </a:t>
            </a:r>
            <a:r>
              <a:rPr lang="en-GB" dirty="0" err="1"/>
              <a:t>mmune</a:t>
            </a:r>
            <a:r>
              <a:rPr lang="en-GB" dirty="0"/>
              <a:t> s </a:t>
            </a:r>
            <a:r>
              <a:rPr lang="en-GB" dirty="0" err="1"/>
              <a:t>ystem</a:t>
            </a:r>
            <a:r>
              <a:rPr lang="en-GB" dirty="0"/>
              <a:t>. Administration of interferon β has been shown to reduce the frequency and severity of attacks and slow the progression of neurological disabilities in some patients with multiple sclerosis (</a:t>
            </a:r>
            <a:r>
              <a:rPr lang="en-GB" dirty="0" err="1"/>
              <a:t>Arnason</a:t>
            </a:r>
            <a:r>
              <a:rPr lang="en-GB" dirty="0"/>
              <a:t>, 1999). </a:t>
            </a:r>
            <a:endParaRPr lang="en-GB" dirty="0" smtClean="0"/>
          </a:p>
          <a:p>
            <a:r>
              <a:rPr lang="en-GB" dirty="0" smtClean="0"/>
              <a:t>However</a:t>
            </a:r>
            <a:r>
              <a:rPr lang="en-GB" dirty="0"/>
              <a:t>, the treatment is only partially effective. Another partially effective treatment is </a:t>
            </a:r>
            <a:r>
              <a:rPr lang="en-GB" dirty="0" err="1"/>
              <a:t>glatiramer</a:t>
            </a:r>
            <a:r>
              <a:rPr lang="en-GB" dirty="0"/>
              <a:t> acetate (also known as </a:t>
            </a:r>
            <a:r>
              <a:rPr lang="en-GB" dirty="0" err="1"/>
              <a:t>copaxone</a:t>
            </a:r>
            <a:r>
              <a:rPr lang="en-GB" dirty="0"/>
              <a:t> or copolymer-1). </a:t>
            </a:r>
            <a:r>
              <a:rPr lang="en-GB" dirty="0" err="1"/>
              <a:t>Glatiramer</a:t>
            </a:r>
            <a:r>
              <a:rPr lang="en-GB" dirty="0"/>
              <a:t> acetate is a mixture of synthetic peptides composed from random sequences of the amino acids tyrosine, glutamate, alanine, and lysine. </a:t>
            </a:r>
          </a:p>
        </p:txBody>
      </p:sp>
    </p:spTree>
    <p:extLst>
      <p:ext uri="{BB962C8B-B14F-4D97-AF65-F5344CB8AC3E}">
        <p14:creationId xmlns:p14="http://schemas.microsoft.com/office/powerpoint/2010/main" val="67268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Seizures disorder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Because of negative connotations that were acquired in the past, some physicians prefer not to use the term epilepsy. Instead, they use the phrase seizure disorder to refer to a condition that has many causes. Seizure disorders constitute the second most important category of neurological disorders, following stroke.</a:t>
            </a:r>
          </a:p>
          <a:p>
            <a:r>
              <a:rPr lang="en-US" dirty="0" smtClean="0"/>
              <a:t> At present, approximately 2.5 million people in the United States have a seizure disorder. A seizure is a period of sudden, excessive activity of cerebral neurons. Sometimes, if neurons that make up the motor system are involved, a seizure can cause a convulsion, which is wild, uncontrollable activity of the muscles. But not all seizures cause convulsions; in fact, most do not. </a:t>
            </a:r>
          </a:p>
          <a:p>
            <a:r>
              <a:rPr lang="en-US" dirty="0" smtClean="0"/>
              <a:t>In ancient religious traditions, seizures were considered to be God’s punishment or the work of demons. However, as early as the fifth century </a:t>
            </a:r>
            <a:r>
              <a:rPr lang="en-US" dirty="0" err="1" smtClean="0"/>
              <a:t>b.c.</a:t>
            </a:r>
            <a:r>
              <a:rPr lang="en-US" dirty="0" smtClean="0"/>
              <a:t>, Hippocrates noted that head injuries to soldiers and gladiators sometimes led to seizures like the ones he saw in his patients, which suggested that seizures had a physical cause.</a:t>
            </a:r>
            <a:endParaRPr lang="en-US" dirty="0"/>
          </a:p>
        </p:txBody>
      </p:sp>
    </p:spTree>
    <p:extLst>
      <p:ext uri="{BB962C8B-B14F-4D97-AF65-F5344CB8AC3E}">
        <p14:creationId xmlns:p14="http://schemas.microsoft.com/office/powerpoint/2010/main" val="33000604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This compound was first produced in an attempt to induce the symptoms of multiple sclerosis in laboratory animals, but it turned out to actually reduce them. Interferon β and </a:t>
            </a:r>
            <a:r>
              <a:rPr lang="en-GB" dirty="0" err="1"/>
              <a:t>glatiramer</a:t>
            </a:r>
            <a:r>
              <a:rPr lang="en-GB" dirty="0"/>
              <a:t> acetate are effective only for the remitting-relapsing form of MS, and not the progressive form</a:t>
            </a:r>
            <a:r>
              <a:rPr lang="en-GB" dirty="0" smtClean="0"/>
              <a:t>.</a:t>
            </a:r>
          </a:p>
          <a:p>
            <a:r>
              <a:rPr lang="en-GB" dirty="0"/>
              <a:t>An experimentally induced demyelinating disease known as experimental allergic encephalitis (EAE) can be produced in laboratory animals by injecting them with protein found in  myelin. The immune system then becomes sensitized to myelin protein and attacks the animal’s own myelin sheaths</a:t>
            </a:r>
            <a:r>
              <a:rPr lang="en-GB" dirty="0" smtClean="0"/>
              <a:t>.</a:t>
            </a:r>
          </a:p>
          <a:p>
            <a:r>
              <a:rPr lang="en-GB" dirty="0" smtClean="0"/>
              <a:t> </a:t>
            </a:r>
            <a:r>
              <a:rPr lang="en-GB" dirty="0" err="1"/>
              <a:t>Glatiramer</a:t>
            </a:r>
            <a:r>
              <a:rPr lang="en-GB" dirty="0"/>
              <a:t> acetate turned out to do just the opposite; rather than causing EAE, it prevented its occurrence, apparently by stimulating certain cells of the immune system to  secrete anti-inflammatory chemicals such as interleukin 4, which suppress the activity of immune cells that would otherwise attack the patient’s myelin (Farina et al., 2005). </a:t>
            </a:r>
          </a:p>
        </p:txBody>
      </p:sp>
    </p:spTree>
    <p:extLst>
      <p:ext uri="{BB962C8B-B14F-4D97-AF65-F5344CB8AC3E}">
        <p14:creationId xmlns:p14="http://schemas.microsoft.com/office/powerpoint/2010/main" val="16666174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As you might expect,  researchers tested </a:t>
            </a:r>
            <a:r>
              <a:rPr lang="en-GB" dirty="0" err="1"/>
              <a:t>glatiramer</a:t>
            </a:r>
            <a:r>
              <a:rPr lang="en-GB" dirty="0"/>
              <a:t> acetate in people with MS and found that the drug reduced the symptoms of patients who showed the relapsing-remitting form of the disease: periodic occurrences of neurological symptoms followed by partial remissions</a:t>
            </a:r>
            <a:r>
              <a:rPr lang="en-GB" dirty="0" smtClean="0"/>
              <a:t>.</a:t>
            </a:r>
          </a:p>
          <a:p>
            <a:r>
              <a:rPr lang="en-GB" dirty="0" smtClean="0"/>
              <a:t> </a:t>
            </a:r>
            <a:r>
              <a:rPr lang="en-GB" dirty="0"/>
              <a:t>The drug is now approved for treatment of this disorder. A structural MRI study by </a:t>
            </a:r>
            <a:r>
              <a:rPr lang="en-GB" dirty="0" err="1"/>
              <a:t>Sormani</a:t>
            </a:r>
            <a:r>
              <a:rPr lang="en-GB" dirty="0"/>
              <a:t> et al. (2005) found a reduction of 20–54 percent in white-matter lesions in 95 percent of patients treated with </a:t>
            </a:r>
            <a:r>
              <a:rPr lang="en-GB" dirty="0" err="1"/>
              <a:t>glatiramer</a:t>
            </a:r>
            <a:r>
              <a:rPr lang="en-GB" dirty="0"/>
              <a:t> acetate.</a:t>
            </a:r>
          </a:p>
        </p:txBody>
      </p:sp>
    </p:spTree>
    <p:extLst>
      <p:ext uri="{BB962C8B-B14F-4D97-AF65-F5344CB8AC3E}">
        <p14:creationId xmlns:p14="http://schemas.microsoft.com/office/powerpoint/2010/main" val="38015032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Disorders Caused by Infectious Diseases</a:t>
            </a:r>
          </a:p>
        </p:txBody>
      </p:sp>
      <p:sp>
        <p:nvSpPr>
          <p:cNvPr id="3" name="Content Placeholder 2"/>
          <p:cNvSpPr>
            <a:spLocks noGrp="1"/>
          </p:cNvSpPr>
          <p:nvPr>
            <p:ph idx="1"/>
          </p:nvPr>
        </p:nvSpPr>
        <p:spPr/>
        <p:txBody>
          <a:bodyPr>
            <a:normAutofit fontScale="92500" lnSpcReduction="20000"/>
          </a:bodyPr>
          <a:lstStyle/>
          <a:p>
            <a:r>
              <a:rPr lang="en-GB" dirty="0"/>
              <a:t>Several neurological disorders can be caused by infectious diseases, transmitted by bacteria, fungi or other parasites, or viruses. </a:t>
            </a:r>
            <a:endParaRPr lang="en-GB" dirty="0" smtClean="0"/>
          </a:p>
          <a:p>
            <a:r>
              <a:rPr lang="en-GB" dirty="0" smtClean="0"/>
              <a:t>The </a:t>
            </a:r>
            <a:r>
              <a:rPr lang="en-GB" dirty="0"/>
              <a:t>most common are encephalitis and meningitis. Encephalitis is an infection that invades the entire brain. </a:t>
            </a:r>
            <a:endParaRPr lang="en-GB" dirty="0" smtClean="0"/>
          </a:p>
          <a:p>
            <a:r>
              <a:rPr lang="en-GB" dirty="0" smtClean="0"/>
              <a:t>The </a:t>
            </a:r>
            <a:r>
              <a:rPr lang="en-GB" dirty="0"/>
              <a:t>most common cause of encephalitis is a virus that is transmitted by mosquitoes, which pick up the infectious agent from horses, birds, or rodents. </a:t>
            </a:r>
            <a:endParaRPr lang="en-GB" dirty="0" smtClean="0"/>
          </a:p>
          <a:p>
            <a:r>
              <a:rPr lang="en-GB" dirty="0" smtClean="0"/>
              <a:t>The </a:t>
            </a:r>
            <a:r>
              <a:rPr lang="en-GB" dirty="0"/>
              <a:t>symptoms of acute encephalitis include fever, irritability, and nausea, often followed by convulsions, delirium, and signs of brain damage, such as aphasia or paralysis. </a:t>
            </a:r>
            <a:endParaRPr lang="en-GB" dirty="0" smtClean="0"/>
          </a:p>
          <a:p>
            <a:r>
              <a:rPr lang="en-GB" dirty="0" smtClean="0"/>
              <a:t>Unfortunately</a:t>
            </a:r>
            <a:r>
              <a:rPr lang="en-GB" dirty="0"/>
              <a:t>, there is no specific treatment besides supportive care, and between 5 and 20 percent of the cases are fatal; 20 percent of the survivors show some residual neurological symptoms.</a:t>
            </a:r>
          </a:p>
        </p:txBody>
      </p:sp>
    </p:spTree>
    <p:extLst>
      <p:ext uri="{BB962C8B-B14F-4D97-AF65-F5344CB8AC3E}">
        <p14:creationId xmlns:p14="http://schemas.microsoft.com/office/powerpoint/2010/main" val="7812352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Encephalitis can also be caused by the herpes simplex virus, which is the cause of cold sores (or “fever blisters”) that most people develop in and around their mouth from time to time</a:t>
            </a:r>
            <a:r>
              <a:rPr lang="en-GB" dirty="0" smtClean="0"/>
              <a:t>.</a:t>
            </a:r>
          </a:p>
          <a:p>
            <a:r>
              <a:rPr lang="en-GB" dirty="0" smtClean="0"/>
              <a:t> </a:t>
            </a:r>
            <a:r>
              <a:rPr lang="en-GB" dirty="0"/>
              <a:t>Normally, the viruses live quietly in the trigeminal nerve ganglia nodules on the fifth cranial nerve that contain the cell bodies of somatosensory neurons that serve the face. </a:t>
            </a:r>
            <a:endParaRPr lang="en-GB" dirty="0" smtClean="0"/>
          </a:p>
          <a:p>
            <a:r>
              <a:rPr lang="en-GB" dirty="0" smtClean="0"/>
              <a:t>The </a:t>
            </a:r>
            <a:r>
              <a:rPr lang="en-GB" dirty="0"/>
              <a:t>viruses proliferate periodically, traveling down to the ends of nerve </a:t>
            </a:r>
            <a:r>
              <a:rPr lang="en-GB" dirty="0" err="1"/>
              <a:t>fibers</a:t>
            </a:r>
            <a:r>
              <a:rPr lang="en-GB" dirty="0"/>
              <a:t>, where they cause sores to develop in mucous membrane. </a:t>
            </a:r>
            <a:endParaRPr lang="en-GB" dirty="0" smtClean="0"/>
          </a:p>
          <a:p>
            <a:r>
              <a:rPr lang="en-GB" dirty="0" smtClean="0"/>
              <a:t>Unfortunately</a:t>
            </a:r>
            <a:r>
              <a:rPr lang="en-GB" dirty="0"/>
              <a:t>, they occasionally (but rarely) go the other way into the brain. Herpes encephalitis is a serious disease; the virus attacks the frontal and temporal lobes in particular and can severely damage them</a:t>
            </a:r>
          </a:p>
        </p:txBody>
      </p:sp>
    </p:spTree>
    <p:extLst>
      <p:ext uri="{BB962C8B-B14F-4D97-AF65-F5344CB8AC3E}">
        <p14:creationId xmlns:p14="http://schemas.microsoft.com/office/powerpoint/2010/main" val="17579379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Two other forms of viral encephalitis are probably already familiar to you: polio and rabies</a:t>
            </a:r>
            <a:r>
              <a:rPr lang="en-GB" dirty="0" smtClean="0"/>
              <a:t>.</a:t>
            </a:r>
          </a:p>
          <a:p>
            <a:r>
              <a:rPr lang="en-GB" dirty="0" smtClean="0"/>
              <a:t> </a:t>
            </a:r>
            <a:r>
              <a:rPr lang="en-GB" dirty="0"/>
              <a:t>Acute anterior poliomyelitis (“polio”) has fortunately been very rare in developed countries since the development of vaccines that immunize people against the disease. </a:t>
            </a:r>
            <a:endParaRPr lang="en-GB" dirty="0" smtClean="0"/>
          </a:p>
          <a:p>
            <a:r>
              <a:rPr lang="en-GB" dirty="0" smtClean="0"/>
              <a:t>The </a:t>
            </a:r>
            <a:r>
              <a:rPr lang="en-GB" dirty="0"/>
              <a:t>virus causes specific damage to motor neurons of the brain and spinal cord: neurons in the primary motor cortex; in the motor nuclei of the thalamus, hypothalamus, and brain stem; in the cerebellum; and in the ventral horns of the </a:t>
            </a:r>
            <a:r>
              <a:rPr lang="en-GB" dirty="0" err="1"/>
              <a:t>gray</a:t>
            </a:r>
            <a:r>
              <a:rPr lang="en-GB" dirty="0"/>
              <a:t> matter of the spinal cord. </a:t>
            </a:r>
            <a:endParaRPr lang="en-GB" dirty="0" smtClean="0"/>
          </a:p>
          <a:p>
            <a:r>
              <a:rPr lang="en-GB" dirty="0" smtClean="0"/>
              <a:t>Undoubtedly</a:t>
            </a:r>
            <a:r>
              <a:rPr lang="en-GB" dirty="0"/>
              <a:t>, these motor neurons contain some chemical substance that either attracts the virus or in some way makes the virus become lethal to them.</a:t>
            </a:r>
          </a:p>
        </p:txBody>
      </p:sp>
    </p:spTree>
    <p:extLst>
      <p:ext uri="{BB962C8B-B14F-4D97-AF65-F5344CB8AC3E}">
        <p14:creationId xmlns:p14="http://schemas.microsoft.com/office/powerpoint/2010/main" val="7352435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Rabies</a:t>
            </a:r>
          </a:p>
        </p:txBody>
      </p:sp>
      <p:sp>
        <p:nvSpPr>
          <p:cNvPr id="3" name="Content Placeholder 2"/>
          <p:cNvSpPr>
            <a:spLocks noGrp="1"/>
          </p:cNvSpPr>
          <p:nvPr>
            <p:ph idx="1"/>
          </p:nvPr>
        </p:nvSpPr>
        <p:spPr/>
        <p:txBody>
          <a:bodyPr>
            <a:normAutofit fontScale="92500" lnSpcReduction="20000"/>
          </a:bodyPr>
          <a:lstStyle/>
          <a:p>
            <a:r>
              <a:rPr lang="en-GB" dirty="0"/>
              <a:t>Rabies is caused by a virus that is passed from the saliva of an infected mammal directly into a person’s flesh by means of a bite wound. </a:t>
            </a:r>
            <a:endParaRPr lang="en-GB" dirty="0" smtClean="0"/>
          </a:p>
          <a:p>
            <a:r>
              <a:rPr lang="en-GB" dirty="0" smtClean="0"/>
              <a:t>The </a:t>
            </a:r>
            <a:r>
              <a:rPr lang="en-GB" dirty="0"/>
              <a:t>virus travels through peripheral nerves to the central nervous system and there causes severe damage. </a:t>
            </a:r>
            <a:endParaRPr lang="en-GB" dirty="0" smtClean="0"/>
          </a:p>
          <a:p>
            <a:r>
              <a:rPr lang="en-GB" dirty="0" smtClean="0"/>
              <a:t>It </a:t>
            </a:r>
            <a:r>
              <a:rPr lang="en-GB" dirty="0"/>
              <a:t>also travels to peripheral organs, such as the salivary glands, which makes it possible for the virus to find its way to another host. </a:t>
            </a:r>
            <a:endParaRPr lang="en-GB" dirty="0" smtClean="0"/>
          </a:p>
          <a:p>
            <a:r>
              <a:rPr lang="en-GB" dirty="0" smtClean="0"/>
              <a:t>The </a:t>
            </a:r>
            <a:r>
              <a:rPr lang="en-GB" dirty="0"/>
              <a:t>symptoms include a short period of fever and headache, followed by anxiety, excessive movement and talking, difficulty in swallowing, movement disorders, difficulty in speaking, seizures, confusion, and, finally, death within two to seven days of the onset of the symptoms. </a:t>
            </a:r>
            <a:endParaRPr lang="en-GB" dirty="0" smtClean="0"/>
          </a:p>
          <a:p>
            <a:r>
              <a:rPr lang="en-GB" dirty="0" smtClean="0"/>
              <a:t>The </a:t>
            </a:r>
            <a:r>
              <a:rPr lang="en-GB" dirty="0"/>
              <a:t>virus has a special affinity for cells in the cerebellum and hippocampus, and damage to the hippocampus probably accounts for the emotional changes that are seen in the early symptoms.</a:t>
            </a:r>
          </a:p>
        </p:txBody>
      </p:sp>
    </p:spTree>
    <p:extLst>
      <p:ext uri="{BB962C8B-B14F-4D97-AF65-F5344CB8AC3E}">
        <p14:creationId xmlns:p14="http://schemas.microsoft.com/office/powerpoint/2010/main" val="977282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Fortunately, the incubation period for rabies lasts up to several months while the virus climbs through the peripheral nerves</a:t>
            </a:r>
            <a:r>
              <a:rPr lang="en-GB" dirty="0" smtClean="0"/>
              <a:t>.</a:t>
            </a:r>
          </a:p>
          <a:p>
            <a:r>
              <a:rPr lang="en-GB" dirty="0" smtClean="0"/>
              <a:t> </a:t>
            </a:r>
            <a:r>
              <a:rPr lang="en-GB" dirty="0"/>
              <a:t>(If the bite is received in the face or neck, the incubation time will be much shorter because the virus has a smaller distance to travel before it reaches the brain.) </a:t>
            </a:r>
            <a:endParaRPr lang="en-GB" dirty="0" smtClean="0"/>
          </a:p>
          <a:p>
            <a:r>
              <a:rPr lang="en-GB" dirty="0" smtClean="0"/>
              <a:t>During </a:t>
            </a:r>
            <a:r>
              <a:rPr lang="en-GB" dirty="0"/>
              <a:t>the incubation period a person can receive a vaccine that will confer an immunity to the disease; the person’s own immune system will thus destroy the virus before it reaches the brain</a:t>
            </a:r>
          </a:p>
        </p:txBody>
      </p:sp>
    </p:spTree>
    <p:extLst>
      <p:ext uri="{BB962C8B-B14F-4D97-AF65-F5344CB8AC3E}">
        <p14:creationId xmlns:p14="http://schemas.microsoft.com/office/powerpoint/2010/main" val="41738132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a:t>Several infectious diseases cause brain damage even though they are not primarily diseases of the central nervous system. One such disease is caused by the human immunodeficiency virus (HIV), the cause of acquired immune deficiency syndrome (AIDS). </a:t>
            </a:r>
            <a:endParaRPr lang="en-GB" dirty="0" smtClean="0"/>
          </a:p>
          <a:p>
            <a:r>
              <a:rPr lang="en-GB" dirty="0" smtClean="0"/>
              <a:t>Records </a:t>
            </a:r>
            <a:r>
              <a:rPr lang="en-GB" dirty="0"/>
              <a:t>of autopsies have revealed that at least 75 percent of people who died of AIDS show evidence of brain damage (Levy and </a:t>
            </a:r>
            <a:r>
              <a:rPr lang="en-GB" dirty="0" err="1"/>
              <a:t>Bredesen</a:t>
            </a:r>
            <a:r>
              <a:rPr lang="en-GB" dirty="0"/>
              <a:t>, 1989). </a:t>
            </a:r>
            <a:endParaRPr lang="en-GB" dirty="0" smtClean="0"/>
          </a:p>
          <a:p>
            <a:r>
              <a:rPr lang="en-GB" dirty="0" smtClean="0"/>
              <a:t>Brain </a:t>
            </a:r>
            <a:r>
              <a:rPr lang="en-GB" dirty="0"/>
              <a:t>damage associated with an HIV infection can produce a range of syndromes, from mild neurocognitive disorder to HIV-associated dementia (also called AIDS dementia complex, or ADC). </a:t>
            </a:r>
            <a:endParaRPr lang="en-GB" dirty="0" smtClean="0"/>
          </a:p>
          <a:p>
            <a:r>
              <a:rPr lang="en-GB" dirty="0" smtClean="0"/>
              <a:t>Neuropathology </a:t>
            </a:r>
            <a:r>
              <a:rPr lang="en-GB" dirty="0"/>
              <a:t>caused by HIV infection is characterized by damage to synapses and death of neurons in the hippocampus, cerebral cortex, and basal ganglia (Mattson, </a:t>
            </a:r>
            <a:r>
              <a:rPr lang="en-GB" dirty="0" err="1"/>
              <a:t>Haughey</a:t>
            </a:r>
            <a:r>
              <a:rPr lang="en-GB" dirty="0"/>
              <a:t>, and </a:t>
            </a:r>
            <a:r>
              <a:rPr lang="en-GB" dirty="0" err="1"/>
              <a:t>Nath</a:t>
            </a:r>
            <a:r>
              <a:rPr lang="en-GB" dirty="0"/>
              <a:t>, 2005; </a:t>
            </a:r>
            <a:r>
              <a:rPr lang="en-GB" dirty="0" err="1"/>
              <a:t>Valcour</a:t>
            </a:r>
            <a:r>
              <a:rPr lang="en-GB" dirty="0"/>
              <a:t> et al., 2011). Aggressive treatment with combination antiretroviral therapy, if started soon after the infection is discovered, can prevent or minimize damage to the brain. </a:t>
            </a:r>
            <a:endParaRPr lang="en-GB" dirty="0" smtClean="0"/>
          </a:p>
        </p:txBody>
      </p:sp>
    </p:spTree>
    <p:extLst>
      <p:ext uri="{BB962C8B-B14F-4D97-AF65-F5344CB8AC3E}">
        <p14:creationId xmlns:p14="http://schemas.microsoft.com/office/powerpoint/2010/main" val="8796261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However, active viruses can persist in the brain even when they cannot be detected in the blood, so the patients’ cognitive abilities and affective state should be carefully monitored. </a:t>
            </a:r>
            <a:endParaRPr lang="en-GB" dirty="0" smtClean="0"/>
          </a:p>
          <a:p>
            <a:r>
              <a:rPr lang="en-GB" dirty="0" smtClean="0"/>
              <a:t>If </a:t>
            </a:r>
            <a:r>
              <a:rPr lang="en-GB" dirty="0"/>
              <a:t>the viral infection is not treated, the brain damage progresses and leads to a loss of cognitive and motor functions; this is the leading cause of cognitive decline in people under 40 years of age. </a:t>
            </a:r>
          </a:p>
          <a:p>
            <a:r>
              <a:rPr lang="en-GB" dirty="0"/>
              <a:t>At first the patients may become forgetful, they may think and reason more slowly, and they may have word-finding difficulties (anomia). Eventually, they may become almost mute. </a:t>
            </a:r>
            <a:endParaRPr lang="en-GB" dirty="0" smtClean="0"/>
          </a:p>
          <a:p>
            <a:r>
              <a:rPr lang="en-GB" dirty="0" smtClean="0"/>
              <a:t>Motor </a:t>
            </a:r>
            <a:r>
              <a:rPr lang="en-GB" dirty="0"/>
              <a:t>deficits may begin with tremor and difficulty in making complex movement but then may progress so much that the patient becomes bedridden (Maj, 1990)</a:t>
            </a:r>
          </a:p>
        </p:txBody>
      </p:sp>
    </p:spTree>
    <p:extLst>
      <p:ext uri="{BB962C8B-B14F-4D97-AF65-F5344CB8AC3E}">
        <p14:creationId xmlns:p14="http://schemas.microsoft.com/office/powerpoint/2010/main" val="15133552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For several years, researchers have been puzzled by the fact that although an HIV infection certainly causes neural damage, neurons are not themselves infected by the virus. Instead, the viruses live and replicate in the brain’s astrocytes. </a:t>
            </a:r>
            <a:endParaRPr lang="en-GB" dirty="0" smtClean="0"/>
          </a:p>
          <a:p>
            <a:r>
              <a:rPr lang="en-GB" dirty="0" smtClean="0"/>
              <a:t>The </a:t>
            </a:r>
            <a:r>
              <a:rPr lang="en-GB" dirty="0"/>
              <a:t>neuropathology appears to be caused by the glycoprotein gp120 envelope that coats the RNA that is responsible for the AIDS infection</a:t>
            </a:r>
            <a:r>
              <a:rPr lang="en-GB" dirty="0" smtClean="0"/>
              <a:t>.</a:t>
            </a:r>
          </a:p>
          <a:p>
            <a:r>
              <a:rPr lang="en-GB" dirty="0" smtClean="0"/>
              <a:t> </a:t>
            </a:r>
            <a:r>
              <a:rPr lang="en-GB" dirty="0"/>
              <a:t>The gp120 binds with other proteins that trigger apoptosis (cell suicide) (Mattson, </a:t>
            </a:r>
            <a:r>
              <a:rPr lang="en-GB" dirty="0" err="1"/>
              <a:t>Haughey</a:t>
            </a:r>
            <a:r>
              <a:rPr lang="en-GB" dirty="0"/>
              <a:t>, and </a:t>
            </a:r>
            <a:r>
              <a:rPr lang="en-GB" dirty="0" err="1"/>
              <a:t>Nath</a:t>
            </a:r>
            <a:r>
              <a:rPr lang="en-GB" dirty="0"/>
              <a:t>, 2005; </a:t>
            </a:r>
            <a:r>
              <a:rPr lang="en-GB" dirty="0" err="1"/>
              <a:t>Alirezaei</a:t>
            </a:r>
            <a:r>
              <a:rPr lang="en-GB" dirty="0"/>
              <a:t> et al., 2007).</a:t>
            </a:r>
          </a:p>
        </p:txBody>
      </p:sp>
    </p:spTree>
    <p:extLst>
      <p:ext uri="{BB962C8B-B14F-4D97-AF65-F5344CB8AC3E}">
        <p14:creationId xmlns:p14="http://schemas.microsoft.com/office/powerpoint/2010/main" val="567396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11161</Words>
  <Application>Microsoft Office PowerPoint</Application>
  <PresentationFormat>Widescreen</PresentationFormat>
  <Paragraphs>330</Paragraphs>
  <Slides>101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Calibri</vt:lpstr>
      <vt:lpstr>Calibri Light</vt:lpstr>
      <vt:lpstr>Office Theme</vt:lpstr>
      <vt:lpstr>Neurological Disorders</vt:lpstr>
      <vt:lpstr>PowerPoint Presentation</vt:lpstr>
      <vt:lpstr>Tumors</vt:lpstr>
      <vt:lpstr>PowerPoint Presentation</vt:lpstr>
      <vt:lpstr>PowerPoint Presentation</vt:lpstr>
      <vt:lpstr>PowerPoint Presentation</vt:lpstr>
      <vt:lpstr>PowerPoint Presentation</vt:lpstr>
      <vt:lpstr>PowerPoint Presentation</vt:lpstr>
      <vt:lpstr>Seizures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Cerebrovascular Accidents</vt:lpstr>
      <vt:lpstr>Ischemic strokes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Traumatic Brain Injury</vt:lpstr>
      <vt:lpstr>PowerPoint Presentation</vt:lpstr>
      <vt:lpstr>PowerPoint Presentation</vt:lpstr>
      <vt:lpstr>PowerPoint Presentation</vt:lpstr>
      <vt:lpstr>PowerPoint Presentation</vt:lpstr>
      <vt:lpstr>Disorders of Development</vt:lpstr>
      <vt:lpstr>Drugs </vt:lpstr>
      <vt:lpstr>PowerPoint Presentation</vt:lpstr>
      <vt:lpstr>Inherited Metabolic Disorders</vt:lpstr>
      <vt:lpstr>PowerPoint Presentation</vt:lpstr>
      <vt:lpstr>PowerPoint Presentation</vt:lpstr>
      <vt:lpstr>PowerPoint Presentation</vt:lpstr>
      <vt:lpstr>PowerPoint Presentation</vt:lpstr>
      <vt:lpstr>PowerPoint Presentation</vt:lpstr>
      <vt:lpstr>Down Syndrome</vt:lpstr>
      <vt:lpstr>PowerPoint Presentation</vt:lpstr>
      <vt:lpstr>PowerPoint Presentation</vt:lpstr>
      <vt:lpstr>Degenerative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Parkinson’s Disease</vt:lpstr>
      <vt:lpstr>PowerPoint Presentation</vt:lpstr>
      <vt:lpstr>PowerPoint Presentation</vt:lpstr>
      <vt:lpstr>PowerPoint Presentation</vt:lpstr>
      <vt:lpstr>-</vt:lpstr>
      <vt:lpstr>PowerPoint Presentation</vt:lpstr>
      <vt:lpstr>Treatment</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Huntington disease</vt:lpstr>
      <vt:lpstr>PowerPoint Presentation</vt:lpstr>
      <vt:lpstr>treatment</vt:lpstr>
      <vt:lpstr>PowerPoint Presentation</vt:lpstr>
      <vt:lpstr>Amyotrophic Lateral Sclerosis</vt:lpstr>
      <vt:lpstr>PowerPoint Presentation</vt:lpstr>
      <vt:lpstr>PowerPoint Presentation</vt:lpstr>
      <vt:lpstr>Multiple Sclerosis</vt:lpstr>
      <vt:lpstr>PowerPoint Presentation</vt:lpstr>
      <vt:lpstr>PowerPoint Presentation</vt:lpstr>
      <vt:lpstr>PowerPoint Presentation</vt:lpstr>
      <vt:lpstr>PowerPoint Presentation</vt:lpstr>
      <vt:lpstr>Disorders Caused by Infectious Diseases</vt:lpstr>
      <vt:lpstr>PowerPoint Presentation</vt:lpstr>
      <vt:lpstr>PowerPoint Presentation</vt:lpstr>
      <vt:lpstr>Rabies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Neurological Disorders</dc:title>
  <dc:creator>Windows User</dc:creator>
  <cp:lastModifiedBy>psychology</cp:lastModifiedBy>
  <cp:revision>43</cp:revision>
  <dcterms:created xsi:type="dcterms:W3CDTF">2019-10-01T15:20:35Z</dcterms:created>
  <dcterms:modified xsi:type="dcterms:W3CDTF">2020-05-04T11:52:22Z</dcterms:modified>
</cp:coreProperties>
</file>