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7" r:id="rId34"/>
    <p:sldId id="289" r:id="rId35"/>
    <p:sldId id="290" r:id="rId36"/>
    <p:sldId id="291" r:id="rId37"/>
    <p:sldId id="294" r:id="rId38"/>
    <p:sldId id="292" r:id="rId39"/>
    <p:sldId id="296" r:id="rId40"/>
    <p:sldId id="293" r:id="rId41"/>
    <p:sldId id="295" r:id="rId42"/>
    <p:sldId id="297" r:id="rId43"/>
    <p:sldId id="298" r:id="rId44"/>
    <p:sldId id="299" r:id="rId45"/>
    <p:sldId id="300" r:id="rId46"/>
    <p:sldId id="301"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BC2A1B3-38D0-4580-A625-7F43D81E5C54}"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C2A1B3-38D0-4580-A625-7F43D81E5C5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CBC2A1B3-38D0-4580-A625-7F43D81E5C54}"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CBC2A1B3-38D0-4580-A625-7F43D81E5C54}"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BC2A1B3-38D0-4580-A625-7F43D81E5C54}"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7B44AB1D-A3B8-4001-A923-5AB19C1B4FE7}" type="datetimeFigureOut">
              <a:rPr lang="en-US" smtClean="0"/>
              <a:pPr/>
              <a:t>10/23/2020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C2A1B3-38D0-4580-A625-7F43D81E5C54}"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CBC2A1B3-38D0-4580-A625-7F43D81E5C54}"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CBC2A1B3-38D0-4580-A625-7F43D81E5C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BC2A1B3-38D0-4580-A625-7F43D81E5C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BC2A1B3-38D0-4580-A625-7F43D81E5C54}"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B44AB1D-A3B8-4001-A923-5AB19C1B4FE7}" type="datetimeFigureOut">
              <a:rPr lang="en-US" smtClean="0"/>
              <a:pPr/>
              <a:t>10/23/2020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CBC2A1B3-38D0-4580-A625-7F43D81E5C54}"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7B44AB1D-A3B8-4001-A923-5AB19C1B4FE7}" type="datetimeFigureOut">
              <a:rPr lang="en-US" smtClean="0"/>
              <a:pPr/>
              <a:t>10/23/2020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B44AB1D-A3B8-4001-A923-5AB19C1B4FE7}" type="datetimeFigureOut">
              <a:rPr lang="en-US" smtClean="0"/>
              <a:pPr/>
              <a:t>10/23/2020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BC2A1B3-38D0-4580-A625-7F43D81E5C54}"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ece.ubc.ca/~matei/EECE417/BASS/biblio01.html"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www.ece.ubc.ca/~matei/EECE417/BASS/biblio01.htm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686800" cy="1143000"/>
          </a:xfrm>
        </p:spPr>
        <p:txBody>
          <a:bodyPr>
            <a:normAutofit fontScale="90000"/>
          </a:bodyPr>
          <a:lstStyle/>
          <a:p>
            <a:r>
              <a:rPr lang="en-US" sz="4900" dirty="0" smtClean="0">
                <a:solidFill>
                  <a:srgbClr val="002060"/>
                </a:solidFill>
              </a:rPr>
              <a:t/>
            </a:r>
            <a:br>
              <a:rPr lang="en-US" sz="4900" dirty="0" smtClean="0">
                <a:solidFill>
                  <a:srgbClr val="002060"/>
                </a:solidFill>
              </a:rPr>
            </a:br>
            <a:r>
              <a:rPr lang="en-US" sz="4900" dirty="0" smtClean="0">
                <a:solidFill>
                  <a:srgbClr val="002060"/>
                </a:solidFill>
              </a:rPr>
              <a:t/>
            </a:r>
            <a:br>
              <a:rPr lang="en-US" sz="4900" dirty="0" smtClean="0">
                <a:solidFill>
                  <a:srgbClr val="002060"/>
                </a:solidFill>
              </a:rPr>
            </a:br>
            <a:r>
              <a:rPr lang="en-US" sz="4900" dirty="0" smtClean="0">
                <a:solidFill>
                  <a:srgbClr val="002060"/>
                </a:solidFill>
              </a:rPr>
              <a:t/>
            </a:r>
            <a:br>
              <a:rPr lang="en-US" sz="4900" dirty="0" smtClean="0">
                <a:solidFill>
                  <a:srgbClr val="002060"/>
                </a:solidFill>
              </a:rPr>
            </a:br>
            <a:r>
              <a:rPr lang="en-US" sz="4900" dirty="0" smtClean="0">
                <a:solidFill>
                  <a:srgbClr val="002060"/>
                </a:solidFill>
              </a:rPr>
              <a:t>Software Design &amp; Architecture</a:t>
            </a:r>
            <a:r>
              <a:rPr lang="en-US" dirty="0" smtClean="0"/>
              <a:t/>
            </a:r>
            <a:br>
              <a:rPr lang="en-US" dirty="0" smtClean="0"/>
            </a:br>
            <a:endParaRPr lang="en-US" dirty="0"/>
          </a:p>
        </p:txBody>
      </p:sp>
      <p:sp>
        <p:nvSpPr>
          <p:cNvPr id="4" name="Content Placeholder 3"/>
          <p:cNvSpPr>
            <a:spLocks noGrp="1"/>
          </p:cNvSpPr>
          <p:nvPr>
            <p:ph sz="quarter" idx="1"/>
          </p:nvPr>
        </p:nvSpPr>
        <p:spPr>
          <a:xfrm>
            <a:off x="5257800" y="4419600"/>
            <a:ext cx="3547872" cy="1679448"/>
          </a:xfrm>
        </p:spPr>
        <p:txBody>
          <a:bodyPr/>
          <a:lstStyle/>
          <a:p>
            <a:pPr>
              <a:buNone/>
            </a:pPr>
            <a:r>
              <a:rPr lang="en-US" dirty="0" smtClean="0"/>
              <a:t>By </a:t>
            </a:r>
          </a:p>
          <a:p>
            <a:pPr>
              <a:buNone/>
            </a:pPr>
            <a:r>
              <a:rPr lang="en-US" dirty="0" smtClean="0"/>
              <a:t>Khansa Saleem</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Architecture Includes Behavior</a:t>
            </a:r>
            <a:endParaRPr lang="en-US" dirty="0"/>
          </a:p>
        </p:txBody>
      </p:sp>
      <p:sp>
        <p:nvSpPr>
          <p:cNvPr id="3" name="Content Placeholder 2"/>
          <p:cNvSpPr>
            <a:spLocks noGrp="1"/>
          </p:cNvSpPr>
          <p:nvPr>
            <p:ph sz="quarter" idx="1"/>
          </p:nvPr>
        </p:nvSpPr>
        <p:spPr/>
        <p:txBody>
          <a:bodyPr/>
          <a:lstStyle/>
          <a:p>
            <a:r>
              <a:rPr lang="en-US" dirty="0" smtClean="0"/>
              <a:t>The behavior of each element is part of the architecture in so far as that behavior can be used to reason about the system. This behavior embodies how elements interact with each other, which is clearly part of our definition of architecture.</a:t>
            </a:r>
          </a:p>
          <a:p>
            <a:r>
              <a:rPr lang="en-US" dirty="0" smtClean="0"/>
              <a:t>An element’s behavior influences another element or influences the acceptability of the system as a whole, this behavior must be considered, and should be documented, as part of the software architecture.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5. Not All Architectures Are Good Architectures</a:t>
            </a:r>
            <a:endParaRPr lang="en-US" dirty="0"/>
          </a:p>
        </p:txBody>
      </p:sp>
      <p:sp>
        <p:nvSpPr>
          <p:cNvPr id="3" name="Content Placeholder 2"/>
          <p:cNvSpPr>
            <a:spLocks noGrp="1"/>
          </p:cNvSpPr>
          <p:nvPr>
            <p:ph sz="quarter" idx="1"/>
          </p:nvPr>
        </p:nvSpPr>
        <p:spPr/>
        <p:txBody>
          <a:bodyPr/>
          <a:lstStyle/>
          <a:p>
            <a:r>
              <a:rPr lang="en-US" dirty="0" smtClean="0"/>
              <a:t>An architecture may permit a system’s achievement of its behavioral, quality attribute, and life-cycle requirements. </a:t>
            </a:r>
          </a:p>
          <a:p>
            <a:r>
              <a:rPr lang="en-US" dirty="0" smtClean="0"/>
              <a:t>Assuming that we do not accept trial and error as the best way to choose an architecture for a system—</a:t>
            </a:r>
          </a:p>
          <a:p>
            <a:r>
              <a:rPr lang="en-US" dirty="0" smtClean="0"/>
              <a:t>that is, picking an architecture at random, building the system from it, and then hacking away and hoping for the best—this raises the importance of architecture design.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and Enterprise Architecture</a:t>
            </a:r>
            <a:endParaRPr lang="en-US" dirty="0"/>
          </a:p>
        </p:txBody>
      </p:sp>
      <p:sp>
        <p:nvSpPr>
          <p:cNvPr id="3" name="Content Placeholder 2"/>
          <p:cNvSpPr>
            <a:spLocks noGrp="1"/>
          </p:cNvSpPr>
          <p:nvPr>
            <p:ph sz="quarter" idx="1"/>
          </p:nvPr>
        </p:nvSpPr>
        <p:spPr/>
        <p:txBody>
          <a:bodyPr>
            <a:normAutofit fontScale="85000" lnSpcReduction="20000"/>
          </a:bodyPr>
          <a:lstStyle/>
          <a:p>
            <a:pPr marL="514350" indent="-514350">
              <a:buClr>
                <a:schemeClr val="tx1"/>
              </a:buClr>
              <a:buSzPct val="87000"/>
              <a:buFont typeface="+mj-lt"/>
              <a:buAutoNum type="arabicPeriod"/>
            </a:pPr>
            <a:r>
              <a:rPr lang="en-US" dirty="0" smtClean="0"/>
              <a:t>System Architecture:</a:t>
            </a:r>
          </a:p>
          <a:p>
            <a:pPr marL="514350" indent="-514350">
              <a:buClr>
                <a:schemeClr val="tx1"/>
              </a:buClr>
              <a:buSzPct val="87000"/>
              <a:buNone/>
            </a:pPr>
            <a:r>
              <a:rPr lang="en-US" dirty="0" smtClean="0"/>
              <a:t>	A system’s architecture is a representation of a system in which there is a </a:t>
            </a:r>
            <a:r>
              <a:rPr lang="en-US" dirty="0" smtClean="0">
                <a:solidFill>
                  <a:srgbClr val="FF0000"/>
                </a:solidFill>
              </a:rPr>
              <a:t>mapping of functionality onto hardware and software components</a:t>
            </a:r>
            <a:r>
              <a:rPr lang="en-US" dirty="0" smtClean="0"/>
              <a:t>, a mapping of the software architecture onto the hardware architecture, and a concern for the human interaction with these components. That is, system architecture is concerned with a total system, including hardware, software, and humans. </a:t>
            </a:r>
          </a:p>
          <a:p>
            <a:pPr marL="514350" indent="-514350">
              <a:buClr>
                <a:schemeClr val="tx1"/>
              </a:buClr>
              <a:buSzPct val="87000"/>
              <a:buNone/>
            </a:pPr>
            <a:r>
              <a:rPr lang="en-US" dirty="0" smtClean="0"/>
              <a:t>	A system architecture will determine, for example, the </a:t>
            </a:r>
            <a:r>
              <a:rPr lang="en-US" dirty="0" smtClean="0">
                <a:solidFill>
                  <a:srgbClr val="FF0000"/>
                </a:solidFill>
              </a:rPr>
              <a:t>functionality that is assigned to different processors and the type of network that connects those processors.</a:t>
            </a:r>
            <a:r>
              <a:rPr lang="en-US" dirty="0" smtClean="0"/>
              <a:t> The software architecture on each of those processors will determine how this functionality is implemented and how the various processors interact through the exchange of messages on the network</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77500" lnSpcReduction="20000"/>
          </a:bodyPr>
          <a:lstStyle/>
          <a:p>
            <a:pPr>
              <a:buNone/>
            </a:pPr>
            <a:r>
              <a:rPr lang="en-US" dirty="0" smtClean="0"/>
              <a:t>2. Enterprise Architecture:</a:t>
            </a:r>
          </a:p>
          <a:p>
            <a:pPr>
              <a:buNone/>
            </a:pPr>
            <a:r>
              <a:rPr lang="en-US" dirty="0" smtClean="0"/>
              <a:t>	 Enterprise architecture is a </a:t>
            </a:r>
            <a:r>
              <a:rPr lang="en-US" dirty="0" smtClean="0">
                <a:solidFill>
                  <a:srgbClr val="FF0000"/>
                </a:solidFill>
              </a:rPr>
              <a:t>description of the structure and behavior of an organization’s processes, information flow, personnel, and organizational subunits, aligned with the organization’s core goals and strategic direction</a:t>
            </a:r>
            <a:r>
              <a:rPr lang="en-US" dirty="0" smtClean="0"/>
              <a:t>. </a:t>
            </a:r>
          </a:p>
          <a:p>
            <a:pPr>
              <a:buNone/>
            </a:pPr>
            <a:r>
              <a:rPr lang="en-US" dirty="0" smtClean="0"/>
              <a:t>	A modern enterprise architecture is concerned with how an enterprise’s software systems support </a:t>
            </a:r>
            <a:r>
              <a:rPr lang="en-US" dirty="0" smtClean="0">
                <a:solidFill>
                  <a:srgbClr val="FF0000"/>
                </a:solidFill>
              </a:rPr>
              <a:t>the business processes and goals of the enterprise.</a:t>
            </a:r>
            <a:r>
              <a:rPr lang="en-US" dirty="0" smtClean="0"/>
              <a:t> </a:t>
            </a:r>
          </a:p>
          <a:p>
            <a:pPr>
              <a:buNone/>
            </a:pPr>
            <a:r>
              <a:rPr lang="en-US" dirty="0" smtClean="0"/>
              <a:t>	Typically included in this set of concerns is a process for deciding which systems with which functionality should be supported by an enterprise. </a:t>
            </a:r>
          </a:p>
          <a:p>
            <a:pPr>
              <a:buNone/>
            </a:pPr>
            <a:r>
              <a:rPr lang="en-US" dirty="0" smtClean="0"/>
              <a:t>	An enterprise architecture will specify the </a:t>
            </a:r>
            <a:r>
              <a:rPr lang="en-US" dirty="0" smtClean="0">
                <a:solidFill>
                  <a:srgbClr val="FF0000"/>
                </a:solidFill>
              </a:rPr>
              <a:t>data model that various systems use to interact</a:t>
            </a:r>
            <a:r>
              <a:rPr lang="en-US" dirty="0" smtClean="0"/>
              <a:t>, for example. It will specify rules for how the enterprise’s systems interact with external systems.</a:t>
            </a:r>
            <a:endParaRPr lang="en-US" dirty="0"/>
          </a:p>
        </p:txBody>
      </p:sp>
      <p:sp>
        <p:nvSpPr>
          <p:cNvPr id="4" name="Title 1"/>
          <p:cNvSpPr>
            <a:spLocks noGrp="1"/>
          </p:cNvSpPr>
          <p:nvPr>
            <p:ph type="title"/>
          </p:nvPr>
        </p:nvSpPr>
        <p:spPr>
          <a:xfrm>
            <a:off x="301752" y="228600"/>
            <a:ext cx="8534400" cy="758952"/>
          </a:xfrm>
        </p:spPr>
        <p:txBody>
          <a:bodyPr/>
          <a:lstStyle/>
          <a:p>
            <a:r>
              <a:rPr lang="en-US" dirty="0" smtClean="0"/>
              <a:t>System and Enterprise Architecture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Structures and Views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A </a:t>
            </a:r>
            <a:r>
              <a:rPr lang="en-US" dirty="0" smtClean="0">
                <a:solidFill>
                  <a:srgbClr val="FF0000"/>
                </a:solidFill>
              </a:rPr>
              <a:t>view </a:t>
            </a:r>
            <a:r>
              <a:rPr lang="en-US" dirty="0" smtClean="0"/>
              <a:t>is a representation of a </a:t>
            </a:r>
            <a:r>
              <a:rPr lang="en-US" dirty="0" smtClean="0">
                <a:solidFill>
                  <a:srgbClr val="FF0000"/>
                </a:solidFill>
              </a:rPr>
              <a:t>coherent set of architectural elements,</a:t>
            </a:r>
            <a:r>
              <a:rPr lang="en-US" dirty="0" smtClean="0"/>
              <a:t> as written by and read by system stakeholders. </a:t>
            </a:r>
            <a:r>
              <a:rPr lang="en-US" dirty="0" smtClean="0">
                <a:solidFill>
                  <a:srgbClr val="FF0000"/>
                </a:solidFill>
              </a:rPr>
              <a:t>It consists of a representation of a set of elements and the relations among them</a:t>
            </a:r>
            <a:r>
              <a:rPr lang="en-US" dirty="0" smtClean="0"/>
              <a:t>. </a:t>
            </a:r>
          </a:p>
          <a:p>
            <a:r>
              <a:rPr lang="en-US" dirty="0" smtClean="0"/>
              <a:t>A </a:t>
            </a:r>
            <a:r>
              <a:rPr lang="en-US" dirty="0" smtClean="0">
                <a:solidFill>
                  <a:srgbClr val="FF0000"/>
                </a:solidFill>
              </a:rPr>
              <a:t>structure</a:t>
            </a:r>
            <a:r>
              <a:rPr lang="en-US" dirty="0" smtClean="0"/>
              <a:t> is the set of elements itself, as they exist in software or hardware. </a:t>
            </a:r>
          </a:p>
          <a:p>
            <a:r>
              <a:rPr lang="en-US" dirty="0" smtClean="0"/>
              <a:t>In short, a view is a representation of a structure. For example, </a:t>
            </a:r>
          </a:p>
          <a:p>
            <a:r>
              <a:rPr lang="en-US" dirty="0" smtClean="0"/>
              <a:t>A module structure is the set of the system’s modules and their organization. </a:t>
            </a:r>
          </a:p>
          <a:p>
            <a:r>
              <a:rPr lang="en-US" dirty="0" smtClean="0"/>
              <a:t>A module view is the representation of that structure, documented according to a template in a chosen notation, and used by some system stakeholders. </a:t>
            </a:r>
          </a:p>
          <a:p>
            <a:pPr>
              <a:buNone/>
            </a:pPr>
            <a:r>
              <a:rPr lang="en-US" dirty="0" smtClean="0"/>
              <a:t>So: Architects design structures. They document views of those structures.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Kinds of Structures</a:t>
            </a:r>
            <a:endParaRPr lang="en-US" dirty="0"/>
          </a:p>
        </p:txBody>
      </p:sp>
      <p:sp>
        <p:nvSpPr>
          <p:cNvPr id="3" name="Content Placeholder 2"/>
          <p:cNvSpPr>
            <a:spLocks noGrp="1"/>
          </p:cNvSpPr>
          <p:nvPr>
            <p:ph sz="quarter" idx="1"/>
          </p:nvPr>
        </p:nvSpPr>
        <p:spPr/>
        <p:txBody>
          <a:bodyPr/>
          <a:lstStyle/>
          <a:p>
            <a:pPr marL="514350" indent="-514350">
              <a:buFont typeface="+mj-lt"/>
              <a:buAutoNum type="arabicPeriod"/>
            </a:pPr>
            <a:r>
              <a:rPr lang="en-US" dirty="0" smtClean="0"/>
              <a:t>Module Structure</a:t>
            </a:r>
          </a:p>
          <a:p>
            <a:pPr marL="514350" indent="-514350">
              <a:buFont typeface="+mj-lt"/>
              <a:buAutoNum type="arabicPeriod"/>
            </a:pPr>
            <a:r>
              <a:rPr lang="en-US" dirty="0" smtClean="0"/>
              <a:t>Component-and-connector structure</a:t>
            </a:r>
          </a:p>
          <a:p>
            <a:pPr marL="514350" indent="-514350">
              <a:buFont typeface="+mj-lt"/>
              <a:buAutoNum type="arabicPeriod"/>
            </a:pPr>
            <a:r>
              <a:rPr lang="en-US" dirty="0" smtClean="0"/>
              <a:t>Allocation structures</a:t>
            </a:r>
          </a:p>
          <a:p>
            <a:pPr marL="514350" indent="-514350">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Module Structure</a:t>
            </a:r>
            <a:endParaRPr lang="en-US" dirty="0"/>
          </a:p>
        </p:txBody>
      </p:sp>
      <p:sp>
        <p:nvSpPr>
          <p:cNvPr id="3" name="Content Placeholder 2"/>
          <p:cNvSpPr>
            <a:spLocks noGrp="1"/>
          </p:cNvSpPr>
          <p:nvPr>
            <p:ph sz="quarter" idx="1"/>
          </p:nvPr>
        </p:nvSpPr>
        <p:spPr>
          <a:xfrm>
            <a:off x="301752" y="1527048"/>
            <a:ext cx="8503920" cy="4797552"/>
          </a:xfrm>
        </p:spPr>
        <p:txBody>
          <a:bodyPr>
            <a:normAutofit fontScale="85000" lnSpcReduction="20000"/>
          </a:bodyPr>
          <a:lstStyle/>
          <a:p>
            <a:r>
              <a:rPr lang="en-US" dirty="0" smtClean="0">
                <a:solidFill>
                  <a:srgbClr val="FF0000"/>
                </a:solidFill>
              </a:rPr>
              <a:t>Module structures </a:t>
            </a:r>
            <a:r>
              <a:rPr lang="en-US" dirty="0" smtClean="0"/>
              <a:t>embody decisions as to how the system is to be structured as a set of code or data units that have to be constructed or procured.</a:t>
            </a:r>
          </a:p>
          <a:p>
            <a:pPr>
              <a:buNone/>
            </a:pPr>
            <a:endParaRPr lang="en-US" dirty="0" smtClean="0"/>
          </a:p>
          <a:p>
            <a:pPr>
              <a:buNone/>
            </a:pPr>
            <a:r>
              <a:rPr lang="en-US" dirty="0" smtClean="0"/>
              <a:t>Module structures allow us to answer questions such as these: </a:t>
            </a:r>
          </a:p>
          <a:p>
            <a:r>
              <a:rPr lang="en-US" dirty="0" smtClean="0"/>
              <a:t>What is the primary functional responsibility assigned to each module? </a:t>
            </a:r>
          </a:p>
          <a:p>
            <a:r>
              <a:rPr lang="en-US" dirty="0" smtClean="0"/>
              <a:t>What other software elements is a module allowed to use?</a:t>
            </a:r>
          </a:p>
          <a:p>
            <a:r>
              <a:rPr lang="en-US" dirty="0" smtClean="0"/>
              <a:t>What other software does it actually use and depend on? </a:t>
            </a:r>
          </a:p>
          <a:p>
            <a:r>
              <a:rPr lang="en-US" dirty="0" smtClean="0"/>
              <a:t>What modules are related to other modules by generalization or specialization (i.e., inheritance) relationships? </a:t>
            </a:r>
          </a:p>
          <a:p>
            <a:pPr>
              <a:buNone/>
            </a:pPr>
            <a:r>
              <a:rPr lang="en-US" dirty="0" smtClean="0"/>
              <a:t>In other words, examining a system’s module structures—that is, looking at its module views—is an excellent way to reason about a system’s modifiability.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Component-and-connector structures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solidFill>
                  <a:srgbClr val="FF0000"/>
                </a:solidFill>
              </a:rPr>
              <a:t>Component-and-connector structures </a:t>
            </a:r>
            <a:r>
              <a:rPr lang="en-US" dirty="0" smtClean="0"/>
              <a:t>embody decisions as to how the system is to be structured as a set of elements that have runtime behavior (components) and interactions (connectors).</a:t>
            </a:r>
          </a:p>
          <a:p>
            <a:pPr>
              <a:buNone/>
            </a:pPr>
            <a:r>
              <a:rPr lang="en-US" dirty="0" smtClean="0"/>
              <a:t>Component-and-connector views help us answer questions such as these: </a:t>
            </a:r>
          </a:p>
          <a:p>
            <a:r>
              <a:rPr lang="en-US" dirty="0" smtClean="0"/>
              <a:t>What are the major executing components and how do they interact at runtime? </a:t>
            </a:r>
          </a:p>
          <a:p>
            <a:r>
              <a:rPr lang="en-US" dirty="0" smtClean="0"/>
              <a:t>What are the major shared data stores? </a:t>
            </a:r>
          </a:p>
          <a:p>
            <a:r>
              <a:rPr lang="en-US" dirty="0" smtClean="0"/>
              <a:t>Which parts of the system are replicated? </a:t>
            </a:r>
          </a:p>
          <a:p>
            <a:r>
              <a:rPr lang="en-US" dirty="0" smtClean="0"/>
              <a:t>How does data progress through the system? </a:t>
            </a:r>
          </a:p>
          <a:p>
            <a:r>
              <a:rPr lang="en-US" dirty="0" smtClean="0"/>
              <a:t>What parts of the system can run in parallel?</a:t>
            </a:r>
          </a:p>
          <a:p>
            <a:r>
              <a:rPr lang="en-US" dirty="0" smtClean="0"/>
              <a:t>Can the system’s structure change as it executes and, if so, how? </a:t>
            </a:r>
          </a:p>
          <a:p>
            <a:pPr>
              <a:buNone/>
            </a:pPr>
            <a:r>
              <a:rPr lang="en-US" dirty="0" smtClean="0"/>
              <a:t>By extension, component-and-connector views are crucially important for asking questions about the system’s runtime properties such as performance, security, availability, and more.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Allocation structures </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solidFill>
                  <a:srgbClr val="FF0000"/>
                </a:solidFill>
              </a:rPr>
              <a:t>Allocation structures </a:t>
            </a:r>
            <a:r>
              <a:rPr lang="en-US" dirty="0" smtClean="0"/>
              <a:t>embody decisions as to how the system will relate to non software structures in its environment (such as CPUs, file systems, networks, development teams, etc.). </a:t>
            </a:r>
          </a:p>
          <a:p>
            <a:r>
              <a:rPr lang="en-US" dirty="0" smtClean="0"/>
              <a:t>These structures show the relationship between the software elements and elements in one or more external environments in which the software is created and executed. </a:t>
            </a:r>
          </a:p>
          <a:p>
            <a:pPr>
              <a:buNone/>
            </a:pPr>
            <a:r>
              <a:rPr lang="en-US" dirty="0" smtClean="0"/>
              <a:t>Allocation views help us answer questions such as these: </a:t>
            </a:r>
          </a:p>
          <a:p>
            <a:r>
              <a:rPr lang="en-US" dirty="0" smtClean="0"/>
              <a:t>What processor does each software element execute on?</a:t>
            </a:r>
          </a:p>
          <a:p>
            <a:r>
              <a:rPr lang="en-US" dirty="0" smtClean="0"/>
              <a:t>In what directories or files is each element stored during development, testing, and system building?</a:t>
            </a:r>
          </a:p>
          <a:p>
            <a:r>
              <a:rPr lang="en-US" dirty="0" smtClean="0"/>
              <a:t>What is the assignment of each software element to development teams?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Provide insight</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Each structure provides a perspective for reasoning about some of the relevant quality attributes. </a:t>
            </a:r>
          </a:p>
          <a:p>
            <a:pPr>
              <a:buNone/>
            </a:pPr>
            <a:r>
              <a:rPr lang="en-US" dirty="0" smtClean="0"/>
              <a:t>For example:</a:t>
            </a:r>
          </a:p>
          <a:p>
            <a:r>
              <a:rPr lang="en-US" dirty="0" smtClean="0"/>
              <a:t>The module “uses” structure, which embodies what modules use what other modules, is strongly tied to the ease with which a system can be extended or contracted. </a:t>
            </a:r>
          </a:p>
          <a:p>
            <a:r>
              <a:rPr lang="en-US" dirty="0" smtClean="0"/>
              <a:t>The concurrency structure, which embodies parallelism within the system, is strongly tied to the ease with which a system can be made free of deadlock and performance bottlenecks. </a:t>
            </a:r>
          </a:p>
          <a:p>
            <a:r>
              <a:rPr lang="en-US" dirty="0" smtClean="0"/>
              <a:t>The deployment structure is strongly tied to the achievement of performance, availability, and security goals.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Design and Architecture</a:t>
            </a:r>
            <a:endParaRPr lang="en-US" dirty="0"/>
          </a:p>
        </p:txBody>
      </p:sp>
      <p:sp>
        <p:nvSpPr>
          <p:cNvPr id="3" name="Content Placeholder 2"/>
          <p:cNvSpPr>
            <a:spLocks noGrp="1"/>
          </p:cNvSpPr>
          <p:nvPr>
            <p:ph sz="quarter" idx="1"/>
          </p:nvPr>
        </p:nvSpPr>
        <p:spPr/>
        <p:txBody>
          <a:bodyPr/>
          <a:lstStyle/>
          <a:p>
            <a:r>
              <a:rPr lang="en-US" dirty="0" smtClean="0"/>
              <a:t>Books</a:t>
            </a:r>
          </a:p>
          <a:p>
            <a:pPr lvl="1"/>
            <a:r>
              <a:rPr lang="en-US" dirty="0" smtClean="0"/>
              <a:t>Software architecture in practice (3</a:t>
            </a:r>
            <a:r>
              <a:rPr lang="en-US" baseline="30000" dirty="0" smtClean="0"/>
              <a:t>rd</a:t>
            </a:r>
            <a:r>
              <a:rPr lang="en-US" dirty="0" smtClean="0"/>
              <a:t> Edition) By Len Bass, Paul Clements, Rick </a:t>
            </a:r>
            <a:r>
              <a:rPr lang="en-US" dirty="0" err="1" smtClean="0"/>
              <a:t>Kazman</a:t>
            </a:r>
            <a:r>
              <a:rPr lang="en-US" dirty="0" smtClean="0"/>
              <a:t> </a:t>
            </a:r>
          </a:p>
          <a:p>
            <a:pPr lvl="1"/>
            <a:r>
              <a:rPr lang="en-US" dirty="0" smtClean="0"/>
              <a:t>Software architecture in practice (2</a:t>
            </a:r>
            <a:r>
              <a:rPr lang="en-US" baseline="30000" dirty="0" smtClean="0"/>
              <a:t>nd</a:t>
            </a:r>
            <a:r>
              <a:rPr lang="en-US" dirty="0" smtClean="0"/>
              <a:t>  Edition) By Len Bass, Paul Clements, Rick </a:t>
            </a:r>
            <a:r>
              <a:rPr lang="en-US" dirty="0" err="1" smtClean="0"/>
              <a:t>Kazman</a:t>
            </a:r>
            <a:r>
              <a:rPr lang="en-US" dirty="0" smtClean="0"/>
              <a:t> </a:t>
            </a:r>
          </a:p>
          <a:p>
            <a:pPr lvl="1"/>
            <a:endParaRPr lang="en-US" dirty="0" smtClean="0"/>
          </a:p>
          <a:p>
            <a:pPr lvl="1"/>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71500" indent="-571500">
              <a:buFont typeface="+mj-lt"/>
              <a:buAutoNum type="arabicPeriod"/>
            </a:pPr>
            <a:r>
              <a:rPr lang="en-US" dirty="0" smtClean="0"/>
              <a:t>Some Useful Module Structures</a:t>
            </a:r>
            <a:endParaRPr lang="en-US" dirty="0"/>
          </a:p>
        </p:txBody>
      </p:sp>
      <p:sp>
        <p:nvSpPr>
          <p:cNvPr id="3" name="Content Placeholder 2"/>
          <p:cNvSpPr>
            <a:spLocks noGrp="1"/>
          </p:cNvSpPr>
          <p:nvPr>
            <p:ph sz="quarter" idx="1"/>
          </p:nvPr>
        </p:nvSpPr>
        <p:spPr/>
        <p:txBody>
          <a:bodyPr/>
          <a:lstStyle/>
          <a:p>
            <a:pPr marL="571500" indent="-571500">
              <a:buFont typeface="+mj-lt"/>
              <a:buAutoNum type="romanLcPeriod"/>
            </a:pPr>
            <a:r>
              <a:rPr lang="en-US" dirty="0" smtClean="0"/>
              <a:t>Decomposition structure</a:t>
            </a:r>
          </a:p>
          <a:p>
            <a:pPr marL="571500" indent="-571500">
              <a:buFont typeface="+mj-lt"/>
              <a:buAutoNum type="romanLcPeriod"/>
            </a:pPr>
            <a:r>
              <a:rPr lang="en-US" dirty="0" smtClean="0"/>
              <a:t>Uses structure</a:t>
            </a:r>
          </a:p>
          <a:p>
            <a:pPr marL="571500" indent="-571500">
              <a:buFont typeface="+mj-lt"/>
              <a:buAutoNum type="romanLcPeriod"/>
            </a:pPr>
            <a:r>
              <a:rPr lang="en-US" dirty="0" smtClean="0"/>
              <a:t>Layer structure</a:t>
            </a:r>
          </a:p>
          <a:p>
            <a:pPr marL="571500" indent="-571500">
              <a:buFont typeface="+mj-lt"/>
              <a:buAutoNum type="romanLcPeriod"/>
            </a:pPr>
            <a:r>
              <a:rPr lang="en-US" dirty="0" smtClean="0"/>
              <a:t>Class (or generalization) structure</a:t>
            </a:r>
          </a:p>
          <a:p>
            <a:pPr marL="571500" indent="-571500">
              <a:buFont typeface="+mj-lt"/>
              <a:buAutoNum type="romanLcPeriod"/>
            </a:pPr>
            <a:r>
              <a:rPr lang="en-US" dirty="0" smtClean="0"/>
              <a:t>Data model</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 Decomposition structure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Decomposition structure. The units are modules that are related to each other by the is-a-</a:t>
            </a:r>
            <a:r>
              <a:rPr lang="en-US" dirty="0" err="1" smtClean="0"/>
              <a:t>submodule</a:t>
            </a:r>
            <a:r>
              <a:rPr lang="en-US" dirty="0" smtClean="0"/>
              <a:t>-of relation, showing how modules are decomposed into smaller modules recursively until the modules are small enough to be easily understood. </a:t>
            </a:r>
          </a:p>
          <a:p>
            <a:r>
              <a:rPr lang="en-US" dirty="0" smtClean="0">
                <a:solidFill>
                  <a:srgbClr val="FF0000"/>
                </a:solidFill>
              </a:rPr>
              <a:t>This structure is often used as the basis for the development project’s organization</a:t>
            </a:r>
            <a:r>
              <a:rPr lang="en-US" dirty="0" smtClean="0"/>
              <a:t>, including the structure of the documentation, and the project’s integration and test plans. The units in this structure tend to have names that are organization-specific such as “segment” or “subsystem.”</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ii. Uses structure</a:t>
            </a:r>
            <a:endParaRPr lang="en-US" dirty="0"/>
          </a:p>
        </p:txBody>
      </p:sp>
      <p:sp>
        <p:nvSpPr>
          <p:cNvPr id="3" name="Content Placeholder 2"/>
          <p:cNvSpPr>
            <a:spLocks noGrp="1"/>
          </p:cNvSpPr>
          <p:nvPr>
            <p:ph sz="quarter" idx="1"/>
          </p:nvPr>
        </p:nvSpPr>
        <p:spPr/>
        <p:txBody>
          <a:bodyPr/>
          <a:lstStyle/>
          <a:p>
            <a:r>
              <a:rPr lang="en-US" dirty="0" smtClean="0"/>
              <a:t>In this important but overlooked structure, the units here are also </a:t>
            </a:r>
            <a:r>
              <a:rPr lang="en-US" dirty="0" smtClean="0">
                <a:solidFill>
                  <a:srgbClr val="FF0000"/>
                </a:solidFill>
              </a:rPr>
              <a:t>modules, perhaps classes</a:t>
            </a:r>
            <a:r>
              <a:rPr lang="en-US" dirty="0" smtClean="0"/>
              <a:t>. The units are related by the </a:t>
            </a:r>
            <a:r>
              <a:rPr lang="en-US" dirty="0" smtClean="0">
                <a:solidFill>
                  <a:srgbClr val="FF0000"/>
                </a:solidFill>
              </a:rPr>
              <a:t>uses relation</a:t>
            </a:r>
            <a:r>
              <a:rPr lang="en-US" dirty="0" smtClean="0"/>
              <a:t>, a specialized form of dependency.</a:t>
            </a:r>
          </a:p>
          <a:p>
            <a:r>
              <a:rPr lang="en-US" dirty="0" smtClean="0"/>
              <a:t>The uses structure is used to engineer systems that can be extended to add functionality, or from which useful functional subsets can be extracted. The ability to easily create a subset of a system allows for incremental development.</a:t>
            </a:r>
            <a:endParaRPr lang="en-US"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iii. Layer structure</a:t>
            </a:r>
            <a:endParaRPr lang="en-US" dirty="0"/>
          </a:p>
        </p:txBody>
      </p:sp>
      <p:sp>
        <p:nvSpPr>
          <p:cNvPr id="3" name="Content Placeholder 2"/>
          <p:cNvSpPr>
            <a:spLocks noGrp="1"/>
          </p:cNvSpPr>
          <p:nvPr>
            <p:ph sz="quarter" idx="1"/>
          </p:nvPr>
        </p:nvSpPr>
        <p:spPr/>
        <p:txBody>
          <a:bodyPr/>
          <a:lstStyle/>
          <a:p>
            <a:r>
              <a:rPr lang="en-US" dirty="0" smtClean="0"/>
              <a:t>The modules in this structure are called layers. </a:t>
            </a:r>
          </a:p>
          <a:p>
            <a:pPr>
              <a:buNone/>
            </a:pPr>
            <a:r>
              <a:rPr lang="en-US" dirty="0" smtClean="0"/>
              <a:t>A layer is an abstract “virtual machine” that provides a cohesive set of services through a managed interface. Layers are allowed to use other layers in a strictly managed fashion; in strictly layered systems, a layer is only allowed to use the layer immediately below.</a:t>
            </a:r>
          </a:p>
          <a:p>
            <a:pPr>
              <a:buNone/>
            </a:pPr>
            <a:r>
              <a:rPr lang="en-US" dirty="0" smtClean="0"/>
              <a:t>This structure is used to diffuse a system with portability, the ability to change the underlying computing platform.</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iv. Class (or generalization) structure</a:t>
            </a:r>
            <a:endParaRPr lang="en-US" dirty="0"/>
          </a:p>
        </p:txBody>
      </p:sp>
      <p:sp>
        <p:nvSpPr>
          <p:cNvPr id="3" name="Content Placeholder 2"/>
          <p:cNvSpPr>
            <a:spLocks noGrp="1"/>
          </p:cNvSpPr>
          <p:nvPr>
            <p:ph sz="quarter" idx="1"/>
          </p:nvPr>
        </p:nvSpPr>
        <p:spPr/>
        <p:txBody>
          <a:bodyPr/>
          <a:lstStyle/>
          <a:p>
            <a:r>
              <a:rPr lang="en-US" dirty="0" smtClean="0"/>
              <a:t>The module units in this structure are called classes.</a:t>
            </a:r>
          </a:p>
          <a:p>
            <a:pPr>
              <a:buNone/>
            </a:pPr>
            <a:r>
              <a:rPr lang="en-US" dirty="0" smtClean="0"/>
              <a:t>The relation is </a:t>
            </a:r>
            <a:r>
              <a:rPr lang="en-US" dirty="0" smtClean="0">
                <a:solidFill>
                  <a:srgbClr val="FF0000"/>
                </a:solidFill>
              </a:rPr>
              <a:t>inherits from or is an instance of</a:t>
            </a:r>
            <a:r>
              <a:rPr lang="en-US" dirty="0" smtClean="0"/>
              <a:t>. This view supports reasoning about collections of similar behavior or capability (e.g., the classes that other classes inherit from) and parameterized differences.</a:t>
            </a:r>
          </a:p>
          <a:p>
            <a:pPr>
              <a:buNone/>
            </a:pPr>
            <a:r>
              <a:rPr lang="en-US" dirty="0" smtClean="0"/>
              <a:t>The class structure allows one to reason about reuse and the incremental addition of functionality. If any documentation exists for a project that has followed an object-oriented analysis and design process, it is typically this structure.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 Data model</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data model describes the static information structure in terms of data entities and their relationships.</a:t>
            </a:r>
          </a:p>
          <a:p>
            <a:pPr>
              <a:buNone/>
            </a:pPr>
            <a:r>
              <a:rPr lang="en-US" dirty="0" smtClean="0"/>
              <a:t> For example, in a banking system, entities will typically include Account, Customer, and Loan.</a:t>
            </a:r>
          </a:p>
          <a:p>
            <a:pPr>
              <a:buNone/>
            </a:pPr>
            <a:r>
              <a:rPr lang="en-US" dirty="0" smtClean="0"/>
              <a:t>Account has several attributes, such as account number, type (savings or checking), status, and current balance. </a:t>
            </a:r>
          </a:p>
          <a:p>
            <a:pPr>
              <a:buNone/>
            </a:pPr>
            <a:r>
              <a:rPr lang="en-US" dirty="0" smtClean="0"/>
              <a:t>A relationship may dictate that one customer can have one or more accounts, and one account is associated to one or two customers.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Some Useful C&amp;C Structures</a:t>
            </a:r>
            <a:endParaRPr lang="en-US" dirty="0"/>
          </a:p>
        </p:txBody>
      </p:sp>
      <p:sp>
        <p:nvSpPr>
          <p:cNvPr id="3" name="Content Placeholder 2"/>
          <p:cNvSpPr>
            <a:spLocks noGrp="1"/>
          </p:cNvSpPr>
          <p:nvPr>
            <p:ph sz="quarter" idx="1"/>
          </p:nvPr>
        </p:nvSpPr>
        <p:spPr/>
        <p:txBody>
          <a:bodyPr/>
          <a:lstStyle/>
          <a:p>
            <a:pPr marL="571500" indent="-571500">
              <a:buNone/>
            </a:pPr>
            <a:r>
              <a:rPr lang="en-US" dirty="0" smtClean="0"/>
              <a:t>	Component-and-connector structures show a runtime view of the system. In these structures the modules described above have all been compiled into executable forms. It has two types,</a:t>
            </a:r>
          </a:p>
          <a:p>
            <a:pPr marL="571500" indent="-571500">
              <a:buFont typeface="+mj-lt"/>
              <a:buAutoNum type="romanLcPeriod"/>
            </a:pPr>
            <a:r>
              <a:rPr lang="en-US" dirty="0" smtClean="0"/>
              <a:t>Service structure</a:t>
            </a:r>
          </a:p>
          <a:p>
            <a:pPr marL="571500" indent="-571500">
              <a:buFont typeface="+mj-lt"/>
              <a:buAutoNum type="romanLcPeriod"/>
            </a:pPr>
            <a:r>
              <a:rPr lang="en-US" dirty="0" smtClean="0"/>
              <a:t>Concurrency structure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a:t>
            </a:r>
            <a:r>
              <a:rPr lang="en-US" dirty="0" smtClean="0"/>
              <a:t>. Service structure	</a:t>
            </a:r>
            <a:endParaRPr lang="en-US" dirty="0"/>
          </a:p>
        </p:txBody>
      </p:sp>
      <p:sp>
        <p:nvSpPr>
          <p:cNvPr id="3" name="Content Placeholder 2"/>
          <p:cNvSpPr>
            <a:spLocks noGrp="1"/>
          </p:cNvSpPr>
          <p:nvPr>
            <p:ph sz="quarter" idx="1"/>
          </p:nvPr>
        </p:nvSpPr>
        <p:spPr/>
        <p:txBody>
          <a:bodyPr/>
          <a:lstStyle/>
          <a:p>
            <a:r>
              <a:rPr lang="en-US" dirty="0" smtClean="0"/>
              <a:t>The units here are services that interoperate with each other by service coordination mechanisms such as SOAP (see Chapter 6). </a:t>
            </a:r>
          </a:p>
          <a:p>
            <a:r>
              <a:rPr lang="en-US" dirty="0" smtClean="0"/>
              <a:t>The service structure is an important structure to help engineer a system composed of components that may have been developed anonymously and independently of each other.</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Concurrency structure</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This component-and-connector structure allows the architect to determine opportunities for parallelism and the locations where resource contention may occur. The units are components and the connectors are their communication mechanisms. </a:t>
            </a:r>
          </a:p>
          <a:p>
            <a:r>
              <a:rPr lang="en-US" dirty="0" smtClean="0"/>
              <a:t>The components are arranged into logical threads; a logical thread is a sequence of computations that could be allocated to a separate physical thread later in the design process. The concurrency structure is used early in the design process to identify the requirements to manage the issues associated with concurrent execution.</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Some Useful Allocation Structures</a:t>
            </a:r>
            <a:endParaRPr lang="en-US" dirty="0"/>
          </a:p>
        </p:txBody>
      </p:sp>
      <p:sp>
        <p:nvSpPr>
          <p:cNvPr id="3" name="Content Placeholder 2"/>
          <p:cNvSpPr>
            <a:spLocks noGrp="1"/>
          </p:cNvSpPr>
          <p:nvPr>
            <p:ph sz="quarter" idx="1"/>
          </p:nvPr>
        </p:nvSpPr>
        <p:spPr/>
        <p:txBody>
          <a:bodyPr/>
          <a:lstStyle/>
          <a:p>
            <a:pPr marL="571500" indent="-571500">
              <a:buFont typeface="+mj-lt"/>
              <a:buAutoNum type="romanLcPeriod"/>
            </a:pPr>
            <a:r>
              <a:rPr lang="en-US" dirty="0" smtClean="0"/>
              <a:t>Deployment structure</a:t>
            </a:r>
          </a:p>
          <a:p>
            <a:pPr marL="571500" indent="-571500">
              <a:buFont typeface="+mj-lt"/>
              <a:buAutoNum type="romanLcPeriod"/>
            </a:pPr>
            <a:r>
              <a:rPr lang="en-US" dirty="0" smtClean="0"/>
              <a:t>Implementation structure</a:t>
            </a:r>
          </a:p>
          <a:p>
            <a:pPr marL="571500" indent="-571500">
              <a:buFont typeface="+mj-lt"/>
              <a:buAutoNum type="romanLcPeriod"/>
            </a:pPr>
            <a:r>
              <a:rPr lang="en-US" dirty="0" smtClean="0"/>
              <a:t>Work assignment structure</a:t>
            </a:r>
          </a:p>
          <a:p>
            <a:pPr marL="571500" indent="-571500">
              <a:buFont typeface="+mj-lt"/>
              <a:buAutoNum type="romanLcPeriod"/>
            </a:pPr>
            <a:endParaRPr lang="en-US" dirty="0" smtClean="0"/>
          </a:p>
          <a:p>
            <a:pPr marL="514350" indent="-514350">
              <a:buFont typeface="+mj-lt"/>
              <a:buAutoNum type="romanLcPeriod"/>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990600"/>
          </a:xfrm>
        </p:spPr>
        <p:txBody>
          <a:bodyPr>
            <a:normAutofit fontScale="90000"/>
          </a:bodyPr>
          <a:lstStyle/>
          <a:p>
            <a:r>
              <a:rPr lang="en-US" dirty="0" smtClean="0"/>
              <a:t>Chapter 1	</a:t>
            </a:r>
            <a:br>
              <a:rPr lang="en-US" dirty="0" smtClean="0"/>
            </a:br>
            <a:r>
              <a:rPr lang="en-US" dirty="0" smtClean="0"/>
              <a:t>What is software architecture?</a:t>
            </a:r>
            <a:endParaRPr lang="en-US" dirty="0"/>
          </a:p>
        </p:txBody>
      </p:sp>
      <p:sp>
        <p:nvSpPr>
          <p:cNvPr id="3" name="Content Placeholder 2"/>
          <p:cNvSpPr>
            <a:spLocks noGrp="1"/>
          </p:cNvSpPr>
          <p:nvPr>
            <p:ph sz="quarter" idx="1"/>
          </p:nvPr>
        </p:nvSpPr>
        <p:spPr/>
        <p:txBody>
          <a:bodyPr>
            <a:normAutofit/>
          </a:bodyPr>
          <a:lstStyle/>
          <a:p>
            <a:r>
              <a:rPr lang="en-US" sz="2400" dirty="0" smtClean="0"/>
              <a:t>The architecture is a bridge between those (often abstract) business goals and the final (concrete) resulting system. </a:t>
            </a:r>
          </a:p>
          <a:p>
            <a:r>
              <a:rPr lang="en-US" sz="2400" dirty="0" smtClean="0">
                <a:solidFill>
                  <a:srgbClr val="FF0000"/>
                </a:solidFill>
              </a:rPr>
              <a:t>The software architecture of a system is the set of structures needed to reason about the system, which comprise software elements, relations among them, and properties of both.</a:t>
            </a:r>
          </a:p>
          <a:p>
            <a:r>
              <a:rPr lang="en-US" sz="2400" dirty="0" smtClean="0"/>
              <a:t>Software architectures can be designed, analyzed, documented, and implemented using known techniques that will support the achievement of these business and mission goals. The complexity can be tamed, made tractable.</a:t>
            </a:r>
            <a:endParaRPr lang="en-US" sz="2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a:t>
            </a:r>
            <a:r>
              <a:rPr lang="en-US" dirty="0" smtClean="0"/>
              <a:t>. Deployment structure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deployment structure shows how software is assigned to hardware processing and communication elements. </a:t>
            </a:r>
          </a:p>
          <a:p>
            <a:r>
              <a:rPr lang="en-US" dirty="0" smtClean="0"/>
              <a:t>The elements are software elements (usually a process from a C&amp;C view), hardware entities (processors), and communication pathways.</a:t>
            </a:r>
          </a:p>
          <a:p>
            <a:r>
              <a:rPr lang="en-US" dirty="0" smtClean="0"/>
              <a:t>This structure can be used to reason about performance, data integrity, security, and availability. </a:t>
            </a:r>
          </a:p>
          <a:p>
            <a:pPr>
              <a:buNone/>
            </a:pPr>
            <a:r>
              <a:rPr lang="en-US" dirty="0" smtClean="0"/>
              <a:t>It is of particular interest in distributed and parallel systems.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Implementation structure </a:t>
            </a:r>
            <a:endParaRPr lang="en-US" dirty="0"/>
          </a:p>
        </p:txBody>
      </p:sp>
      <p:sp>
        <p:nvSpPr>
          <p:cNvPr id="3" name="Content Placeholder 2"/>
          <p:cNvSpPr>
            <a:spLocks noGrp="1"/>
          </p:cNvSpPr>
          <p:nvPr>
            <p:ph sz="quarter" idx="1"/>
          </p:nvPr>
        </p:nvSpPr>
        <p:spPr/>
        <p:txBody>
          <a:bodyPr/>
          <a:lstStyle/>
          <a:p>
            <a:r>
              <a:rPr lang="en-US" dirty="0" smtClean="0"/>
              <a:t>This structure shows how software elements (usually modules) are mapped to the file structure(s) in the system’s development, integration, or configuration control environments.</a:t>
            </a:r>
          </a:p>
          <a:p>
            <a:r>
              <a:rPr lang="en-US" dirty="0" smtClean="0"/>
              <a:t>This is critical for the management of development activities and build processes.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iii. Work assignment structure</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This structure assigns responsibility for implementing and integrating the modules to the teams who will carry it out. </a:t>
            </a:r>
          </a:p>
          <a:p>
            <a:r>
              <a:rPr lang="en-US" dirty="0" smtClean="0"/>
              <a:t>Having a work assignment structure be part of the architecture makes it clear that the decision about who does the work has architectural as well as management implications. </a:t>
            </a:r>
          </a:p>
          <a:p>
            <a:r>
              <a:rPr lang="en-US" dirty="0" smtClean="0"/>
              <a:t>The architect will know the expertise required on each team. Also, on large multi-sourced distributed development projects, the work assignment structure is the means for calling out units of functional commonality and assigning those to a single team, rather than having them implemented by everyone who needs them. </a:t>
            </a:r>
          </a:p>
          <a:p>
            <a:r>
              <a:rPr lang="en-US" dirty="0" smtClean="0"/>
              <a:t>This structure will also determine the major communication pathways among the teams: regular teleconferences, wikis, email lists, and so forth</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Architectural Structure</a:t>
            </a:r>
            <a:endParaRPr lang="en-US" dirty="0"/>
          </a:p>
        </p:txBody>
      </p:sp>
      <p:pic>
        <p:nvPicPr>
          <p:cNvPr id="5" name="Content Placeholder 4" descr="Untitled.png"/>
          <p:cNvPicPr>
            <a:picLocks noGrp="1" noChangeAspect="1"/>
          </p:cNvPicPr>
          <p:nvPr>
            <p:ph sz="quarter" idx="1"/>
          </p:nvPr>
        </p:nvPicPr>
        <p:blipFill>
          <a:blip r:embed="rId2"/>
          <a:stretch>
            <a:fillRect/>
          </a:stretch>
        </p:blipFill>
        <p:spPr>
          <a:xfrm>
            <a:off x="457200" y="1447800"/>
            <a:ext cx="8413124" cy="5105400"/>
          </a:xfr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Structure to choose?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In 1995, Philippe </a:t>
            </a:r>
            <a:r>
              <a:rPr lang="en-US" dirty="0" err="1" smtClean="0"/>
              <a:t>Kruchten</a:t>
            </a:r>
            <a:r>
              <a:rPr lang="en-US" dirty="0" smtClean="0"/>
              <a:t> [</a:t>
            </a:r>
            <a:r>
              <a:rPr lang="en-US" dirty="0" err="1" smtClean="0">
                <a:hlinkClick r:id="rId2"/>
              </a:rPr>
              <a:t>Kruchten</a:t>
            </a:r>
            <a:r>
              <a:rPr lang="en-US" dirty="0" smtClean="0">
                <a:hlinkClick r:id="rId2"/>
              </a:rPr>
              <a:t> 95</a:t>
            </a:r>
            <a:r>
              <a:rPr lang="en-US" dirty="0" smtClean="0"/>
              <a:t>] published a very influential paper in which he described the concept of architecture comprising separate structures and advised concentrating on four. </a:t>
            </a:r>
          </a:p>
          <a:p>
            <a:r>
              <a:rPr lang="en-US" dirty="0" smtClean="0"/>
              <a:t>To validate that the structures were not in conflict with each other and together did </a:t>
            </a:r>
            <a:r>
              <a:rPr lang="en-US" dirty="0" err="1" smtClean="0"/>
              <a:t>infact</a:t>
            </a:r>
            <a:r>
              <a:rPr lang="en-US" dirty="0" smtClean="0"/>
              <a:t> describe a system meeting its requirements, </a:t>
            </a:r>
            <a:r>
              <a:rPr lang="en-US" dirty="0" err="1" smtClean="0"/>
              <a:t>Kruchten</a:t>
            </a:r>
            <a:r>
              <a:rPr lang="en-US" dirty="0" smtClean="0"/>
              <a:t> advised using key use cases as a check. This so-called "</a:t>
            </a:r>
            <a:r>
              <a:rPr lang="en-US" dirty="0" smtClean="0">
                <a:solidFill>
                  <a:srgbClr val="FF0000"/>
                </a:solidFill>
              </a:rPr>
              <a:t>Four Plus One</a:t>
            </a:r>
            <a:r>
              <a:rPr lang="en-US" dirty="0" smtClean="0"/>
              <a:t>" approach became popular and has now been institutionalized as the conceptual basis of the Rational Unified Process. </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“4+1” view model</a:t>
            </a:r>
            <a:endParaRPr lang="en-US" dirty="0"/>
          </a:p>
        </p:txBody>
      </p:sp>
      <p:sp>
        <p:nvSpPr>
          <p:cNvPr id="3" name="Content Placeholder 2"/>
          <p:cNvSpPr>
            <a:spLocks noGrp="1"/>
          </p:cNvSpPr>
          <p:nvPr>
            <p:ph sz="quarter" idx="1"/>
          </p:nvPr>
        </p:nvSpPr>
        <p:spPr>
          <a:xfrm>
            <a:off x="301752" y="1527048"/>
            <a:ext cx="8503920" cy="4949952"/>
          </a:xfrm>
        </p:spPr>
        <p:txBody>
          <a:bodyPr>
            <a:normAutofit fontScale="62500" lnSpcReduction="20000"/>
          </a:bodyPr>
          <a:lstStyle/>
          <a:p>
            <a:pPr>
              <a:buNone/>
            </a:pPr>
            <a:r>
              <a:rPr lang="en-US" sz="4200" dirty="0" err="1" smtClean="0">
                <a:latin typeface="Times New Roman" pitchFamily="18" charset="0"/>
                <a:cs typeface="Times New Roman" pitchFamily="18" charset="0"/>
              </a:rPr>
              <a:t>Kruchten's</a:t>
            </a:r>
            <a:r>
              <a:rPr lang="en-US" sz="4200" dirty="0" smtClean="0">
                <a:latin typeface="Times New Roman" pitchFamily="18" charset="0"/>
                <a:cs typeface="Times New Roman" pitchFamily="18" charset="0"/>
              </a:rPr>
              <a:t> four views follow:</a:t>
            </a:r>
          </a:p>
          <a:p>
            <a:pPr>
              <a:buNone/>
            </a:pPr>
            <a:r>
              <a:rPr lang="en-US" sz="4200" i="1" dirty="0" smtClean="0">
                <a:solidFill>
                  <a:srgbClr val="FF0000"/>
                </a:solidFill>
                <a:latin typeface="Times New Roman" pitchFamily="18" charset="0"/>
                <a:cs typeface="Times New Roman" pitchFamily="18" charset="0"/>
              </a:rPr>
              <a:t>Logical</a:t>
            </a:r>
            <a:r>
              <a:rPr lang="en-US" sz="4200" i="1" dirty="0" smtClean="0">
                <a:latin typeface="Times New Roman" pitchFamily="18" charset="0"/>
                <a:cs typeface="Times New Roman" pitchFamily="18" charset="0"/>
              </a:rPr>
              <a:t>.</a:t>
            </a:r>
            <a:r>
              <a:rPr lang="en-US" sz="4200" dirty="0" smtClean="0">
                <a:latin typeface="Times New Roman" pitchFamily="18" charset="0"/>
                <a:cs typeface="Times New Roman" pitchFamily="18" charset="0"/>
              </a:rPr>
              <a:t> The elements are "key abstractions," which are manifested in the object-oriented world as objects or object classes. This is a module view. </a:t>
            </a:r>
          </a:p>
          <a:p>
            <a:r>
              <a:rPr lang="en-US" sz="4200" dirty="0" smtClean="0">
                <a:latin typeface="Times New Roman" pitchFamily="18" charset="0"/>
                <a:cs typeface="Times New Roman" pitchFamily="18" charset="0"/>
              </a:rPr>
              <a:t>It </a:t>
            </a:r>
            <a:r>
              <a:rPr lang="en-US" sz="3600" dirty="0" smtClean="0"/>
              <a:t>is the object model of the design (when an object-oriented design method is used)</a:t>
            </a:r>
            <a:endParaRPr lang="en-US" sz="4200" dirty="0" smtClean="0">
              <a:latin typeface="Times New Roman" pitchFamily="18" charset="0"/>
              <a:cs typeface="Times New Roman" pitchFamily="18" charset="0"/>
            </a:endParaRPr>
          </a:p>
          <a:p>
            <a:pPr>
              <a:buNone/>
            </a:pPr>
            <a:r>
              <a:rPr lang="en-US" sz="4200" i="1" dirty="0" smtClean="0">
                <a:solidFill>
                  <a:srgbClr val="FF0000"/>
                </a:solidFill>
                <a:latin typeface="Times New Roman" pitchFamily="18" charset="0"/>
                <a:cs typeface="Times New Roman" pitchFamily="18" charset="0"/>
              </a:rPr>
              <a:t>Process.</a:t>
            </a:r>
            <a:r>
              <a:rPr lang="en-US" sz="4200" dirty="0" smtClean="0">
                <a:latin typeface="Times New Roman" pitchFamily="18" charset="0"/>
                <a:cs typeface="Times New Roman" pitchFamily="18" charset="0"/>
              </a:rPr>
              <a:t> This view addresses concurrency and distribution of functionality. It is a component-and-connector view.</a:t>
            </a:r>
          </a:p>
          <a:p>
            <a:pPr>
              <a:buNone/>
            </a:pPr>
            <a:r>
              <a:rPr lang="en-US" sz="4200" i="1" dirty="0" smtClean="0">
                <a:solidFill>
                  <a:srgbClr val="FF0000"/>
                </a:solidFill>
                <a:latin typeface="Times New Roman" pitchFamily="18" charset="0"/>
                <a:cs typeface="Times New Roman" pitchFamily="18" charset="0"/>
              </a:rPr>
              <a:t>Development.</a:t>
            </a:r>
            <a:r>
              <a:rPr lang="en-US" sz="4200" dirty="0" smtClean="0">
                <a:latin typeface="Times New Roman" pitchFamily="18" charset="0"/>
                <a:cs typeface="Times New Roman" pitchFamily="18" charset="0"/>
              </a:rPr>
              <a:t> This view shows the organization of software modules, libraries, subsystems, and units of development. It is an allocation view, mapping software to the development environment.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“4+1” view model</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92500" lnSpcReduction="10000"/>
          </a:bodyPr>
          <a:lstStyle/>
          <a:p>
            <a:pPr>
              <a:buNone/>
            </a:pPr>
            <a:r>
              <a:rPr lang="en-US" sz="2800" i="1" dirty="0" smtClean="0">
                <a:solidFill>
                  <a:srgbClr val="FF0000"/>
                </a:solidFill>
                <a:latin typeface="Times New Roman" pitchFamily="18" charset="0"/>
                <a:cs typeface="Times New Roman" pitchFamily="18" charset="0"/>
              </a:rPr>
              <a:t>Physical</a:t>
            </a:r>
            <a:r>
              <a:rPr lang="en-US" sz="2800" i="1"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This view maps other elements onto processing and communication nodes and is also an allocation view (which others call the deployment view).</a:t>
            </a:r>
          </a:p>
          <a:p>
            <a:r>
              <a:rPr lang="en-US" sz="2800" dirty="0" smtClean="0"/>
              <a:t>It describes the mapping(s) of the software onto the hardware and reflects its distributed aspect,</a:t>
            </a: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At essentially the same time that </a:t>
            </a:r>
            <a:r>
              <a:rPr lang="en-US" sz="2800" dirty="0" err="1" smtClean="0">
                <a:latin typeface="Times New Roman" pitchFamily="18" charset="0"/>
                <a:cs typeface="Times New Roman" pitchFamily="18" charset="0"/>
              </a:rPr>
              <a:t>Kruchten</a:t>
            </a:r>
            <a:r>
              <a:rPr lang="en-US" sz="2800" dirty="0" smtClean="0">
                <a:latin typeface="Times New Roman" pitchFamily="18" charset="0"/>
                <a:cs typeface="Times New Roman" pitchFamily="18" charset="0"/>
              </a:rPr>
              <a:t> published his work, </a:t>
            </a:r>
            <a:r>
              <a:rPr lang="en-US" sz="2800" dirty="0" err="1" smtClean="0">
                <a:latin typeface="Times New Roman" pitchFamily="18" charset="0"/>
                <a:cs typeface="Times New Roman" pitchFamily="18" charset="0"/>
              </a:rPr>
              <a:t>Soni</a:t>
            </a:r>
            <a:r>
              <a:rPr lang="en-US" sz="2800" dirty="0" smtClean="0">
                <a:latin typeface="Times New Roman" pitchFamily="18" charset="0"/>
                <a:cs typeface="Times New Roman" pitchFamily="18" charset="0"/>
              </a:rPr>
              <a:t>, Nord, and </a:t>
            </a:r>
            <a:r>
              <a:rPr lang="en-US" sz="2800" dirty="0" err="1" smtClean="0">
                <a:latin typeface="Times New Roman" pitchFamily="18" charset="0"/>
                <a:cs typeface="Times New Roman" pitchFamily="18" charset="0"/>
              </a:rPr>
              <a:t>Hofmeister</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hlinkClick r:id="rId2"/>
              </a:rPr>
              <a:t>Soni</a:t>
            </a:r>
            <a:r>
              <a:rPr lang="en-US" sz="2800" dirty="0" smtClean="0">
                <a:latin typeface="Times New Roman" pitchFamily="18" charset="0"/>
                <a:cs typeface="Times New Roman" pitchFamily="18" charset="0"/>
                <a:hlinkClick r:id="rId2"/>
              </a:rPr>
              <a:t> 95</a:t>
            </a:r>
            <a:r>
              <a:rPr lang="en-US" sz="2800" dirty="0" smtClean="0">
                <a:latin typeface="Times New Roman" pitchFamily="18" charset="0"/>
                <a:cs typeface="Times New Roman" pitchFamily="18" charset="0"/>
              </a:rPr>
              <a:t>] published an influential paper in which they reported the structures put into use across many projects by the software architects in their organization. Their views were conceptual, module interconnection, execution, and code. Once again, these map clearly to the module, component-and-connector, and allocation models.</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“4+1” view model</a:t>
            </a:r>
            <a:endParaRPr lang="en-US" dirty="0"/>
          </a:p>
        </p:txBody>
      </p:sp>
      <p:pic>
        <p:nvPicPr>
          <p:cNvPr id="4" name="Content Placeholder 3" descr="image.png"/>
          <p:cNvPicPr>
            <a:picLocks noGrp="1" noChangeAspect="1"/>
          </p:cNvPicPr>
          <p:nvPr>
            <p:ph sz="quarter" idx="1"/>
          </p:nvPr>
        </p:nvPicPr>
        <p:blipFill>
          <a:blip r:embed="rId2"/>
          <a:stretch>
            <a:fillRect/>
          </a:stretch>
        </p:blipFill>
        <p:spPr>
          <a:xfrm>
            <a:off x="0" y="1447801"/>
            <a:ext cx="5257800" cy="2916436"/>
          </a:xfrm>
        </p:spPr>
      </p:pic>
      <p:pic>
        <p:nvPicPr>
          <p:cNvPr id="5" name="Picture 4" descr="main-qimg-d14494f93f67f75451ece054f4498e44.png"/>
          <p:cNvPicPr>
            <a:picLocks noChangeAspect="1"/>
          </p:cNvPicPr>
          <p:nvPr/>
        </p:nvPicPr>
        <p:blipFill>
          <a:blip r:embed="rId3"/>
          <a:stretch>
            <a:fillRect/>
          </a:stretch>
        </p:blipFill>
        <p:spPr>
          <a:xfrm>
            <a:off x="4876800" y="3429000"/>
            <a:ext cx="3703983" cy="2830286"/>
          </a:xfrm>
          <a:prstGeom prst="rect">
            <a:avLst/>
          </a:prstGeom>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An architectural pattern describes the </a:t>
            </a:r>
            <a:r>
              <a:rPr lang="en-US" dirty="0" smtClean="0">
                <a:solidFill>
                  <a:srgbClr val="FF0000"/>
                </a:solidFill>
              </a:rPr>
              <a:t>element types</a:t>
            </a:r>
            <a:r>
              <a:rPr lang="en-US" dirty="0" smtClean="0"/>
              <a:t> and their </a:t>
            </a:r>
            <a:r>
              <a:rPr lang="en-US" dirty="0" smtClean="0">
                <a:solidFill>
                  <a:srgbClr val="FF0000"/>
                </a:solidFill>
              </a:rPr>
              <a:t>forms of interaction </a:t>
            </a:r>
            <a:r>
              <a:rPr lang="en-US" dirty="0" smtClean="0"/>
              <a:t>used in solving the problem. Patterns can be characterized according to the type of architectural elements they use. For example, </a:t>
            </a:r>
          </a:p>
          <a:p>
            <a:pPr>
              <a:buNone/>
            </a:pPr>
            <a:r>
              <a:rPr lang="en-US" dirty="0" smtClean="0">
                <a:solidFill>
                  <a:srgbClr val="7030A0"/>
                </a:solidFill>
              </a:rPr>
              <a:t>A common module type pattern is this: </a:t>
            </a:r>
          </a:p>
          <a:p>
            <a:r>
              <a:rPr lang="en-US" dirty="0" smtClean="0">
                <a:solidFill>
                  <a:srgbClr val="FF0000"/>
                </a:solidFill>
              </a:rPr>
              <a:t>Layered pattern</a:t>
            </a:r>
            <a:r>
              <a:rPr lang="en-US" dirty="0" smtClean="0"/>
              <a:t>. When the uses relation among software elements is strictly unidirectional, a system of layers emerges. A layer is a coherent set of related functionality. In a strictly layered structure</a:t>
            </a:r>
            <a:r>
              <a:rPr lang="en-US" dirty="0" smtClean="0">
                <a:solidFill>
                  <a:srgbClr val="FF0000"/>
                </a:solidFill>
              </a:rPr>
              <a:t>, a layer can only use the services of the layer immediately below it</a:t>
            </a:r>
            <a:r>
              <a:rPr lang="en-US" dirty="0" smtClean="0"/>
              <a:t>. Layers are often designed as abstractions (virtual machines) that hide implementation specifics below from the layers above.</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Layered Pattern</a:t>
            </a:r>
            <a:endParaRPr lang="en-US" dirty="0"/>
          </a:p>
        </p:txBody>
      </p:sp>
      <p:pic>
        <p:nvPicPr>
          <p:cNvPr id="4" name="Content Placeholder 3" descr="sapr_0104.png"/>
          <p:cNvPicPr>
            <a:picLocks noGrp="1" noChangeAspect="1"/>
          </p:cNvPicPr>
          <p:nvPr>
            <p:ph sz="quarter" idx="1"/>
          </p:nvPr>
        </p:nvPicPr>
        <p:blipFill>
          <a:blip r:embed="rId2"/>
          <a:stretch>
            <a:fillRect/>
          </a:stretch>
        </p:blipFill>
        <p:spPr>
          <a:xfrm>
            <a:off x="2895600" y="1600200"/>
            <a:ext cx="4994127" cy="4829427"/>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of our definition</a:t>
            </a:r>
            <a:endParaRPr lang="en-US" dirty="0"/>
          </a:p>
        </p:txBody>
      </p:sp>
      <p:sp>
        <p:nvSpPr>
          <p:cNvPr id="3" name="Content Placeholder 2"/>
          <p:cNvSpPr>
            <a:spLocks noGrp="1"/>
          </p:cNvSpPr>
          <p:nvPr>
            <p:ph sz="quarter" idx="1"/>
          </p:nvPr>
        </p:nvSpPr>
        <p:spPr/>
        <p:txBody>
          <a:bodyPr/>
          <a:lstStyle/>
          <a:p>
            <a:r>
              <a:rPr lang="en-US" dirty="0" smtClean="0"/>
              <a:t>Software systems are composed of many structures, and </a:t>
            </a:r>
            <a:r>
              <a:rPr lang="en-US" dirty="0" smtClean="0">
                <a:solidFill>
                  <a:srgbClr val="FF0000"/>
                </a:solidFill>
              </a:rPr>
              <a:t>no single structure holds claim to being the architecture</a:t>
            </a:r>
            <a:r>
              <a:rPr lang="en-US" dirty="0" smtClean="0"/>
              <a:t>. </a:t>
            </a:r>
          </a:p>
          <a:p>
            <a:r>
              <a:rPr lang="en-US" dirty="0" smtClean="0"/>
              <a:t>There are three categories of architectural structures, which will play an important role in the </a:t>
            </a:r>
            <a:r>
              <a:rPr lang="en-US" dirty="0" smtClean="0">
                <a:solidFill>
                  <a:srgbClr val="FF0000"/>
                </a:solidFill>
              </a:rPr>
              <a:t>design, documentation, and analysis of architectures</a:t>
            </a:r>
            <a:r>
              <a:rPr lang="en-US" dirty="0" smtClean="0"/>
              <a:t>:</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a:t>
            </a:r>
            <a:endParaRPr lang="en-US" dirty="0"/>
          </a:p>
        </p:txBody>
      </p:sp>
      <p:sp>
        <p:nvSpPr>
          <p:cNvPr id="3" name="Content Placeholder 2"/>
          <p:cNvSpPr>
            <a:spLocks noGrp="1"/>
          </p:cNvSpPr>
          <p:nvPr>
            <p:ph sz="quarter" idx="1"/>
          </p:nvPr>
        </p:nvSpPr>
        <p:spPr/>
        <p:txBody>
          <a:bodyPr>
            <a:normAutofit fontScale="92500"/>
          </a:bodyPr>
          <a:lstStyle/>
          <a:p>
            <a:pPr>
              <a:buNone/>
            </a:pPr>
            <a:r>
              <a:rPr lang="en-US" dirty="0" smtClean="0">
                <a:solidFill>
                  <a:srgbClr val="7030A0"/>
                </a:solidFill>
              </a:rPr>
              <a:t>Common component-and-connector type patterns are these:</a:t>
            </a:r>
          </a:p>
          <a:p>
            <a:r>
              <a:rPr lang="en-US" dirty="0" smtClean="0">
                <a:solidFill>
                  <a:srgbClr val="FF0000"/>
                </a:solidFill>
              </a:rPr>
              <a:t>Shared-data</a:t>
            </a:r>
            <a:r>
              <a:rPr lang="en-US" dirty="0" smtClean="0"/>
              <a:t> (or repository) pattern. This pattern comprises components and connectors that </a:t>
            </a:r>
            <a:r>
              <a:rPr lang="en-US" dirty="0" smtClean="0">
                <a:solidFill>
                  <a:srgbClr val="FF0000"/>
                </a:solidFill>
              </a:rPr>
              <a:t>create, store, and access persistent data</a:t>
            </a:r>
            <a:r>
              <a:rPr lang="en-US" dirty="0" smtClean="0"/>
              <a:t>. The repository usually takes the form of a (commercial) database. The </a:t>
            </a:r>
            <a:r>
              <a:rPr lang="en-US" dirty="0" smtClean="0">
                <a:solidFill>
                  <a:srgbClr val="FF0000"/>
                </a:solidFill>
              </a:rPr>
              <a:t>connectors are protocols </a:t>
            </a:r>
            <a:r>
              <a:rPr lang="en-US" dirty="0" smtClean="0"/>
              <a:t>for managing the data, such as SQL. </a:t>
            </a:r>
          </a:p>
          <a:p>
            <a:r>
              <a:rPr lang="en-US" dirty="0" smtClean="0">
                <a:solidFill>
                  <a:srgbClr val="FF0000"/>
                </a:solidFill>
              </a:rPr>
              <a:t>Client-server pattern</a:t>
            </a:r>
            <a:r>
              <a:rPr lang="en-US" dirty="0" smtClean="0"/>
              <a:t>. The </a:t>
            </a:r>
            <a:r>
              <a:rPr lang="en-US" dirty="0" smtClean="0">
                <a:solidFill>
                  <a:srgbClr val="FF0000"/>
                </a:solidFill>
              </a:rPr>
              <a:t>components are the clients </a:t>
            </a:r>
            <a:r>
              <a:rPr lang="en-US" dirty="0" smtClean="0"/>
              <a:t>and the servers, and the </a:t>
            </a:r>
            <a:r>
              <a:rPr lang="en-US" dirty="0" smtClean="0">
                <a:solidFill>
                  <a:srgbClr val="FF0000"/>
                </a:solidFill>
              </a:rPr>
              <a:t>connectors are protocols </a:t>
            </a:r>
            <a:r>
              <a:rPr lang="en-US" dirty="0" smtClean="0"/>
              <a:t>and messages they share among each other to carry out the system’s work. </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solidFill>
                  <a:srgbClr val="7030A0"/>
                </a:solidFill>
              </a:rPr>
              <a:t>Common allocation patterns include the following</a:t>
            </a:r>
            <a:r>
              <a:rPr lang="en-US" dirty="0" smtClean="0"/>
              <a:t>: </a:t>
            </a:r>
          </a:p>
          <a:p>
            <a:r>
              <a:rPr lang="en-US" dirty="0" smtClean="0"/>
              <a:t> </a:t>
            </a:r>
            <a:r>
              <a:rPr lang="en-US" dirty="0" smtClean="0">
                <a:solidFill>
                  <a:srgbClr val="FF0000"/>
                </a:solidFill>
              </a:rPr>
              <a:t>Multi-tier pattern</a:t>
            </a:r>
            <a:r>
              <a:rPr lang="en-US" dirty="0" smtClean="0"/>
              <a:t>, which describes </a:t>
            </a:r>
            <a:r>
              <a:rPr lang="en-US" dirty="0" smtClean="0">
                <a:solidFill>
                  <a:srgbClr val="FF0000"/>
                </a:solidFill>
              </a:rPr>
              <a:t>how to distribute and allocate the components of a system in distinct subsets of hardware and software, connected by some communication medium. </a:t>
            </a:r>
            <a:r>
              <a:rPr lang="en-US" dirty="0" smtClean="0"/>
              <a:t>This pattern specializes the generic deployment (software-to-hardware allocation) structure.</a:t>
            </a:r>
          </a:p>
          <a:p>
            <a:r>
              <a:rPr lang="en-US" dirty="0" smtClean="0">
                <a:solidFill>
                  <a:srgbClr val="FF0000"/>
                </a:solidFill>
              </a:rPr>
              <a:t>Competence center and platform</a:t>
            </a:r>
            <a:r>
              <a:rPr lang="en-US" dirty="0" smtClean="0"/>
              <a:t>, which are patterns that specialize a software system’s work assignment structure. In competence center, </a:t>
            </a:r>
            <a:r>
              <a:rPr lang="en-US" dirty="0" smtClean="0">
                <a:solidFill>
                  <a:srgbClr val="FF0000"/>
                </a:solidFill>
              </a:rPr>
              <a:t>work is allocated to sites depending on the technical or domain expertise located at a site</a:t>
            </a:r>
            <a:r>
              <a:rPr lang="en-US" dirty="0" smtClean="0"/>
              <a:t>. For example, user-interface design is done at a site where usability engineering experts are located. In platform, </a:t>
            </a:r>
            <a:r>
              <a:rPr lang="en-US" dirty="0" smtClean="0">
                <a:solidFill>
                  <a:srgbClr val="FF0000"/>
                </a:solidFill>
              </a:rPr>
              <a:t>one site is tasked with developing reusable core assets </a:t>
            </a:r>
            <a:r>
              <a:rPr lang="en-US" dirty="0" smtClean="0"/>
              <a:t>of a software product line (see Chapter 25), and </a:t>
            </a:r>
            <a:r>
              <a:rPr lang="en-US" dirty="0" smtClean="0">
                <a:solidFill>
                  <a:srgbClr val="FF0000"/>
                </a:solidFill>
              </a:rPr>
              <a:t>other sites develop applications that use the core assets.</a:t>
            </a:r>
            <a:endParaRPr lang="en-US" dirty="0">
              <a:solidFill>
                <a:srgbClr val="FF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Makes a “Good” Architecture? </a:t>
            </a:r>
            <a:endParaRPr lang="en-US" dirty="0"/>
          </a:p>
        </p:txBody>
      </p:sp>
      <p:sp>
        <p:nvSpPr>
          <p:cNvPr id="3" name="Content Placeholder 2"/>
          <p:cNvSpPr>
            <a:spLocks noGrp="1"/>
          </p:cNvSpPr>
          <p:nvPr>
            <p:ph sz="quarter" idx="1"/>
          </p:nvPr>
        </p:nvSpPr>
        <p:spPr>
          <a:xfrm>
            <a:off x="301752" y="1527048"/>
            <a:ext cx="8503920" cy="5330952"/>
          </a:xfrm>
        </p:spPr>
        <p:txBody>
          <a:bodyPr>
            <a:normAutofit fontScale="85000" lnSpcReduction="20000"/>
          </a:bodyPr>
          <a:lstStyle/>
          <a:p>
            <a:pPr>
              <a:buNone/>
            </a:pPr>
            <a:r>
              <a:rPr lang="en-US" dirty="0" smtClean="0"/>
              <a:t>We divide our observations into two clusters: process recommendations and product (or structural) recommendations. </a:t>
            </a:r>
          </a:p>
          <a:p>
            <a:pPr>
              <a:buNone/>
            </a:pPr>
            <a:r>
              <a:rPr lang="en-US" dirty="0" smtClean="0">
                <a:solidFill>
                  <a:srgbClr val="7030A0"/>
                </a:solidFill>
              </a:rPr>
              <a:t>Our process recommendations are the following:</a:t>
            </a:r>
          </a:p>
          <a:p>
            <a:r>
              <a:rPr lang="en-US" dirty="0" smtClean="0"/>
              <a:t>The architecture should be the product of a single architect or a small group of architects with an identified technical leader.</a:t>
            </a:r>
          </a:p>
          <a:p>
            <a:r>
              <a:rPr lang="en-US" dirty="0" smtClean="0"/>
              <a:t>The architect (or architecture team) should, on an ongoing basis, base the architecture on a prioritized list of well-specified quality attribute requirements. </a:t>
            </a:r>
          </a:p>
          <a:p>
            <a:r>
              <a:rPr lang="en-US" dirty="0" smtClean="0"/>
              <a:t>The architecture should be documented using views. The views should address the concerns of the most important stakeholders in support of the project timeline. This might mean </a:t>
            </a:r>
            <a:r>
              <a:rPr lang="en-US" dirty="0" smtClean="0">
                <a:solidFill>
                  <a:srgbClr val="FF0000"/>
                </a:solidFill>
              </a:rPr>
              <a:t>minimal documentation at first</a:t>
            </a:r>
            <a:r>
              <a:rPr lang="en-US" dirty="0" smtClean="0"/>
              <a:t>, elaborated later. </a:t>
            </a:r>
            <a:r>
              <a:rPr lang="en-US" dirty="0" smtClean="0">
                <a:solidFill>
                  <a:srgbClr val="FF0000"/>
                </a:solidFill>
              </a:rPr>
              <a:t>Concerns usually are related to construction, analysis, and maintenance of the system, as well as education of new stakeholders about the system</a:t>
            </a:r>
            <a:r>
              <a:rPr lang="en-US" dirty="0" smtClean="0"/>
              <a:t>.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Architecture? </a:t>
            </a:r>
            <a:endParaRPr lang="en-US" dirty="0"/>
          </a:p>
        </p:txBody>
      </p:sp>
      <p:sp>
        <p:nvSpPr>
          <p:cNvPr id="3" name="Content Placeholder 2"/>
          <p:cNvSpPr>
            <a:spLocks noGrp="1"/>
          </p:cNvSpPr>
          <p:nvPr>
            <p:ph sz="quarter" idx="1"/>
          </p:nvPr>
        </p:nvSpPr>
        <p:spPr/>
        <p:txBody>
          <a:bodyPr/>
          <a:lstStyle/>
          <a:p>
            <a:r>
              <a:rPr lang="en-US" dirty="0" smtClean="0"/>
              <a:t>The architecture should be evaluated for its ability to deliver the system’s important quality attributes. </a:t>
            </a:r>
          </a:p>
          <a:p>
            <a:r>
              <a:rPr lang="en-US" dirty="0" smtClean="0"/>
              <a:t>The architecture should lend itself to incremental implementation, to avoid having to integrate everything at once (which almost never works) as well as to discover problems early.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Architecture? </a:t>
            </a:r>
            <a:endParaRPr lang="en-US" dirty="0"/>
          </a:p>
        </p:txBody>
      </p:sp>
      <p:sp>
        <p:nvSpPr>
          <p:cNvPr id="3" name="Content Placeholder 2"/>
          <p:cNvSpPr>
            <a:spLocks noGrp="1"/>
          </p:cNvSpPr>
          <p:nvPr>
            <p:ph sz="quarter" idx="1"/>
          </p:nvPr>
        </p:nvSpPr>
        <p:spPr>
          <a:xfrm>
            <a:off x="301752" y="1527048"/>
            <a:ext cx="8503920" cy="5026152"/>
          </a:xfrm>
        </p:spPr>
        <p:txBody>
          <a:bodyPr>
            <a:normAutofit fontScale="92500"/>
          </a:bodyPr>
          <a:lstStyle/>
          <a:p>
            <a:pPr>
              <a:buNone/>
            </a:pPr>
            <a:r>
              <a:rPr lang="en-US" dirty="0" smtClean="0">
                <a:solidFill>
                  <a:srgbClr val="7030A0"/>
                </a:solidFill>
              </a:rPr>
              <a:t>Our structural rules of thumb are as follows: </a:t>
            </a:r>
          </a:p>
          <a:p>
            <a:pPr>
              <a:buNone/>
            </a:pPr>
            <a:r>
              <a:rPr lang="en-US" dirty="0" smtClean="0"/>
              <a:t>1. The architecture should feature well-defined modules whose functional responsibilities are assigned on the principles of information hiding and separation of concerns.</a:t>
            </a:r>
          </a:p>
          <a:p>
            <a:pPr>
              <a:buNone/>
            </a:pPr>
            <a:r>
              <a:rPr lang="en-US" dirty="0" smtClean="0"/>
              <a:t>2. Unless your requirements are unprecedented—possible, but unlikely—your quality attributes should be achieved using well-known architectural patterns and tactics.</a:t>
            </a:r>
          </a:p>
          <a:p>
            <a:pPr>
              <a:buNone/>
            </a:pPr>
            <a:r>
              <a:rPr lang="en-US" dirty="0" smtClean="0"/>
              <a:t>3. The architecture should never depend on a particular version of a commercial product or tool. If it must, it should be structured so that changing to a different version is straightforward and inexpensive. </a:t>
            </a:r>
          </a:p>
          <a:p>
            <a:pPr>
              <a:buNone/>
            </a:pP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Architecture? </a:t>
            </a:r>
            <a:endParaRPr lang="en-US" dirty="0"/>
          </a:p>
        </p:txBody>
      </p:sp>
      <p:sp>
        <p:nvSpPr>
          <p:cNvPr id="3" name="Content Placeholder 2"/>
          <p:cNvSpPr>
            <a:spLocks noGrp="1"/>
          </p:cNvSpPr>
          <p:nvPr>
            <p:ph sz="quarter" idx="1"/>
          </p:nvPr>
        </p:nvSpPr>
        <p:spPr/>
        <p:txBody>
          <a:bodyPr>
            <a:normAutofit fontScale="92500" lnSpcReduction="20000"/>
          </a:bodyPr>
          <a:lstStyle/>
          <a:p>
            <a:pPr>
              <a:buNone/>
            </a:pPr>
            <a:r>
              <a:rPr lang="en-US" dirty="0" smtClean="0"/>
              <a:t>4. Modules that produce data should be separate from modules that consume data. This tends to increase modifiability because changes are frequently confined to either the production or the consumption side of data. If new data is added, both sides will have to change, but the separation allows for a staged (incremental) upgrade. </a:t>
            </a:r>
          </a:p>
          <a:p>
            <a:pPr>
              <a:buNone/>
            </a:pPr>
            <a:r>
              <a:rPr lang="en-US" dirty="0" smtClean="0"/>
              <a:t>5. Don’t expect a one-to-one correspondence between modules and components. For example, in systems with concurrency, there may be multiple instances of a component running in parallel, where each component is built from the same module. For systems with multiple threads of concurrency, each thread may use services from several components, each of which was built from a different module.</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Makes a “Good” Architecture? </a:t>
            </a:r>
            <a:endParaRPr lang="en-US" dirty="0"/>
          </a:p>
        </p:txBody>
      </p:sp>
      <p:sp>
        <p:nvSpPr>
          <p:cNvPr id="3" name="Content Placeholder 2"/>
          <p:cNvSpPr>
            <a:spLocks noGrp="1"/>
          </p:cNvSpPr>
          <p:nvPr>
            <p:ph sz="quarter" idx="1"/>
          </p:nvPr>
        </p:nvSpPr>
        <p:spPr>
          <a:xfrm>
            <a:off x="301752" y="1527048"/>
            <a:ext cx="8503920" cy="5026152"/>
          </a:xfrm>
        </p:spPr>
        <p:txBody>
          <a:bodyPr>
            <a:normAutofit fontScale="85000" lnSpcReduction="10000"/>
          </a:bodyPr>
          <a:lstStyle/>
          <a:p>
            <a:pPr>
              <a:buNone/>
            </a:pPr>
            <a:r>
              <a:rPr lang="en-US" dirty="0" smtClean="0"/>
              <a:t>6. Every process should be written so that its assignment to a specific processor can be easily changed, perhaps even at runtime. </a:t>
            </a:r>
          </a:p>
          <a:p>
            <a:pPr>
              <a:buNone/>
            </a:pPr>
            <a:r>
              <a:rPr lang="en-US" dirty="0" smtClean="0"/>
              <a:t>7. The architecture should feature a small number of ways for components to </a:t>
            </a:r>
            <a:r>
              <a:rPr lang="en-US" smtClean="0"/>
              <a:t>interact. This </a:t>
            </a:r>
            <a:r>
              <a:rPr lang="en-US" dirty="0" smtClean="0"/>
              <a:t>will aid in understandability, reduce development time, increase reliability, and enhance modifiability. </a:t>
            </a:r>
          </a:p>
          <a:p>
            <a:pPr>
              <a:buNone/>
            </a:pPr>
            <a:r>
              <a:rPr lang="en-US" dirty="0" smtClean="0"/>
              <a:t>8. The architecture should contain a specific (and small) set of resource contention areas, the resolution of which is clearly specified and maintained. For example, if network utilization is an area of concern, the architect should produce (and enforce) for each development team guidelines that will result in a minimum of network traffic. If performance is a concern, the architect should produce (and enforce) time budgets for the major threads.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buFont typeface="+mj-lt"/>
              <a:buAutoNum type="arabicPeriod"/>
            </a:pPr>
            <a:r>
              <a:rPr lang="en-US" dirty="0" smtClean="0"/>
              <a:t>Architecture Is a Set of Software Structures</a:t>
            </a:r>
            <a:endParaRPr lang="en-US" dirty="0"/>
          </a:p>
        </p:txBody>
      </p:sp>
      <p:sp>
        <p:nvSpPr>
          <p:cNvPr id="3" name="Content Placeholder 2"/>
          <p:cNvSpPr>
            <a:spLocks noGrp="1"/>
          </p:cNvSpPr>
          <p:nvPr>
            <p:ph sz="quarter" idx="1"/>
          </p:nvPr>
        </p:nvSpPr>
        <p:spPr>
          <a:xfrm>
            <a:off x="301752" y="1527048"/>
            <a:ext cx="8613648" cy="4572000"/>
          </a:xfrm>
        </p:spPr>
        <p:txBody>
          <a:bodyPr>
            <a:normAutofit/>
          </a:bodyPr>
          <a:lstStyle/>
          <a:p>
            <a:pPr>
              <a:buNone/>
            </a:pPr>
            <a:r>
              <a:rPr lang="en-US" sz="2400" dirty="0" smtClean="0"/>
              <a:t>1. First, some structures partition systems into  implementation units, which in this book we call  </a:t>
            </a:r>
            <a:r>
              <a:rPr lang="en-US" sz="2400" dirty="0" smtClean="0">
                <a:solidFill>
                  <a:srgbClr val="FF0000"/>
                </a:solidFill>
              </a:rPr>
              <a:t>modules</a:t>
            </a:r>
            <a:r>
              <a:rPr lang="en-US" sz="2400" dirty="0" smtClean="0"/>
              <a:t>.</a:t>
            </a:r>
          </a:p>
          <a:p>
            <a:pPr lvl="1">
              <a:buClr>
                <a:schemeClr val="tx1"/>
              </a:buClr>
              <a:buFont typeface="Wingdings" pitchFamily="2" charset="2"/>
              <a:buChar char="v"/>
            </a:pPr>
            <a:r>
              <a:rPr lang="en-US" sz="2400" dirty="0" smtClean="0">
                <a:solidFill>
                  <a:schemeClr val="tx1"/>
                </a:solidFill>
              </a:rPr>
              <a:t>In large projects, these elements (modules) are subdivided for assignment to sub teams. The structure that captures that type of decomposition is a kind of module structure, the </a:t>
            </a:r>
            <a:r>
              <a:rPr lang="en-US" sz="2400" dirty="0" smtClean="0">
                <a:solidFill>
                  <a:srgbClr val="FF0000"/>
                </a:solidFill>
              </a:rPr>
              <a:t>module decomposition structure.</a:t>
            </a:r>
          </a:p>
          <a:p>
            <a:pPr lvl="1">
              <a:buClr>
                <a:schemeClr val="tx1"/>
              </a:buClr>
              <a:buFont typeface="Wingdings" pitchFamily="2" charset="2"/>
              <a:buChar char="v"/>
            </a:pPr>
            <a:r>
              <a:rPr lang="en-US" sz="2400" dirty="0" smtClean="0">
                <a:solidFill>
                  <a:schemeClr val="tx1"/>
                </a:solidFill>
              </a:rPr>
              <a:t>Another kind of module structure emerges as an output of object-oriented analysis and design—</a:t>
            </a:r>
            <a:r>
              <a:rPr lang="en-US" sz="2400" dirty="0" smtClean="0">
                <a:solidFill>
                  <a:srgbClr val="FF0000"/>
                </a:solidFill>
              </a:rPr>
              <a:t>class diagrams.</a:t>
            </a:r>
          </a:p>
          <a:p>
            <a:pPr lvl="1">
              <a:buClr>
                <a:schemeClr val="tx1"/>
              </a:buClr>
              <a:buFont typeface="Wingdings" pitchFamily="2" charset="2"/>
              <a:buChar char="v"/>
            </a:pPr>
            <a:r>
              <a:rPr lang="en-US" sz="2400" dirty="0" smtClean="0">
                <a:solidFill>
                  <a:srgbClr val="FF0000"/>
                </a:solidFill>
              </a:rPr>
              <a:t>Module structures are static structures</a:t>
            </a:r>
            <a:r>
              <a:rPr lang="en-US" sz="2400" dirty="0" smtClean="0">
                <a:solidFill>
                  <a:schemeClr val="tx1"/>
                </a:solidFill>
              </a:rPr>
              <a:t>, in that they focus on the way the system’s functionality is divided up and assigned to implementation teams. </a:t>
            </a:r>
            <a:endParaRPr lang="en-US" sz="2400"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a:buNone/>
            </a:pPr>
            <a:r>
              <a:rPr lang="en-US" dirty="0" smtClean="0"/>
              <a:t>2. Other structures are dynamic, meaning that they focus on the way the elements interact with each other at runtime to carry out the system’s functions. </a:t>
            </a:r>
          </a:p>
          <a:p>
            <a:pPr lvl="1">
              <a:buClr>
                <a:schemeClr val="tx1"/>
              </a:buClr>
              <a:buFont typeface="Wingdings" pitchFamily="2" charset="2"/>
              <a:buChar char="v"/>
            </a:pPr>
            <a:r>
              <a:rPr lang="en-US" sz="2400" dirty="0" smtClean="0"/>
              <a:t>	</a:t>
            </a:r>
            <a:r>
              <a:rPr lang="en-US" sz="2400" dirty="0" smtClean="0">
                <a:solidFill>
                  <a:schemeClr val="tx1"/>
                </a:solidFill>
              </a:rPr>
              <a:t>In this book we will call </a:t>
            </a:r>
            <a:r>
              <a:rPr lang="en-US" sz="2400" dirty="0" smtClean="0">
                <a:solidFill>
                  <a:srgbClr val="FF0000"/>
                </a:solidFill>
              </a:rPr>
              <a:t>runtime structures component-and-connector (C&amp;C) structures</a:t>
            </a:r>
            <a:r>
              <a:rPr lang="en-US" sz="2400" dirty="0" smtClean="0">
                <a:solidFill>
                  <a:schemeClr val="tx1"/>
                </a:solidFill>
              </a:rPr>
              <a:t>. </a:t>
            </a:r>
          </a:p>
          <a:p>
            <a:pPr lvl="1">
              <a:buClr>
                <a:schemeClr val="tx1"/>
              </a:buClr>
              <a:buFont typeface="Wingdings" pitchFamily="2" charset="2"/>
              <a:buChar char="v"/>
            </a:pPr>
            <a:r>
              <a:rPr lang="en-US" sz="2400" dirty="0" smtClean="0">
                <a:solidFill>
                  <a:schemeClr val="tx1"/>
                </a:solidFill>
              </a:rPr>
              <a:t>	The term </a:t>
            </a:r>
            <a:r>
              <a:rPr lang="en-US" sz="2400" dirty="0" smtClean="0">
                <a:solidFill>
                  <a:srgbClr val="FF0000"/>
                </a:solidFill>
              </a:rPr>
              <a:t>component</a:t>
            </a:r>
            <a:r>
              <a:rPr lang="en-US" sz="2400" dirty="0" smtClean="0">
                <a:solidFill>
                  <a:schemeClr val="tx1"/>
                </a:solidFill>
              </a:rPr>
              <a:t> is overloaded in software engineering. In our use, a component is always a </a:t>
            </a:r>
            <a:r>
              <a:rPr lang="en-US" sz="2400" dirty="0" smtClean="0">
                <a:solidFill>
                  <a:srgbClr val="FF0000"/>
                </a:solidFill>
              </a:rPr>
              <a:t>runtime entity.</a:t>
            </a:r>
            <a:endParaRPr lang="en-US" sz="2400" dirty="0">
              <a:solidFill>
                <a:srgbClr val="FF0000"/>
              </a:solidFill>
            </a:endParaRPr>
          </a:p>
        </p:txBody>
      </p:sp>
      <p:sp>
        <p:nvSpPr>
          <p:cNvPr id="4" name="Title 1"/>
          <p:cNvSpPr>
            <a:spLocks noGrp="1"/>
          </p:cNvSpPr>
          <p:nvPr>
            <p:ph type="title"/>
          </p:nvPr>
        </p:nvSpPr>
        <p:spPr/>
        <p:txBody>
          <a:bodyPr>
            <a:normAutofit fontScale="90000"/>
          </a:bodyPr>
          <a:lstStyle/>
          <a:p>
            <a:pPr marL="514350" indent="-514350">
              <a:buFont typeface="+mj-lt"/>
              <a:buAutoNum type="arabicPeriod"/>
            </a:pPr>
            <a:r>
              <a:rPr lang="en-US" dirty="0" smtClean="0"/>
              <a:t>Architecture Is a Set of Software Structures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buNone/>
            </a:pPr>
            <a:r>
              <a:rPr lang="en-US" dirty="0" smtClean="0"/>
              <a:t>3. A third kind of structure describes the </a:t>
            </a:r>
            <a:r>
              <a:rPr lang="en-US" dirty="0" smtClean="0">
                <a:solidFill>
                  <a:srgbClr val="FF0000"/>
                </a:solidFill>
              </a:rPr>
              <a:t>mapping </a:t>
            </a:r>
            <a:r>
              <a:rPr lang="en-US" dirty="0" smtClean="0"/>
              <a:t>from software structures to the system’s organizational, developmental, installation, and execution environments. </a:t>
            </a:r>
          </a:p>
          <a:p>
            <a:pPr>
              <a:buNone/>
            </a:pPr>
            <a:r>
              <a:rPr lang="en-US" dirty="0" smtClean="0"/>
              <a:t>	For example, </a:t>
            </a:r>
            <a:r>
              <a:rPr lang="en-US" dirty="0" smtClean="0">
                <a:solidFill>
                  <a:srgbClr val="FF0000"/>
                </a:solidFill>
              </a:rPr>
              <a:t>modules are assigned to teams </a:t>
            </a:r>
            <a:r>
              <a:rPr lang="en-US" dirty="0" smtClean="0"/>
              <a:t>to develop, and assigned to places in a file structure for implementation, integration, and testing. </a:t>
            </a:r>
          </a:p>
          <a:p>
            <a:pPr>
              <a:buNone/>
            </a:pPr>
            <a:r>
              <a:rPr lang="en-US" dirty="0" smtClean="0"/>
              <a:t>	</a:t>
            </a:r>
            <a:r>
              <a:rPr lang="en-US" dirty="0" smtClean="0">
                <a:solidFill>
                  <a:srgbClr val="FF0000"/>
                </a:solidFill>
              </a:rPr>
              <a:t>Components are deployed onto hardware</a:t>
            </a:r>
            <a:r>
              <a:rPr lang="en-US" dirty="0" smtClean="0"/>
              <a:t> in order to execute. These mappings are called </a:t>
            </a:r>
            <a:r>
              <a:rPr lang="en-US" dirty="0" smtClean="0">
                <a:solidFill>
                  <a:srgbClr val="FF0000"/>
                </a:solidFill>
              </a:rPr>
              <a:t>allocation structures.</a:t>
            </a:r>
            <a:endParaRPr lang="en-US" dirty="0">
              <a:solidFill>
                <a:srgbClr val="FF0000"/>
              </a:solidFill>
            </a:endParaRPr>
          </a:p>
        </p:txBody>
      </p:sp>
      <p:sp>
        <p:nvSpPr>
          <p:cNvPr id="4" name="Title 1"/>
          <p:cNvSpPr>
            <a:spLocks noGrp="1"/>
          </p:cNvSpPr>
          <p:nvPr>
            <p:ph type="title"/>
          </p:nvPr>
        </p:nvSpPr>
        <p:spPr>
          <a:xfrm>
            <a:off x="301752" y="228600"/>
            <a:ext cx="8534400" cy="758952"/>
          </a:xfrm>
        </p:spPr>
        <p:txBody>
          <a:bodyPr>
            <a:normAutofit fontScale="90000"/>
          </a:bodyPr>
          <a:lstStyle/>
          <a:p>
            <a:pPr marL="514350" indent="-514350">
              <a:buFont typeface="+mj-lt"/>
              <a:buAutoNum type="arabicPeriod"/>
            </a:pPr>
            <a:r>
              <a:rPr lang="en-US" dirty="0" smtClean="0"/>
              <a:t>Architecture Is a Set of Software Structures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514350" indent="-514350"/>
            <a:r>
              <a:rPr lang="en-US" dirty="0" smtClean="0"/>
              <a:t>2. Architecture Is an Abstraction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solidFill>
                  <a:srgbClr val="FF0000"/>
                </a:solidFill>
              </a:rPr>
              <a:t>Architecture</a:t>
            </a:r>
            <a:r>
              <a:rPr lang="en-US" dirty="0" smtClean="0"/>
              <a:t> consists of </a:t>
            </a:r>
            <a:r>
              <a:rPr lang="en-US" dirty="0" smtClean="0">
                <a:solidFill>
                  <a:srgbClr val="FF0000"/>
                </a:solidFill>
              </a:rPr>
              <a:t>structures</a:t>
            </a:r>
            <a:r>
              <a:rPr lang="en-US" dirty="0" smtClean="0"/>
              <a:t> and structures consist of </a:t>
            </a:r>
            <a:r>
              <a:rPr lang="en-US" dirty="0" smtClean="0">
                <a:solidFill>
                  <a:srgbClr val="FF0000"/>
                </a:solidFill>
              </a:rPr>
              <a:t>elements</a:t>
            </a:r>
            <a:r>
              <a:rPr lang="en-US" dirty="0" smtClean="0"/>
              <a:t> and relations, it follows that an architecture comprises software elements and how the elements relate to each other. </a:t>
            </a:r>
          </a:p>
          <a:p>
            <a:r>
              <a:rPr lang="en-US" dirty="0" smtClean="0"/>
              <a:t>This means that </a:t>
            </a:r>
            <a:r>
              <a:rPr lang="en-US" dirty="0" smtClean="0">
                <a:solidFill>
                  <a:srgbClr val="FF0000"/>
                </a:solidFill>
              </a:rPr>
              <a:t>architecture specifically omits certain information</a:t>
            </a:r>
            <a:r>
              <a:rPr lang="en-US" dirty="0" smtClean="0"/>
              <a:t> about elements that is not useful for reasoning about the system. Thus, </a:t>
            </a:r>
            <a:r>
              <a:rPr lang="en-US" dirty="0" smtClean="0">
                <a:solidFill>
                  <a:srgbClr val="FF0000"/>
                </a:solidFill>
              </a:rPr>
              <a:t>an architecture is foremost an abstraction of a system that selects certain details and suppresses others.</a:t>
            </a:r>
          </a:p>
          <a:p>
            <a:r>
              <a:rPr lang="en-US" dirty="0" smtClean="0"/>
              <a:t>In all modern systems, </a:t>
            </a:r>
            <a:r>
              <a:rPr lang="en-US" dirty="0" smtClean="0">
                <a:solidFill>
                  <a:srgbClr val="FF0000"/>
                </a:solidFill>
              </a:rPr>
              <a:t>elements interact with each other</a:t>
            </a:r>
            <a:r>
              <a:rPr lang="en-US" dirty="0" smtClean="0"/>
              <a:t> by means of interfaces that partition details about an element into </a:t>
            </a:r>
            <a:r>
              <a:rPr lang="en-US" dirty="0" smtClean="0">
                <a:solidFill>
                  <a:srgbClr val="FF0000"/>
                </a:solidFill>
              </a:rPr>
              <a:t>public and private parts</a:t>
            </a:r>
            <a:r>
              <a:rPr lang="en-US" dirty="0" smtClean="0"/>
              <a:t>. </a:t>
            </a:r>
            <a:r>
              <a:rPr lang="en-US" dirty="0" smtClean="0">
                <a:solidFill>
                  <a:srgbClr val="FF0000"/>
                </a:solidFill>
              </a:rPr>
              <a:t>Architecture is concerned with the public side of this division</a:t>
            </a:r>
            <a:r>
              <a:rPr lang="en-US" dirty="0" smtClean="0"/>
              <a:t>; private details of elements—details having to do solely with internal implementation—are not architectural.</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514350" indent="-514350"/>
            <a:r>
              <a:rPr lang="en-US" dirty="0" smtClean="0"/>
              <a:t>3. </a:t>
            </a:r>
            <a:r>
              <a:rPr lang="en-US" sz="2700" dirty="0" smtClean="0"/>
              <a:t>Every Software System Has a Software Architecture</a:t>
            </a:r>
            <a:endParaRPr lang="en-US" sz="2700" dirty="0"/>
          </a:p>
        </p:txBody>
      </p:sp>
      <p:sp>
        <p:nvSpPr>
          <p:cNvPr id="3" name="Content Placeholder 2"/>
          <p:cNvSpPr>
            <a:spLocks noGrp="1"/>
          </p:cNvSpPr>
          <p:nvPr>
            <p:ph sz="quarter" idx="1"/>
          </p:nvPr>
        </p:nvSpPr>
        <p:spPr/>
        <p:txBody>
          <a:bodyPr/>
          <a:lstStyle/>
          <a:p>
            <a:r>
              <a:rPr lang="en-US" dirty="0" smtClean="0"/>
              <a:t>Every system can be shown to comprise elements and relations among them to support some type of reasoning. In the most trivial case, a system is itself a single element, Even though every system has an architecture.</a:t>
            </a:r>
          </a:p>
          <a:p>
            <a:r>
              <a:rPr lang="en-US" dirty="0" smtClean="0"/>
              <a:t>An architecture can exist independently of its description or specification, this raises the importance of architecture documentation</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794</TotalTime>
  <Words>3255</Words>
  <Application>Microsoft Office PowerPoint</Application>
  <PresentationFormat>On-screen Show (4:3)</PresentationFormat>
  <Paragraphs>195</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Civic</vt:lpstr>
      <vt:lpstr>   Software Design &amp; Architecture </vt:lpstr>
      <vt:lpstr>Software Design and Architecture</vt:lpstr>
      <vt:lpstr>Chapter 1  What is software architecture?</vt:lpstr>
      <vt:lpstr>Implications of our definition</vt:lpstr>
      <vt:lpstr>Architecture Is a Set of Software Structures</vt:lpstr>
      <vt:lpstr>Architecture Is a Set of Software Structures</vt:lpstr>
      <vt:lpstr>Architecture Is a Set of Software Structures</vt:lpstr>
      <vt:lpstr>2. Architecture Is an Abstraction</vt:lpstr>
      <vt:lpstr>3. Every Software System Has a Software Architecture</vt:lpstr>
      <vt:lpstr>4. Architecture Includes Behavior</vt:lpstr>
      <vt:lpstr>5. Not All Architectures Are Good Architectures</vt:lpstr>
      <vt:lpstr>System and Enterprise Architecture</vt:lpstr>
      <vt:lpstr>System and Enterprise Architecture</vt:lpstr>
      <vt:lpstr>Architectural Structures and Views</vt:lpstr>
      <vt:lpstr>Three Kinds of Structures</vt:lpstr>
      <vt:lpstr>1. Module Structure</vt:lpstr>
      <vt:lpstr>2. Component-and-connector structures</vt:lpstr>
      <vt:lpstr>3. Allocation structures </vt:lpstr>
      <vt:lpstr>Structure Provide insight</vt:lpstr>
      <vt:lpstr>Some Useful Module Structures</vt:lpstr>
      <vt:lpstr>i. Decomposition structure </vt:lpstr>
      <vt:lpstr>ii. Uses structure</vt:lpstr>
      <vt:lpstr>iii. Layer structure</vt:lpstr>
      <vt:lpstr>iv. Class (or generalization) structure</vt:lpstr>
      <vt:lpstr>v. Data model</vt:lpstr>
      <vt:lpstr>2. Some Useful C&amp;C Structures</vt:lpstr>
      <vt:lpstr>i. Service structure </vt:lpstr>
      <vt:lpstr>ii. Concurrency structure</vt:lpstr>
      <vt:lpstr>3. Some Useful Allocation Structures</vt:lpstr>
      <vt:lpstr>i. Deployment structure</vt:lpstr>
      <vt:lpstr>ii. Implementation structure </vt:lpstr>
      <vt:lpstr>iii. Work assignment structure</vt:lpstr>
      <vt:lpstr>Useful Architectural Structure</vt:lpstr>
      <vt:lpstr>Which Structure to choose?</vt:lpstr>
      <vt:lpstr>The “4+1” view model</vt:lpstr>
      <vt:lpstr>The “4+1” view model</vt:lpstr>
      <vt:lpstr>The “4+1” view model</vt:lpstr>
      <vt:lpstr>Architectural pattern</vt:lpstr>
      <vt:lpstr>Layered Pattern</vt:lpstr>
      <vt:lpstr>Architectural pattern</vt:lpstr>
      <vt:lpstr>Architectural pattern</vt:lpstr>
      <vt:lpstr>What Makes a “Good” Architecture? </vt:lpstr>
      <vt:lpstr>What Makes a “Good” Architecture? </vt:lpstr>
      <vt:lpstr>What Makes a “Good” Architecture? </vt:lpstr>
      <vt:lpstr>What Makes a “Good” Architecture? </vt:lpstr>
      <vt:lpstr>What Makes a “Good” Architecture?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laptop care</dc:creator>
  <cp:lastModifiedBy>laptop care</cp:lastModifiedBy>
  <cp:revision>62</cp:revision>
  <dcterms:created xsi:type="dcterms:W3CDTF">2020-10-03T16:06:08Z</dcterms:created>
  <dcterms:modified xsi:type="dcterms:W3CDTF">2020-10-23T07:50:53Z</dcterms:modified>
</cp:coreProperties>
</file>