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88" r:id="rId3"/>
    <p:sldId id="285" r:id="rId4"/>
    <p:sldId id="286" r:id="rId5"/>
    <p:sldId id="287" r:id="rId6"/>
    <p:sldId id="256" r:id="rId7"/>
    <p:sldId id="278" r:id="rId8"/>
    <p:sldId id="273" r:id="rId9"/>
    <p:sldId id="274" r:id="rId10"/>
    <p:sldId id="276" r:id="rId11"/>
    <p:sldId id="277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4E354-0417-4F62-9835-D9B1AF5BFBFE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4B2ADB-F291-4B1A-BEEE-BAAA69C514BD}">
      <dgm:prSet custT="1"/>
      <dgm:spPr/>
      <dgm:t>
        <a:bodyPr/>
        <a:lstStyle/>
        <a:p>
          <a:pPr rtl="0"/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Diversity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3A18D-9F87-4A64-BAE7-BB08873BDA93}" type="parTrans" cxnId="{F22BEC8D-ED15-4E30-81B4-71F5FB5CBC90}">
      <dgm:prSet/>
      <dgm:spPr/>
      <dgm:t>
        <a:bodyPr/>
        <a:lstStyle/>
        <a:p>
          <a:endParaRPr lang="en-US"/>
        </a:p>
      </dgm:t>
    </dgm:pt>
    <dgm:pt modelId="{2CE6C429-5066-4DBC-8C73-8B13960FC412}" type="sibTrans" cxnId="{F22BEC8D-ED15-4E30-81B4-71F5FB5CBC90}">
      <dgm:prSet/>
      <dgm:spPr/>
      <dgm:t>
        <a:bodyPr/>
        <a:lstStyle/>
        <a:p>
          <a:endParaRPr lang="en-US"/>
        </a:p>
      </dgm:t>
    </dgm:pt>
    <dgm:pt modelId="{5D039293-9790-4F8C-92E5-921E7129A672}">
      <dgm:prSet custT="1"/>
      <dgm:spPr/>
      <dgm:t>
        <a:bodyPr/>
        <a:lstStyle/>
        <a:p>
          <a:r>
            <a:rPr lang="en-US" sz="1800" b="1" i="1" spc="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 can be defined as understanding that each individual is unique, and recognizing our individual differences</a:t>
          </a:r>
          <a:r>
            <a:rPr lang="en-US" sz="1100" b="1" i="1" spc="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en-US" sz="1100" dirty="0"/>
        </a:p>
      </dgm:t>
    </dgm:pt>
    <dgm:pt modelId="{6CAD136A-34F9-4611-9FB8-0447BECAC2E3}" type="parTrans" cxnId="{734843BB-949F-4C1B-931B-5972EFC20753}">
      <dgm:prSet/>
      <dgm:spPr/>
      <dgm:t>
        <a:bodyPr/>
        <a:lstStyle/>
        <a:p>
          <a:endParaRPr lang="en-US"/>
        </a:p>
      </dgm:t>
    </dgm:pt>
    <dgm:pt modelId="{70C0E9A2-2315-4E7F-959E-0898FD1DE4E3}" type="sibTrans" cxnId="{734843BB-949F-4C1B-931B-5972EFC20753}">
      <dgm:prSet/>
      <dgm:spPr/>
      <dgm:t>
        <a:bodyPr/>
        <a:lstStyle/>
        <a:p>
          <a:endParaRPr lang="en-US"/>
        </a:p>
      </dgm:t>
    </dgm:pt>
    <dgm:pt modelId="{F5E1BBD7-C013-47AB-B1C2-803BA383ABB0}" type="pres">
      <dgm:prSet presAssocID="{A1F4E354-0417-4F62-9835-D9B1AF5BFB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DC95BA-1871-4565-BAC9-FF086832CE8D}" type="pres">
      <dgm:prSet presAssocID="{FE4B2ADB-F291-4B1A-BEEE-BAAA69C514BD}" presName="vertOne" presStyleCnt="0"/>
      <dgm:spPr/>
    </dgm:pt>
    <dgm:pt modelId="{F902BFFD-3D90-4045-BE85-9942D036C1C0}" type="pres">
      <dgm:prSet presAssocID="{FE4B2ADB-F291-4B1A-BEEE-BAAA69C514B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E74CC-68B9-4ECF-9A80-FECD56133ADE}" type="pres">
      <dgm:prSet presAssocID="{FE4B2ADB-F291-4B1A-BEEE-BAAA69C514BD}" presName="parTransOne" presStyleCnt="0"/>
      <dgm:spPr/>
    </dgm:pt>
    <dgm:pt modelId="{C5F524FD-A37B-4DAB-88DA-4C15A6FA3EEF}" type="pres">
      <dgm:prSet presAssocID="{FE4B2ADB-F291-4B1A-BEEE-BAAA69C514BD}" presName="horzOne" presStyleCnt="0"/>
      <dgm:spPr/>
    </dgm:pt>
    <dgm:pt modelId="{FA5EDA7A-68E1-429B-98EA-C764A8F25EDF}" type="pres">
      <dgm:prSet presAssocID="{5D039293-9790-4F8C-92E5-921E7129A672}" presName="vertTwo" presStyleCnt="0"/>
      <dgm:spPr/>
    </dgm:pt>
    <dgm:pt modelId="{9D4CB8EE-3603-4506-8C72-9D53AC73833C}" type="pres">
      <dgm:prSet presAssocID="{5D039293-9790-4F8C-92E5-921E7129A67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DBE467-FDB8-48F7-B051-ADE10C20CD58}" type="pres">
      <dgm:prSet presAssocID="{5D039293-9790-4F8C-92E5-921E7129A672}" presName="horzTwo" presStyleCnt="0"/>
      <dgm:spPr/>
    </dgm:pt>
  </dgm:ptLst>
  <dgm:cxnLst>
    <dgm:cxn modelId="{F22BEC8D-ED15-4E30-81B4-71F5FB5CBC90}" srcId="{A1F4E354-0417-4F62-9835-D9B1AF5BFBFE}" destId="{FE4B2ADB-F291-4B1A-BEEE-BAAA69C514BD}" srcOrd="0" destOrd="0" parTransId="{0FE3A18D-9F87-4A64-BAE7-BB08873BDA93}" sibTransId="{2CE6C429-5066-4DBC-8C73-8B13960FC412}"/>
    <dgm:cxn modelId="{127100F4-2A69-4EB5-84AB-7024671C6D8E}" type="presOf" srcId="{FE4B2ADB-F291-4B1A-BEEE-BAAA69C514BD}" destId="{F902BFFD-3D90-4045-BE85-9942D036C1C0}" srcOrd="0" destOrd="0" presId="urn:microsoft.com/office/officeart/2005/8/layout/hierarchy4"/>
    <dgm:cxn modelId="{734843BB-949F-4C1B-931B-5972EFC20753}" srcId="{FE4B2ADB-F291-4B1A-BEEE-BAAA69C514BD}" destId="{5D039293-9790-4F8C-92E5-921E7129A672}" srcOrd="0" destOrd="0" parTransId="{6CAD136A-34F9-4611-9FB8-0447BECAC2E3}" sibTransId="{70C0E9A2-2315-4E7F-959E-0898FD1DE4E3}"/>
    <dgm:cxn modelId="{9EDA431D-E2FF-4413-B9EA-9200EDC7DDF3}" type="presOf" srcId="{5D039293-9790-4F8C-92E5-921E7129A672}" destId="{9D4CB8EE-3603-4506-8C72-9D53AC73833C}" srcOrd="0" destOrd="0" presId="urn:microsoft.com/office/officeart/2005/8/layout/hierarchy4"/>
    <dgm:cxn modelId="{725C4EEA-FEB4-49B2-ACF0-3FEF06C233BE}" type="presOf" srcId="{A1F4E354-0417-4F62-9835-D9B1AF5BFBFE}" destId="{F5E1BBD7-C013-47AB-B1C2-803BA383ABB0}" srcOrd="0" destOrd="0" presId="urn:microsoft.com/office/officeart/2005/8/layout/hierarchy4"/>
    <dgm:cxn modelId="{21028049-E28F-4A2B-9369-55C836C25D2C}" type="presParOf" srcId="{F5E1BBD7-C013-47AB-B1C2-803BA383ABB0}" destId="{C4DC95BA-1871-4565-BAC9-FF086832CE8D}" srcOrd="0" destOrd="0" presId="urn:microsoft.com/office/officeart/2005/8/layout/hierarchy4"/>
    <dgm:cxn modelId="{0440C0C3-2890-4AFB-AF85-CCC2C2E57304}" type="presParOf" srcId="{C4DC95BA-1871-4565-BAC9-FF086832CE8D}" destId="{F902BFFD-3D90-4045-BE85-9942D036C1C0}" srcOrd="0" destOrd="0" presId="urn:microsoft.com/office/officeart/2005/8/layout/hierarchy4"/>
    <dgm:cxn modelId="{0E1526CB-FBD2-4545-9953-C3297E3B99E2}" type="presParOf" srcId="{C4DC95BA-1871-4565-BAC9-FF086832CE8D}" destId="{7F5E74CC-68B9-4ECF-9A80-FECD56133ADE}" srcOrd="1" destOrd="0" presId="urn:microsoft.com/office/officeart/2005/8/layout/hierarchy4"/>
    <dgm:cxn modelId="{D0C63EE9-7042-48DD-B649-3ACA56F8C297}" type="presParOf" srcId="{C4DC95BA-1871-4565-BAC9-FF086832CE8D}" destId="{C5F524FD-A37B-4DAB-88DA-4C15A6FA3EEF}" srcOrd="2" destOrd="0" presId="urn:microsoft.com/office/officeart/2005/8/layout/hierarchy4"/>
    <dgm:cxn modelId="{C1920F89-4EF0-4C11-9779-C35837040135}" type="presParOf" srcId="{C5F524FD-A37B-4DAB-88DA-4C15A6FA3EEF}" destId="{FA5EDA7A-68E1-429B-98EA-C764A8F25EDF}" srcOrd="0" destOrd="0" presId="urn:microsoft.com/office/officeart/2005/8/layout/hierarchy4"/>
    <dgm:cxn modelId="{7CB8D9D2-BDB6-4F91-AAC5-7DA2D72B8B17}" type="presParOf" srcId="{FA5EDA7A-68E1-429B-98EA-C764A8F25EDF}" destId="{9D4CB8EE-3603-4506-8C72-9D53AC73833C}" srcOrd="0" destOrd="0" presId="urn:microsoft.com/office/officeart/2005/8/layout/hierarchy4"/>
    <dgm:cxn modelId="{2DABA015-BD78-4286-8420-987FB3BDB993}" type="presParOf" srcId="{FA5EDA7A-68E1-429B-98EA-C764A8F25EDF}" destId="{DFDBE467-FDB8-48F7-B051-ADE10C20CD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BFFD-3D90-4045-BE85-9942D036C1C0}">
      <dsp:nvSpPr>
        <dsp:cNvPr id="0" name=""/>
        <dsp:cNvSpPr/>
      </dsp:nvSpPr>
      <dsp:spPr>
        <a:xfrm>
          <a:off x="3327" y="237"/>
          <a:ext cx="6809013" cy="82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Diversity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72" y="24482"/>
        <a:ext cx="6760523" cy="779292"/>
      </dsp:txXfrm>
    </dsp:sp>
    <dsp:sp modelId="{9D4CB8EE-3603-4506-8C72-9D53AC73833C}">
      <dsp:nvSpPr>
        <dsp:cNvPr id="0" name=""/>
        <dsp:cNvSpPr/>
      </dsp:nvSpPr>
      <dsp:spPr>
        <a:xfrm>
          <a:off x="3327" y="1000781"/>
          <a:ext cx="6809013" cy="82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spc="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 can be defined as understanding that each individual is unique, and recognizing our individual differences</a:t>
          </a:r>
          <a:r>
            <a:rPr lang="en-US" sz="1100" b="1" i="1" kern="1200" spc="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en-US" sz="1100" kern="1200" dirty="0"/>
        </a:p>
      </dsp:txBody>
      <dsp:txXfrm>
        <a:off x="27572" y="1025026"/>
        <a:ext cx="6760523" cy="779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159" y="1307679"/>
            <a:ext cx="9601196" cy="416584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Seminar on trends in education.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 as complex enterprise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Dewey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02386"/>
            <a:ext cx="9601196" cy="34703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Dewey argued that curriculum should be relevant to students' lives. He saw learning by doing and development of practical life skills as crucial to children's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social efficiency is one of the aims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Dewey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holds that education is a necessity for healthy living in the society.</a:t>
            </a:r>
          </a:p>
        </p:txBody>
      </p:sp>
    </p:spTree>
    <p:extLst>
      <p:ext uri="{BB962C8B-B14F-4D97-AF65-F5344CB8AC3E}">
        <p14:creationId xmlns:p14="http://schemas.microsoft.com/office/powerpoint/2010/main" val="4031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155" y="2627290"/>
            <a:ext cx="6815669" cy="1558344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Variety of philosophical approaches to education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46526"/>
            <a:ext cx="9601196" cy="1039851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numCol="3">
            <a:normAutofit fontScale="90000"/>
          </a:bodyPr>
          <a:lstStyle/>
          <a:p>
            <a:pPr algn="l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Perennialism.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85"/>
            <a:ext cx="9601196" cy="3521896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perennial means everlasting.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oldest and most traditional philosophy</a:t>
            </a:r>
          </a:p>
          <a:p>
            <a:pPr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education.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Education should be the ideas that have lasted over centuries.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Human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are essentially same. Education should be essentially same for everyone. </a:t>
            </a:r>
          </a:p>
          <a:p>
            <a:pPr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scene3d>
            <a:camera prst="obliqueTopLeft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 of education.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and unchanging truth.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should not be taught information that may soon be outdated.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Transferring knowledge, information and skills from the older generation to the younger one.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perennials curriculum is a universal one on the view that all human beings possess the same essential nature.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language, Mathematics, and English. 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everlasting and enduring truth.</a:t>
            </a:r>
          </a:p>
          <a:p>
            <a:r>
              <a:rPr lang="en-GB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Discipline.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strict.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 class is unacceptable.</a:t>
            </a: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634" y="1203154"/>
            <a:ext cx="4465189" cy="757808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teacher.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24790" y="1203154"/>
            <a:ext cx="4580585" cy="757808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student.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9985" y="2421229"/>
            <a:ext cx="4313839" cy="33613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are authority and source of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Encyclopaedia.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Guide, facilitator.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set everything based on syllabus.</a:t>
            </a:r>
          </a:p>
          <a:p>
            <a:pPr marL="571500" indent="-571500">
              <a:buFont typeface="+mj-lt"/>
              <a:buAutoNum type="romanL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21229"/>
            <a:ext cx="4709375" cy="3361385"/>
          </a:xfr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student is passive.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Hardworking, dutiful and interested.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learn in the same way.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teaching.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95401" y="2677214"/>
            <a:ext cx="5388733" cy="295085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Classrooms are centered on teachers.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Socratic method.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method.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 descr="Captur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296198" y="2675622"/>
            <a:ext cx="3600400" cy="2933660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87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Criticism on this philosophy.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past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called Backward looking approach.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Essentialism</a:t>
            </a:r>
            <a:r>
              <a:rPr lang="en-GB" sz="4000" dirty="0" smtClean="0"/>
              <a:t>. </a:t>
            </a:r>
            <a:r>
              <a:rPr lang="en-GB" sz="4000" i="1" u="sng" dirty="0">
                <a:solidFill>
                  <a:schemeClr val="tx1"/>
                </a:solidFill>
              </a:rPr>
              <a:t>(</a:t>
            </a:r>
            <a:r>
              <a:rPr lang="en-GB" sz="4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Bagley 1930).</a:t>
            </a:r>
            <a:endParaRPr lang="en-US" sz="4000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believe that teacher should teach traditional and moral values.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of education is transmission of cultural heritage.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model and productive citizen.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building is also an important aim of education.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94" y="866222"/>
            <a:ext cx="9601196" cy="110424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and methods of teaching.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15794" y="2170565"/>
            <a:ext cx="9601196" cy="3818112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Mathematics, History, foreign language, and natural sciences. </a:t>
            </a:r>
          </a:p>
          <a:p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teaching.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is what is learned than how it is learned.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Socratic method, lecture method and memorization is used as methods of teaching.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as a complex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education is the provision of learning opportunities which help students develop the attitude, knowledge and skills of the entrepreneur.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education enables students to develop confidence, self-reliance and a determination to succeed.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abilities will benefit the individual in their future lives as entrepreneurs, employees and citizens of the global community.</a:t>
            </a:r>
          </a:p>
        </p:txBody>
      </p:sp>
    </p:spTree>
    <p:extLst>
      <p:ext uri="{BB962C8B-B14F-4D97-AF65-F5344CB8AC3E}">
        <p14:creationId xmlns:p14="http://schemas.microsoft.com/office/powerpoint/2010/main" val="180799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674" y="1197889"/>
            <a:ext cx="4040188" cy="792088"/>
          </a:xfr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teacher.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04231" y="1197889"/>
            <a:ext cx="4041775" cy="792088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student.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08964" y="2465927"/>
            <a:ext cx="4038600" cy="2659865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is an expert of content knowledge.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Impart essential knowledge.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is accountable for students’ learning.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1834" y="2465926"/>
            <a:ext cx="4038600" cy="265986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student is passive.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that teacher knows best.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learn.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numCol="2">
            <a:normAutofit/>
          </a:bodyPr>
          <a:lstStyle/>
          <a:p>
            <a:pPr algn="l"/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</a:t>
            </a:r>
            <a:r>
              <a:rPr lang="en-GB" sz="4000" dirty="0" smtClean="0"/>
              <a:t>.</a:t>
            </a:r>
            <a:br>
              <a:rPr lang="en-GB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1" y="2556932"/>
            <a:ext cx="9601195" cy="3318936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Harsh even more than perennialism. </a:t>
            </a:r>
            <a:endParaRPr lang="en-GB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Limitations.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demand high level of performance from all students regardless of their abilities.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Progressivism. (John Dewey).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theory of education that is concerned with learning by doing and claims that children learn best when pursuing their own interest and satisfying their own needs.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principal is that humans are social animals who learn best in real time activities with other people.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8" y="886496"/>
            <a:ext cx="9427335" cy="787757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Progressivism.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90917" y="1880316"/>
            <a:ext cx="9427335" cy="40660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learners how to think, not what to think.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social living.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student practical knowledge and problem solving skills through discussion and practical work.</a:t>
            </a:r>
          </a:p>
          <a:p>
            <a:r>
              <a:rPr lang="en-GB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Discipline.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in discipline.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are not expert in subject.</a:t>
            </a:r>
          </a:p>
          <a:p>
            <a:r>
              <a:rPr lang="en-GB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method.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Debate, project method, role play and group work.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502" y="1233949"/>
            <a:ext cx="4040188" cy="6858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teacher.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28910" y="1233949"/>
            <a:ext cx="4342125" cy="685800"/>
          </a:xfrm>
          <a:blipFill>
            <a:blip r:embed="rId3" cstate="print"/>
            <a:tile tx="0" ty="0" sx="100000" sy="100000" flip="none" algn="tl"/>
          </a:blipFill>
        </p:spPr>
        <p:txBody>
          <a:bodyPr numCol="3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student.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93090" y="2473539"/>
            <a:ext cx="4038600" cy="2703767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facilitator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students interest.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 direct learning process.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1824" y="2473539"/>
            <a:ext cx="4342125" cy="27037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actively participate in planning and implementing classroom management and discipline.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l"/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Reconstructionism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.(Theodore Brameld).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philosophy that emphasize the addressing of social question and quest to create a better society and worldwide democracy.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 just society.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students how to make decisions and take actions that will produce a better world.</a:t>
            </a:r>
          </a:p>
        </p:txBody>
      </p:sp>
    </p:spTree>
    <p:extLst>
      <p:ext uri="{BB962C8B-B14F-4D97-AF65-F5344CB8AC3E}">
        <p14:creationId xmlns:p14="http://schemas.microsoft.com/office/powerpoint/2010/main" val="10319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needs to address issues and questions.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focus on community building.</a:t>
            </a:r>
          </a:p>
          <a:p>
            <a:r>
              <a:rPr lang="en-GB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methods.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learning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thinking.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8957" y="2395470"/>
            <a:ext cx="6701307" cy="1996226"/>
          </a:xfrm>
          <a:blipFill>
            <a:blip r:embed="rId2"/>
            <a:tile tx="0" ty="0" sx="100000" sy="100000" flip="none" algn="tl"/>
          </a:blipFill>
        </p:spPr>
        <p:txBody>
          <a:bodyPr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in different periods and societies</a:t>
            </a:r>
          </a:p>
        </p:txBody>
      </p:sp>
    </p:spTree>
    <p:extLst>
      <p:ext uri="{BB962C8B-B14F-4D97-AF65-F5344CB8AC3E}">
        <p14:creationId xmlns:p14="http://schemas.microsoft.com/office/powerpoint/2010/main" val="608960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5000BC – 7000BC (Before Writing)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en-US" dirty="0"/>
              <a:t>Pre literature societies </a:t>
            </a:r>
          </a:p>
          <a:p>
            <a:r>
              <a:rPr lang="en-US" dirty="0"/>
              <a:t>There educational goals are;</a:t>
            </a:r>
          </a:p>
          <a:p>
            <a:r>
              <a:rPr lang="en-US" dirty="0"/>
              <a:t>To teach survival skills, teach group harmony</a:t>
            </a:r>
          </a:p>
          <a:p>
            <a:r>
              <a:rPr lang="en-US" dirty="0"/>
              <a:t>Students : Their children’s</a:t>
            </a:r>
          </a:p>
          <a:p>
            <a:r>
              <a:rPr lang="en-US" dirty="0"/>
              <a:t>They use informal Instructional methods </a:t>
            </a:r>
          </a:p>
          <a:p>
            <a:r>
              <a:rPr lang="en-US" dirty="0"/>
              <a:t>Curriculum : practice hunting, fishing, songs, poems, and dances.</a:t>
            </a:r>
          </a:p>
          <a:p>
            <a:r>
              <a:rPr lang="en-US" dirty="0"/>
              <a:t>Agents: Parents, Tribal elders, religious leaders</a:t>
            </a:r>
          </a:p>
        </p:txBody>
      </p:sp>
    </p:spTree>
    <p:extLst>
      <p:ext uri="{BB962C8B-B14F-4D97-AF65-F5344CB8AC3E}">
        <p14:creationId xmlns:p14="http://schemas.microsoft.com/office/powerpoint/2010/main" val="1005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/>
              <a:t>China 3000BC – 1900 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Students : Males of upper class </a:t>
            </a:r>
          </a:p>
          <a:p>
            <a:r>
              <a:rPr lang="en-US" dirty="0"/>
              <a:t>Methods: Memorization</a:t>
            </a:r>
          </a:p>
          <a:p>
            <a:r>
              <a:rPr lang="en-US" dirty="0"/>
              <a:t>Curriculum: Confucian classics</a:t>
            </a:r>
          </a:p>
          <a:p>
            <a:r>
              <a:rPr lang="en-US" dirty="0"/>
              <a:t>Agents: Government Officials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as an entrepreneur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education encourages students to consider self employment as a career option and equips them with the skills to become a successful business owner.</a:t>
            </a:r>
          </a:p>
        </p:txBody>
      </p:sp>
    </p:spTree>
    <p:extLst>
      <p:ext uri="{BB962C8B-B14F-4D97-AF65-F5344CB8AC3E}">
        <p14:creationId xmlns:p14="http://schemas.microsoft.com/office/powerpoint/2010/main" val="31038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/>
              <a:t>India 3000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Educational 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learn behavior and Rituals based on VEDAS.</a:t>
            </a:r>
          </a:p>
          <a:p>
            <a:r>
              <a:rPr lang="en-US" dirty="0"/>
              <a:t>Students: Males of upper class </a:t>
            </a:r>
          </a:p>
          <a:p>
            <a:r>
              <a:rPr lang="en-US" dirty="0"/>
              <a:t>Methods: Memorizing </a:t>
            </a:r>
          </a:p>
          <a:p>
            <a:r>
              <a:rPr lang="en-US" dirty="0"/>
              <a:t>Curriculum: Vedas and Religious texts</a:t>
            </a:r>
          </a:p>
          <a:p>
            <a:r>
              <a:rPr lang="en-US" dirty="0"/>
              <a:t>Influence on Education: Culture transmission</a:t>
            </a:r>
          </a:p>
        </p:txBody>
      </p:sp>
    </p:spTree>
    <p:extLst>
      <p:ext uri="{BB962C8B-B14F-4D97-AF65-F5344CB8AC3E}">
        <p14:creationId xmlns:p14="http://schemas.microsoft.com/office/powerpoint/2010/main" val="15588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EGYPT 3000 BC – 300 BC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priests according to scribe for the empire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Males of upper class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: Memorizing and copying texts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Curriculum: Religious and practical texts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Agents: Scribes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25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750 BC – 450 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dirty="0"/>
              <a:t>Educational 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Cultivate religious commitment to Islamic beliefs; expertise in mathematics; medicine and science.</a:t>
            </a:r>
          </a:p>
          <a:p>
            <a:r>
              <a:rPr lang="en-US" dirty="0"/>
              <a:t>Students: male child's of upper class ages 7-20</a:t>
            </a:r>
          </a:p>
          <a:p>
            <a:r>
              <a:rPr lang="en-US" dirty="0"/>
              <a:t>Methods : Memorizing </a:t>
            </a:r>
          </a:p>
          <a:p>
            <a:r>
              <a:rPr lang="en-US" dirty="0"/>
              <a:t>Curriculum: Reading, Writing, Arithmetic, literature, Scientific studies</a:t>
            </a:r>
          </a:p>
          <a:p>
            <a:r>
              <a:rPr lang="en-US" dirty="0"/>
              <a:t>Agents : Mosques, court schools </a:t>
            </a:r>
          </a:p>
        </p:txBody>
      </p:sp>
    </p:spTree>
    <p:extLst>
      <p:ext uri="{BB962C8B-B14F-4D97-AF65-F5344CB8AC3E}">
        <p14:creationId xmlns:p14="http://schemas.microsoft.com/office/powerpoint/2010/main" val="21739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ARABIC 700 AD – 1350 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priests according to scribe for the empire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Males of upper class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: Memorizing and copying texts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Agents: Priests and Scribes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4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/>
              <a:t>Education in Pakistan : A historical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Free and compulsory education by the government was recommended in 1947 at the first educational conference.</a:t>
            </a:r>
          </a:p>
          <a:p>
            <a:r>
              <a:rPr lang="en-US" dirty="0"/>
              <a:t>In 1971, the country’s constitution affirmed education as a universal right, with at least 10 years of education to be provided by the government.</a:t>
            </a:r>
          </a:p>
          <a:p>
            <a:r>
              <a:rPr lang="en-US" dirty="0"/>
              <a:t>National education policy in Pakistan tends to be influenced by both local priorities and the influences of international donors and international development agencies.</a:t>
            </a:r>
          </a:p>
        </p:txBody>
      </p:sp>
    </p:spTree>
    <p:extLst>
      <p:ext uri="{BB962C8B-B14F-4D97-AF65-F5344CB8AC3E}">
        <p14:creationId xmlns:p14="http://schemas.microsoft.com/office/powerpoint/2010/main" val="250253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/>
              <a:t>Education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In Pakistan today, formal education is partitioned into four levels: primary schools from Grades 1 to 5, </a:t>
            </a:r>
          </a:p>
          <a:p>
            <a:r>
              <a:rPr lang="en-US" dirty="0"/>
              <a:t>middle schools from Grades 6 to 8, </a:t>
            </a:r>
          </a:p>
          <a:p>
            <a:r>
              <a:rPr lang="en-US" dirty="0"/>
              <a:t>high schools for Grades 9 and 10, and </a:t>
            </a:r>
          </a:p>
          <a:p>
            <a:r>
              <a:rPr lang="en-US" dirty="0"/>
              <a:t>college for two years to reach Intermediate level</a:t>
            </a:r>
          </a:p>
          <a:p>
            <a:r>
              <a:rPr lang="en-US" dirty="0"/>
              <a:t>After Intermediate, students can do two or three more years in college to get a Bachelor’s degree or go on to professional colleges.</a:t>
            </a:r>
          </a:p>
        </p:txBody>
      </p:sp>
    </p:spTree>
    <p:extLst>
      <p:ext uri="{BB962C8B-B14F-4D97-AF65-F5344CB8AC3E}">
        <p14:creationId xmlns:p14="http://schemas.microsoft.com/office/powerpoint/2010/main" val="53556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/>
              <a:t>Four major types of schools present in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Government schools: These schools are owned and operated by the government, and follow the national curriculum and examination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Private schools: These schools are owned and operated privately, and cater mostly to children in urban areas from higher income families.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Community-based schools: These schools are usually established by non-governmental organizations (NGOs) in collaboration with local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252435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643" y="1655410"/>
            <a:ext cx="9601196" cy="33189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4. Madrassas: These schools are generally attached to a mosque, and focus primarily on religious education.</a:t>
            </a:r>
          </a:p>
        </p:txBody>
      </p:sp>
    </p:spTree>
    <p:extLst>
      <p:ext uri="{BB962C8B-B14F-4D97-AF65-F5344CB8AC3E}">
        <p14:creationId xmlns:p14="http://schemas.microsoft.com/office/powerpoint/2010/main" val="295629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/>
              <a:t>Different Periods in Education</a:t>
            </a:r>
            <a:br>
              <a:rPr lang="en-US" b="1" dirty="0"/>
            </a:br>
            <a:r>
              <a:rPr lang="en-US" b="1" dirty="0"/>
              <a:t>Selcuks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lnSpcReduction="10000"/>
          </a:bodyPr>
          <a:lstStyle/>
          <a:p>
            <a:r>
              <a:rPr lang="en-US" dirty="0"/>
              <a:t>Medreses should have a certain period of education.</a:t>
            </a:r>
          </a:p>
          <a:p>
            <a:r>
              <a:rPr lang="en-US" dirty="0"/>
              <a:t>Memorization as well as discussions were methods used to teach.</a:t>
            </a:r>
          </a:p>
          <a:p>
            <a:r>
              <a:rPr lang="en-US" dirty="0"/>
              <a:t>Both religious and vocational oriented education.</a:t>
            </a:r>
          </a:p>
          <a:p>
            <a:r>
              <a:rPr lang="en-US" dirty="0"/>
              <a:t>Moral virtues were especially emphasized and taught as well as skills.</a:t>
            </a:r>
          </a:p>
          <a:p>
            <a:r>
              <a:rPr lang="en-US" dirty="0"/>
              <a:t>Children were taught Islamic educational virtues: cleanliness, generosity, good will, and humility.</a:t>
            </a:r>
          </a:p>
          <a:p>
            <a:r>
              <a:rPr lang="en-US" dirty="0"/>
              <a:t>Poetry was an important part of education.</a:t>
            </a:r>
          </a:p>
        </p:txBody>
      </p:sp>
    </p:spTree>
    <p:extLst>
      <p:ext uri="{BB962C8B-B14F-4D97-AF65-F5344CB8AC3E}">
        <p14:creationId xmlns:p14="http://schemas.microsoft.com/office/powerpoint/2010/main" val="247547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Ottoman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Medreses were important educational institutions and were developed further in Ottoman period.</a:t>
            </a:r>
          </a:p>
          <a:p>
            <a:r>
              <a:rPr lang="en-US" dirty="0"/>
              <a:t>Rich people as well as government built medreses everywhere.</a:t>
            </a:r>
          </a:p>
          <a:p>
            <a:r>
              <a:rPr lang="en-US" dirty="0"/>
              <a:t>The structure was primary, middle, and high school </a:t>
            </a:r>
          </a:p>
          <a:p>
            <a:r>
              <a:rPr lang="en-US" dirty="0"/>
              <a:t>They were free and boarding schools</a:t>
            </a:r>
          </a:p>
          <a:p>
            <a:r>
              <a:rPr lang="en-US" dirty="0"/>
              <a:t>The teachers were called MUDERRIS</a:t>
            </a:r>
          </a:p>
        </p:txBody>
      </p:sp>
    </p:spTree>
    <p:extLst>
      <p:ext uri="{BB962C8B-B14F-4D97-AF65-F5344CB8AC3E}">
        <p14:creationId xmlns:p14="http://schemas.microsoft.com/office/powerpoint/2010/main" val="351133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86430"/>
            <a:ext cx="9601196" cy="1009651"/>
          </a:xfrm>
          <a:blipFill>
            <a:blip r:embed="rId2"/>
            <a:tile tx="0" ty="0" sx="100000" sy="100000" flip="none" algn="tl"/>
          </a:blipFill>
        </p:spPr>
        <p:txBody>
          <a:bodyPr anchor="t"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in employment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3901"/>
            <a:ext cx="9601196" cy="331893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education supports students in developing the skills demanded by employers in an ever increasingly competitive economy. Enterprising students have direction, motivation and determination to achieve their goals</a:t>
            </a:r>
          </a:p>
        </p:txBody>
      </p:sp>
    </p:spTree>
    <p:extLst>
      <p:ext uri="{BB962C8B-B14F-4D97-AF65-F5344CB8AC3E}">
        <p14:creationId xmlns:p14="http://schemas.microsoft.com/office/powerpoint/2010/main" val="35262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/>
              <a:t>	20. Century education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In 1960 and 1970 the theories of educational research peaked and the discussion “is education applied or theoretical science.</a:t>
            </a:r>
          </a:p>
          <a:p>
            <a:r>
              <a:rPr lang="en-US" dirty="0"/>
              <a:t>1957 is the birth of modern education.</a:t>
            </a:r>
          </a:p>
          <a:p>
            <a:r>
              <a:rPr lang="en-US" dirty="0"/>
              <a:t>Especially in math and science United States and Europe and Russia entered a competition period.</a:t>
            </a:r>
          </a:p>
          <a:p>
            <a:r>
              <a:rPr lang="en-US" dirty="0"/>
              <a:t>several projects formed to develop these fields </a:t>
            </a:r>
          </a:p>
        </p:txBody>
      </p:sp>
    </p:spTree>
    <p:extLst>
      <p:ext uri="{BB962C8B-B14F-4D97-AF65-F5344CB8AC3E}">
        <p14:creationId xmlns:p14="http://schemas.microsoft.com/office/powerpoint/2010/main" val="231070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/>
              <a:t>20</a:t>
            </a:r>
            <a:r>
              <a:rPr lang="en-US" b="1" baseline="30000" dirty="0"/>
              <a:t>th</a:t>
            </a:r>
            <a:r>
              <a:rPr lang="en-US" b="1" dirty="0"/>
              <a:t> century education in turkey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dirty="0"/>
              <a:t>Latin Alphabet</a:t>
            </a:r>
          </a:p>
          <a:p>
            <a:r>
              <a:rPr lang="en-US" dirty="0"/>
              <a:t>1928 Latin alphabet accepted</a:t>
            </a:r>
          </a:p>
          <a:p>
            <a:r>
              <a:rPr lang="en-US" dirty="0"/>
              <a:t>1928-1942 Literacy increased rapidly </a:t>
            </a:r>
          </a:p>
          <a:p>
            <a:r>
              <a:rPr lang="en-US" dirty="0"/>
              <a:t>Famous people formed Turkish Education.</a:t>
            </a:r>
          </a:p>
          <a:p>
            <a:r>
              <a:rPr lang="en-US" dirty="0"/>
              <a:t>Jhon Dewey came to Turkey And made recommendations based on Turkish peoples culture, needs, and characteristics .</a:t>
            </a:r>
          </a:p>
        </p:txBody>
      </p:sp>
    </p:spTree>
    <p:extLst>
      <p:ext uri="{BB962C8B-B14F-4D97-AF65-F5344CB8AC3E}">
        <p14:creationId xmlns:p14="http://schemas.microsoft.com/office/powerpoint/2010/main" val="409596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Latest Developments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en-US" dirty="0"/>
              <a:t>Teacher Education – update ones learning </a:t>
            </a:r>
          </a:p>
          <a:p>
            <a:r>
              <a:rPr lang="en-US" dirty="0"/>
              <a:t>Education in post graduate education</a:t>
            </a:r>
          </a:p>
          <a:p>
            <a:r>
              <a:rPr lang="en-US" dirty="0"/>
              <a:t>Multiple intelligence </a:t>
            </a:r>
          </a:p>
          <a:p>
            <a:r>
              <a:rPr lang="en-US" dirty="0"/>
              <a:t>Capital Punishment banned in schools </a:t>
            </a:r>
          </a:p>
          <a:p>
            <a:r>
              <a:rPr lang="en-US" dirty="0"/>
              <a:t>High school became 4 years </a:t>
            </a:r>
          </a:p>
          <a:p>
            <a:r>
              <a:rPr lang="en-US" dirty="0"/>
              <a:t>12 years Mandatory education</a:t>
            </a:r>
          </a:p>
          <a:p>
            <a:r>
              <a:rPr lang="en-US" dirty="0"/>
              <a:t>Education starts at 66 months (5.5 yrs. Of age)</a:t>
            </a:r>
          </a:p>
        </p:txBody>
      </p:sp>
    </p:spTree>
    <p:extLst>
      <p:ext uri="{BB962C8B-B14F-4D97-AF65-F5344CB8AC3E}">
        <p14:creationId xmlns:p14="http://schemas.microsoft.com/office/powerpoint/2010/main" val="36919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4" y="1039214"/>
            <a:ext cx="8207760" cy="4103881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389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in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education develops in the student skills in personal finance, decision making and creative thinking. Enterprising individuals have direction and the determination to make the most of challenging circumstances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4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246885"/>
              </p:ext>
            </p:extLst>
          </p:nvPr>
        </p:nvGraphicFramePr>
        <p:xfrm>
          <a:off x="2705276" y="2588653"/>
          <a:ext cx="6815669" cy="182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7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in the aims of education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233" y="3554566"/>
            <a:ext cx="6815669" cy="132080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the aims of education according to different philosophers.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6" cy="1303867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sz="40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Plato</a:t>
            </a:r>
            <a:endParaRPr lang="en-US" sz="40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Plato is the earliest thinker on education and he is also known as father of idealism in philosophy.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education, according to Plato,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perfection.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 individual to perform his duties and right as a citizen.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common good. </a:t>
            </a:r>
          </a:p>
        </p:txBody>
      </p:sp>
    </p:spTree>
    <p:extLst>
      <p:ext uri="{BB962C8B-B14F-4D97-AF65-F5344CB8AC3E}">
        <p14:creationId xmlns:p14="http://schemas.microsoft.com/office/powerpoint/2010/main" val="22004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Rousseau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said that the chief aim of education was the attainment of fullest natural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the individual, leading to balanced, harmonious, useful and natural life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aim of education is to help the child to lead an enjoyable, useful and natural life.</a:t>
            </a:r>
          </a:p>
        </p:txBody>
      </p:sp>
    </p:spTree>
    <p:extLst>
      <p:ext uri="{BB962C8B-B14F-4D97-AF65-F5344CB8AC3E}">
        <p14:creationId xmlns:p14="http://schemas.microsoft.com/office/powerpoint/2010/main" val="35568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1599</Words>
  <Application>Microsoft Office PowerPoint</Application>
  <PresentationFormat>Widescreen</PresentationFormat>
  <Paragraphs>204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Courier New</vt:lpstr>
      <vt:lpstr>Garamond</vt:lpstr>
      <vt:lpstr>Times New Roman</vt:lpstr>
      <vt:lpstr>Wingdings</vt:lpstr>
      <vt:lpstr>Organic</vt:lpstr>
      <vt:lpstr>PowerPoint Presentation</vt:lpstr>
      <vt:lpstr>Education as a complex Enterprise</vt:lpstr>
      <vt:lpstr>Success as an entrepreneur </vt:lpstr>
      <vt:lpstr>Success in employment  </vt:lpstr>
      <vt:lpstr>Success in life</vt:lpstr>
      <vt:lpstr>PowerPoint Presentation</vt:lpstr>
      <vt:lpstr>Diversity in the aims of education</vt:lpstr>
      <vt:lpstr>Plato</vt:lpstr>
      <vt:lpstr>Rousseau</vt:lpstr>
      <vt:lpstr>John Dewey </vt:lpstr>
      <vt:lpstr>Variety of philosophical approaches to education</vt:lpstr>
      <vt:lpstr> Perennialism. </vt:lpstr>
      <vt:lpstr>Aims of education.</vt:lpstr>
      <vt:lpstr>Curriculum.</vt:lpstr>
      <vt:lpstr>PowerPoint Presentation</vt:lpstr>
      <vt:lpstr>Methods of teaching.</vt:lpstr>
      <vt:lpstr>Criticism on this philosophy.</vt:lpstr>
      <vt:lpstr>Essentialism. (William Bagley 1930).</vt:lpstr>
      <vt:lpstr>Curriculum and methods of teaching.</vt:lpstr>
      <vt:lpstr>PowerPoint Presentation</vt:lpstr>
      <vt:lpstr>Discipline. </vt:lpstr>
      <vt:lpstr>Progressivism. (John Dewey).</vt:lpstr>
      <vt:lpstr>Aims of Progressivism. </vt:lpstr>
      <vt:lpstr>PowerPoint Presentation</vt:lpstr>
      <vt:lpstr>Reconstructionism.(Theodore Brameld).</vt:lpstr>
      <vt:lpstr>Curriculum </vt:lpstr>
      <vt:lpstr>Education in different periods and societies</vt:lpstr>
      <vt:lpstr>5000BC – 7000BC (Before Writing)</vt:lpstr>
      <vt:lpstr>China 3000BC – 1900 AD</vt:lpstr>
      <vt:lpstr>India 3000 BC</vt:lpstr>
      <vt:lpstr>EGYPT 3000 BC – 300 BC </vt:lpstr>
      <vt:lpstr>ROMAN 750 BC – 450 AD </vt:lpstr>
      <vt:lpstr>ARABIC 700 AD – 1350 AD </vt:lpstr>
      <vt:lpstr>Education in Pakistan : A historical perspective</vt:lpstr>
      <vt:lpstr>Education system</vt:lpstr>
      <vt:lpstr>Four major types of schools present in Pakistan</vt:lpstr>
      <vt:lpstr>PowerPoint Presentation</vt:lpstr>
      <vt:lpstr>Different Periods in Education Selcuks period</vt:lpstr>
      <vt:lpstr>Ottoman period</vt:lpstr>
      <vt:lpstr> 20. Century education in Europe</vt:lpstr>
      <vt:lpstr>20th century education in turkey </vt:lpstr>
      <vt:lpstr>Latest Developments in Education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 bilal</dc:creator>
  <cp:lastModifiedBy>DR RIFFAT</cp:lastModifiedBy>
  <cp:revision>19</cp:revision>
  <dcterms:created xsi:type="dcterms:W3CDTF">2021-03-13T12:15:25Z</dcterms:created>
  <dcterms:modified xsi:type="dcterms:W3CDTF">2021-03-16T09:00:10Z</dcterms:modified>
</cp:coreProperties>
</file>