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83" r:id="rId10"/>
    <p:sldId id="28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5" r:id="rId19"/>
    <p:sldId id="275" r:id="rId20"/>
    <p:sldId id="276" r:id="rId21"/>
    <p:sldId id="286" r:id="rId22"/>
    <p:sldId id="277" r:id="rId23"/>
    <p:sldId id="278" r:id="rId24"/>
    <p:sldId id="287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458B8A"/>
    <a:srgbClr val="C05023"/>
    <a:srgbClr val="F8E1D8"/>
    <a:srgbClr val="F0C1AE"/>
    <a:srgbClr val="455EA0"/>
    <a:srgbClr val="EDFFFF"/>
    <a:srgbClr val="2F4040"/>
    <a:srgbClr val="809191"/>
    <a:srgbClr val="ED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4" autoAdjust="0"/>
    <p:restoredTop sz="94811" autoAdjust="0"/>
  </p:normalViewPr>
  <p:slideViewPr>
    <p:cSldViewPr>
      <p:cViewPr>
        <p:scale>
          <a:sx n="75" d="100"/>
          <a:sy n="75" d="100"/>
        </p:scale>
        <p:origin x="-103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721427650552692"/>
          <c:y val="6.8062914224724699E-2"/>
          <c:w val="0.83368067998054995"/>
          <c:h val="0.790576926764109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38086"/>
            </a:solidFill>
            <a:ln w="12700">
              <a:noFill/>
              <a:prstDash val="solid"/>
            </a:ln>
          </c:spPr>
          <c:invertIfNegative val="0"/>
          <c:cat>
            <c:numRef>
              <c:f>'fig21.1'!$A$2:$A$53</c:f>
              <c:numCache>
                <c:formatCode>General</c:formatCode>
                <c:ptCount val="52"/>
                <c:pt idx="0">
                  <c:v>1962</c:v>
                </c:pt>
                <c:pt idx="1">
                  <c:v>1963</c:v>
                </c:pt>
                <c:pt idx="2">
                  <c:v>1964</c:v>
                </c:pt>
                <c:pt idx="3">
                  <c:v>1965</c:v>
                </c:pt>
                <c:pt idx="4">
                  <c:v>1966</c:v>
                </c:pt>
                <c:pt idx="5">
                  <c:v>1967</c:v>
                </c:pt>
                <c:pt idx="6">
                  <c:v>1968</c:v>
                </c:pt>
                <c:pt idx="7">
                  <c:v>1969</c:v>
                </c:pt>
                <c:pt idx="8">
                  <c:v>1970</c:v>
                </c:pt>
                <c:pt idx="9">
                  <c:v>1971</c:v>
                </c:pt>
                <c:pt idx="10">
                  <c:v>1972</c:v>
                </c:pt>
                <c:pt idx="11">
                  <c:v>1973</c:v>
                </c:pt>
                <c:pt idx="12">
                  <c:v>1974</c:v>
                </c:pt>
                <c:pt idx="13">
                  <c:v>1975</c:v>
                </c:pt>
                <c:pt idx="14">
                  <c:v>1976</c:v>
                </c:pt>
                <c:pt idx="15">
                  <c:v>1977</c:v>
                </c:pt>
                <c:pt idx="16">
                  <c:v>1978</c:v>
                </c:pt>
                <c:pt idx="17">
                  <c:v>1979</c:v>
                </c:pt>
                <c:pt idx="18">
                  <c:v>1980</c:v>
                </c:pt>
                <c:pt idx="19">
                  <c:v>1981</c:v>
                </c:pt>
                <c:pt idx="20">
                  <c:v>1982</c:v>
                </c:pt>
                <c:pt idx="21">
                  <c:v>1983</c:v>
                </c:pt>
                <c:pt idx="22">
                  <c:v>1984</c:v>
                </c:pt>
                <c:pt idx="23">
                  <c:v>1985</c:v>
                </c:pt>
                <c:pt idx="24">
                  <c:v>1986</c:v>
                </c:pt>
                <c:pt idx="25">
                  <c:v>1987</c:v>
                </c:pt>
                <c:pt idx="26">
                  <c:v>1988</c:v>
                </c:pt>
                <c:pt idx="27">
                  <c:v>1989</c:v>
                </c:pt>
                <c:pt idx="28">
                  <c:v>1990</c:v>
                </c:pt>
                <c:pt idx="29">
                  <c:v>1991</c:v>
                </c:pt>
                <c:pt idx="30">
                  <c:v>1992</c:v>
                </c:pt>
                <c:pt idx="31">
                  <c:v>1993</c:v>
                </c:pt>
                <c:pt idx="32">
                  <c:v>1994</c:v>
                </c:pt>
                <c:pt idx="33">
                  <c:v>1995</c:v>
                </c:pt>
                <c:pt idx="34">
                  <c:v>1996</c:v>
                </c:pt>
                <c:pt idx="35">
                  <c:v>1997</c:v>
                </c:pt>
                <c:pt idx="36">
                  <c:v>1998</c:v>
                </c:pt>
                <c:pt idx="37">
                  <c:v>1999</c:v>
                </c:pt>
                <c:pt idx="38">
                  <c:v>2000</c:v>
                </c:pt>
                <c:pt idx="39">
                  <c:v>2001</c:v>
                </c:pt>
                <c:pt idx="40">
                  <c:v>2002</c:v>
                </c:pt>
                <c:pt idx="41">
                  <c:v>2003</c:v>
                </c:pt>
                <c:pt idx="42">
                  <c:v>2004</c:v>
                </c:pt>
                <c:pt idx="43">
                  <c:v>2005</c:v>
                </c:pt>
                <c:pt idx="44">
                  <c:v>2006</c:v>
                </c:pt>
                <c:pt idx="45">
                  <c:v>2007</c:v>
                </c:pt>
                <c:pt idx="46">
                  <c:v>2008</c:v>
                </c:pt>
                <c:pt idx="47">
                  <c:v>2009</c:v>
                </c:pt>
                <c:pt idx="48">
                  <c:v>2010</c:v>
                </c:pt>
                <c:pt idx="49">
                  <c:v>2011</c:v>
                </c:pt>
                <c:pt idx="50">
                  <c:v>2012</c:v>
                </c:pt>
                <c:pt idx="51">
                  <c:v>2013</c:v>
                </c:pt>
              </c:numCache>
            </c:numRef>
          </c:cat>
          <c:val>
            <c:numRef>
              <c:f>'fig21.1'!$B$2:$B$53</c:f>
              <c:numCache>
                <c:formatCode>#,##0</c:formatCode>
                <c:ptCount val="52"/>
                <c:pt idx="0">
                  <c:v>1260</c:v>
                </c:pt>
                <c:pt idx="1">
                  <c:v>1361</c:v>
                </c:pt>
                <c:pt idx="2">
                  <c:v>1950</c:v>
                </c:pt>
                <c:pt idx="3">
                  <c:v>2125</c:v>
                </c:pt>
                <c:pt idx="4">
                  <c:v>2377</c:v>
                </c:pt>
                <c:pt idx="5">
                  <c:v>2975</c:v>
                </c:pt>
                <c:pt idx="6">
                  <c:v>4462</c:v>
                </c:pt>
                <c:pt idx="7">
                  <c:v>6107</c:v>
                </c:pt>
                <c:pt idx="8">
                  <c:v>5152</c:v>
                </c:pt>
                <c:pt idx="9">
                  <c:v>4608</c:v>
                </c:pt>
                <c:pt idx="10">
                  <c:v>4801</c:v>
                </c:pt>
                <c:pt idx="11">
                  <c:v>4040</c:v>
                </c:pt>
                <c:pt idx="12">
                  <c:v>2861</c:v>
                </c:pt>
                <c:pt idx="13">
                  <c:v>2297</c:v>
                </c:pt>
                <c:pt idx="14">
                  <c:v>2276</c:v>
                </c:pt>
                <c:pt idx="15">
                  <c:v>2224</c:v>
                </c:pt>
                <c:pt idx="16">
                  <c:v>2106</c:v>
                </c:pt>
                <c:pt idx="17">
                  <c:v>2128</c:v>
                </c:pt>
                <c:pt idx="18">
                  <c:v>1889</c:v>
                </c:pt>
                <c:pt idx="19">
                  <c:v>2395</c:v>
                </c:pt>
                <c:pt idx="20">
                  <c:v>2346</c:v>
                </c:pt>
                <c:pt idx="21">
                  <c:v>2533</c:v>
                </c:pt>
                <c:pt idx="22">
                  <c:v>2543</c:v>
                </c:pt>
                <c:pt idx="23">
                  <c:v>3001</c:v>
                </c:pt>
                <c:pt idx="24">
                  <c:v>3336</c:v>
                </c:pt>
                <c:pt idx="25">
                  <c:v>2032</c:v>
                </c:pt>
                <c:pt idx="26">
                  <c:v>2258</c:v>
                </c:pt>
                <c:pt idx="27">
                  <c:v>2366</c:v>
                </c:pt>
                <c:pt idx="28">
                  <c:v>2074</c:v>
                </c:pt>
                <c:pt idx="29">
                  <c:v>1877</c:v>
                </c:pt>
                <c:pt idx="30">
                  <c:v>2574</c:v>
                </c:pt>
                <c:pt idx="31">
                  <c:v>2663</c:v>
                </c:pt>
                <c:pt idx="32">
                  <c:v>2997</c:v>
                </c:pt>
                <c:pt idx="33">
                  <c:v>3510</c:v>
                </c:pt>
                <c:pt idx="34">
                  <c:v>5862</c:v>
                </c:pt>
                <c:pt idx="35">
                  <c:v>7848</c:v>
                </c:pt>
                <c:pt idx="36">
                  <c:v>8047</c:v>
                </c:pt>
                <c:pt idx="37">
                  <c:v>9628</c:v>
                </c:pt>
                <c:pt idx="38">
                  <c:v>11123</c:v>
                </c:pt>
                <c:pt idx="39">
                  <c:v>8545</c:v>
                </c:pt>
                <c:pt idx="40">
                  <c:v>7411</c:v>
                </c:pt>
                <c:pt idx="41">
                  <c:v>8232</c:v>
                </c:pt>
                <c:pt idx="42">
                  <c:v>10296</c:v>
                </c:pt>
                <c:pt idx="43">
                  <c:v>11013</c:v>
                </c:pt>
                <c:pt idx="44">
                  <c:v>11750</c:v>
                </c:pt>
                <c:pt idx="45">
                  <c:v>10574</c:v>
                </c:pt>
                <c:pt idx="46">
                  <c:v>8268</c:v>
                </c:pt>
                <c:pt idx="47">
                  <c:v>9945</c:v>
                </c:pt>
                <c:pt idx="48">
                  <c:v>9073</c:v>
                </c:pt>
                <c:pt idx="49">
                  <c:v>9734</c:v>
                </c:pt>
                <c:pt idx="50">
                  <c:v>10419</c:v>
                </c:pt>
                <c:pt idx="51">
                  <c:v>9263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3928320"/>
        <c:axId val="33929472"/>
      </c:barChart>
      <c:catAx>
        <c:axId val="3392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00"/>
            </a:pPr>
            <a:endParaRPr lang="en-US"/>
          </a:p>
        </c:txPr>
        <c:crossAx val="3392947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3929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 of deals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en-US"/>
          </a:p>
        </c:txPr>
        <c:crossAx val="33928320"/>
        <c:crosses val="autoZero"/>
        <c:crossBetween val="between"/>
      </c:valAx>
      <c:spPr>
        <a:noFill/>
        <a:ln w="12700">
          <a:solidFill>
            <a:sysClr val="windowText" lastClr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 panose="020F0502020204030204" pitchFamily="34" charset="0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27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2818" name="Rectangle 3"/>
          <p:cNvSpPr>
            <a:spLocks noChangeArrowheads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162819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2820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282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282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altLang="en-US" b="1" u="sng" smtClean="0"/>
              <a:t>Proxy</a:t>
            </a:r>
            <a:r>
              <a:rPr lang="en-US" altLang="en-US" b="1" smtClean="0"/>
              <a:t> – </a:t>
            </a:r>
            <a:r>
              <a:rPr lang="en-US" altLang="en-US" smtClean="0"/>
              <a:t>The right to vote another shareholder’s shares</a:t>
            </a:r>
          </a:p>
          <a:p>
            <a:pPr marL="171450" indent="-171450">
              <a:buFontTx/>
              <a:buChar char="•"/>
            </a:pPr>
            <a:endParaRPr lang="en-US" altLang="en-US" u="sng" smtClean="0"/>
          </a:p>
          <a:p>
            <a:pPr marL="171450" indent="-171450">
              <a:buFontTx/>
              <a:buChar char="•"/>
            </a:pPr>
            <a:r>
              <a:rPr lang="en-US" altLang="en-US" b="1" u="sng" smtClean="0"/>
              <a:t>Proxy Contest</a:t>
            </a:r>
            <a:r>
              <a:rPr lang="en-US" altLang="en-US" smtClean="0"/>
              <a:t> – Takeover attempt in which outsiders compete with management for shareholders’ votes.  Also called a proxy fight.  Dissident shareholders attempt to gain enough proxies to elect their own slate of directors.</a:t>
            </a:r>
          </a:p>
          <a:p>
            <a:pPr marL="171450" indent="-171450">
              <a:buFontTx/>
              <a:buChar char="•"/>
            </a:pPr>
            <a:endParaRPr lang="en-US" altLang="en-US" smtClean="0"/>
          </a:p>
          <a:p>
            <a:pPr marL="171450" indent="-171450">
              <a:buFontTx/>
              <a:buChar char="•"/>
            </a:pPr>
            <a:r>
              <a:rPr lang="en-US" altLang="en-US" b="1" u="sng" smtClean="0"/>
              <a:t>Proxy Access </a:t>
            </a:r>
            <a:r>
              <a:rPr lang="en-US" altLang="en-US" smtClean="0"/>
              <a:t>– In 2010 the SEC adopted a new rule, called </a:t>
            </a:r>
            <a:r>
              <a:rPr lang="en-US" altLang="en-US" i="1" smtClean="0"/>
              <a:t>proxy access, </a:t>
            </a:r>
            <a:r>
              <a:rPr lang="en-US" altLang="en-US" smtClean="0"/>
              <a:t>which allows large investors (those holding a 3% ownership stake in the firm for at least 3 years) to nominate their own candidates for the board of directors. The rule would have greatly reduced the cost of a proxy contest by allowing these dissident shareholders to place their own nominations next to those of the company.   Proxy access was rejected by a federal appeals court in late July, 2011. </a:t>
            </a:r>
            <a:endParaRPr lang="en-US" altLang="en-US" b="1" i="1" u="sng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29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29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30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21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114801" y="4267200"/>
            <a:ext cx="4495800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Mergers, Acquisitions,</a:t>
            </a:r>
            <a:r>
              <a:rPr lang="en-US" altLang="en-US" sz="3600" b="1" baseline="0" dirty="0" smtClean="0">
                <a:solidFill>
                  <a:schemeClr val="tx1"/>
                </a:solidFill>
              </a:rPr>
              <a:t> and Corporate Control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95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21-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21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230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dirty="0" smtClean="0">
                <a:latin typeface="Century Gothic" panose="020B0502020202020204" pitchFamily="34" charset="0"/>
              </a:rPr>
              <a:t>Mergers, Acquisitions, and Corporate Control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Sensible Reasons for Mergers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dirty="0" smtClean="0"/>
              <a:t>Industry Consolidation</a:t>
            </a:r>
            <a:endParaRPr lang="en-US" altLang="en-US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biggest opportunities to improve efficiency seem to come in industries with </a:t>
            </a:r>
            <a:r>
              <a:rPr lang="en-US" sz="2800" dirty="0" smtClean="0"/>
              <a:t>too many </a:t>
            </a:r>
            <a:r>
              <a:rPr lang="en-US" sz="2800" dirty="0"/>
              <a:t>firms and too much </a:t>
            </a:r>
            <a:r>
              <a:rPr lang="en-US" sz="2800" dirty="0" smtClean="0"/>
              <a:t>capacity</a:t>
            </a:r>
          </a:p>
          <a:p>
            <a:r>
              <a:rPr lang="en-US" sz="2800" dirty="0" smtClean="0"/>
              <a:t>These </a:t>
            </a:r>
            <a:r>
              <a:rPr lang="en-US" sz="2800" dirty="0"/>
              <a:t>conditions often trigger a wave of </a:t>
            </a:r>
            <a:r>
              <a:rPr lang="en-US" sz="2800" dirty="0" smtClean="0"/>
              <a:t>mergers and </a:t>
            </a:r>
            <a:r>
              <a:rPr lang="en-US" sz="2800" dirty="0"/>
              <a:t>acquisitions, which then force companies to cut capacity and employment </a:t>
            </a:r>
            <a:r>
              <a:rPr lang="en-US" sz="2800" dirty="0" smtClean="0"/>
              <a:t>and release </a:t>
            </a:r>
            <a:r>
              <a:rPr lang="en-US" sz="2800" dirty="0"/>
              <a:t>capital for reinvestment elsewhere in the </a:t>
            </a:r>
            <a:r>
              <a:rPr lang="en-US" sz="2800" dirty="0" smtClean="0"/>
              <a:t>economy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381886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Dubious Reasons for Mergers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971800"/>
          </a:xfrm>
          <a:noFill/>
        </p:spPr>
        <p:txBody>
          <a:bodyPr/>
          <a:lstStyle/>
          <a:p>
            <a:r>
              <a:rPr lang="en-US" altLang="en-US" dirty="0" smtClean="0"/>
              <a:t>Diversification</a:t>
            </a:r>
          </a:p>
          <a:p>
            <a:pPr lvl="1"/>
            <a:r>
              <a:rPr lang="en-US" altLang="en-US" dirty="0" smtClean="0"/>
              <a:t>Investors should not pay a premium for diversification since they can do it themselves</a:t>
            </a:r>
          </a:p>
        </p:txBody>
      </p:sp>
    </p:spTree>
    <p:extLst>
      <p:ext uri="{BB962C8B-B14F-4D97-AF65-F5344CB8AC3E}">
        <p14:creationId xmlns:p14="http://schemas.microsoft.com/office/powerpoint/2010/main" val="326221080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Dubious Reasons for Mergers</a:t>
            </a: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5638800" cy="609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/>
              <a:t>The Bootstrap Game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985838" y="2052638"/>
            <a:ext cx="4886325" cy="4398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Acquiring </a:t>
            </a:r>
            <a:r>
              <a:rPr lang="en-US" altLang="en-US" sz="2000" dirty="0" smtClean="0">
                <a:latin typeface="Calibri" panose="020F0502020204030204" pitchFamily="34" charset="0"/>
              </a:rPr>
              <a:t>firm </a:t>
            </a:r>
            <a:r>
              <a:rPr lang="en-US" altLang="en-US" sz="2000" dirty="0">
                <a:latin typeface="Calibri" panose="020F0502020204030204" pitchFamily="34" charset="0"/>
              </a:rPr>
              <a:t>has high P/E ratio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576638" y="2590800"/>
            <a:ext cx="4886325" cy="1223963"/>
            <a:chOff x="2157" y="1686"/>
            <a:chExt cx="3078" cy="771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8445" name="Rectangle 8"/>
            <p:cNvSpPr>
              <a:spLocks noChangeArrowheads="1"/>
            </p:cNvSpPr>
            <p:nvPr/>
          </p:nvSpPr>
          <p:spPr bwMode="auto">
            <a:xfrm>
              <a:off x="2157" y="1965"/>
              <a:ext cx="3078" cy="492"/>
            </a:xfrm>
            <a:prstGeom prst="round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Selling firm has low P/E ratio (due to low number of shares) </a:t>
              </a:r>
            </a:p>
          </p:txBody>
        </p:sp>
        <p:sp>
          <p:nvSpPr>
            <p:cNvPr id="18446" name="Line 9"/>
            <p:cNvSpPr>
              <a:spLocks noChangeShapeType="1"/>
            </p:cNvSpPr>
            <p:nvPr/>
          </p:nvSpPr>
          <p:spPr bwMode="auto">
            <a:xfrm>
              <a:off x="2982" y="1686"/>
              <a:ext cx="86" cy="23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81038" y="3896100"/>
            <a:ext cx="4886325" cy="1204913"/>
            <a:chOff x="333" y="2544"/>
            <a:chExt cx="3078" cy="75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333" y="2811"/>
              <a:ext cx="3078" cy="492"/>
            </a:xfrm>
            <a:prstGeom prst="round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After merger, acquiring firm has short term EPS rise</a:t>
              </a:r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 flipH="1">
              <a:off x="2686" y="2544"/>
              <a:ext cx="150" cy="23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033838" y="5218188"/>
            <a:ext cx="4886325" cy="1152528"/>
            <a:chOff x="2445" y="3123"/>
            <a:chExt cx="3078" cy="72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8441" name="Rectangle 14"/>
            <p:cNvSpPr>
              <a:spLocks noChangeArrowheads="1"/>
            </p:cNvSpPr>
            <p:nvPr/>
          </p:nvSpPr>
          <p:spPr bwMode="auto">
            <a:xfrm>
              <a:off x="2445" y="3357"/>
              <a:ext cx="3078" cy="492"/>
            </a:xfrm>
            <a:prstGeom prst="round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Long term, acquirer will have slower than normal EPS growth due to share dilution.</a:t>
              </a:r>
            </a:p>
          </p:txBody>
        </p:sp>
        <p:sp>
          <p:nvSpPr>
            <p:cNvPr id="18442" name="Line 15"/>
            <p:cNvSpPr>
              <a:spLocks noChangeShapeType="1"/>
            </p:cNvSpPr>
            <p:nvPr/>
          </p:nvSpPr>
          <p:spPr bwMode="auto">
            <a:xfrm>
              <a:off x="2838" y="3123"/>
              <a:ext cx="134" cy="182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0313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Dubious Reasons for Mergers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5638800" cy="609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dirty="0" smtClean="0"/>
              <a:t>The Bootstrap Game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78796"/>
              </p:ext>
            </p:extLst>
          </p:nvPr>
        </p:nvGraphicFramePr>
        <p:xfrm>
          <a:off x="723899" y="2453640"/>
          <a:ext cx="7696201" cy="402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97885"/>
                <a:gridCol w="1899438"/>
                <a:gridCol w="1760456"/>
                <a:gridCol w="2038422"/>
              </a:tblGrid>
              <a:tr h="7564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World Enterprises (before merger)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Muck and Slurry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World Enterprises (after buying Muck and Slurry)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261839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EPS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$2.00 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$2.00 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$2.67 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24729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Price per share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$40.00 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$20.00 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$40.00 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24729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P/E Ratio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24729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Number of shares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             100,000 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           100,000 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               150,000 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24729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Total earnings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$200,000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$200,000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$400,000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24729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Total market value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$4,000,000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$2,000,000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$6,000,000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793275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Current earnings per dollar invested in stock 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$0.05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$0.10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$0.067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6247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Mechanics of a Merger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u="sng" dirty="0" smtClean="0"/>
              <a:t>Forms of Acquisition</a:t>
            </a:r>
          </a:p>
          <a:p>
            <a:r>
              <a:rPr lang="en-US" altLang="en-US" sz="2800" dirty="0" smtClean="0"/>
              <a:t>“Merger” – </a:t>
            </a:r>
            <a:r>
              <a:rPr lang="en-US" sz="2800" dirty="0"/>
              <a:t>Combination of </a:t>
            </a:r>
            <a:r>
              <a:rPr lang="en-US" sz="2800" dirty="0" smtClean="0"/>
              <a:t>two firms </a:t>
            </a:r>
            <a:r>
              <a:rPr lang="en-US" sz="2800" dirty="0"/>
              <a:t>into one, with </a:t>
            </a:r>
            <a:r>
              <a:rPr lang="en-US" sz="2800" dirty="0" smtClean="0"/>
              <a:t>the acquirer assuming assets </a:t>
            </a:r>
            <a:r>
              <a:rPr lang="en-US" sz="2800" dirty="0"/>
              <a:t>and liabilities </a:t>
            </a:r>
            <a:r>
              <a:rPr lang="en-US" sz="2800" dirty="0" smtClean="0"/>
              <a:t>of the target </a:t>
            </a:r>
            <a:r>
              <a:rPr lang="en-US" sz="2800" dirty="0" smtClean="0"/>
              <a:t>firm</a:t>
            </a:r>
            <a:endParaRPr lang="en-US" sz="2800" dirty="0" smtClean="0"/>
          </a:p>
          <a:p>
            <a:r>
              <a:rPr lang="en-US" altLang="en-US" sz="2800" dirty="0" smtClean="0"/>
              <a:t>Tender Offer </a:t>
            </a:r>
            <a:r>
              <a:rPr lang="en-US" altLang="en-US" sz="2800" dirty="0"/>
              <a:t>– </a:t>
            </a:r>
            <a:r>
              <a:rPr lang="en-US" sz="2800" dirty="0"/>
              <a:t>Takeover attempt </a:t>
            </a:r>
            <a:r>
              <a:rPr lang="en-US" sz="2800" dirty="0" smtClean="0"/>
              <a:t>in which </a:t>
            </a:r>
            <a:r>
              <a:rPr lang="en-US" sz="2800" dirty="0"/>
              <a:t>outsiders </a:t>
            </a:r>
            <a:r>
              <a:rPr lang="en-US" sz="2800" dirty="0" smtClean="0"/>
              <a:t>directly offer </a:t>
            </a:r>
            <a:r>
              <a:rPr lang="en-US" sz="2800" dirty="0"/>
              <a:t>to buy the stock </a:t>
            </a:r>
            <a:r>
              <a:rPr lang="en-US" sz="2800" dirty="0" smtClean="0"/>
              <a:t>of the </a:t>
            </a:r>
            <a:r>
              <a:rPr lang="en-US" sz="2800" dirty="0"/>
              <a:t>firm’s </a:t>
            </a:r>
            <a:r>
              <a:rPr lang="en-US" sz="2800" dirty="0" smtClean="0"/>
              <a:t>shareholders</a:t>
            </a:r>
            <a:endParaRPr lang="en-US" sz="2800" dirty="0" smtClean="0"/>
          </a:p>
          <a:p>
            <a:r>
              <a:rPr lang="en-US" altLang="en-US" sz="2800" dirty="0"/>
              <a:t>Acquisition – </a:t>
            </a:r>
            <a:r>
              <a:rPr lang="en-US" sz="2800" dirty="0" smtClean="0"/>
              <a:t>Takeover </a:t>
            </a:r>
            <a:r>
              <a:rPr lang="en-US" sz="2800" dirty="0"/>
              <a:t>of a firm </a:t>
            </a:r>
            <a:r>
              <a:rPr lang="en-US" sz="2800" dirty="0" smtClean="0"/>
              <a:t>by purchase </a:t>
            </a:r>
            <a:r>
              <a:rPr lang="en-US" sz="2800" dirty="0"/>
              <a:t>of that </a:t>
            </a:r>
            <a:r>
              <a:rPr lang="en-US" sz="2800" dirty="0" smtClean="0"/>
              <a:t>firm’s common </a:t>
            </a:r>
            <a:r>
              <a:rPr lang="en-US" sz="2800" dirty="0"/>
              <a:t>stock or </a:t>
            </a:r>
            <a:r>
              <a:rPr lang="en-US" sz="2800" dirty="0" smtClean="0"/>
              <a:t>assets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6308213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Evaluating Mergers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572000"/>
          </a:xfrm>
          <a:noFill/>
        </p:spPr>
        <p:txBody>
          <a:bodyPr/>
          <a:lstStyle/>
          <a:p>
            <a:r>
              <a:rPr lang="en-US" altLang="en-US" dirty="0" smtClean="0"/>
              <a:t>Questions</a:t>
            </a:r>
          </a:p>
          <a:p>
            <a:pPr lvl="1"/>
            <a:r>
              <a:rPr lang="en-US" altLang="en-US" dirty="0" smtClean="0"/>
              <a:t>Is there an overall economic gain to the merger?</a:t>
            </a:r>
          </a:p>
          <a:p>
            <a:pPr lvl="1"/>
            <a:r>
              <a:rPr lang="en-US" altLang="en-US" dirty="0" smtClean="0"/>
              <a:t>Do the terms of the merger make the company and its shareholders better off</a:t>
            </a:r>
            <a:r>
              <a:rPr lang="en-US" altLang="en-US" dirty="0" smtClean="0"/>
              <a:t>?</a:t>
            </a:r>
          </a:p>
          <a:p>
            <a:pPr lvl="1"/>
            <a:endParaRPr lang="en-US" altLang="en-US" dirty="0"/>
          </a:p>
          <a:p>
            <a:pPr marL="457200" lvl="1" indent="-457200" algn="ctr">
              <a:buNone/>
            </a:pPr>
            <a:r>
              <a:rPr lang="en-US" altLang="en-US" sz="4000" dirty="0" smtClean="0"/>
              <a:t>PV(</a:t>
            </a:r>
            <a:r>
              <a:rPr lang="en-US" altLang="en-US" sz="4000" i="1" dirty="0" smtClean="0"/>
              <a:t>AB</a:t>
            </a:r>
            <a:r>
              <a:rPr lang="en-US" altLang="en-US" sz="4000" dirty="0" smtClean="0"/>
              <a:t>) &gt; PV(</a:t>
            </a:r>
            <a:r>
              <a:rPr lang="en-US" altLang="en-US" sz="4000" i="1" dirty="0" smtClean="0"/>
              <a:t>A</a:t>
            </a:r>
            <a:r>
              <a:rPr lang="en-US" altLang="en-US" sz="4000" dirty="0" smtClean="0"/>
              <a:t>) + PV(</a:t>
            </a:r>
            <a:r>
              <a:rPr lang="en-US" altLang="en-US" sz="4000" i="1" dirty="0" smtClean="0"/>
              <a:t>B</a:t>
            </a:r>
            <a:r>
              <a:rPr lang="en-US" altLang="en-US" sz="4000" dirty="0" smtClean="0"/>
              <a:t>)</a:t>
            </a:r>
            <a:endParaRPr lang="en-US" altLang="en-US" sz="4000" dirty="0" smtClean="0"/>
          </a:p>
          <a:p>
            <a:pPr lvl="1">
              <a:buFont typeface="Wingdings" pitchFamily="2" charset="2"/>
              <a:buNone/>
            </a:pPr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8982724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Evaluating Mergers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02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noFill/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en-US" b="1" dirty="0" smtClean="0"/>
                  <a:t>Economic Gain</a:t>
                </a:r>
              </a:p>
              <a:p>
                <a:endParaRPr lang="en-US" altLang="en-US" dirty="0"/>
              </a:p>
              <a:p>
                <a:pPr marL="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b="0" i="0" smtClean="0">
                          <a:latin typeface="Cambria Math"/>
                        </a:rPr>
                        <m:t>Economic</m:t>
                      </m:r>
                      <m:r>
                        <a:rPr lang="en-US" alt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b="0" i="0" smtClean="0">
                          <a:latin typeface="Cambria Math"/>
                        </a:rPr>
                        <m:t>gain</m:t>
                      </m:r>
                    </m:oMath>
                  </m:oMathPara>
                </a14:m>
                <a:endParaRPr lang="en-US" altLang="en-US" b="0" i="0" dirty="0" smtClean="0">
                  <a:latin typeface="Cambria Math"/>
                </a:endParaRPr>
              </a:p>
              <a:p>
                <a:pPr marL="137160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en-US" b="0" i="0" smtClean="0">
                          <a:latin typeface="Cambria Math"/>
                        </a:rPr>
                        <m:t>PV</m:t>
                      </m:r>
                      <m:d>
                        <m:dPr>
                          <m:ctrlPr>
                            <a:rPr lang="en-US" altLang="en-US" b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increased</m:t>
                          </m:r>
                          <m:r>
                            <a:rPr lang="en-US" alt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earnings</m:t>
                          </m:r>
                        </m:e>
                      </m:d>
                    </m:oMath>
                  </m:oMathPara>
                </a14:m>
                <a:endParaRPr lang="en-US" altLang="en-US" b="0" dirty="0" smtClean="0">
                  <a:latin typeface="Cambria Math"/>
                </a:endParaRPr>
              </a:p>
              <a:p>
                <a:pPr marL="137160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altLang="en-US" b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new</m:t>
                          </m:r>
                          <m:r>
                            <a:rPr lang="en-US" alt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cash</m:t>
                          </m:r>
                          <m:r>
                            <a:rPr lang="en-US" alt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flows</m:t>
                          </m:r>
                          <m:r>
                            <a:rPr lang="en-US" alt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from</m:t>
                          </m:r>
                          <m:r>
                            <a:rPr lang="en-US" alt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synergies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discount</m:t>
                          </m:r>
                          <m:r>
                            <a:rPr lang="en-US" alt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en-US" b="0" i="0" smtClean="0">
                              <a:latin typeface="Cambria Math"/>
                            </a:rPr>
                            <m:t>rate</m:t>
                          </m:r>
                        </m:den>
                      </m:f>
                    </m:oMath>
                  </m:oMathPara>
                </a14:m>
                <a:endParaRPr lang="en-US" altLang="en-US" dirty="0" smtClean="0"/>
              </a:p>
            </p:txBody>
          </p:sp>
        </mc:Choice>
        <mc:Fallback>
          <p:sp>
            <p:nvSpPr>
              <p:cNvPr id="4102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3"/>
                <a:stretch>
                  <a:fillRect l="-2039" t="-1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5896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Evaluating Mergers</a:t>
            </a:r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altLang="en-US" b="1" i="1" u="sng" dirty="0" smtClean="0"/>
              <a:t>Example </a:t>
            </a:r>
            <a:endParaRPr lang="en-US" altLang="en-US" b="1" i="1" u="sng" dirty="0" smtClean="0"/>
          </a:p>
          <a:p>
            <a:pPr marL="457200" indent="0">
              <a:buFont typeface="Wingdings" pitchFamily="2" charset="2"/>
              <a:buNone/>
            </a:pPr>
            <a:r>
              <a:rPr lang="en-US" altLang="en-US" sz="2800" i="1" dirty="0" smtClean="0"/>
              <a:t>Given </a:t>
            </a:r>
            <a:r>
              <a:rPr lang="en-US" altLang="en-US" sz="2800" i="1" dirty="0" smtClean="0"/>
              <a:t>a 20% cost of funds, what is the economic gain, if any, of the merger listed below?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90700" y="5219700"/>
                <a:ext cx="5562600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Economic</m:t>
                      </m:r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gain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.20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=$20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00" y="5219700"/>
                <a:ext cx="5562600" cy="9002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53131"/>
              </p:ext>
            </p:extLst>
          </p:nvPr>
        </p:nvGraphicFramePr>
        <p:xfrm>
          <a:off x="1447800" y="3124200"/>
          <a:ext cx="6248400" cy="17526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05000"/>
                <a:gridCol w="1085850"/>
                <a:gridCol w="1085850"/>
                <a:gridCol w="1085850"/>
                <a:gridCol w="1085850"/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alibri" panose="020F0502020204030204" pitchFamily="34" charset="0"/>
                        </a:rPr>
                        <a:t>Cislunar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 Foods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alibri" panose="020F0502020204030204" pitchFamily="34" charset="0"/>
                        </a:rPr>
                        <a:t>Targetco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Combined Company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Revenues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$172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(+2)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Operating costs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132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(-2)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Earnings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$32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$40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(+4)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668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Evaluating Mergers</a:t>
            </a:r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772400" cy="10668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 </a:t>
            </a:r>
            <a:endParaRPr lang="en-US" altLang="en-US" b="1" i="1" u="sng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i="1" dirty="0" err="1" smtClean="0"/>
              <a:t>Cislunar</a:t>
            </a:r>
            <a:r>
              <a:rPr lang="en-US" altLang="en-US" sz="2800" i="1" dirty="0" smtClean="0"/>
              <a:t> </a:t>
            </a:r>
            <a:r>
              <a:rPr lang="en-US" altLang="en-US" sz="2800" i="1" dirty="0" smtClean="0"/>
              <a:t>– </a:t>
            </a:r>
            <a:r>
              <a:rPr lang="en-US" altLang="en-US" sz="2800" i="1" dirty="0" err="1" smtClean="0"/>
              <a:t>Targetco</a:t>
            </a:r>
            <a:r>
              <a:rPr lang="en-US" altLang="en-US" sz="2800" i="1" dirty="0" smtClean="0"/>
              <a:t> </a:t>
            </a:r>
            <a:r>
              <a:rPr lang="en-US" altLang="en-US" sz="2800" i="1" dirty="0" smtClean="0"/>
              <a:t>Merger Analysis</a:t>
            </a:r>
            <a:endParaRPr lang="en-US" altLang="en-US" sz="2800" i="1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2296886"/>
            <a:ext cx="9067800" cy="4561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84120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Evaluating Mergers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altLang="en-US" b="1" dirty="0" smtClean="0"/>
              <a:t>Estimated </a:t>
            </a:r>
            <a:r>
              <a:rPr lang="en-US" altLang="en-US" b="1" dirty="0" smtClean="0"/>
              <a:t>Net Gain</a:t>
            </a:r>
          </a:p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r>
              <a:rPr lang="en-US" altLang="en-US" dirty="0" smtClean="0"/>
              <a:t>Estimated net gain = </a:t>
            </a:r>
          </a:p>
          <a:p>
            <a:pPr marL="0" indent="0">
              <a:buNone/>
            </a:pPr>
            <a:r>
              <a:rPr lang="en-US" altLang="en-US" dirty="0" smtClean="0"/>
              <a:t>DCF valuation of target including synergies − cash required for acquisition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759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21.1	Sensible Motives for Mergers</a:t>
            </a:r>
          </a:p>
          <a:p>
            <a:pPr marL="0" indent="0">
              <a:buNone/>
            </a:pPr>
            <a:r>
              <a:rPr lang="en-US" altLang="en-US" sz="2800" dirty="0" smtClean="0"/>
              <a:t>21.2	Dubious Reasons for Mergers</a:t>
            </a:r>
          </a:p>
          <a:p>
            <a:pPr marL="0" indent="0">
              <a:buNone/>
            </a:pPr>
            <a:r>
              <a:rPr lang="en-US" altLang="en-US" sz="2800" dirty="0" smtClean="0"/>
              <a:t>21.3	The Mechanics of  a Merger	</a:t>
            </a:r>
          </a:p>
          <a:p>
            <a:pPr marL="0" indent="0">
              <a:buNone/>
            </a:pPr>
            <a:r>
              <a:rPr lang="en-US" altLang="en-US" sz="2800" dirty="0" smtClean="0"/>
              <a:t>21.4	Evaluating Mergers</a:t>
            </a:r>
          </a:p>
          <a:p>
            <a:pPr marL="0" indent="0">
              <a:buNone/>
            </a:pPr>
            <a:r>
              <a:rPr lang="en-US" altLang="en-US" sz="2800" dirty="0" smtClean="0"/>
              <a:t>21.5	The Market for Corporate Control </a:t>
            </a:r>
          </a:p>
          <a:p>
            <a:pPr marL="0" indent="0">
              <a:buNone/>
            </a:pPr>
            <a:r>
              <a:rPr lang="en-US" altLang="en-US" sz="2800" dirty="0" smtClean="0"/>
              <a:t>21.6	Proxy Contests </a:t>
            </a:r>
          </a:p>
          <a:p>
            <a:pPr marL="0" indent="0">
              <a:buNone/>
            </a:pPr>
            <a:r>
              <a:rPr lang="en-US" altLang="en-US" sz="2800" dirty="0" smtClean="0"/>
              <a:t>21.7	Takeovers</a:t>
            </a:r>
          </a:p>
          <a:p>
            <a:pPr marL="0" indent="0">
              <a:buNone/>
            </a:pPr>
            <a:r>
              <a:rPr lang="en-US" altLang="en-US" sz="2800" dirty="0" smtClean="0"/>
              <a:t>21.8	Leveraged Buyouts</a:t>
            </a:r>
          </a:p>
          <a:p>
            <a:pPr marL="0" indent="0">
              <a:buNone/>
            </a:pPr>
            <a:r>
              <a:rPr lang="en-US" altLang="en-US" sz="2800" dirty="0" smtClean="0"/>
              <a:t>21.9	Divestitures, Spin-Offs, and Carve-Outs</a:t>
            </a:r>
          </a:p>
          <a:p>
            <a:pPr marL="0" indent="0">
              <a:buNone/>
            </a:pPr>
            <a:r>
              <a:rPr lang="en-US" altLang="en-US" sz="2800" dirty="0" smtClean="0"/>
              <a:t>21.10	The Benefits and Costs of Mergers</a:t>
            </a:r>
          </a:p>
        </p:txBody>
      </p:sp>
    </p:spTree>
    <p:extLst>
      <p:ext uri="{BB962C8B-B14F-4D97-AF65-F5344CB8AC3E}">
        <p14:creationId xmlns:p14="http://schemas.microsoft.com/office/powerpoint/2010/main" val="374334833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Merger Market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8001000" cy="2667000"/>
          </a:xfrm>
          <a:noFill/>
        </p:spPr>
        <p:txBody>
          <a:bodyPr/>
          <a:lstStyle/>
          <a:p>
            <a:pPr lvl="1"/>
            <a:r>
              <a:rPr lang="en-US" altLang="en-US" smtClean="0"/>
              <a:t>Proxy battle for control of the board of directors</a:t>
            </a:r>
          </a:p>
          <a:p>
            <a:pPr lvl="1"/>
            <a:r>
              <a:rPr lang="en-US" altLang="en-US" smtClean="0"/>
              <a:t>Firm purchased by another firm</a:t>
            </a:r>
          </a:p>
          <a:p>
            <a:pPr lvl="1"/>
            <a:r>
              <a:rPr lang="en-US" altLang="en-US" smtClean="0"/>
              <a:t>Leveraged buyout by a group of investors</a:t>
            </a:r>
          </a:p>
          <a:p>
            <a:pPr lvl="1"/>
            <a:r>
              <a:rPr lang="en-US" altLang="en-US" smtClean="0"/>
              <a:t>Divestiture of all or part of the firm’s business units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96938" y="1529557"/>
            <a:ext cx="701992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latin typeface="Calibri" panose="020F0502020204030204" pitchFamily="34" charset="0"/>
              </a:rPr>
              <a:t>Methods to Change Management</a:t>
            </a:r>
          </a:p>
        </p:txBody>
      </p:sp>
    </p:spTree>
    <p:extLst>
      <p:ext uri="{BB962C8B-B14F-4D97-AF65-F5344CB8AC3E}">
        <p14:creationId xmlns:p14="http://schemas.microsoft.com/office/powerpoint/2010/main" val="324434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Proxy Contests</a:t>
            </a:r>
          </a:p>
        </p:txBody>
      </p:sp>
      <p:sp>
        <p:nvSpPr>
          <p:cNvPr id="161796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305800" cy="3733800"/>
          </a:xfrm>
        </p:spPr>
        <p:txBody>
          <a:bodyPr/>
          <a:lstStyle/>
          <a:p>
            <a:pPr lvl="1"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3200" b="1" dirty="0" smtClean="0"/>
              <a:t>Proxy</a:t>
            </a:r>
          </a:p>
          <a:p>
            <a:pPr lvl="2"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The </a:t>
            </a:r>
            <a:r>
              <a:rPr lang="en-US" altLang="en-US" sz="2800" dirty="0" smtClean="0"/>
              <a:t>right to vote another shareholder’s shares</a:t>
            </a:r>
          </a:p>
          <a:p>
            <a:pPr lvl="1"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3200" b="1" dirty="0" smtClean="0"/>
              <a:t>Proxy </a:t>
            </a:r>
            <a:r>
              <a:rPr lang="en-US" altLang="en-US" sz="3200" b="1" dirty="0" smtClean="0"/>
              <a:t>Contests</a:t>
            </a:r>
          </a:p>
          <a:p>
            <a:pPr lvl="2"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Takeover </a:t>
            </a:r>
            <a:r>
              <a:rPr lang="en-US" altLang="en-US" sz="2800" dirty="0" smtClean="0"/>
              <a:t>attempt in which outsiders compete </a:t>
            </a:r>
            <a:r>
              <a:rPr lang="en-US" altLang="en-US" sz="2800" dirty="0" smtClean="0"/>
              <a:t>with management </a:t>
            </a:r>
            <a:r>
              <a:rPr lang="en-US" altLang="en-US" sz="2800" dirty="0" smtClean="0"/>
              <a:t>for shareholders’ votes </a:t>
            </a:r>
          </a:p>
          <a:p>
            <a:pPr lvl="1"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3200" b="1" dirty="0" smtClean="0"/>
              <a:t>Proxy </a:t>
            </a:r>
            <a:r>
              <a:rPr lang="en-US" altLang="en-US" sz="3200" b="1" dirty="0" smtClean="0"/>
              <a:t>Access (2010</a:t>
            </a:r>
            <a:r>
              <a:rPr lang="en-US" altLang="en-US" sz="3200" b="1" dirty="0" smtClean="0"/>
              <a:t>)</a:t>
            </a:r>
            <a:r>
              <a:rPr lang="en-US" altLang="en-US" sz="3200" b="1" dirty="0" smtClean="0"/>
              <a:t>	</a:t>
            </a:r>
          </a:p>
        </p:txBody>
      </p:sp>
      <p:sp>
        <p:nvSpPr>
          <p:cNvPr id="1617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17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09800" y="5486400"/>
            <a:ext cx="480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800" i="1" dirty="0">
                <a:latin typeface="Calibri" panose="020F0502020204030204" pitchFamily="34" charset="0"/>
              </a:rPr>
              <a:t>Problem with Proxy Contests?</a:t>
            </a:r>
          </a:p>
        </p:txBody>
      </p:sp>
    </p:spTree>
    <p:extLst>
      <p:ext uri="{BB962C8B-B14F-4D97-AF65-F5344CB8AC3E}">
        <p14:creationId xmlns:p14="http://schemas.microsoft.com/office/powerpoint/2010/main" val="63009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Merger Market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71600" y="1371600"/>
            <a:ext cx="6629400" cy="609600"/>
          </a:xfrm>
          <a:noFill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b="1" i="1" u="sng" smtClean="0"/>
              <a:t>Tools Used To Acquire Companies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93738" y="1990725"/>
            <a:ext cx="2284412" cy="887413"/>
            <a:chOff x="437" y="1254"/>
            <a:chExt cx="1439" cy="559"/>
          </a:xfrm>
        </p:grpSpPr>
        <p:sp>
          <p:nvSpPr>
            <p:cNvPr id="21526" name="Rectangle 7"/>
            <p:cNvSpPr>
              <a:spLocks noChangeArrowheads="1"/>
            </p:cNvSpPr>
            <p:nvPr/>
          </p:nvSpPr>
          <p:spPr bwMode="auto">
            <a:xfrm>
              <a:off x="437" y="1493"/>
              <a:ext cx="1238" cy="32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Proxy Contest</a:t>
              </a:r>
            </a:p>
          </p:txBody>
        </p:sp>
        <p:sp>
          <p:nvSpPr>
            <p:cNvPr id="21527" name="Line 8"/>
            <p:cNvSpPr>
              <a:spLocks noChangeShapeType="1"/>
            </p:cNvSpPr>
            <p:nvPr/>
          </p:nvSpPr>
          <p:spPr bwMode="auto">
            <a:xfrm flipH="1">
              <a:off x="1678" y="1254"/>
              <a:ext cx="198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303338" y="1990725"/>
            <a:ext cx="2360612" cy="2106613"/>
            <a:chOff x="821" y="1254"/>
            <a:chExt cx="1487" cy="1327"/>
          </a:xfrm>
        </p:grpSpPr>
        <p:sp>
          <p:nvSpPr>
            <p:cNvPr id="21524" name="Rectangle 10"/>
            <p:cNvSpPr>
              <a:spLocks noChangeArrowheads="1"/>
            </p:cNvSpPr>
            <p:nvPr/>
          </p:nvSpPr>
          <p:spPr bwMode="auto">
            <a:xfrm>
              <a:off x="821" y="2261"/>
              <a:ext cx="1238" cy="32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Acquisition</a:t>
              </a:r>
            </a:p>
          </p:txBody>
        </p:sp>
        <p:sp>
          <p:nvSpPr>
            <p:cNvPr id="21525" name="Line 11"/>
            <p:cNvSpPr>
              <a:spLocks noChangeShapeType="1"/>
            </p:cNvSpPr>
            <p:nvPr/>
          </p:nvSpPr>
          <p:spPr bwMode="auto">
            <a:xfrm flipH="1">
              <a:off x="1870" y="1254"/>
              <a:ext cx="438" cy="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217738" y="2066925"/>
            <a:ext cx="2055812" cy="3733801"/>
            <a:chOff x="1397" y="1302"/>
            <a:chExt cx="1295" cy="2352"/>
          </a:xfrm>
        </p:grpSpPr>
        <p:sp>
          <p:nvSpPr>
            <p:cNvPr id="21522" name="Rectangle 13"/>
            <p:cNvSpPr>
              <a:spLocks noChangeArrowheads="1"/>
            </p:cNvSpPr>
            <p:nvPr/>
          </p:nvSpPr>
          <p:spPr bwMode="auto">
            <a:xfrm>
              <a:off x="1397" y="3077"/>
              <a:ext cx="1238" cy="57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Leveraged Buy-Out</a:t>
              </a:r>
            </a:p>
          </p:txBody>
        </p:sp>
        <p:sp>
          <p:nvSpPr>
            <p:cNvPr id="21523" name="Line 14"/>
            <p:cNvSpPr>
              <a:spLocks noChangeShapeType="1"/>
            </p:cNvSpPr>
            <p:nvPr/>
          </p:nvSpPr>
          <p:spPr bwMode="auto">
            <a:xfrm flipH="1">
              <a:off x="2206" y="1302"/>
              <a:ext cx="486" cy="17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733925" y="2066925"/>
            <a:ext cx="2192338" cy="3733801"/>
            <a:chOff x="2982" y="1302"/>
            <a:chExt cx="1381" cy="2352"/>
          </a:xfrm>
        </p:grpSpPr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3125" y="3077"/>
              <a:ext cx="1238" cy="57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Management Buy-Out</a:t>
              </a:r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2982" y="1302"/>
              <a:ext cx="422" cy="17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572125" y="2066925"/>
            <a:ext cx="2039938" cy="2030413"/>
            <a:chOff x="3510" y="1302"/>
            <a:chExt cx="1285" cy="1279"/>
          </a:xfrm>
        </p:grpSpPr>
        <p:sp>
          <p:nvSpPr>
            <p:cNvPr id="21518" name="Rectangle 19"/>
            <p:cNvSpPr>
              <a:spLocks noChangeArrowheads="1"/>
            </p:cNvSpPr>
            <p:nvPr/>
          </p:nvSpPr>
          <p:spPr bwMode="auto">
            <a:xfrm>
              <a:off x="3557" y="2261"/>
              <a:ext cx="1238" cy="32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Merger</a:t>
              </a:r>
            </a:p>
          </p:txBody>
        </p:sp>
        <p:sp>
          <p:nvSpPr>
            <p:cNvPr id="21519" name="Line 20"/>
            <p:cNvSpPr>
              <a:spLocks noChangeShapeType="1"/>
            </p:cNvSpPr>
            <p:nvPr/>
          </p:nvSpPr>
          <p:spPr bwMode="auto">
            <a:xfrm>
              <a:off x="3510" y="1302"/>
              <a:ext cx="326" cy="9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715125" y="1990725"/>
            <a:ext cx="2039938" cy="887413"/>
            <a:chOff x="4230" y="1254"/>
            <a:chExt cx="1285" cy="559"/>
          </a:xfrm>
        </p:grpSpPr>
        <p:sp>
          <p:nvSpPr>
            <p:cNvPr id="21516" name="Rectangle 22"/>
            <p:cNvSpPr>
              <a:spLocks noChangeArrowheads="1"/>
            </p:cNvSpPr>
            <p:nvPr/>
          </p:nvSpPr>
          <p:spPr bwMode="auto">
            <a:xfrm>
              <a:off x="4277" y="1493"/>
              <a:ext cx="1238" cy="32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Tender Offer</a:t>
              </a:r>
            </a:p>
          </p:txBody>
        </p:sp>
        <p:sp>
          <p:nvSpPr>
            <p:cNvPr id="21517" name="Line 23"/>
            <p:cNvSpPr>
              <a:spLocks noChangeShapeType="1"/>
            </p:cNvSpPr>
            <p:nvPr/>
          </p:nvSpPr>
          <p:spPr bwMode="auto">
            <a:xfrm>
              <a:off x="4230" y="1254"/>
              <a:ext cx="86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520999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Merger Tactics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b="1" u="sng" dirty="0" smtClean="0"/>
              <a:t>White Knight</a:t>
            </a:r>
            <a:r>
              <a:rPr lang="en-US" altLang="en-US" sz="2800" dirty="0" smtClean="0"/>
              <a:t> - Friendly potential acquirer sought by a target company threatened by an unwelcome </a:t>
            </a:r>
            <a:r>
              <a:rPr lang="en-US" altLang="en-US" sz="2800" dirty="0" smtClean="0"/>
              <a:t>suitor</a:t>
            </a: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u="sng" dirty="0" smtClean="0"/>
              <a:t>Shark Repellent</a:t>
            </a:r>
            <a:r>
              <a:rPr lang="en-US" altLang="en-US" sz="2800" dirty="0" smtClean="0"/>
              <a:t> - Amendments to a company charter made to forestall takeover </a:t>
            </a:r>
            <a:r>
              <a:rPr lang="en-US" altLang="en-US" sz="2800" dirty="0" smtClean="0"/>
              <a:t>attempts</a:t>
            </a: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u="sng" dirty="0" smtClean="0"/>
              <a:t>Poison Pill</a:t>
            </a:r>
            <a:r>
              <a:rPr lang="en-US" altLang="en-US" sz="2800" dirty="0" smtClean="0"/>
              <a:t> - Measure taken by a target firm to avoid acquisition; for example, the right for existing shareholders to buy additional shares at an attractive price if a bidder acquires a large </a:t>
            </a:r>
            <a:r>
              <a:rPr lang="en-US" altLang="en-US" sz="2800" dirty="0" smtClean="0"/>
              <a:t>holding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4959557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99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Leveraged Buy-Outs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dirty="0" smtClean="0"/>
              <a:t>Unique Features of LBOs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446338" y="2598738"/>
            <a:ext cx="4479925" cy="10527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alibri" panose="020F0502020204030204" pitchFamily="34" charset="0"/>
              </a:rPr>
              <a:t>Large portion of buy-out financed by debt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446338" y="4662230"/>
            <a:ext cx="4479925" cy="10527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Shares of the LBO no longer trade on the open market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4572000" y="3787775"/>
            <a:ext cx="0" cy="7842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861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Leveraged Buy-Outs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2241698"/>
            <a:ext cx="36957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L</a:t>
            </a:r>
            <a:r>
              <a:rPr lang="en-US" sz="2800" b="1" dirty="0" smtClean="0">
                <a:latin typeface="Calibri" panose="020F0502020204030204" pitchFamily="34" charset="0"/>
              </a:rPr>
              <a:t>everaged </a:t>
            </a:r>
            <a:r>
              <a:rPr lang="en-US" sz="2800" b="1" dirty="0">
                <a:latin typeface="Calibri" panose="020F0502020204030204" pitchFamily="34" charset="0"/>
              </a:rPr>
              <a:t>buyout (LBO)</a:t>
            </a:r>
          </a:p>
          <a:p>
            <a:r>
              <a:rPr lang="en-US" dirty="0">
                <a:latin typeface="Calibri" panose="020F0502020204030204" pitchFamily="34" charset="0"/>
              </a:rPr>
              <a:t>Acquisition of the firm</a:t>
            </a:r>
          </a:p>
          <a:p>
            <a:r>
              <a:rPr lang="en-US" dirty="0">
                <a:latin typeface="Calibri" panose="020F0502020204030204" pitchFamily="34" charset="0"/>
              </a:rPr>
              <a:t>by a private group using</a:t>
            </a:r>
          </a:p>
          <a:p>
            <a:r>
              <a:rPr lang="en-US" dirty="0">
                <a:latin typeface="Calibri" panose="020F0502020204030204" pitchFamily="34" charset="0"/>
              </a:rPr>
              <a:t>substantial borrowed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funds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241698"/>
            <a:ext cx="36957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Management </a:t>
            </a:r>
            <a:r>
              <a:rPr lang="en-US" sz="2800" b="1" dirty="0">
                <a:latin typeface="Calibri" panose="020F0502020204030204" pitchFamily="34" charset="0"/>
              </a:rPr>
              <a:t>buyout</a:t>
            </a:r>
          </a:p>
          <a:p>
            <a:r>
              <a:rPr lang="en-US" sz="2800" b="1" dirty="0">
                <a:latin typeface="Calibri" panose="020F0502020204030204" pitchFamily="34" charset="0"/>
              </a:rPr>
              <a:t>(MBO)</a:t>
            </a:r>
          </a:p>
          <a:p>
            <a:r>
              <a:rPr lang="en-US" dirty="0">
                <a:latin typeface="Calibri" panose="020F0502020204030204" pitchFamily="34" charset="0"/>
              </a:rPr>
              <a:t>Acquisition of the firm by</a:t>
            </a:r>
          </a:p>
          <a:p>
            <a:r>
              <a:rPr lang="en-US" dirty="0">
                <a:latin typeface="Calibri" panose="020F0502020204030204" pitchFamily="34" charset="0"/>
              </a:rPr>
              <a:t>its own management in</a:t>
            </a:r>
          </a:p>
          <a:p>
            <a:r>
              <a:rPr lang="en-US" dirty="0">
                <a:latin typeface="Calibri" panose="020F0502020204030204" pitchFamily="34" charset="0"/>
              </a:rPr>
              <a:t>a leveraged </a:t>
            </a:r>
            <a:r>
              <a:rPr lang="en-US" dirty="0" smtClean="0">
                <a:latin typeface="Calibri" panose="020F0502020204030204" pitchFamily="34" charset="0"/>
              </a:rPr>
              <a:t>buyout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" y="2133600"/>
            <a:ext cx="3733800" cy="2539533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876800" y="2133600"/>
            <a:ext cx="3733800" cy="2539533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9278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Leveraged Buy-Outs</a:t>
            </a:r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2436813"/>
            <a:ext cx="7772400" cy="2973387"/>
          </a:xfrm>
          <a:noFill/>
        </p:spPr>
        <p:txBody>
          <a:bodyPr/>
          <a:lstStyle/>
          <a:p>
            <a:pPr lvl="1"/>
            <a:r>
              <a:rPr lang="en-US" altLang="en-US" smtClean="0"/>
              <a:t>Junk bond market</a:t>
            </a:r>
          </a:p>
          <a:p>
            <a:pPr lvl="1"/>
            <a:r>
              <a:rPr lang="en-US" altLang="en-US" smtClean="0"/>
              <a:t>Leverage and taxes</a:t>
            </a:r>
          </a:p>
          <a:p>
            <a:pPr lvl="1"/>
            <a:r>
              <a:rPr lang="en-US" altLang="en-US" smtClean="0"/>
              <a:t>Other stakeholders</a:t>
            </a:r>
          </a:p>
          <a:p>
            <a:pPr lvl="1"/>
            <a:r>
              <a:rPr lang="en-US" altLang="en-US" smtClean="0"/>
              <a:t>Leverage and incentives</a:t>
            </a:r>
          </a:p>
          <a:p>
            <a:pPr lvl="1"/>
            <a:r>
              <a:rPr lang="en-US" altLang="en-US" smtClean="0"/>
              <a:t>Free cash flow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685800" y="1751013"/>
            <a:ext cx="777240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 dirty="0">
                <a:latin typeface="Calibri" panose="020F0502020204030204" pitchFamily="34" charset="0"/>
              </a:rPr>
              <a:t>Potential Sources of Value in LBOs</a:t>
            </a:r>
          </a:p>
        </p:txBody>
      </p:sp>
    </p:spTree>
    <p:extLst>
      <p:ext uri="{BB962C8B-B14F-4D97-AF65-F5344CB8AC3E}">
        <p14:creationId xmlns:p14="http://schemas.microsoft.com/office/powerpoint/2010/main" val="133256676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7394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2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7394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2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7394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2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7394C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2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7394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/>
          <a:lstStyle/>
          <a:p>
            <a:r>
              <a:rPr lang="en-US" altLang="en-US" sz="3600" dirty="0" smtClean="0"/>
              <a:t>Divestitures, Spin-Offs, and Carve Outs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Divestiture – When a firm sells some of the assets to another entity as a going concern. </a:t>
            </a:r>
          </a:p>
          <a:p>
            <a:r>
              <a:rPr lang="en-US" altLang="en-US" sz="2800" smtClean="0"/>
              <a:t>Spin Off – The process of a business separating the ongoing operations of a unit of that business and giving the shareholders of the parent firm shares of the unit. The unit and parent function as separate entities. </a:t>
            </a:r>
          </a:p>
          <a:p>
            <a:r>
              <a:rPr lang="en-US" altLang="en-US" sz="2800" smtClean="0"/>
              <a:t>Carve Outs – Similar to a spin off, but the carve out issues shares of the new firm to the public. </a:t>
            </a:r>
          </a:p>
        </p:txBody>
      </p:sp>
    </p:spTree>
    <p:extLst>
      <p:ext uri="{BB962C8B-B14F-4D97-AF65-F5344CB8AC3E}">
        <p14:creationId xmlns:p14="http://schemas.microsoft.com/office/powerpoint/2010/main" val="253535583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Benefits and Cost of Mergers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Who Usually Benefits from the </a:t>
            </a:r>
            <a:r>
              <a:rPr lang="en-US" altLang="en-US" sz="2800" dirty="0" smtClean="0"/>
              <a:t>Merger</a:t>
            </a:r>
            <a:r>
              <a:rPr lang="en-US" altLang="en-US" sz="2800" dirty="0" smtClean="0"/>
              <a:t>?</a:t>
            </a:r>
          </a:p>
          <a:p>
            <a:pPr lvl="1"/>
            <a:r>
              <a:rPr lang="en-US" altLang="en-US" sz="2400" dirty="0" smtClean="0"/>
              <a:t>Shareholders of the target</a:t>
            </a:r>
          </a:p>
          <a:p>
            <a:pPr lvl="1"/>
            <a:r>
              <a:rPr lang="en-US" altLang="en-US" sz="2400" dirty="0" smtClean="0"/>
              <a:t>Lawyers &amp; </a:t>
            </a:r>
            <a:r>
              <a:rPr lang="en-US" altLang="en-US" sz="2400" dirty="0" smtClean="0"/>
              <a:t>brokers</a:t>
            </a:r>
            <a:endParaRPr lang="en-US" altLang="en-US" sz="2400" dirty="0" smtClean="0"/>
          </a:p>
          <a:p>
            <a:pPr lvl="1"/>
            <a:r>
              <a:rPr lang="en-US" altLang="en-US" sz="2400" dirty="0" smtClean="0"/>
              <a:t>The executives of the acquiring firm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Who Usually </a:t>
            </a:r>
            <a:r>
              <a:rPr lang="en-US" altLang="en-US" sz="2800" dirty="0" smtClean="0"/>
              <a:t>Loses in a Merger</a:t>
            </a:r>
            <a:r>
              <a:rPr lang="en-US" altLang="en-US" sz="2800" dirty="0" smtClean="0"/>
              <a:t>?</a:t>
            </a:r>
          </a:p>
          <a:p>
            <a:pPr lvl="1"/>
            <a:r>
              <a:rPr lang="en-US" altLang="en-US" sz="2400" dirty="0" smtClean="0"/>
              <a:t>Shareholders of the acquirer due to overpayment</a:t>
            </a:r>
          </a:p>
          <a:p>
            <a:pPr lvl="1"/>
            <a:r>
              <a:rPr lang="en-US" altLang="en-US" sz="2400" dirty="0" smtClean="0"/>
              <a:t>Executives on the target</a:t>
            </a:r>
          </a:p>
          <a:p>
            <a:pPr lvl="1"/>
            <a:r>
              <a:rPr lang="en-US" altLang="en-US" sz="2400" dirty="0" smtClean="0"/>
              <a:t>All employees due to restructuring</a:t>
            </a:r>
          </a:p>
        </p:txBody>
      </p:sp>
    </p:spTree>
    <p:extLst>
      <p:ext uri="{BB962C8B-B14F-4D97-AF65-F5344CB8AC3E}">
        <p14:creationId xmlns:p14="http://schemas.microsoft.com/office/powerpoint/2010/main" val="134333553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Mergers (1962-2013)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632750"/>
              </p:ext>
            </p:extLst>
          </p:nvPr>
        </p:nvGraphicFramePr>
        <p:xfrm>
          <a:off x="546366" y="1609724"/>
          <a:ext cx="7775320" cy="4562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213971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Recent Mergers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31" y="1828800"/>
            <a:ext cx="8991599" cy="3717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631624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Sensible Reasons for Mergers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09638" y="1371600"/>
            <a:ext cx="7772400" cy="2819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dirty="0" smtClean="0"/>
              <a:t>Economies of Scale</a:t>
            </a:r>
            <a:endParaRPr lang="en-US" altLang="en-US" dirty="0" smtClean="0"/>
          </a:p>
          <a:p>
            <a:pPr>
              <a:buFont typeface="Wingdings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sz="2800" dirty="0" smtClean="0"/>
              <a:t>A larger firm may be able to reduce its per unit cost by using excess capacity or spreading fixed costs across more units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062038" y="3273425"/>
            <a:ext cx="1152525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0" dirty="0">
                <a:latin typeface="Calibri" panose="020F0502020204030204" pitchFamily="34" charset="0"/>
              </a:rPr>
              <a:t>$</a:t>
            </a: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6472238" y="4645025"/>
            <a:ext cx="11525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>
                <a:latin typeface="Calibri" panose="020F0502020204030204" pitchFamily="34" charset="0"/>
              </a:rPr>
              <a:t>$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3957638" y="4111625"/>
            <a:ext cx="1152525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0">
                <a:latin typeface="Calibri" panose="020F0502020204030204" pitchFamily="34" charset="0"/>
              </a:rPr>
              <a:t>$</a:t>
            </a:r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4795838" y="3424238"/>
            <a:ext cx="3057525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i="1"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Reduces costs</a:t>
            </a:r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2390775" y="4800600"/>
            <a:ext cx="14700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4829175" y="4876800"/>
            <a:ext cx="14700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12393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9" grpId="0" autoUpdateAnimBg="0"/>
      <p:bldP spid="115720" grpId="0" autoUpdateAnimBg="0"/>
      <p:bldP spid="115721" grpId="0" autoUpdateAnimBg="0"/>
      <p:bldP spid="115722" grpId="0" animBg="1"/>
      <p:bldP spid="1157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Sensible Reasons for Mergers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b="1" dirty="0" smtClean="0"/>
              <a:t>Economies of Vertical Integration</a:t>
            </a:r>
          </a:p>
          <a:p>
            <a:pPr lvl="1"/>
            <a:r>
              <a:rPr lang="en-US" altLang="en-US" dirty="0" smtClean="0"/>
              <a:t>Control over suppliers “may” reduce costs</a:t>
            </a:r>
          </a:p>
          <a:p>
            <a:pPr lvl="1"/>
            <a:r>
              <a:rPr lang="en-US" altLang="en-US" dirty="0" smtClean="0"/>
              <a:t>Over integration can cause the opposite effect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81038" y="3119438"/>
            <a:ext cx="2981325" cy="3170238"/>
            <a:chOff x="429" y="1965"/>
            <a:chExt cx="1878" cy="1997"/>
          </a:xfrm>
        </p:grpSpPr>
        <p:sp>
          <p:nvSpPr>
            <p:cNvPr id="14348" name="Rectangle 7"/>
            <p:cNvSpPr>
              <a:spLocks noChangeArrowheads="1"/>
            </p:cNvSpPr>
            <p:nvPr/>
          </p:nvSpPr>
          <p:spPr bwMode="auto">
            <a:xfrm>
              <a:off x="570" y="1965"/>
              <a:ext cx="1638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 u="sng" dirty="0">
                  <a:latin typeface="Calibri" panose="020F0502020204030204" pitchFamily="34" charset="0"/>
                </a:rPr>
                <a:t>Pre-integration </a:t>
              </a:r>
              <a:r>
                <a:rPr lang="en-US" altLang="en-US" b="1" dirty="0">
                  <a:latin typeface="Calibri" panose="020F0502020204030204" pitchFamily="34" charset="0"/>
                </a:rPr>
                <a:t>(less efficient)</a:t>
              </a:r>
            </a:p>
          </p:txBody>
        </p:sp>
        <p:sp>
          <p:nvSpPr>
            <p:cNvPr id="14349" name="Rectangle 8"/>
            <p:cNvSpPr>
              <a:spLocks noChangeArrowheads="1"/>
            </p:cNvSpPr>
            <p:nvPr/>
          </p:nvSpPr>
          <p:spPr bwMode="auto">
            <a:xfrm>
              <a:off x="909" y="2541"/>
              <a:ext cx="1014" cy="32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Company</a:t>
              </a:r>
            </a:p>
          </p:txBody>
        </p:sp>
        <p:sp>
          <p:nvSpPr>
            <p:cNvPr id="14350" name="Rectangle 9"/>
            <p:cNvSpPr>
              <a:spLocks noChangeArrowheads="1"/>
            </p:cNvSpPr>
            <p:nvPr/>
          </p:nvSpPr>
          <p:spPr bwMode="auto">
            <a:xfrm>
              <a:off x="429" y="3268"/>
              <a:ext cx="294" cy="317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51" name="Rectangle 10"/>
            <p:cNvSpPr>
              <a:spLocks noChangeArrowheads="1"/>
            </p:cNvSpPr>
            <p:nvPr/>
          </p:nvSpPr>
          <p:spPr bwMode="auto">
            <a:xfrm>
              <a:off x="813" y="3549"/>
              <a:ext cx="294" cy="317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52" name="Rectangle 11"/>
            <p:cNvSpPr>
              <a:spLocks noChangeArrowheads="1"/>
            </p:cNvSpPr>
            <p:nvPr/>
          </p:nvSpPr>
          <p:spPr bwMode="auto">
            <a:xfrm>
              <a:off x="808" y="3049"/>
              <a:ext cx="294" cy="317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53" name="Rectangle 12"/>
            <p:cNvSpPr>
              <a:spLocks noChangeArrowheads="1"/>
            </p:cNvSpPr>
            <p:nvPr/>
          </p:nvSpPr>
          <p:spPr bwMode="auto">
            <a:xfrm>
              <a:off x="1197" y="3645"/>
              <a:ext cx="294" cy="317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54" name="Rectangle 13"/>
            <p:cNvSpPr>
              <a:spLocks noChangeArrowheads="1"/>
            </p:cNvSpPr>
            <p:nvPr/>
          </p:nvSpPr>
          <p:spPr bwMode="auto">
            <a:xfrm>
              <a:off x="1485" y="3173"/>
              <a:ext cx="294" cy="317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55" name="Rectangle 14"/>
            <p:cNvSpPr>
              <a:spLocks noChangeArrowheads="1"/>
            </p:cNvSpPr>
            <p:nvPr/>
          </p:nvSpPr>
          <p:spPr bwMode="auto">
            <a:xfrm>
              <a:off x="1869" y="3632"/>
              <a:ext cx="294" cy="317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56" name="Rectangle 15"/>
            <p:cNvSpPr>
              <a:spLocks noChangeArrowheads="1"/>
            </p:cNvSpPr>
            <p:nvPr/>
          </p:nvSpPr>
          <p:spPr bwMode="auto">
            <a:xfrm>
              <a:off x="2013" y="2925"/>
              <a:ext cx="294" cy="317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57" name="Line 16"/>
            <p:cNvSpPr>
              <a:spLocks noChangeShapeType="1"/>
            </p:cNvSpPr>
            <p:nvPr/>
          </p:nvSpPr>
          <p:spPr bwMode="auto">
            <a:xfrm flipV="1">
              <a:off x="576" y="2829"/>
              <a:ext cx="326" cy="4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4358" name="Line 17"/>
            <p:cNvSpPr>
              <a:spLocks noChangeShapeType="1"/>
            </p:cNvSpPr>
            <p:nvPr/>
          </p:nvSpPr>
          <p:spPr bwMode="auto">
            <a:xfrm flipV="1">
              <a:off x="1032" y="2867"/>
              <a:ext cx="62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4359" name="Line 18"/>
            <p:cNvSpPr>
              <a:spLocks noChangeShapeType="1"/>
            </p:cNvSpPr>
            <p:nvPr/>
          </p:nvSpPr>
          <p:spPr bwMode="auto">
            <a:xfrm flipH="1" flipV="1">
              <a:off x="1632" y="2881"/>
              <a:ext cx="3" cy="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4360" name="Line 19"/>
            <p:cNvSpPr>
              <a:spLocks noChangeShapeType="1"/>
            </p:cNvSpPr>
            <p:nvPr/>
          </p:nvSpPr>
          <p:spPr bwMode="auto">
            <a:xfrm>
              <a:off x="1926" y="2838"/>
              <a:ext cx="230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4361" name="Line 20"/>
            <p:cNvSpPr>
              <a:spLocks noChangeShapeType="1"/>
            </p:cNvSpPr>
            <p:nvPr/>
          </p:nvSpPr>
          <p:spPr bwMode="auto">
            <a:xfrm>
              <a:off x="1734" y="2873"/>
              <a:ext cx="182" cy="7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4362" name="Line 21"/>
            <p:cNvSpPr>
              <a:spLocks noChangeShapeType="1"/>
            </p:cNvSpPr>
            <p:nvPr/>
          </p:nvSpPr>
          <p:spPr bwMode="auto">
            <a:xfrm flipH="1">
              <a:off x="1342" y="2883"/>
              <a:ext cx="102" cy="7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4363" name="Line 22"/>
            <p:cNvSpPr>
              <a:spLocks noChangeShapeType="1"/>
            </p:cNvSpPr>
            <p:nvPr/>
          </p:nvSpPr>
          <p:spPr bwMode="auto">
            <a:xfrm flipH="1">
              <a:off x="1102" y="2881"/>
              <a:ext cx="246" cy="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629275" y="3112325"/>
            <a:ext cx="2600325" cy="2339975"/>
            <a:chOff x="3405" y="2013"/>
            <a:chExt cx="1638" cy="1474"/>
          </a:xfrm>
        </p:grpSpPr>
        <p:sp>
          <p:nvSpPr>
            <p:cNvPr id="14344" name="Rectangle 24"/>
            <p:cNvSpPr>
              <a:spLocks noChangeArrowheads="1"/>
            </p:cNvSpPr>
            <p:nvPr/>
          </p:nvSpPr>
          <p:spPr bwMode="auto">
            <a:xfrm>
              <a:off x="3405" y="2013"/>
              <a:ext cx="1638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 u="sng" dirty="0">
                  <a:latin typeface="Calibri" panose="020F0502020204030204" pitchFamily="34" charset="0"/>
                </a:rPr>
                <a:t>Post-integration </a:t>
              </a:r>
              <a:r>
                <a:rPr lang="en-US" altLang="en-US" b="1" dirty="0">
                  <a:latin typeface="Calibri" panose="020F0502020204030204" pitchFamily="34" charset="0"/>
                </a:rPr>
                <a:t>(more efficient)</a:t>
              </a:r>
            </a:p>
          </p:txBody>
        </p:sp>
        <p:sp>
          <p:nvSpPr>
            <p:cNvPr id="14345" name="Rectangle 25"/>
            <p:cNvSpPr>
              <a:spLocks noChangeArrowheads="1"/>
            </p:cNvSpPr>
            <p:nvPr/>
          </p:nvSpPr>
          <p:spPr bwMode="auto">
            <a:xfrm>
              <a:off x="3749" y="2597"/>
              <a:ext cx="998" cy="32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Company</a:t>
              </a:r>
            </a:p>
          </p:txBody>
        </p:sp>
        <p:sp>
          <p:nvSpPr>
            <p:cNvPr id="14346" name="Rectangle 26"/>
            <p:cNvSpPr>
              <a:spLocks noChangeArrowheads="1"/>
            </p:cNvSpPr>
            <p:nvPr/>
          </p:nvSpPr>
          <p:spPr bwMode="auto">
            <a:xfrm>
              <a:off x="4133" y="3173"/>
              <a:ext cx="278" cy="314"/>
            </a:xfrm>
            <a:prstGeom prst="roundRect">
              <a:avLst/>
            </a:prstGeom>
            <a:solidFill>
              <a:srgbClr val="FF9966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S</a:t>
              </a:r>
            </a:p>
          </p:txBody>
        </p:sp>
        <p:sp>
          <p:nvSpPr>
            <p:cNvPr id="14347" name="Line 27"/>
            <p:cNvSpPr>
              <a:spLocks noChangeShapeType="1"/>
            </p:cNvSpPr>
            <p:nvPr/>
          </p:nvSpPr>
          <p:spPr bwMode="auto">
            <a:xfrm>
              <a:off x="4272" y="2934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203749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Sensible Reasons for Mergers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8288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dirty="0" smtClean="0"/>
              <a:t>Combining Complementary Resources</a:t>
            </a:r>
            <a:endParaRPr lang="en-US" alt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	Merging may results in each firm filling in the “missing pieces” of their firm with pieces from the other firm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119438" y="3652838"/>
            <a:ext cx="2524125" cy="2290762"/>
            <a:chOff x="1965" y="2301"/>
            <a:chExt cx="1590" cy="1443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5371" name="Rectangle 7"/>
            <p:cNvSpPr>
              <a:spLocks noChangeArrowheads="1"/>
            </p:cNvSpPr>
            <p:nvPr/>
          </p:nvSpPr>
          <p:spPr bwMode="auto">
            <a:xfrm>
              <a:off x="1965" y="2301"/>
              <a:ext cx="1590" cy="2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Firm A</a:t>
              </a:r>
            </a:p>
          </p:txBody>
        </p:sp>
        <p:sp>
          <p:nvSpPr>
            <p:cNvPr id="15372" name="Rectangle 8"/>
            <p:cNvSpPr>
              <a:spLocks noChangeArrowheads="1"/>
            </p:cNvSpPr>
            <p:nvPr/>
          </p:nvSpPr>
          <p:spPr bwMode="auto">
            <a:xfrm>
              <a:off x="1968" y="2592"/>
              <a:ext cx="960" cy="5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73" name="Rectangle 9"/>
            <p:cNvSpPr>
              <a:spLocks noChangeArrowheads="1"/>
            </p:cNvSpPr>
            <p:nvPr/>
          </p:nvSpPr>
          <p:spPr bwMode="auto">
            <a:xfrm>
              <a:off x="3264" y="2592"/>
              <a:ext cx="288" cy="115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119438" y="4114800"/>
            <a:ext cx="2066925" cy="1833563"/>
            <a:chOff x="1965" y="2592"/>
            <a:chExt cx="1302" cy="1155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368" name="Rectangle 11"/>
            <p:cNvSpPr>
              <a:spLocks noChangeArrowheads="1"/>
            </p:cNvSpPr>
            <p:nvPr/>
          </p:nvSpPr>
          <p:spPr bwMode="auto">
            <a:xfrm>
              <a:off x="1965" y="3453"/>
              <a:ext cx="1302" cy="2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Firm B</a:t>
              </a:r>
            </a:p>
          </p:txBody>
        </p:sp>
        <p:sp>
          <p:nvSpPr>
            <p:cNvPr id="15369" name="Rectangle 12"/>
            <p:cNvSpPr>
              <a:spLocks noChangeArrowheads="1"/>
            </p:cNvSpPr>
            <p:nvPr/>
          </p:nvSpPr>
          <p:spPr bwMode="auto">
            <a:xfrm>
              <a:off x="1968" y="3168"/>
              <a:ext cx="1296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70" name="Rectangle 13"/>
            <p:cNvSpPr>
              <a:spLocks noChangeArrowheads="1"/>
            </p:cNvSpPr>
            <p:nvPr/>
          </p:nvSpPr>
          <p:spPr bwMode="auto">
            <a:xfrm>
              <a:off x="2928" y="2592"/>
              <a:ext cx="336" cy="5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5311021"/>
      </p:ext>
    </p:extLst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Sensible Reasons for Mergers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1" y="1295400"/>
            <a:ext cx="7772400" cy="45720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dirty="0" smtClean="0"/>
              <a:t>Mergers as a Use for Surplus Funds</a:t>
            </a:r>
          </a:p>
          <a:p>
            <a:pPr>
              <a:buFont typeface="Wingdings" pitchFamily="2" charset="2"/>
              <a:buNone/>
            </a:pPr>
            <a:r>
              <a:rPr lang="en-US" altLang="en-US" dirty="0" smtClean="0"/>
              <a:t>	If your firm is in a mature industry with few, if any, positive NPV projects available, acquisition may be the best use of your funds</a:t>
            </a:r>
          </a:p>
        </p:txBody>
      </p:sp>
    </p:spTree>
    <p:extLst>
      <p:ext uri="{BB962C8B-B14F-4D97-AF65-F5344CB8AC3E}">
        <p14:creationId xmlns:p14="http://schemas.microsoft.com/office/powerpoint/2010/main" val="148665143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Sensible Reasons for Mergers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343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dirty="0" smtClean="0"/>
              <a:t>Elimination of Inefficiencies</a:t>
            </a:r>
            <a:endParaRPr lang="en-US" altLang="en-US" dirty="0" smtClean="0"/>
          </a:p>
          <a:p>
            <a:r>
              <a:rPr lang="en-US" altLang="en-US" sz="2800" dirty="0" smtClean="0"/>
              <a:t>Poor management may waste money, make poor decisions, conduct improper risk/return investments and harm the value of the company</a:t>
            </a:r>
          </a:p>
          <a:p>
            <a:r>
              <a:rPr lang="en-US" altLang="en-US" sz="2800" dirty="0" smtClean="0"/>
              <a:t> Sometimes, the only way to remedy the situation is to change management</a:t>
            </a:r>
          </a:p>
        </p:txBody>
      </p:sp>
    </p:spTree>
    <p:extLst>
      <p:ext uri="{BB962C8B-B14F-4D97-AF65-F5344CB8AC3E}">
        <p14:creationId xmlns:p14="http://schemas.microsoft.com/office/powerpoint/2010/main" val="17381886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595</TotalTime>
  <Pages>8923980</Pages>
  <Words>1116</Words>
  <Application>Microsoft Office PowerPoint</Application>
  <PresentationFormat>On-screen Show (4:3)</PresentationFormat>
  <Paragraphs>234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BMM4e</vt:lpstr>
      <vt:lpstr>PowerPoint Presentation</vt:lpstr>
      <vt:lpstr>Topics Covered</vt:lpstr>
      <vt:lpstr>Mergers (1962-2013)</vt:lpstr>
      <vt:lpstr>Recent Mergers</vt:lpstr>
      <vt:lpstr>Sensible Reasons for Mergers</vt:lpstr>
      <vt:lpstr>Sensible Reasons for Mergers</vt:lpstr>
      <vt:lpstr>Sensible Reasons for Mergers</vt:lpstr>
      <vt:lpstr>Sensible Reasons for Mergers</vt:lpstr>
      <vt:lpstr>Sensible Reasons for Mergers</vt:lpstr>
      <vt:lpstr>Sensible Reasons for Mergers</vt:lpstr>
      <vt:lpstr>Dubious Reasons for Mergers</vt:lpstr>
      <vt:lpstr>Dubious Reasons for Mergers</vt:lpstr>
      <vt:lpstr>Dubious Reasons for Mergers</vt:lpstr>
      <vt:lpstr>The Mechanics of a Merger</vt:lpstr>
      <vt:lpstr>Evaluating Mergers</vt:lpstr>
      <vt:lpstr>Evaluating Mergers</vt:lpstr>
      <vt:lpstr>Evaluating Mergers</vt:lpstr>
      <vt:lpstr>Evaluating Mergers</vt:lpstr>
      <vt:lpstr>Evaluating Mergers</vt:lpstr>
      <vt:lpstr>The Merger Market</vt:lpstr>
      <vt:lpstr>Proxy Contests</vt:lpstr>
      <vt:lpstr>The Merger Market</vt:lpstr>
      <vt:lpstr>Merger Tactics</vt:lpstr>
      <vt:lpstr>Leveraged Buy-Outs</vt:lpstr>
      <vt:lpstr>Leveraged Buy-Outs</vt:lpstr>
      <vt:lpstr>Leveraged Buy-Outs</vt:lpstr>
      <vt:lpstr>Divestitures, Spin-Offs, and Carve Outs</vt:lpstr>
      <vt:lpstr>Benefits and Cost of Mergers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194</cp:revision>
  <dcterms:created xsi:type="dcterms:W3CDTF">1997-10-06T19:15:22Z</dcterms:created>
  <dcterms:modified xsi:type="dcterms:W3CDTF">2014-09-09T15:49:55Z</dcterms:modified>
</cp:coreProperties>
</file>