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A53BBF8-3FED-4AAF-9F12-9A7436D14C45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3DAF07-31CB-4DDA-AFE5-D960C5F460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HORT 308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551545A-29D7-4E43-BCDB-E3CAAE0A6E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MEDICINAL AND AROMATIC PLANTS</a:t>
            </a:r>
          </a:p>
        </p:txBody>
      </p:sp>
    </p:spTree>
    <p:extLst>
      <p:ext uri="{BB962C8B-B14F-4D97-AF65-F5344CB8AC3E}">
        <p14:creationId xmlns:p14="http://schemas.microsoft.com/office/powerpoint/2010/main" val="251219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Preparation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Powder</a:t>
            </a:r>
          </a:p>
          <a:p>
            <a:r>
              <a:rPr lang="en-US" dirty="0" smtClean="0"/>
              <a:t>Decoction</a:t>
            </a:r>
          </a:p>
          <a:p>
            <a:r>
              <a:rPr lang="en-US" dirty="0" smtClean="0"/>
              <a:t>Tincture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847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Avoid in Pregnancy</a:t>
            </a:r>
          </a:p>
          <a:p>
            <a:r>
              <a:rPr lang="en-US" dirty="0" smtClean="0"/>
              <a:t>Excessive use can cause “</a:t>
            </a:r>
            <a:r>
              <a:rPr lang="en-US" dirty="0" err="1" smtClean="0"/>
              <a:t>cinchonism</a:t>
            </a:r>
            <a:r>
              <a:rPr lang="en-US" dirty="0" smtClean="0"/>
              <a:t>” which leads to coma and death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8427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Cinnamon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339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B.N </a:t>
            </a:r>
            <a:r>
              <a:rPr lang="en-US" i="1" dirty="0" err="1" smtClean="0"/>
              <a:t>Cinnamomum</a:t>
            </a:r>
            <a:r>
              <a:rPr lang="en-US" i="1" dirty="0" smtClean="0"/>
              <a:t> </a:t>
            </a:r>
            <a:r>
              <a:rPr lang="en-US" i="1" dirty="0" err="1" smtClean="0"/>
              <a:t>verum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dirty="0" smtClean="0"/>
              <a:t>Family:  </a:t>
            </a:r>
            <a:r>
              <a:rPr lang="en-US" dirty="0" err="1" smtClean="0"/>
              <a:t>Lauraceae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120" y="2537138"/>
            <a:ext cx="7275457" cy="35424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68167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Habitat &amp; Cultivation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Native to India &amp; Sri Lanka</a:t>
            </a:r>
          </a:p>
          <a:p>
            <a:endParaRPr lang="en-US" dirty="0" smtClean="0"/>
          </a:p>
          <a:p>
            <a:r>
              <a:rPr lang="en-US" dirty="0" smtClean="0"/>
              <a:t>Growing in tropical forests about 500m tall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6452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Constituents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Volatile oil 4%</a:t>
            </a:r>
          </a:p>
          <a:p>
            <a:r>
              <a:rPr lang="en-US" dirty="0" smtClean="0"/>
              <a:t>Tannins </a:t>
            </a:r>
          </a:p>
          <a:p>
            <a:r>
              <a:rPr lang="en-US" dirty="0" err="1" smtClean="0"/>
              <a:t>Coumarins</a:t>
            </a:r>
            <a:endParaRPr lang="en-US" dirty="0" smtClean="0"/>
          </a:p>
          <a:p>
            <a:r>
              <a:rPr lang="en-US" dirty="0" smtClean="0"/>
              <a:t>Mucilage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258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Warming stimulant</a:t>
            </a:r>
          </a:p>
          <a:p>
            <a:r>
              <a:rPr lang="en-US" dirty="0" smtClean="0"/>
              <a:t>Carminative</a:t>
            </a:r>
          </a:p>
          <a:p>
            <a:r>
              <a:rPr lang="en-US" dirty="0" smtClean="0"/>
              <a:t>Antispasmodic</a:t>
            </a:r>
          </a:p>
          <a:p>
            <a:r>
              <a:rPr lang="en-US" dirty="0" smtClean="0"/>
              <a:t>Antiseptic</a:t>
            </a:r>
          </a:p>
          <a:p>
            <a:r>
              <a:rPr lang="en-US" dirty="0" smtClean="0"/>
              <a:t>Antiviral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5228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 Japan 1980, proved sedative and analgesic</a:t>
            </a:r>
          </a:p>
          <a:p>
            <a:endParaRPr lang="en-US" dirty="0" smtClean="0"/>
          </a:p>
          <a:p>
            <a:r>
              <a:rPr lang="en-US" dirty="0" smtClean="0"/>
              <a:t>Bark extract: Antibacterial and Antifungal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3993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and Current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Volatile Oil: Antiviral and Antifungal</a:t>
            </a:r>
          </a:p>
          <a:p>
            <a:r>
              <a:rPr lang="en-US" dirty="0" smtClean="0"/>
              <a:t>Warming for cold often in combination with ginger</a:t>
            </a:r>
          </a:p>
          <a:p>
            <a:r>
              <a:rPr lang="en-US" dirty="0" smtClean="0"/>
              <a:t>Stimulate circulation (Fingers and toes)</a:t>
            </a:r>
          </a:p>
          <a:p>
            <a:r>
              <a:rPr lang="en-US" dirty="0" smtClean="0"/>
              <a:t>Digestive problems (Nausea, </a:t>
            </a:r>
            <a:r>
              <a:rPr lang="en-US" dirty="0" err="1" smtClean="0"/>
              <a:t>vomitting</a:t>
            </a:r>
            <a:r>
              <a:rPr lang="en-US" dirty="0" smtClean="0"/>
              <a:t>)</a:t>
            </a:r>
          </a:p>
          <a:p>
            <a:r>
              <a:rPr lang="en-US" dirty="0" smtClean="0"/>
              <a:t>Strengthening herb for digestion</a:t>
            </a:r>
          </a:p>
          <a:p>
            <a:r>
              <a:rPr lang="en-US" dirty="0" smtClean="0"/>
              <a:t>Gynecological remedy stimulate uterus and encouraging menstrual bleeding  </a:t>
            </a:r>
          </a:p>
          <a:p>
            <a:r>
              <a:rPr lang="en-US" dirty="0" smtClean="0"/>
              <a:t>In India used as contraceptive after child birth</a:t>
            </a:r>
          </a:p>
        </p:txBody>
      </p:sp>
    </p:spTree>
    <p:extLst>
      <p:ext uri="{BB962C8B-B14F-4D97-AF65-F5344CB8AC3E}">
        <p14:creationId xmlns:p14="http://schemas.microsoft.com/office/powerpoint/2010/main" val="409215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n-US" sz="3200" dirty="0" smtClean="0"/>
              <a:t>Inner bark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02119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Cinchona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5544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Preparation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Tincture</a:t>
            </a:r>
          </a:p>
          <a:p>
            <a:r>
              <a:rPr lang="en-US" dirty="0" smtClean="0"/>
              <a:t>Essential oil</a:t>
            </a:r>
          </a:p>
          <a:p>
            <a:r>
              <a:rPr lang="en-US" dirty="0" smtClean="0"/>
              <a:t>Infusion</a:t>
            </a:r>
          </a:p>
          <a:p>
            <a:r>
              <a:rPr lang="en-US" dirty="0" smtClean="0"/>
              <a:t>Powder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862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Precaution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Don’t use in excess</a:t>
            </a:r>
          </a:p>
          <a:p>
            <a:r>
              <a:rPr lang="en-US" dirty="0" smtClean="0"/>
              <a:t>Don’t use essential oil internally</a:t>
            </a:r>
          </a:p>
          <a:p>
            <a:r>
              <a:rPr lang="en-US" dirty="0" smtClean="0"/>
              <a:t>Avoid in pregnancy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635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B.N </a:t>
            </a:r>
            <a:r>
              <a:rPr lang="en-US" i="1" dirty="0" smtClean="0"/>
              <a:t>Cinchona spp.</a:t>
            </a:r>
            <a:br>
              <a:rPr lang="en-US" i="1" dirty="0" smtClean="0"/>
            </a:br>
            <a:r>
              <a:rPr lang="en-US" dirty="0" smtClean="0"/>
              <a:t>Family:  </a:t>
            </a:r>
            <a:r>
              <a:rPr lang="en-US" dirty="0" err="1" smtClean="0"/>
              <a:t>Rubiaceae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175" y="2550084"/>
            <a:ext cx="7511653" cy="3520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9421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Habitat &amp; Cultivation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Native to mountains, tropical regions of South America specially Peru</a:t>
            </a:r>
          </a:p>
          <a:p>
            <a:r>
              <a:rPr lang="en-US" dirty="0" smtClean="0"/>
              <a:t>Now Cultivated in India</a:t>
            </a:r>
          </a:p>
          <a:p>
            <a:r>
              <a:rPr lang="en-US" dirty="0" smtClean="0"/>
              <a:t>Java</a:t>
            </a:r>
          </a:p>
          <a:p>
            <a:r>
              <a:rPr lang="en-US" dirty="0" smtClean="0"/>
              <a:t>Parts of Africa</a:t>
            </a:r>
          </a:p>
          <a:p>
            <a:r>
              <a:rPr lang="en-US" dirty="0" smtClean="0"/>
              <a:t>Bark Produced 8000 tons/Year</a:t>
            </a:r>
          </a:p>
        </p:txBody>
      </p:sp>
    </p:spTree>
    <p:extLst>
      <p:ext uri="{BB962C8B-B14F-4D97-AF65-F5344CB8AC3E}">
        <p14:creationId xmlns:p14="http://schemas.microsoft.com/office/powerpoint/2010/main" val="4098634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Constituents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Alkaloids</a:t>
            </a:r>
          </a:p>
          <a:p>
            <a:r>
              <a:rPr lang="en-US" dirty="0" smtClean="0"/>
              <a:t>Bitter </a:t>
            </a:r>
            <a:r>
              <a:rPr lang="en-US" dirty="0" err="1" smtClean="0"/>
              <a:t>triterpenic</a:t>
            </a:r>
            <a:r>
              <a:rPr lang="en-US" dirty="0" smtClean="0"/>
              <a:t> glycosides</a:t>
            </a:r>
          </a:p>
          <a:p>
            <a:r>
              <a:rPr lang="en-US" dirty="0" smtClean="0"/>
              <a:t>Tannins</a:t>
            </a:r>
          </a:p>
          <a:p>
            <a:r>
              <a:rPr lang="en-US" dirty="0" err="1" smtClean="0"/>
              <a:t>Quinic</a:t>
            </a:r>
            <a:r>
              <a:rPr lang="en-US" dirty="0" smtClean="0"/>
              <a:t> Acid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755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dirty="0" smtClean="0"/>
              <a:t>Bitters</a:t>
            </a:r>
          </a:p>
          <a:p>
            <a:r>
              <a:rPr lang="en-US" dirty="0" smtClean="0"/>
              <a:t>Reduce fever</a:t>
            </a:r>
          </a:p>
          <a:p>
            <a:r>
              <a:rPr lang="en-US" dirty="0" smtClean="0"/>
              <a:t>Antimalarial</a:t>
            </a:r>
          </a:p>
          <a:p>
            <a:r>
              <a:rPr lang="en-US" dirty="0" smtClean="0"/>
              <a:t>Tonic</a:t>
            </a:r>
          </a:p>
          <a:p>
            <a:r>
              <a:rPr lang="en-US" dirty="0" smtClean="0"/>
              <a:t>Stimulates appetite</a:t>
            </a:r>
          </a:p>
          <a:p>
            <a:endParaRPr lang="en-US" dirty="0"/>
          </a:p>
          <a:p>
            <a:r>
              <a:rPr lang="en-US" dirty="0" smtClean="0"/>
              <a:t>Antispasmodic</a:t>
            </a:r>
          </a:p>
          <a:p>
            <a:r>
              <a:rPr lang="en-US" dirty="0" smtClean="0"/>
              <a:t>Astringent</a:t>
            </a:r>
          </a:p>
          <a:p>
            <a:r>
              <a:rPr lang="en-US" dirty="0" smtClean="0"/>
              <a:t>Antibacterial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867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n-US" sz="3200" dirty="0" smtClean="0"/>
              <a:t>Proved all pharmacological actions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36981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and Current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endParaRPr lang="en-US" dirty="0" smtClean="0"/>
          </a:p>
          <a:p>
            <a:r>
              <a:rPr lang="en-US" dirty="0" smtClean="0"/>
              <a:t>Fevers</a:t>
            </a:r>
          </a:p>
          <a:p>
            <a:r>
              <a:rPr lang="en-US" dirty="0" smtClean="0"/>
              <a:t>Digestive problems</a:t>
            </a:r>
          </a:p>
          <a:p>
            <a:r>
              <a:rPr lang="en-US" dirty="0" smtClean="0"/>
              <a:t>Infections(Peru)</a:t>
            </a:r>
          </a:p>
          <a:p>
            <a:r>
              <a:rPr lang="en-US" dirty="0" smtClean="0"/>
              <a:t>Antimalarial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Digestive stimulant</a:t>
            </a:r>
          </a:p>
          <a:p>
            <a:r>
              <a:rPr lang="en-US" dirty="0" smtClean="0"/>
              <a:t>Gargle</a:t>
            </a:r>
          </a:p>
          <a:p>
            <a:r>
              <a:rPr lang="en-US" dirty="0" smtClean="0"/>
              <a:t>Muscle spasms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942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n-US" sz="3200" dirty="0" smtClean="0"/>
              <a:t>Bark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328926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20</TotalTime>
  <Words>231</Words>
  <Application>Microsoft Office PowerPoint</Application>
  <PresentationFormat>On-screen Show (4:3)</PresentationFormat>
  <Paragraphs>96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Apex</vt:lpstr>
      <vt:lpstr>HORT 308</vt:lpstr>
      <vt:lpstr>Cinchona</vt:lpstr>
      <vt:lpstr>B.N Cinchona spp. Family:  Rubiaceae</vt:lpstr>
      <vt:lpstr>Habitat &amp; Cultivation</vt:lpstr>
      <vt:lpstr>Key Constituents</vt:lpstr>
      <vt:lpstr>Key Actions</vt:lpstr>
      <vt:lpstr>Research</vt:lpstr>
      <vt:lpstr>Traditional and Current uses</vt:lpstr>
      <vt:lpstr>Parts Used</vt:lpstr>
      <vt:lpstr>Key Preparation</vt:lpstr>
      <vt:lpstr>Caution</vt:lpstr>
      <vt:lpstr>Cinnamon</vt:lpstr>
      <vt:lpstr>B.N Cinnamomum verum Family:  Lauraceae</vt:lpstr>
      <vt:lpstr>Habitat &amp; Cultivation</vt:lpstr>
      <vt:lpstr>Key Constituents</vt:lpstr>
      <vt:lpstr>Key Actions</vt:lpstr>
      <vt:lpstr>Research</vt:lpstr>
      <vt:lpstr>Traditional and Current uses</vt:lpstr>
      <vt:lpstr>Parts Used</vt:lpstr>
      <vt:lpstr>Key Preparation</vt:lpstr>
      <vt:lpstr>Precaution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HORT 308</dc:title>
  <dc:creator>Hp</dc:creator>
  <cp:lastModifiedBy>Hp</cp:lastModifiedBy>
  <cp:revision>6</cp:revision>
  <dcterms:created xsi:type="dcterms:W3CDTF">2020-04-16T15:20:31Z</dcterms:created>
  <dcterms:modified xsi:type="dcterms:W3CDTF">2020-04-16T15:54:09Z</dcterms:modified>
</cp:coreProperties>
</file>