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39F14E-AE4D-4A00-BE75-AF7EEF441B1E}"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C13CE-EA5B-4A7E-824F-1DEE8573BF22}" type="slidenum">
              <a:rPr lang="en-US" smtClean="0"/>
              <a:t>‹#›</a:t>
            </a:fld>
            <a:endParaRPr lang="en-US"/>
          </a:p>
        </p:txBody>
      </p:sp>
    </p:spTree>
    <p:extLst>
      <p:ext uri="{BB962C8B-B14F-4D97-AF65-F5344CB8AC3E}">
        <p14:creationId xmlns:p14="http://schemas.microsoft.com/office/powerpoint/2010/main" val="3083892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9F14E-AE4D-4A00-BE75-AF7EEF441B1E}"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C13CE-EA5B-4A7E-824F-1DEE8573BF22}" type="slidenum">
              <a:rPr lang="en-US" smtClean="0"/>
              <a:t>‹#›</a:t>
            </a:fld>
            <a:endParaRPr lang="en-US"/>
          </a:p>
        </p:txBody>
      </p:sp>
    </p:spTree>
    <p:extLst>
      <p:ext uri="{BB962C8B-B14F-4D97-AF65-F5344CB8AC3E}">
        <p14:creationId xmlns:p14="http://schemas.microsoft.com/office/powerpoint/2010/main" val="3071719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9F14E-AE4D-4A00-BE75-AF7EEF441B1E}"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C13CE-EA5B-4A7E-824F-1DEE8573BF22}" type="slidenum">
              <a:rPr lang="en-US" smtClean="0"/>
              <a:t>‹#›</a:t>
            </a:fld>
            <a:endParaRPr lang="en-US"/>
          </a:p>
        </p:txBody>
      </p:sp>
    </p:spTree>
    <p:extLst>
      <p:ext uri="{BB962C8B-B14F-4D97-AF65-F5344CB8AC3E}">
        <p14:creationId xmlns:p14="http://schemas.microsoft.com/office/powerpoint/2010/main" val="46773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9F14E-AE4D-4A00-BE75-AF7EEF441B1E}"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C13CE-EA5B-4A7E-824F-1DEE8573BF22}" type="slidenum">
              <a:rPr lang="en-US" smtClean="0"/>
              <a:t>‹#›</a:t>
            </a:fld>
            <a:endParaRPr lang="en-US"/>
          </a:p>
        </p:txBody>
      </p:sp>
    </p:spTree>
    <p:extLst>
      <p:ext uri="{BB962C8B-B14F-4D97-AF65-F5344CB8AC3E}">
        <p14:creationId xmlns:p14="http://schemas.microsoft.com/office/powerpoint/2010/main" val="1909610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39F14E-AE4D-4A00-BE75-AF7EEF441B1E}"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C13CE-EA5B-4A7E-824F-1DEE8573BF22}" type="slidenum">
              <a:rPr lang="en-US" smtClean="0"/>
              <a:t>‹#›</a:t>
            </a:fld>
            <a:endParaRPr lang="en-US"/>
          </a:p>
        </p:txBody>
      </p:sp>
    </p:spTree>
    <p:extLst>
      <p:ext uri="{BB962C8B-B14F-4D97-AF65-F5344CB8AC3E}">
        <p14:creationId xmlns:p14="http://schemas.microsoft.com/office/powerpoint/2010/main" val="72658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39F14E-AE4D-4A00-BE75-AF7EEF441B1E}"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C13CE-EA5B-4A7E-824F-1DEE8573BF22}" type="slidenum">
              <a:rPr lang="en-US" smtClean="0"/>
              <a:t>‹#›</a:t>
            </a:fld>
            <a:endParaRPr lang="en-US"/>
          </a:p>
        </p:txBody>
      </p:sp>
    </p:spTree>
    <p:extLst>
      <p:ext uri="{BB962C8B-B14F-4D97-AF65-F5344CB8AC3E}">
        <p14:creationId xmlns:p14="http://schemas.microsoft.com/office/powerpoint/2010/main" val="2757832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39F14E-AE4D-4A00-BE75-AF7EEF441B1E}"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CC13CE-EA5B-4A7E-824F-1DEE8573BF22}" type="slidenum">
              <a:rPr lang="en-US" smtClean="0"/>
              <a:t>‹#›</a:t>
            </a:fld>
            <a:endParaRPr lang="en-US"/>
          </a:p>
        </p:txBody>
      </p:sp>
    </p:spTree>
    <p:extLst>
      <p:ext uri="{BB962C8B-B14F-4D97-AF65-F5344CB8AC3E}">
        <p14:creationId xmlns:p14="http://schemas.microsoft.com/office/powerpoint/2010/main" val="4279677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39F14E-AE4D-4A00-BE75-AF7EEF441B1E}"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CC13CE-EA5B-4A7E-824F-1DEE8573BF22}" type="slidenum">
              <a:rPr lang="en-US" smtClean="0"/>
              <a:t>‹#›</a:t>
            </a:fld>
            <a:endParaRPr lang="en-US"/>
          </a:p>
        </p:txBody>
      </p:sp>
    </p:spTree>
    <p:extLst>
      <p:ext uri="{BB962C8B-B14F-4D97-AF65-F5344CB8AC3E}">
        <p14:creationId xmlns:p14="http://schemas.microsoft.com/office/powerpoint/2010/main" val="4117360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9F14E-AE4D-4A00-BE75-AF7EEF441B1E}"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CC13CE-EA5B-4A7E-824F-1DEE8573BF22}" type="slidenum">
              <a:rPr lang="en-US" smtClean="0"/>
              <a:t>‹#›</a:t>
            </a:fld>
            <a:endParaRPr lang="en-US"/>
          </a:p>
        </p:txBody>
      </p:sp>
    </p:spTree>
    <p:extLst>
      <p:ext uri="{BB962C8B-B14F-4D97-AF65-F5344CB8AC3E}">
        <p14:creationId xmlns:p14="http://schemas.microsoft.com/office/powerpoint/2010/main" val="2820174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39F14E-AE4D-4A00-BE75-AF7EEF441B1E}"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C13CE-EA5B-4A7E-824F-1DEE8573BF22}" type="slidenum">
              <a:rPr lang="en-US" smtClean="0"/>
              <a:t>‹#›</a:t>
            </a:fld>
            <a:endParaRPr lang="en-US"/>
          </a:p>
        </p:txBody>
      </p:sp>
    </p:spTree>
    <p:extLst>
      <p:ext uri="{BB962C8B-B14F-4D97-AF65-F5344CB8AC3E}">
        <p14:creationId xmlns:p14="http://schemas.microsoft.com/office/powerpoint/2010/main" val="321571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39F14E-AE4D-4A00-BE75-AF7EEF441B1E}"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C13CE-EA5B-4A7E-824F-1DEE8573BF22}" type="slidenum">
              <a:rPr lang="en-US" smtClean="0"/>
              <a:t>‹#›</a:t>
            </a:fld>
            <a:endParaRPr lang="en-US"/>
          </a:p>
        </p:txBody>
      </p:sp>
    </p:spTree>
    <p:extLst>
      <p:ext uri="{BB962C8B-B14F-4D97-AF65-F5344CB8AC3E}">
        <p14:creationId xmlns:p14="http://schemas.microsoft.com/office/powerpoint/2010/main" val="1823960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39F14E-AE4D-4A00-BE75-AF7EEF441B1E}" type="datetimeFigureOut">
              <a:rPr lang="en-US" smtClean="0"/>
              <a:t>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C13CE-EA5B-4A7E-824F-1DEE8573BF22}" type="slidenum">
              <a:rPr lang="en-US" smtClean="0"/>
              <a:t>‹#›</a:t>
            </a:fld>
            <a:endParaRPr lang="en-US"/>
          </a:p>
        </p:txBody>
      </p:sp>
    </p:spTree>
    <p:extLst>
      <p:ext uri="{BB962C8B-B14F-4D97-AF65-F5344CB8AC3E}">
        <p14:creationId xmlns:p14="http://schemas.microsoft.com/office/powerpoint/2010/main" val="2633937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shopify.com/blog/69521733-proceed-to-checkout-the-unexpected-story-of-how-ecommerce-started"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 commerce</a:t>
            </a:r>
            <a:endParaRPr lang="en-US" dirty="0"/>
          </a:p>
        </p:txBody>
      </p:sp>
    </p:spTree>
    <p:extLst>
      <p:ext uri="{BB962C8B-B14F-4D97-AF65-F5344CB8AC3E}">
        <p14:creationId xmlns:p14="http://schemas.microsoft.com/office/powerpoint/2010/main" val="2949579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4851" y="548037"/>
            <a:ext cx="11565228" cy="4524315"/>
          </a:xfrm>
          <a:prstGeom prst="rect">
            <a:avLst/>
          </a:prstGeom>
        </p:spPr>
        <p:txBody>
          <a:bodyPr wrap="square">
            <a:spAutoFit/>
          </a:bodyPr>
          <a:lstStyle/>
          <a:p>
            <a:r>
              <a:rPr lang="en-US" b="1" i="0" dirty="0" smtClean="0">
                <a:solidFill>
                  <a:srgbClr val="212326"/>
                </a:solidFill>
                <a:effectLst/>
                <a:latin typeface="ShopifySans"/>
              </a:rPr>
              <a:t>What is Ecommerce?</a:t>
            </a:r>
          </a:p>
          <a:p>
            <a:endParaRPr lang="en-US" b="0" i="0" dirty="0" smtClean="0">
              <a:solidFill>
                <a:srgbClr val="212326"/>
              </a:solidFill>
              <a:effectLst/>
              <a:latin typeface="ShopifySans"/>
            </a:endParaRPr>
          </a:p>
          <a:p>
            <a:r>
              <a:rPr lang="en-US" b="0" i="0" dirty="0" smtClean="0">
                <a:solidFill>
                  <a:srgbClr val="212326"/>
                </a:solidFill>
                <a:effectLst/>
                <a:latin typeface="ShopifySans"/>
              </a:rPr>
              <a:t>Ecommerce, also known as electronic commerce or internet commerce, refers to the buying and selling of goods or services using the internet, and the transfer of money and data to execute these transactions. Ecommerce is often used to refer to the sale of physical products online, but it can also describe any kind of commercial transaction that is facilitated through the internet.</a:t>
            </a:r>
          </a:p>
          <a:p>
            <a:r>
              <a:rPr lang="en-US" b="0" i="0" dirty="0" smtClean="0">
                <a:solidFill>
                  <a:srgbClr val="212326"/>
                </a:solidFill>
                <a:effectLst/>
                <a:latin typeface="ShopifySans"/>
              </a:rPr>
              <a:t>Whereas e-business refers to all aspects of operating an online business, ecommerce refers specifically to the transaction of goods and services.</a:t>
            </a:r>
          </a:p>
          <a:p>
            <a:r>
              <a:rPr lang="en-US" b="0" i="0" dirty="0" smtClean="0">
                <a:solidFill>
                  <a:srgbClr val="212326"/>
                </a:solidFill>
                <a:effectLst/>
                <a:latin typeface="ShopifySans"/>
              </a:rPr>
              <a:t>The </a:t>
            </a:r>
            <a:r>
              <a:rPr lang="en-US" b="0" i="0" dirty="0" smtClean="0">
                <a:solidFill>
                  <a:srgbClr val="212326"/>
                </a:solidFill>
                <a:effectLst/>
                <a:latin typeface="ShopifySans"/>
                <a:hlinkClick r:id="rId2"/>
              </a:rPr>
              <a:t>history of ecommerce</a:t>
            </a:r>
            <a:r>
              <a:rPr lang="en-US" b="0" i="0" dirty="0" smtClean="0">
                <a:solidFill>
                  <a:srgbClr val="212326"/>
                </a:solidFill>
                <a:effectLst/>
                <a:latin typeface="ShopifySans"/>
              </a:rPr>
              <a:t> begins with the first ever online sale: on the August 11, 1994 a man sold a CD by the band Sting to his friend through his website </a:t>
            </a:r>
            <a:r>
              <a:rPr lang="en-US" b="0" i="0" dirty="0" err="1" smtClean="0">
                <a:solidFill>
                  <a:srgbClr val="212326"/>
                </a:solidFill>
                <a:effectLst/>
                <a:latin typeface="ShopifySans"/>
              </a:rPr>
              <a:t>NetMarket</a:t>
            </a:r>
            <a:r>
              <a:rPr lang="en-US" b="0" i="0" dirty="0" smtClean="0">
                <a:solidFill>
                  <a:srgbClr val="212326"/>
                </a:solidFill>
                <a:effectLst/>
                <a:latin typeface="ShopifySans"/>
              </a:rPr>
              <a:t>, an American retail platform. This is the first example of a consumer purchasing a product from a business through the World Wide Web—or “ecommerce” as we commonly know it today.</a:t>
            </a:r>
          </a:p>
          <a:p>
            <a:r>
              <a:rPr lang="en-US" b="0" i="0" dirty="0" smtClean="0">
                <a:solidFill>
                  <a:srgbClr val="212326"/>
                </a:solidFill>
                <a:effectLst/>
                <a:latin typeface="ShopifySans"/>
              </a:rPr>
              <a:t>Since then, ecommerce has evolved to make products easier to discover and purchase through online retailers and marketplaces.  Independent freelancers, small businesses, and large corporations have all benefited from ecommerce, which enables them to sell their goods and services at a scale that was not possible with traditional offline retail.</a:t>
            </a:r>
          </a:p>
        </p:txBody>
      </p:sp>
    </p:spTree>
    <p:extLst>
      <p:ext uri="{BB962C8B-B14F-4D97-AF65-F5344CB8AC3E}">
        <p14:creationId xmlns:p14="http://schemas.microsoft.com/office/powerpoint/2010/main" val="2454220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6314" y="548863"/>
            <a:ext cx="11350582" cy="2585323"/>
          </a:xfrm>
          <a:prstGeom prst="rect">
            <a:avLst/>
          </a:prstGeom>
        </p:spPr>
        <p:txBody>
          <a:bodyPr wrap="square">
            <a:spAutoFit/>
          </a:bodyPr>
          <a:lstStyle/>
          <a:p>
            <a:r>
              <a:rPr lang="en-US" b="0" i="0" dirty="0" smtClean="0">
                <a:solidFill>
                  <a:srgbClr val="212326"/>
                </a:solidFill>
                <a:effectLst/>
                <a:latin typeface="ShopifySans"/>
              </a:rPr>
              <a:t>Types of Ecommerce Models</a:t>
            </a:r>
          </a:p>
          <a:p>
            <a:r>
              <a:rPr lang="en-US" b="0" i="0" dirty="0" smtClean="0">
                <a:solidFill>
                  <a:srgbClr val="212326"/>
                </a:solidFill>
                <a:effectLst/>
                <a:latin typeface="ShopifySans"/>
              </a:rPr>
              <a:t>There are four main types of ecommerce models that can describe almost every transaction that takes place between consumers and businesses.</a:t>
            </a:r>
          </a:p>
          <a:p>
            <a:r>
              <a:rPr lang="en-US" b="1" i="0" dirty="0" smtClean="0">
                <a:solidFill>
                  <a:srgbClr val="212326"/>
                </a:solidFill>
                <a:effectLst/>
                <a:latin typeface="ShopifySans"/>
              </a:rPr>
              <a:t>1. Business to Consumer (B2C):</a:t>
            </a:r>
            <a:r>
              <a:rPr lang="en-US" b="0" i="0" dirty="0" smtClean="0">
                <a:solidFill>
                  <a:srgbClr val="212326"/>
                </a:solidFill>
                <a:effectLst/>
                <a:latin typeface="ShopifySans"/>
              </a:rPr>
              <a:t/>
            </a:r>
            <a:br>
              <a:rPr lang="en-US" b="0" i="0" dirty="0" smtClean="0">
                <a:solidFill>
                  <a:srgbClr val="212326"/>
                </a:solidFill>
                <a:effectLst/>
                <a:latin typeface="ShopifySans"/>
              </a:rPr>
            </a:br>
            <a:r>
              <a:rPr lang="en-US" b="0" i="0" dirty="0" smtClean="0">
                <a:solidFill>
                  <a:srgbClr val="212326"/>
                </a:solidFill>
                <a:effectLst/>
                <a:latin typeface="ShopifySans"/>
              </a:rPr>
              <a:t>When a business sells a good or service to an individual consumer (e.g. You buy a pair of shoes from an online retailer).</a:t>
            </a:r>
          </a:p>
          <a:p>
            <a:r>
              <a:rPr lang="en-US" b="1" i="0" dirty="0" smtClean="0">
                <a:solidFill>
                  <a:srgbClr val="212326"/>
                </a:solidFill>
                <a:effectLst/>
                <a:latin typeface="ShopifySans"/>
              </a:rPr>
              <a:t>2. Business to Business (B2B):</a:t>
            </a:r>
            <a:r>
              <a:rPr lang="en-US" b="0" i="0" dirty="0" smtClean="0">
                <a:solidFill>
                  <a:srgbClr val="212326"/>
                </a:solidFill>
                <a:effectLst/>
                <a:latin typeface="ShopifySans"/>
              </a:rPr>
              <a:t/>
            </a:r>
            <a:br>
              <a:rPr lang="en-US" b="0" i="0" dirty="0" smtClean="0">
                <a:solidFill>
                  <a:srgbClr val="212326"/>
                </a:solidFill>
                <a:effectLst/>
                <a:latin typeface="ShopifySans"/>
              </a:rPr>
            </a:br>
            <a:r>
              <a:rPr lang="en-US" b="0" i="0" dirty="0" smtClean="0">
                <a:solidFill>
                  <a:srgbClr val="212326"/>
                </a:solidFill>
                <a:effectLst/>
                <a:latin typeface="ShopifySans"/>
              </a:rPr>
              <a:t>When a business sells a good or service to another business (e.g. A business sells software-as-a-service for other businesses to use)  </a:t>
            </a:r>
            <a:endParaRPr lang="en-US" b="0" i="0" dirty="0">
              <a:solidFill>
                <a:srgbClr val="212326"/>
              </a:solidFill>
              <a:effectLst/>
              <a:latin typeface="ShopifySans"/>
            </a:endParaRPr>
          </a:p>
        </p:txBody>
      </p:sp>
      <p:sp>
        <p:nvSpPr>
          <p:cNvPr id="3" name="Rectangle 2"/>
          <p:cNvSpPr/>
          <p:nvPr/>
        </p:nvSpPr>
        <p:spPr>
          <a:xfrm>
            <a:off x="356314" y="3134186"/>
            <a:ext cx="11144519" cy="2308324"/>
          </a:xfrm>
          <a:prstGeom prst="rect">
            <a:avLst/>
          </a:prstGeom>
        </p:spPr>
        <p:txBody>
          <a:bodyPr wrap="square">
            <a:spAutoFit/>
          </a:bodyPr>
          <a:lstStyle/>
          <a:p>
            <a:r>
              <a:rPr lang="en-US" b="1" i="0" dirty="0" smtClean="0">
                <a:solidFill>
                  <a:srgbClr val="212326"/>
                </a:solidFill>
                <a:effectLst/>
                <a:latin typeface="ShopifySans"/>
              </a:rPr>
              <a:t>3. Consumer to Consumer (C2C):</a:t>
            </a:r>
            <a:r>
              <a:rPr lang="en-US" dirty="0" smtClean="0"/>
              <a:t/>
            </a:r>
            <a:br>
              <a:rPr lang="en-US" dirty="0" smtClean="0"/>
            </a:br>
            <a:r>
              <a:rPr lang="en-US" b="0" i="0" dirty="0" smtClean="0">
                <a:solidFill>
                  <a:srgbClr val="212326"/>
                </a:solidFill>
                <a:effectLst/>
                <a:latin typeface="ShopifySans"/>
              </a:rPr>
              <a:t>When a consumer sells a good or service to another consumer (e.g. You sell your old furniture on eBay to another consumer).</a:t>
            </a:r>
            <a:r>
              <a:rPr lang="en-US" dirty="0" smtClean="0"/>
              <a:t/>
            </a:r>
            <a:br>
              <a:rPr lang="en-US" dirty="0" smtClean="0"/>
            </a:br>
            <a:r>
              <a:rPr lang="en-US" dirty="0" smtClean="0"/>
              <a:t/>
            </a:r>
            <a:br>
              <a:rPr lang="en-US" dirty="0" smtClean="0"/>
            </a:br>
            <a:r>
              <a:rPr lang="en-US" b="1" i="0" dirty="0" smtClean="0">
                <a:solidFill>
                  <a:srgbClr val="212326"/>
                </a:solidFill>
                <a:effectLst/>
                <a:latin typeface="ShopifySans"/>
              </a:rPr>
              <a:t>4. Consumer to Business (C2B):</a:t>
            </a:r>
            <a:r>
              <a:rPr lang="en-US" dirty="0" smtClean="0"/>
              <a:t/>
            </a:r>
            <a:br>
              <a:rPr lang="en-US" dirty="0" smtClean="0"/>
            </a:br>
            <a:r>
              <a:rPr lang="en-US" b="0" i="0" dirty="0" smtClean="0">
                <a:solidFill>
                  <a:srgbClr val="212326"/>
                </a:solidFill>
                <a:effectLst/>
                <a:latin typeface="ShopifySans"/>
              </a:rPr>
              <a:t>When a consumer sells their own products or services to a business or organization (e.g. An influencer offers exposure to their online audience in exchange for a fee, or a photographer licenses their photo for a business to use).</a:t>
            </a:r>
            <a:endParaRPr lang="en-US" dirty="0"/>
          </a:p>
        </p:txBody>
      </p:sp>
    </p:spTree>
    <p:extLst>
      <p:ext uri="{BB962C8B-B14F-4D97-AF65-F5344CB8AC3E}">
        <p14:creationId xmlns:p14="http://schemas.microsoft.com/office/powerpoint/2010/main" val="295443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678" y="564704"/>
            <a:ext cx="10951336" cy="3416320"/>
          </a:xfrm>
          <a:prstGeom prst="rect">
            <a:avLst/>
          </a:prstGeom>
        </p:spPr>
        <p:txBody>
          <a:bodyPr wrap="square">
            <a:spAutoFit/>
          </a:bodyPr>
          <a:lstStyle/>
          <a:p>
            <a:r>
              <a:rPr lang="en-US" b="1" i="0" dirty="0" smtClean="0">
                <a:solidFill>
                  <a:srgbClr val="212326"/>
                </a:solidFill>
                <a:effectLst/>
                <a:latin typeface="ShopifySans"/>
              </a:rPr>
              <a:t>Examples of Ecommerce</a:t>
            </a:r>
            <a:r>
              <a:rPr lang="en-US" b="0" i="0" dirty="0" smtClean="0">
                <a:solidFill>
                  <a:srgbClr val="212326"/>
                </a:solidFill>
                <a:effectLst/>
                <a:latin typeface="ShopifySans"/>
              </a:rPr>
              <a:t/>
            </a:r>
            <a:br>
              <a:rPr lang="en-US" b="0" i="0" dirty="0" smtClean="0">
                <a:solidFill>
                  <a:srgbClr val="212326"/>
                </a:solidFill>
                <a:effectLst/>
                <a:latin typeface="ShopifySans"/>
              </a:rPr>
            </a:br>
            <a:r>
              <a:rPr lang="en-US" b="0" i="0" dirty="0" smtClean="0">
                <a:solidFill>
                  <a:srgbClr val="212326"/>
                </a:solidFill>
                <a:effectLst/>
                <a:latin typeface="ShopifySans"/>
              </a:rPr>
              <a:t>E commerce can take on a variety of forms involving different transactional relationships between businesses and consumers, as well as different objects being exchanged as part of these transactions.</a:t>
            </a:r>
          </a:p>
          <a:p>
            <a:r>
              <a:rPr lang="en-US" b="1" i="0" dirty="0" smtClean="0">
                <a:solidFill>
                  <a:srgbClr val="212326"/>
                </a:solidFill>
                <a:effectLst/>
                <a:latin typeface="ShopifySans"/>
              </a:rPr>
              <a:t>1. Retail:</a:t>
            </a:r>
            <a:r>
              <a:rPr lang="en-US" b="0" i="0" dirty="0" smtClean="0">
                <a:solidFill>
                  <a:srgbClr val="212326"/>
                </a:solidFill>
                <a:effectLst/>
                <a:latin typeface="ShopifySans"/>
              </a:rPr>
              <a:t/>
            </a:r>
            <a:br>
              <a:rPr lang="en-US" b="0" i="0" dirty="0" smtClean="0">
                <a:solidFill>
                  <a:srgbClr val="212326"/>
                </a:solidFill>
                <a:effectLst/>
                <a:latin typeface="ShopifySans"/>
              </a:rPr>
            </a:br>
            <a:r>
              <a:rPr lang="en-US" b="0" i="0" dirty="0" smtClean="0">
                <a:solidFill>
                  <a:srgbClr val="212326"/>
                </a:solidFill>
                <a:effectLst/>
                <a:latin typeface="ShopifySans"/>
              </a:rPr>
              <a:t>The sale of a product by a business directly to a customer without any intermediary.</a:t>
            </a:r>
            <a:br>
              <a:rPr lang="en-US" b="0" i="0" dirty="0" smtClean="0">
                <a:solidFill>
                  <a:srgbClr val="212326"/>
                </a:solidFill>
                <a:effectLst/>
                <a:latin typeface="ShopifySans"/>
              </a:rPr>
            </a:br>
            <a:r>
              <a:rPr lang="en-US" b="0" i="0" dirty="0" smtClean="0">
                <a:solidFill>
                  <a:srgbClr val="212326"/>
                </a:solidFill>
                <a:effectLst/>
                <a:latin typeface="ShopifySans"/>
              </a:rPr>
              <a:t/>
            </a:r>
            <a:br>
              <a:rPr lang="en-US" b="0" i="0" dirty="0" smtClean="0">
                <a:solidFill>
                  <a:srgbClr val="212326"/>
                </a:solidFill>
                <a:effectLst/>
                <a:latin typeface="ShopifySans"/>
              </a:rPr>
            </a:br>
            <a:r>
              <a:rPr lang="en-US" b="1" i="0" dirty="0" smtClean="0">
                <a:solidFill>
                  <a:srgbClr val="212326"/>
                </a:solidFill>
                <a:effectLst/>
                <a:latin typeface="ShopifySans"/>
              </a:rPr>
              <a:t>2. Wholesale:</a:t>
            </a:r>
            <a:r>
              <a:rPr lang="en-US" b="0" i="0" dirty="0" smtClean="0">
                <a:solidFill>
                  <a:srgbClr val="212326"/>
                </a:solidFill>
                <a:effectLst/>
                <a:latin typeface="ShopifySans"/>
              </a:rPr>
              <a:t/>
            </a:r>
            <a:br>
              <a:rPr lang="en-US" b="0" i="0" dirty="0" smtClean="0">
                <a:solidFill>
                  <a:srgbClr val="212326"/>
                </a:solidFill>
                <a:effectLst/>
                <a:latin typeface="ShopifySans"/>
              </a:rPr>
            </a:br>
            <a:r>
              <a:rPr lang="en-US" b="0" i="0" dirty="0" smtClean="0">
                <a:solidFill>
                  <a:srgbClr val="212326"/>
                </a:solidFill>
                <a:effectLst/>
                <a:latin typeface="ShopifySans"/>
              </a:rPr>
              <a:t>The sale of products in bulk, often to a retailer that then sells them directly to consumers.</a:t>
            </a:r>
            <a:br>
              <a:rPr lang="en-US" b="0" i="0" dirty="0" smtClean="0">
                <a:solidFill>
                  <a:srgbClr val="212326"/>
                </a:solidFill>
                <a:effectLst/>
                <a:latin typeface="ShopifySans"/>
              </a:rPr>
            </a:br>
            <a:r>
              <a:rPr lang="en-US" b="0" i="0" dirty="0" smtClean="0">
                <a:solidFill>
                  <a:srgbClr val="212326"/>
                </a:solidFill>
                <a:effectLst/>
                <a:latin typeface="ShopifySans"/>
              </a:rPr>
              <a:t/>
            </a:r>
            <a:br>
              <a:rPr lang="en-US" b="0" i="0" dirty="0" smtClean="0">
                <a:solidFill>
                  <a:srgbClr val="212326"/>
                </a:solidFill>
                <a:effectLst/>
                <a:latin typeface="ShopifySans"/>
              </a:rPr>
            </a:br>
            <a:r>
              <a:rPr lang="en-US" b="1" i="0" dirty="0" smtClean="0">
                <a:solidFill>
                  <a:srgbClr val="212326"/>
                </a:solidFill>
                <a:effectLst/>
                <a:latin typeface="ShopifySans"/>
              </a:rPr>
              <a:t>3. Drop shipping:</a:t>
            </a:r>
            <a:r>
              <a:rPr lang="en-US" b="0" i="0" dirty="0" smtClean="0">
                <a:solidFill>
                  <a:srgbClr val="212326"/>
                </a:solidFill>
                <a:effectLst/>
                <a:latin typeface="ShopifySans"/>
              </a:rPr>
              <a:t/>
            </a:r>
            <a:br>
              <a:rPr lang="en-US" b="0" i="0" dirty="0" smtClean="0">
                <a:solidFill>
                  <a:srgbClr val="212326"/>
                </a:solidFill>
                <a:effectLst/>
                <a:latin typeface="ShopifySans"/>
              </a:rPr>
            </a:br>
            <a:r>
              <a:rPr lang="en-US" b="0" i="0" dirty="0" smtClean="0">
                <a:solidFill>
                  <a:srgbClr val="212326"/>
                </a:solidFill>
                <a:effectLst/>
                <a:latin typeface="ShopifySans"/>
              </a:rPr>
              <a:t>The sale of a product, which is manufactured and shipped to the consumer by a third party.</a:t>
            </a:r>
            <a:br>
              <a:rPr lang="en-US" b="0" i="0" dirty="0" smtClean="0">
                <a:solidFill>
                  <a:srgbClr val="212326"/>
                </a:solidFill>
                <a:effectLst/>
                <a:latin typeface="ShopifySans"/>
              </a:rPr>
            </a:br>
            <a:endParaRPr lang="en-US" b="0" i="0" dirty="0">
              <a:solidFill>
                <a:srgbClr val="212326"/>
              </a:solidFill>
              <a:effectLst/>
              <a:latin typeface="ShopifySans"/>
            </a:endParaRPr>
          </a:p>
        </p:txBody>
      </p:sp>
      <p:sp>
        <p:nvSpPr>
          <p:cNvPr id="3" name="Rectangle 2"/>
          <p:cNvSpPr/>
          <p:nvPr/>
        </p:nvSpPr>
        <p:spPr>
          <a:xfrm>
            <a:off x="317678" y="3718679"/>
            <a:ext cx="11530885" cy="3139321"/>
          </a:xfrm>
          <a:prstGeom prst="rect">
            <a:avLst/>
          </a:prstGeom>
        </p:spPr>
        <p:txBody>
          <a:bodyPr wrap="square">
            <a:spAutoFit/>
          </a:bodyPr>
          <a:lstStyle/>
          <a:p>
            <a:r>
              <a:rPr lang="en-US" b="1" i="0" dirty="0" smtClean="0">
                <a:solidFill>
                  <a:srgbClr val="212326"/>
                </a:solidFill>
                <a:effectLst/>
                <a:latin typeface="ShopifySans"/>
              </a:rPr>
              <a:t>4. Crowd funding:</a:t>
            </a:r>
            <a:r>
              <a:rPr lang="en-US" dirty="0" smtClean="0"/>
              <a:t/>
            </a:r>
            <a:br>
              <a:rPr lang="en-US" dirty="0" smtClean="0"/>
            </a:br>
            <a:r>
              <a:rPr lang="en-US" b="0" i="0" dirty="0" smtClean="0">
                <a:solidFill>
                  <a:srgbClr val="212326"/>
                </a:solidFill>
                <a:effectLst/>
                <a:latin typeface="ShopifySans"/>
              </a:rPr>
              <a:t>The collection of money from consumers in advance of a product being available in order to raise the startup capital necessary to bring it to market.</a:t>
            </a:r>
            <a:r>
              <a:rPr lang="en-US" dirty="0" smtClean="0"/>
              <a:t/>
            </a:r>
            <a:br>
              <a:rPr lang="en-US" dirty="0" smtClean="0"/>
            </a:br>
            <a:r>
              <a:rPr lang="en-US" dirty="0" smtClean="0"/>
              <a:t/>
            </a:r>
            <a:br>
              <a:rPr lang="en-US" dirty="0" smtClean="0"/>
            </a:br>
            <a:r>
              <a:rPr lang="en-US" b="1" i="0" dirty="0" smtClean="0">
                <a:solidFill>
                  <a:srgbClr val="212326"/>
                </a:solidFill>
                <a:effectLst/>
                <a:latin typeface="ShopifySans"/>
              </a:rPr>
              <a:t>5. Subscription:</a:t>
            </a:r>
            <a:r>
              <a:rPr lang="en-US" dirty="0" smtClean="0"/>
              <a:t/>
            </a:r>
            <a:br>
              <a:rPr lang="en-US" dirty="0" smtClean="0"/>
            </a:br>
            <a:r>
              <a:rPr lang="en-US" b="0" i="0" dirty="0" smtClean="0">
                <a:solidFill>
                  <a:srgbClr val="212326"/>
                </a:solidFill>
                <a:effectLst/>
                <a:latin typeface="ShopifySans"/>
              </a:rPr>
              <a:t>The automatic recurring purchase of a product or service on a regular basis until the subscriber chooses to cancel.</a:t>
            </a:r>
            <a:r>
              <a:rPr lang="en-US" dirty="0" smtClean="0"/>
              <a:t/>
            </a:r>
            <a:br>
              <a:rPr lang="en-US" dirty="0" smtClean="0"/>
            </a:br>
            <a:r>
              <a:rPr lang="en-US" dirty="0" smtClean="0"/>
              <a:t/>
            </a:r>
            <a:br>
              <a:rPr lang="en-US" dirty="0" smtClean="0"/>
            </a:br>
            <a:r>
              <a:rPr lang="en-US" b="1" i="0" dirty="0" smtClean="0">
                <a:solidFill>
                  <a:srgbClr val="212326"/>
                </a:solidFill>
                <a:effectLst/>
                <a:latin typeface="ShopifySans"/>
              </a:rPr>
              <a:t>6. Physical products:</a:t>
            </a:r>
            <a:r>
              <a:rPr lang="en-US" dirty="0" smtClean="0"/>
              <a:t/>
            </a:r>
            <a:br>
              <a:rPr lang="en-US" dirty="0" smtClean="0"/>
            </a:br>
            <a:r>
              <a:rPr lang="en-US" b="0" i="0" dirty="0" smtClean="0">
                <a:solidFill>
                  <a:srgbClr val="212326"/>
                </a:solidFill>
                <a:effectLst/>
                <a:latin typeface="ShopifySans"/>
              </a:rPr>
              <a:t>Any tangible good that requires inventory to be replenished and orders to be physically shipped to customers as sales are made.</a:t>
            </a:r>
            <a:endParaRPr lang="en-US" dirty="0"/>
          </a:p>
        </p:txBody>
      </p:sp>
    </p:spTree>
    <p:extLst>
      <p:ext uri="{BB962C8B-B14F-4D97-AF65-F5344CB8AC3E}">
        <p14:creationId xmlns:p14="http://schemas.microsoft.com/office/powerpoint/2010/main" val="3671178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011" y="114080"/>
            <a:ext cx="11221792" cy="3416320"/>
          </a:xfrm>
          <a:prstGeom prst="rect">
            <a:avLst/>
          </a:prstGeom>
        </p:spPr>
        <p:txBody>
          <a:bodyPr wrap="square">
            <a:spAutoFit/>
          </a:bodyPr>
          <a:lstStyle/>
          <a:p>
            <a:pPr fontAlgn="base"/>
            <a:r>
              <a:rPr lang="en-US" b="1" i="0" dirty="0" smtClean="0">
                <a:solidFill>
                  <a:srgbClr val="303030"/>
                </a:solidFill>
                <a:effectLst/>
                <a:latin typeface="inherit"/>
              </a:rPr>
              <a:t>APPLICATIONS OF E-COMMERCE:</a:t>
            </a:r>
            <a:endParaRPr lang="en-US" b="0" i="0" dirty="0" smtClean="0">
              <a:solidFill>
                <a:srgbClr val="303030"/>
              </a:solidFill>
              <a:effectLst/>
              <a:latin typeface="PT Sans"/>
            </a:endParaRPr>
          </a:p>
          <a:p>
            <a:pPr fontAlgn="base"/>
            <a:r>
              <a:rPr lang="en-US" b="0" i="0" dirty="0" smtClean="0">
                <a:solidFill>
                  <a:srgbClr val="303030"/>
                </a:solidFill>
                <a:effectLst/>
                <a:latin typeface="PT Sans"/>
              </a:rPr>
              <a:t>The applications of E-commerce are used in various business areas such as retail and wholesale and manufacturing. The most common E-commerce applications are as follows:</a:t>
            </a:r>
          </a:p>
          <a:p>
            <a:pPr fontAlgn="base"/>
            <a:endParaRPr lang="en-US" b="0" i="0" dirty="0" smtClean="0">
              <a:solidFill>
                <a:srgbClr val="303030"/>
              </a:solidFill>
              <a:effectLst/>
              <a:latin typeface="PT Sans"/>
            </a:endParaRPr>
          </a:p>
          <a:p>
            <a:pPr fontAlgn="base">
              <a:buFont typeface="+mj-lt"/>
              <a:buAutoNum type="arabicPeriod"/>
            </a:pPr>
            <a:r>
              <a:rPr lang="en-US" b="1" i="0" dirty="0" smtClean="0">
                <a:solidFill>
                  <a:srgbClr val="303030"/>
                </a:solidFill>
                <a:effectLst/>
                <a:latin typeface="inherit"/>
              </a:rPr>
              <a:t>Online marketing and purchasing</a:t>
            </a:r>
            <a:endParaRPr lang="en-US" b="0" i="0" dirty="0" smtClean="0">
              <a:solidFill>
                <a:srgbClr val="303030"/>
              </a:solidFill>
              <a:effectLst/>
              <a:latin typeface="inherit"/>
            </a:endParaRPr>
          </a:p>
          <a:p>
            <a:pPr fontAlgn="base">
              <a:buFont typeface="+mj-lt"/>
              <a:buAutoNum type="arabicPeriod"/>
            </a:pPr>
            <a:r>
              <a:rPr lang="en-US" b="1" i="0" dirty="0" smtClean="0">
                <a:solidFill>
                  <a:srgbClr val="303030"/>
                </a:solidFill>
                <a:effectLst/>
                <a:latin typeface="inherit"/>
              </a:rPr>
              <a:t>Retail and wholesale</a:t>
            </a:r>
            <a:endParaRPr lang="en-US" b="0" i="0" dirty="0" smtClean="0">
              <a:solidFill>
                <a:srgbClr val="303030"/>
              </a:solidFill>
              <a:effectLst/>
              <a:latin typeface="inherit"/>
            </a:endParaRPr>
          </a:p>
          <a:p>
            <a:pPr fontAlgn="base">
              <a:buFont typeface="+mj-lt"/>
              <a:buAutoNum type="arabicPeriod"/>
            </a:pPr>
            <a:r>
              <a:rPr lang="en-US" b="1" i="0" dirty="0" smtClean="0">
                <a:solidFill>
                  <a:srgbClr val="303030"/>
                </a:solidFill>
                <a:effectLst/>
                <a:latin typeface="inherit"/>
              </a:rPr>
              <a:t>Finance</a:t>
            </a:r>
            <a:endParaRPr lang="en-US" b="0" i="0" dirty="0" smtClean="0">
              <a:solidFill>
                <a:srgbClr val="303030"/>
              </a:solidFill>
              <a:effectLst/>
              <a:latin typeface="inherit"/>
            </a:endParaRPr>
          </a:p>
          <a:p>
            <a:pPr fontAlgn="base">
              <a:buFont typeface="+mj-lt"/>
              <a:buAutoNum type="arabicPeriod"/>
            </a:pPr>
            <a:r>
              <a:rPr lang="en-US" b="1" i="0" dirty="0" smtClean="0">
                <a:solidFill>
                  <a:srgbClr val="303030"/>
                </a:solidFill>
                <a:effectLst/>
                <a:latin typeface="inherit"/>
              </a:rPr>
              <a:t>Manufacturing</a:t>
            </a:r>
            <a:endParaRPr lang="en-US" b="0" i="0" dirty="0" smtClean="0">
              <a:solidFill>
                <a:srgbClr val="303030"/>
              </a:solidFill>
              <a:effectLst/>
              <a:latin typeface="inherit"/>
            </a:endParaRPr>
          </a:p>
          <a:p>
            <a:pPr fontAlgn="base">
              <a:buFont typeface="+mj-lt"/>
              <a:buAutoNum type="arabicPeriod"/>
            </a:pPr>
            <a:r>
              <a:rPr lang="en-US" b="1" i="0" dirty="0" smtClean="0">
                <a:solidFill>
                  <a:srgbClr val="303030"/>
                </a:solidFill>
                <a:effectLst/>
                <a:latin typeface="inherit"/>
              </a:rPr>
              <a:t>Online Auction</a:t>
            </a:r>
            <a:endParaRPr lang="en-US" b="0" i="0" dirty="0" smtClean="0">
              <a:solidFill>
                <a:srgbClr val="303030"/>
              </a:solidFill>
              <a:effectLst/>
              <a:latin typeface="inherit"/>
            </a:endParaRPr>
          </a:p>
          <a:p>
            <a:pPr fontAlgn="base">
              <a:buFont typeface="+mj-lt"/>
              <a:buAutoNum type="arabicPeriod"/>
            </a:pPr>
            <a:r>
              <a:rPr lang="en-US" b="1" i="0" dirty="0" smtClean="0">
                <a:solidFill>
                  <a:srgbClr val="303030"/>
                </a:solidFill>
                <a:effectLst/>
                <a:latin typeface="inherit"/>
              </a:rPr>
              <a:t>E-Banking</a:t>
            </a:r>
            <a:endParaRPr lang="en-US" b="0" i="0" dirty="0" smtClean="0">
              <a:solidFill>
                <a:srgbClr val="303030"/>
              </a:solidFill>
              <a:effectLst/>
              <a:latin typeface="inherit"/>
            </a:endParaRPr>
          </a:p>
          <a:p>
            <a:pPr fontAlgn="base">
              <a:buFont typeface="+mj-lt"/>
              <a:buAutoNum type="arabicPeriod"/>
            </a:pPr>
            <a:r>
              <a:rPr lang="en-US" b="1" i="0" dirty="0" smtClean="0">
                <a:solidFill>
                  <a:srgbClr val="303030"/>
                </a:solidFill>
                <a:effectLst/>
                <a:latin typeface="inherit"/>
              </a:rPr>
              <a:t>Online publishing</a:t>
            </a:r>
            <a:endParaRPr lang="en-US" b="0" i="0" dirty="0" smtClean="0">
              <a:solidFill>
                <a:srgbClr val="303030"/>
              </a:solidFill>
              <a:effectLst/>
              <a:latin typeface="inherit"/>
            </a:endParaRPr>
          </a:p>
          <a:p>
            <a:pPr fontAlgn="base">
              <a:buFont typeface="+mj-lt"/>
              <a:buAutoNum type="arabicPeriod"/>
            </a:pPr>
            <a:r>
              <a:rPr lang="en-US" b="1" i="0" dirty="0" smtClean="0">
                <a:solidFill>
                  <a:srgbClr val="303030"/>
                </a:solidFill>
                <a:effectLst/>
                <a:latin typeface="inherit"/>
              </a:rPr>
              <a:t>Online booking (ticket, seat. </a:t>
            </a:r>
            <a:r>
              <a:rPr lang="en-US" b="1" i="0" dirty="0" err="1" smtClean="0">
                <a:solidFill>
                  <a:srgbClr val="303030"/>
                </a:solidFill>
                <a:effectLst/>
                <a:latin typeface="inherit"/>
              </a:rPr>
              <a:t>etc</a:t>
            </a:r>
            <a:r>
              <a:rPr lang="en-US" b="1" i="0" dirty="0" smtClean="0">
                <a:solidFill>
                  <a:srgbClr val="303030"/>
                </a:solidFill>
                <a:effectLst/>
                <a:latin typeface="inherit"/>
              </a:rPr>
              <a:t>)</a:t>
            </a:r>
            <a:endParaRPr lang="en-US" b="0" i="0" dirty="0">
              <a:solidFill>
                <a:srgbClr val="303030"/>
              </a:solidFill>
              <a:effectLst/>
              <a:latin typeface="inherit"/>
            </a:endParaRPr>
          </a:p>
        </p:txBody>
      </p:sp>
      <p:pic>
        <p:nvPicPr>
          <p:cNvPr id="1026" name="Picture 2" descr="online-marketi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1145" y="3530400"/>
            <a:ext cx="7566718" cy="301199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76011" y="3716942"/>
            <a:ext cx="3852337" cy="369332"/>
          </a:xfrm>
          <a:prstGeom prst="rect">
            <a:avLst/>
          </a:prstGeom>
        </p:spPr>
        <p:txBody>
          <a:bodyPr wrap="none">
            <a:spAutoFit/>
          </a:bodyPr>
          <a:lstStyle/>
          <a:p>
            <a:pPr lvl="0" eaLnBrk="0" fontAlgn="base" hangingPunct="0">
              <a:spcBef>
                <a:spcPct val="0"/>
              </a:spcBef>
              <a:spcAft>
                <a:spcPct val="0"/>
              </a:spcAft>
            </a:pPr>
            <a:r>
              <a:rPr kumimoji="0" lang="en-US" altLang="en-US" b="1" i="0" u="sng" strike="noStrike" cap="none" normalizeH="0" baseline="0" dirty="0" smtClean="0">
                <a:ln>
                  <a:noFill/>
                </a:ln>
                <a:solidFill>
                  <a:srgbClr val="303030"/>
                </a:solidFill>
                <a:effectLst/>
                <a:latin typeface="inherit"/>
              </a:rPr>
              <a:t>Online marketing and purchasing</a:t>
            </a:r>
            <a:endParaRPr kumimoji="0" lang="en-US" altLang="en-US" sz="1600" b="0" i="0" u="sng" strike="noStrike" cap="none" normalizeH="0" baseline="0" dirty="0" smtClean="0">
              <a:ln>
                <a:noFill/>
              </a:ln>
              <a:solidFill>
                <a:schemeClr val="tx1"/>
              </a:solidFill>
              <a:effectLst/>
            </a:endParaRPr>
          </a:p>
        </p:txBody>
      </p:sp>
      <p:sp>
        <p:nvSpPr>
          <p:cNvPr id="5" name="Rectangle 4"/>
          <p:cNvSpPr/>
          <p:nvPr/>
        </p:nvSpPr>
        <p:spPr>
          <a:xfrm>
            <a:off x="176011" y="4413225"/>
            <a:ext cx="5009882" cy="1754326"/>
          </a:xfrm>
          <a:prstGeom prst="rect">
            <a:avLst/>
          </a:prstGeom>
        </p:spPr>
        <p:txBody>
          <a:bodyPr wrap="square">
            <a:spAutoFit/>
          </a:bodyPr>
          <a:lstStyle/>
          <a:p>
            <a:pPr lvl="0" eaLnBrk="0" fontAlgn="base" hangingPunct="0">
              <a:spcBef>
                <a:spcPct val="0"/>
              </a:spcBef>
              <a:spcAft>
                <a:spcPct val="0"/>
              </a:spcAft>
            </a:pPr>
            <a:r>
              <a:rPr kumimoji="0" lang="en-US" altLang="en-US" b="0" i="0" u="none" strike="noStrike" cap="none" normalizeH="0" baseline="0" dirty="0" smtClean="0">
                <a:ln>
                  <a:noFill/>
                </a:ln>
                <a:solidFill>
                  <a:srgbClr val="303030"/>
                </a:solidFill>
                <a:effectLst/>
                <a:latin typeface="PT Sans"/>
              </a:rPr>
              <a:t>Data collection about customer behavior, preferences, needs and buying patterns is possible through Web and E-commerce. This helps marketing activities such as price fixation, negotiation, product feature enhancement and relationship with the customer.</a:t>
            </a:r>
            <a:endParaRPr kumimoji="0" lang="en-US" altLang="en-US" b="0" i="0" u="none" strike="noStrike" cap="none" normalizeH="0" baseline="0" dirty="0" smtClean="0">
              <a:ln>
                <a:noFill/>
              </a:ln>
              <a:solidFill>
                <a:srgbClr val="303030"/>
              </a:solidFill>
              <a:effectLst/>
              <a:latin typeface="PT Sans"/>
            </a:endParaRPr>
          </a:p>
        </p:txBody>
      </p:sp>
    </p:spTree>
    <p:extLst>
      <p:ext uri="{BB962C8B-B14F-4D97-AF65-F5344CB8AC3E}">
        <p14:creationId xmlns:p14="http://schemas.microsoft.com/office/powerpoint/2010/main" val="1938542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148" y="307951"/>
            <a:ext cx="2531462" cy="369332"/>
          </a:xfrm>
          <a:prstGeom prst="rect">
            <a:avLst/>
          </a:prstGeom>
        </p:spPr>
        <p:txBody>
          <a:bodyPr wrap="none">
            <a:spAutoFit/>
          </a:bodyPr>
          <a:lstStyle/>
          <a:p>
            <a:r>
              <a:rPr lang="en-US" b="1" i="0" dirty="0" smtClean="0">
                <a:solidFill>
                  <a:srgbClr val="303030"/>
                </a:solidFill>
                <a:effectLst/>
                <a:latin typeface="PT Sans"/>
              </a:rPr>
              <a:t>Retail and wholesale:</a:t>
            </a:r>
            <a:endParaRPr lang="en-US" dirty="0"/>
          </a:p>
        </p:txBody>
      </p:sp>
      <p:pic>
        <p:nvPicPr>
          <p:cNvPr id="2050" name="Picture 2" descr="SCORE-infographic"/>
          <p:cNvPicPr>
            <a:picLocks noChangeAspect="1" noChangeArrowheads="1"/>
          </p:cNvPicPr>
          <p:nvPr/>
        </p:nvPicPr>
        <p:blipFill rotWithShape="1">
          <a:blip r:embed="rId2">
            <a:extLst>
              <a:ext uri="{28A0092B-C50C-407E-A947-70E740481C1C}">
                <a14:useLocalDpi xmlns:a14="http://schemas.microsoft.com/office/drawing/2010/main" val="0"/>
              </a:ext>
            </a:extLst>
          </a:blip>
          <a:srcRect b="11036"/>
          <a:stretch/>
        </p:blipFill>
        <p:spPr bwMode="auto">
          <a:xfrm>
            <a:off x="6170009" y="677283"/>
            <a:ext cx="4095750" cy="209304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71148" y="938878"/>
            <a:ext cx="6096000" cy="2308324"/>
          </a:xfrm>
          <a:prstGeom prst="rect">
            <a:avLst/>
          </a:prstGeom>
        </p:spPr>
        <p:txBody>
          <a:bodyPr>
            <a:spAutoFit/>
          </a:bodyPr>
          <a:lstStyle/>
          <a:p>
            <a:r>
              <a:rPr lang="en-US" b="0" i="0" dirty="0" smtClean="0">
                <a:solidFill>
                  <a:srgbClr val="303030"/>
                </a:solidFill>
                <a:effectLst/>
                <a:latin typeface="PT Sans"/>
              </a:rPr>
              <a:t>E-commerce has a number of applications in retail and wholesale. E-retailing or on-line retailing is the selling of goods from Business-to-Consumer through electronic </a:t>
            </a:r>
            <a:r>
              <a:rPr lang="en-US" b="0" i="0" dirty="0" err="1" smtClean="0">
                <a:solidFill>
                  <a:srgbClr val="303030"/>
                </a:solidFill>
                <a:effectLst/>
                <a:latin typeface="PT Sans"/>
              </a:rPr>
              <a:t>storesthat</a:t>
            </a:r>
            <a:r>
              <a:rPr lang="en-US" b="0" i="0" dirty="0" smtClean="0">
                <a:solidFill>
                  <a:srgbClr val="303030"/>
                </a:solidFill>
                <a:effectLst/>
                <a:latin typeface="PT Sans"/>
              </a:rPr>
              <a:t> are designed using the electronic catalog and shopping cart model. Cybermall is a single Website that offers different products and services at one Internet location. It attracts the customer and the seller into one virtual space through a Web browser.</a:t>
            </a:r>
            <a:endParaRPr lang="en-US" dirty="0"/>
          </a:p>
        </p:txBody>
      </p:sp>
      <p:sp>
        <p:nvSpPr>
          <p:cNvPr id="4" name="Rectangle 3"/>
          <p:cNvSpPr>
            <a:spLocks noChangeArrowheads="1"/>
          </p:cNvSpPr>
          <p:nvPr/>
        </p:nvSpPr>
        <p:spPr bwMode="auto">
          <a:xfrm>
            <a:off x="371183" y="3508797"/>
            <a:ext cx="2947965"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b="1" dirty="0">
                <a:solidFill>
                  <a:srgbClr val="303030"/>
                </a:solidFill>
                <a:latin typeface="PT Sans"/>
              </a:rPr>
              <a:t>Finance: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303030"/>
                </a:solidFill>
                <a:effectLst/>
                <a:latin typeface="PT Sans"/>
              </a:rPr>
              <a:t>                                                             </a:t>
            </a:r>
          </a:p>
        </p:txBody>
      </p:sp>
      <p:pic>
        <p:nvPicPr>
          <p:cNvPr id="2052" name="Picture 4" descr="finance-wordl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0434" y="3375712"/>
            <a:ext cx="3457977" cy="27051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71183" y="3970462"/>
            <a:ext cx="6096000" cy="2308324"/>
          </a:xfrm>
          <a:prstGeom prst="rect">
            <a:avLst/>
          </a:prstGeom>
        </p:spPr>
        <p:txBody>
          <a:bodyPr>
            <a:spAutoFit/>
          </a:bodyPr>
          <a:lstStyle/>
          <a:p>
            <a:r>
              <a:rPr lang="en-US" b="0" i="0" dirty="0" smtClean="0">
                <a:solidFill>
                  <a:srgbClr val="303030"/>
                </a:solidFill>
                <a:effectLst/>
                <a:latin typeface="PT Sans"/>
              </a:rPr>
              <a:t>Financial companies are using E-commerce to a large extent. Customers can check the balances of their savings and loan accounts, transfer money to their other account and pay their bill through on-line banking or E-banking. Another application of E-commerce is on-line stock trading. Many Websites provide access to news, charts, information about company profile and analyst rating on the stocks.</a:t>
            </a:r>
            <a:endParaRPr lang="en-US" dirty="0"/>
          </a:p>
        </p:txBody>
      </p:sp>
    </p:spTree>
    <p:extLst>
      <p:ext uri="{BB962C8B-B14F-4D97-AF65-F5344CB8AC3E}">
        <p14:creationId xmlns:p14="http://schemas.microsoft.com/office/powerpoint/2010/main" val="2970419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363" y="410982"/>
            <a:ext cx="1851789" cy="369332"/>
          </a:xfrm>
          <a:prstGeom prst="rect">
            <a:avLst/>
          </a:prstGeom>
        </p:spPr>
        <p:txBody>
          <a:bodyPr wrap="none">
            <a:spAutoFit/>
          </a:bodyPr>
          <a:lstStyle/>
          <a:p>
            <a:r>
              <a:rPr lang="en-US" b="1" i="0" dirty="0" smtClean="0">
                <a:solidFill>
                  <a:srgbClr val="303030"/>
                </a:solidFill>
                <a:effectLst/>
                <a:latin typeface="PT Sans"/>
              </a:rPr>
              <a:t>Manufacturing:</a:t>
            </a:r>
            <a:endParaRPr lang="en-US" dirty="0"/>
          </a:p>
        </p:txBody>
      </p:sp>
      <p:pic>
        <p:nvPicPr>
          <p:cNvPr id="3074" name="Picture 2" descr="mf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7757" y="0"/>
            <a:ext cx="5160391" cy="234925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27363" y="891291"/>
            <a:ext cx="6160394" cy="3139321"/>
          </a:xfrm>
          <a:prstGeom prst="rect">
            <a:avLst/>
          </a:prstGeom>
        </p:spPr>
        <p:txBody>
          <a:bodyPr wrap="square">
            <a:spAutoFit/>
          </a:bodyPr>
          <a:lstStyle/>
          <a:p>
            <a:r>
              <a:rPr lang="en-US" b="0" i="0" dirty="0" smtClean="0">
                <a:solidFill>
                  <a:srgbClr val="303030"/>
                </a:solidFill>
                <a:effectLst/>
                <a:latin typeface="PT Sans"/>
              </a:rPr>
              <a:t>E-commerce is also used in the supply chain operations of a company. Some companies form an electronic exchange by providing together buy and sell goods, trade market information and run back office information such as inventory control. This speeds up the flow of raw material and finished goods among the members of the business community. Various issues related to the strategic and competitive issues limit the implementation of the business models. Companies may not trust their competitors and may fear that they will lose trade secrets if they participate in mass electronic exchanges.</a:t>
            </a:r>
            <a:endParaRPr lang="en-US" dirty="0"/>
          </a:p>
        </p:txBody>
      </p:sp>
      <p:sp>
        <p:nvSpPr>
          <p:cNvPr id="4" name="Rectangle 3"/>
          <p:cNvSpPr/>
          <p:nvPr/>
        </p:nvSpPr>
        <p:spPr>
          <a:xfrm>
            <a:off x="359560" y="4141589"/>
            <a:ext cx="6096000" cy="2308324"/>
          </a:xfrm>
          <a:prstGeom prst="rect">
            <a:avLst/>
          </a:prstGeom>
        </p:spPr>
        <p:txBody>
          <a:bodyPr>
            <a:spAutoFit/>
          </a:bodyPr>
          <a:lstStyle/>
          <a:p>
            <a:pPr fontAlgn="base"/>
            <a:r>
              <a:rPr lang="en-US" b="1" i="0" dirty="0" smtClean="0">
                <a:solidFill>
                  <a:srgbClr val="303030"/>
                </a:solidFill>
                <a:effectLst/>
                <a:latin typeface="inherit"/>
              </a:rPr>
              <a:t>Auctions:</a:t>
            </a:r>
            <a:endParaRPr lang="en-US" b="0" i="0" dirty="0" smtClean="0">
              <a:solidFill>
                <a:srgbClr val="303030"/>
              </a:solidFill>
              <a:effectLst/>
              <a:latin typeface="PT Sans"/>
            </a:endParaRPr>
          </a:p>
          <a:p>
            <a:pPr fontAlgn="base"/>
            <a:r>
              <a:rPr lang="en-US" b="0" i="0" dirty="0" smtClean="0">
                <a:solidFill>
                  <a:srgbClr val="303030"/>
                </a:solidFill>
                <a:effectLst/>
                <a:latin typeface="PT Sans"/>
              </a:rPr>
              <a:t>Customer-to-Customer E-commerce is direct selling of goods and services among customers. It also includes electronic auctions that involve bidding. Bidding is a special type of auction that allows prospective buyers to bid for an item. For example, airline companies give the customer an opportunity to quote the price for a seat on a specific route on the specified date and time.</a:t>
            </a:r>
          </a:p>
        </p:txBody>
      </p:sp>
    </p:spTree>
    <p:extLst>
      <p:ext uri="{BB962C8B-B14F-4D97-AF65-F5344CB8AC3E}">
        <p14:creationId xmlns:p14="http://schemas.microsoft.com/office/powerpoint/2010/main" val="828178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banking-1-7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7507" y="811369"/>
            <a:ext cx="2791831" cy="209279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2073" y="176041"/>
            <a:ext cx="1402948" cy="369332"/>
          </a:xfrm>
          <a:prstGeom prst="rect">
            <a:avLst/>
          </a:prstGeom>
        </p:spPr>
        <p:txBody>
          <a:bodyPr wrap="none">
            <a:spAutoFit/>
          </a:bodyPr>
          <a:lstStyle/>
          <a:p>
            <a:pPr fontAlgn="base"/>
            <a:r>
              <a:rPr lang="en-US" b="1" i="0" dirty="0" smtClean="0">
                <a:solidFill>
                  <a:srgbClr val="303030"/>
                </a:solidFill>
                <a:effectLst/>
                <a:latin typeface="inherit"/>
              </a:rPr>
              <a:t>E-Banking:</a:t>
            </a:r>
            <a:endParaRPr lang="en-US" b="0" i="0" dirty="0">
              <a:solidFill>
                <a:srgbClr val="303030"/>
              </a:solidFill>
              <a:effectLst/>
              <a:latin typeface="PT Sans"/>
            </a:endParaRPr>
          </a:p>
        </p:txBody>
      </p:sp>
      <p:sp>
        <p:nvSpPr>
          <p:cNvPr id="3" name="Rectangle 2"/>
          <p:cNvSpPr/>
          <p:nvPr/>
        </p:nvSpPr>
        <p:spPr>
          <a:xfrm>
            <a:off x="382073" y="571184"/>
            <a:ext cx="6662671" cy="2862322"/>
          </a:xfrm>
          <a:prstGeom prst="rect">
            <a:avLst/>
          </a:prstGeom>
        </p:spPr>
        <p:txBody>
          <a:bodyPr wrap="square">
            <a:spAutoFit/>
          </a:bodyPr>
          <a:lstStyle/>
          <a:p>
            <a:pPr fontAlgn="base"/>
            <a:r>
              <a:rPr lang="en-US" b="0" i="0" dirty="0" smtClean="0">
                <a:solidFill>
                  <a:srgbClr val="303030"/>
                </a:solidFill>
                <a:effectLst/>
                <a:latin typeface="PT Sans"/>
              </a:rPr>
              <a:t>Online banking or E- banking is an electronic payment system that enables customers of a financial institution to conduct financial transactions on a website operated by the institution, Online banking is also referred as internet banking, e-banking, virtual banking and by other terms.</a:t>
            </a:r>
            <a:r>
              <a:rPr lang="en-US" b="1" i="0" dirty="0" smtClean="0">
                <a:solidFill>
                  <a:srgbClr val="303030"/>
                </a:solidFill>
                <a:effectLst/>
                <a:latin typeface="inherit"/>
              </a:rPr>
              <a:t> </a:t>
            </a:r>
            <a:endParaRPr lang="en-US" b="0" i="0" dirty="0" smtClean="0">
              <a:solidFill>
                <a:srgbClr val="303030"/>
              </a:solidFill>
              <a:effectLst/>
              <a:latin typeface="PT Sans"/>
            </a:endParaRPr>
          </a:p>
          <a:p>
            <a:pPr fontAlgn="base"/>
            <a:r>
              <a:rPr lang="en-US" b="1" i="0" dirty="0" smtClean="0">
                <a:solidFill>
                  <a:srgbClr val="303030"/>
                </a:solidFill>
                <a:effectLst/>
                <a:latin typeface="inherit"/>
              </a:rPr>
              <a:t>Online publishing:</a:t>
            </a:r>
            <a:endParaRPr lang="en-US" b="0" i="0" dirty="0" smtClean="0">
              <a:solidFill>
                <a:srgbClr val="303030"/>
              </a:solidFill>
              <a:effectLst/>
              <a:latin typeface="PT Sans"/>
            </a:endParaRPr>
          </a:p>
          <a:p>
            <a:pPr fontAlgn="base"/>
            <a:r>
              <a:rPr lang="en-US" b="0" i="0" dirty="0" smtClean="0">
                <a:solidFill>
                  <a:srgbClr val="303030"/>
                </a:solidFill>
                <a:effectLst/>
                <a:latin typeface="PT Sans"/>
              </a:rPr>
              <a:t>Electronic publishing (also referred to as e-publishing or digital publishing) includes the digital publication of e-books, digital magazines, and the development of digital libraries and catalogs.</a:t>
            </a:r>
            <a:endParaRPr lang="en-US" b="0" i="0" dirty="0">
              <a:solidFill>
                <a:srgbClr val="303030"/>
              </a:solidFill>
              <a:effectLst/>
              <a:latin typeface="PT Sans"/>
            </a:endParaRPr>
          </a:p>
        </p:txBody>
      </p:sp>
      <p:sp>
        <p:nvSpPr>
          <p:cNvPr id="4" name="Rectangle 3"/>
          <p:cNvSpPr/>
          <p:nvPr/>
        </p:nvSpPr>
        <p:spPr>
          <a:xfrm>
            <a:off x="386366" y="3700228"/>
            <a:ext cx="3595856" cy="369332"/>
          </a:xfrm>
          <a:prstGeom prst="rect">
            <a:avLst/>
          </a:prstGeom>
        </p:spPr>
        <p:txBody>
          <a:bodyPr wrap="none">
            <a:spAutoFit/>
          </a:bodyPr>
          <a:lstStyle/>
          <a:p>
            <a:r>
              <a:rPr lang="en-US" b="1" i="0" dirty="0" smtClean="0">
                <a:solidFill>
                  <a:srgbClr val="303030"/>
                </a:solidFill>
                <a:effectLst/>
                <a:latin typeface="PT Sans"/>
              </a:rPr>
              <a:t>Online booking (ticket, </a:t>
            </a:r>
            <a:r>
              <a:rPr lang="en-US" b="1" i="0" dirty="0" err="1" smtClean="0">
                <a:solidFill>
                  <a:srgbClr val="303030"/>
                </a:solidFill>
                <a:effectLst/>
                <a:latin typeface="inherit"/>
              </a:rPr>
              <a:t>seat.etc</a:t>
            </a:r>
            <a:endParaRPr lang="en-US" dirty="0"/>
          </a:p>
        </p:txBody>
      </p:sp>
      <p:pic>
        <p:nvPicPr>
          <p:cNvPr id="4100" name="Picture 4" descr="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2363" y="3828649"/>
            <a:ext cx="2466975" cy="184785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82073" y="4336282"/>
            <a:ext cx="6096000" cy="2031325"/>
          </a:xfrm>
          <a:prstGeom prst="rect">
            <a:avLst/>
          </a:prstGeom>
        </p:spPr>
        <p:txBody>
          <a:bodyPr>
            <a:spAutoFit/>
          </a:bodyPr>
          <a:lstStyle/>
          <a:p>
            <a:r>
              <a:rPr lang="en-US" b="0" i="0" dirty="0" smtClean="0">
                <a:solidFill>
                  <a:srgbClr val="303030"/>
                </a:solidFill>
                <a:effectLst/>
                <a:latin typeface="PT Sans"/>
              </a:rPr>
              <a:t>An </a:t>
            </a:r>
            <a:r>
              <a:rPr lang="en-US" b="1" i="0" dirty="0" smtClean="0">
                <a:solidFill>
                  <a:srgbClr val="303030"/>
                </a:solidFill>
                <a:effectLst/>
                <a:latin typeface="PT Sans"/>
              </a:rPr>
              <a:t>Internet booking engine</a:t>
            </a:r>
            <a:r>
              <a:rPr lang="en-US" b="0" i="0" dirty="0" smtClean="0">
                <a:solidFill>
                  <a:srgbClr val="303030"/>
                </a:solidFill>
                <a:effectLst/>
                <a:latin typeface="PT Sans"/>
              </a:rPr>
              <a:t> (IBE) is an application which helps the travel and tourism industry support reservation through the Internet. It helps consumers to book flights, hotels, holiday packages, insurance and other services online. This is a much needed application for the aviation industry as it has become one of the fastest growing sales channels.</a:t>
            </a:r>
            <a:endParaRPr lang="en-US" dirty="0"/>
          </a:p>
        </p:txBody>
      </p:sp>
    </p:spTree>
    <p:extLst>
      <p:ext uri="{BB962C8B-B14F-4D97-AF65-F5344CB8AC3E}">
        <p14:creationId xmlns:p14="http://schemas.microsoft.com/office/powerpoint/2010/main" val="1244342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302</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inherit</vt:lpstr>
      <vt:lpstr>PT Sans</vt:lpstr>
      <vt:lpstr>ShopifySans</vt:lpstr>
      <vt:lpstr>Office Theme</vt:lpstr>
      <vt:lpstr>E commerce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commerce</dc:title>
  <dc:creator>DELL</dc:creator>
  <cp:lastModifiedBy>DELL</cp:lastModifiedBy>
  <cp:revision>2</cp:revision>
  <dcterms:created xsi:type="dcterms:W3CDTF">2020-12-04T21:37:43Z</dcterms:created>
  <dcterms:modified xsi:type="dcterms:W3CDTF">2020-12-04T21:53:25Z</dcterms:modified>
</cp:coreProperties>
</file>