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510"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62"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63"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6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65"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66"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67"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extLst>
      <p:ext uri="{BB962C8B-B14F-4D97-AF65-F5344CB8AC3E}">
        <p14:creationId xmlns:p14="http://schemas.microsoft.com/office/powerpoint/2010/main" val="367755129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860357A7-4CA4-4A4F-A277-7BB52A96B3D4}" type="datetimeFigureOut">
              <a:rPr lang="en-US" smtClean="0"/>
              <a:t>5/4/2020</a:t>
            </a:fld>
            <a:endParaRPr lang="en-US"/>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en-US"/>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0890058-C8E0-48FE-9DAA-BD4A9A767383}" type="slidenum">
              <a:rPr lang="en-US" smtClean="0"/>
              <a:t>‹#›</a:t>
            </a:fld>
            <a:endParaRPr lang="en-US"/>
          </a:p>
        </p:txBody>
      </p:sp>
    </p:spTree>
    <p:extLst>
      <p:ext uri="{BB962C8B-B14F-4D97-AF65-F5344CB8AC3E}">
        <p14:creationId xmlns:p14="http://schemas.microsoft.com/office/powerpoint/2010/main" val="3466088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0357A7-4CA4-4A4F-A277-7BB52A96B3D4}"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90890058-C8E0-48FE-9DAA-BD4A9A767383}" type="slidenum">
              <a:rPr lang="en-US" smtClean="0"/>
              <a:t>‹#›</a:t>
            </a:fld>
            <a:endParaRPr lang="en-US"/>
          </a:p>
        </p:txBody>
      </p:sp>
    </p:spTree>
    <p:extLst>
      <p:ext uri="{BB962C8B-B14F-4D97-AF65-F5344CB8AC3E}">
        <p14:creationId xmlns:p14="http://schemas.microsoft.com/office/powerpoint/2010/main" val="2253935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smtClean="0"/>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0357A7-4CA4-4A4F-A277-7BB52A96B3D4}"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0890058-C8E0-48FE-9DAA-BD4A9A767383}" type="slidenum">
              <a:rPr lang="en-US" smtClean="0"/>
              <a:t>‹#›</a:t>
            </a:fld>
            <a:endParaRPr lang="en-US"/>
          </a:p>
        </p:txBody>
      </p:sp>
    </p:spTree>
    <p:extLst>
      <p:ext uri="{BB962C8B-B14F-4D97-AF65-F5344CB8AC3E}">
        <p14:creationId xmlns:p14="http://schemas.microsoft.com/office/powerpoint/2010/main" val="30710281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smtClean="0"/>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0357A7-4CA4-4A4F-A277-7BB52A96B3D4}"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0890058-C8E0-48FE-9DAA-BD4A9A767383}" type="slidenum">
              <a:rPr lang="en-US" smtClean="0"/>
              <a:t>‹#›</a:t>
            </a:fld>
            <a:endParaRPr lang="en-US"/>
          </a:p>
        </p:txBody>
      </p:sp>
    </p:spTree>
    <p:extLst>
      <p:ext uri="{BB962C8B-B14F-4D97-AF65-F5344CB8AC3E}">
        <p14:creationId xmlns:p14="http://schemas.microsoft.com/office/powerpoint/2010/main" val="3689239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0357A7-4CA4-4A4F-A277-7BB52A96B3D4}"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0890058-C8E0-48FE-9DAA-BD4A9A767383}" type="slidenum">
              <a:rPr lang="en-US" smtClean="0"/>
              <a:t>‹#›</a:t>
            </a:fld>
            <a:endParaRPr lang="en-US"/>
          </a:p>
        </p:txBody>
      </p:sp>
    </p:spTree>
    <p:extLst>
      <p:ext uri="{BB962C8B-B14F-4D97-AF65-F5344CB8AC3E}">
        <p14:creationId xmlns:p14="http://schemas.microsoft.com/office/powerpoint/2010/main" val="3325130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60357A7-4CA4-4A4F-A277-7BB52A96B3D4}"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90890058-C8E0-48FE-9DAA-BD4A9A767383}" type="slidenum">
              <a:rPr lang="en-US" smtClean="0"/>
              <a:t>‹#›</a:t>
            </a:fld>
            <a:endParaRPr lang="en-US"/>
          </a:p>
        </p:txBody>
      </p:sp>
    </p:spTree>
    <p:extLst>
      <p:ext uri="{BB962C8B-B14F-4D97-AF65-F5344CB8AC3E}">
        <p14:creationId xmlns:p14="http://schemas.microsoft.com/office/powerpoint/2010/main" val="40712516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60357A7-4CA4-4A4F-A277-7BB52A96B3D4}"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90890058-C8E0-48FE-9DAA-BD4A9A767383}" type="slidenum">
              <a:rPr lang="en-US" smtClean="0"/>
              <a:t>‹#›</a:t>
            </a:fld>
            <a:endParaRPr lang="en-US"/>
          </a:p>
        </p:txBody>
      </p:sp>
    </p:spTree>
    <p:extLst>
      <p:ext uri="{BB962C8B-B14F-4D97-AF65-F5344CB8AC3E}">
        <p14:creationId xmlns:p14="http://schemas.microsoft.com/office/powerpoint/2010/main" val="3166353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860357A7-4CA4-4A4F-A277-7BB52A96B3D4}" type="datetimeFigureOut">
              <a:rPr lang="en-US" smtClean="0"/>
              <a:t>5/4/2020</a:t>
            </a:fld>
            <a:endParaRPr lang="en-US"/>
          </a:p>
        </p:txBody>
      </p:sp>
      <p:sp>
        <p:nvSpPr>
          <p:cNvPr id="5" name="Footer Placeholder 4"/>
          <p:cNvSpPr>
            <a:spLocks noGrp="1"/>
          </p:cNvSpPr>
          <p:nvPr>
            <p:ph type="ftr" sz="quarter" idx="11"/>
          </p:nvPr>
        </p:nvSpPr>
        <p:spPr>
          <a:xfrm>
            <a:off x="516133" y="6387910"/>
            <a:ext cx="3859795" cy="228660"/>
          </a:xfrm>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0890058-C8E0-48FE-9DAA-BD4A9A767383}" type="slidenum">
              <a:rPr lang="en-US" smtClean="0"/>
              <a:t>‹#›</a:t>
            </a:fld>
            <a:endParaRPr lang="en-US"/>
          </a:p>
        </p:txBody>
      </p:sp>
    </p:spTree>
    <p:extLst>
      <p:ext uri="{BB962C8B-B14F-4D97-AF65-F5344CB8AC3E}">
        <p14:creationId xmlns:p14="http://schemas.microsoft.com/office/powerpoint/2010/main" val="4243967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60357A7-4CA4-4A4F-A277-7BB52A96B3D4}" type="datetimeFigureOut">
              <a:rPr lang="en-US" smtClean="0"/>
              <a:t>5/4/2020</a:t>
            </a:fld>
            <a:endParaRPr lang="en-US"/>
          </a:p>
        </p:txBody>
      </p:sp>
      <p:sp>
        <p:nvSpPr>
          <p:cNvPr id="5" name="Footer Placeholder 4"/>
          <p:cNvSpPr>
            <a:spLocks noGrp="1"/>
          </p:cNvSpPr>
          <p:nvPr>
            <p:ph type="ftr" sz="quarter" idx="11"/>
          </p:nvPr>
        </p:nvSpPr>
        <p:spPr>
          <a:xfrm>
            <a:off x="538546" y="6365498"/>
            <a:ext cx="3859795" cy="228660"/>
          </a:xfrm>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0890058-C8E0-48FE-9DAA-BD4A9A767383}" type="slidenum">
              <a:rPr lang="en-US" smtClean="0"/>
              <a:t>‹#›</a:t>
            </a:fld>
            <a:endParaRPr lang="en-US"/>
          </a:p>
        </p:txBody>
      </p:sp>
    </p:spTree>
    <p:extLst>
      <p:ext uri="{BB962C8B-B14F-4D97-AF65-F5344CB8AC3E}">
        <p14:creationId xmlns:p14="http://schemas.microsoft.com/office/powerpoint/2010/main" val="3974030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60357A7-4CA4-4A4F-A277-7BB52A96B3D4}"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0890058-C8E0-48FE-9DAA-BD4A9A767383}" type="slidenum">
              <a:rPr lang="en-US" smtClean="0"/>
              <a:t>‹#›</a:t>
            </a:fld>
            <a:endParaRPr lang="en-US"/>
          </a:p>
        </p:txBody>
      </p:sp>
    </p:spTree>
    <p:extLst>
      <p:ext uri="{BB962C8B-B14F-4D97-AF65-F5344CB8AC3E}">
        <p14:creationId xmlns:p14="http://schemas.microsoft.com/office/powerpoint/2010/main" val="3285581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0357A7-4CA4-4A4F-A277-7BB52A96B3D4}"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0890058-C8E0-48FE-9DAA-BD4A9A767383}" type="slidenum">
              <a:rPr lang="en-US" smtClean="0"/>
              <a:t>‹#›</a:t>
            </a:fld>
            <a:endParaRPr lang="en-US"/>
          </a:p>
        </p:txBody>
      </p:sp>
    </p:spTree>
    <p:extLst>
      <p:ext uri="{BB962C8B-B14F-4D97-AF65-F5344CB8AC3E}">
        <p14:creationId xmlns:p14="http://schemas.microsoft.com/office/powerpoint/2010/main" val="1830590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mtClean="0"/>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60357A7-4CA4-4A4F-A277-7BB52A96B3D4}"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0890058-C8E0-48FE-9DAA-BD4A9A767383}" type="slidenum">
              <a:rPr lang="en-US" smtClean="0"/>
              <a:t>‹#›</a:t>
            </a:fld>
            <a:endParaRPr lang="en-US"/>
          </a:p>
        </p:txBody>
      </p:sp>
    </p:spTree>
    <p:extLst>
      <p:ext uri="{BB962C8B-B14F-4D97-AF65-F5344CB8AC3E}">
        <p14:creationId xmlns:p14="http://schemas.microsoft.com/office/powerpoint/2010/main" val="3019608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60357A7-4CA4-4A4F-A277-7BB52A96B3D4}"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0890058-C8E0-48FE-9DAA-BD4A9A767383}" type="slidenum">
              <a:rPr lang="en-US" smtClean="0"/>
              <a:t>‹#›</a:t>
            </a:fld>
            <a:endParaRPr lang="en-US"/>
          </a:p>
        </p:txBody>
      </p:sp>
    </p:spTree>
    <p:extLst>
      <p:ext uri="{BB962C8B-B14F-4D97-AF65-F5344CB8AC3E}">
        <p14:creationId xmlns:p14="http://schemas.microsoft.com/office/powerpoint/2010/main" val="1441506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60357A7-4CA4-4A4F-A277-7BB52A96B3D4}"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0890058-C8E0-48FE-9DAA-BD4A9A767383}" type="slidenum">
              <a:rPr lang="en-US" smtClean="0"/>
              <a:t>‹#›</a:t>
            </a:fld>
            <a:endParaRPr lang="en-US"/>
          </a:p>
        </p:txBody>
      </p:sp>
    </p:spTree>
    <p:extLst>
      <p:ext uri="{BB962C8B-B14F-4D97-AF65-F5344CB8AC3E}">
        <p14:creationId xmlns:p14="http://schemas.microsoft.com/office/powerpoint/2010/main" val="859187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860357A7-4CA4-4A4F-A277-7BB52A96B3D4}" type="datetimeFigureOut">
              <a:rPr lang="en-US" smtClean="0"/>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90890058-C8E0-48FE-9DAA-BD4A9A767383}" type="slidenum">
              <a:rPr lang="en-US" smtClean="0"/>
              <a:t>‹#›</a:t>
            </a:fld>
            <a:endParaRPr lang="en-US"/>
          </a:p>
        </p:txBody>
      </p:sp>
    </p:spTree>
    <p:extLst>
      <p:ext uri="{BB962C8B-B14F-4D97-AF65-F5344CB8AC3E}">
        <p14:creationId xmlns:p14="http://schemas.microsoft.com/office/powerpoint/2010/main" val="90847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0357A7-4CA4-4A4F-A277-7BB52A96B3D4}"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90890058-C8E0-48FE-9DAA-BD4A9A767383}" type="slidenum">
              <a:rPr lang="en-US" smtClean="0"/>
              <a:t>‹#›</a:t>
            </a:fld>
            <a:endParaRPr lang="en-US"/>
          </a:p>
        </p:txBody>
      </p:sp>
    </p:spTree>
    <p:extLst>
      <p:ext uri="{BB962C8B-B14F-4D97-AF65-F5344CB8AC3E}">
        <p14:creationId xmlns:p14="http://schemas.microsoft.com/office/powerpoint/2010/main" val="2453718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0357A7-4CA4-4A4F-A277-7BB52A96B3D4}"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90890058-C8E0-48FE-9DAA-BD4A9A767383}" type="slidenum">
              <a:rPr lang="en-US" smtClean="0"/>
              <a:t>‹#›</a:t>
            </a:fld>
            <a:endParaRPr lang="en-US"/>
          </a:p>
        </p:txBody>
      </p:sp>
    </p:spTree>
    <p:extLst>
      <p:ext uri="{BB962C8B-B14F-4D97-AF65-F5344CB8AC3E}">
        <p14:creationId xmlns:p14="http://schemas.microsoft.com/office/powerpoint/2010/main" val="4022568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860357A7-4CA4-4A4F-A277-7BB52A96B3D4}" type="datetimeFigureOut">
              <a:rPr lang="en-US" smtClean="0"/>
              <a:t>5/4/2020</a:t>
            </a:fld>
            <a:endParaRPr lang="en-US"/>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n-US"/>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90890058-C8E0-48FE-9DAA-BD4A9A767383}" type="slidenum">
              <a:rPr lang="en-US" smtClean="0"/>
              <a:t>‹#›</a:t>
            </a:fld>
            <a:endParaRPr lang="en-US"/>
          </a:p>
        </p:txBody>
      </p:sp>
    </p:spTree>
    <p:extLst>
      <p:ext uri="{BB962C8B-B14F-4D97-AF65-F5344CB8AC3E}">
        <p14:creationId xmlns:p14="http://schemas.microsoft.com/office/powerpoint/2010/main" val="9274801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
          <p:cNvSpPr>
            <a:spLocks noGrp="1"/>
          </p:cNvSpPr>
          <p:nvPr>
            <p:ph type="ctrTitle"/>
          </p:nvPr>
        </p:nvSpPr>
        <p:spPr/>
        <p:txBody>
          <a:bodyPr>
            <a:normAutofit fontScale="90000"/>
          </a:bodyPr>
          <a:lstStyle/>
          <a:p>
            <a:pPr algn="ctr"/>
            <a:r>
              <a:rPr lang="en-US" sz="6000" dirty="0" smtClean="0">
                <a:latin typeface="Times New Roman" pitchFamily="18" charset="0"/>
                <a:cs typeface="Times New Roman" pitchFamily="18" charset="0"/>
              </a:rPr>
              <a:t>Intelligence And State Of Mind </a:t>
            </a:r>
            <a:r>
              <a:rPr lang="en-US" sz="6000" dirty="0" smtClean="0">
                <a:latin typeface="Times New Roman" pitchFamily="18" charset="0"/>
                <a:cs typeface="Times New Roman" pitchFamily="18" charset="0"/>
              </a:rPr>
              <a:t/>
            </a:r>
            <a:br>
              <a:rPr lang="en-US" sz="6000" dirty="0" smtClean="0">
                <a:latin typeface="Times New Roman" pitchFamily="18" charset="0"/>
                <a:cs typeface="Times New Roman" pitchFamily="18" charset="0"/>
              </a:rPr>
            </a:br>
            <a:r>
              <a:rPr lang="en-US" sz="6000" dirty="0" smtClean="0">
                <a:latin typeface="Times New Roman" pitchFamily="18" charset="0"/>
                <a:cs typeface="Times New Roman" pitchFamily="18" charset="0"/>
              </a:rPr>
              <a:t>(</a:t>
            </a:r>
            <a:r>
              <a:rPr lang="en-US" sz="6000" dirty="0" smtClean="0">
                <a:latin typeface="Times New Roman" pitchFamily="18" charset="0"/>
                <a:cs typeface="Times New Roman" pitchFamily="18" charset="0"/>
              </a:rPr>
              <a:t>ENG-110)</a:t>
            </a:r>
            <a:endParaRPr lang="en-US" sz="60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Content Placeholder 2"/>
          <p:cNvSpPr>
            <a:spLocks noGrp="1"/>
          </p:cNvSpPr>
          <p:nvPr>
            <p:ph idx="1"/>
          </p:nvPr>
        </p:nvSpPr>
        <p:spPr>
          <a:xfrm>
            <a:off x="457200" y="838200"/>
            <a:ext cx="8229600" cy="5287963"/>
          </a:xfrm>
        </p:spPr>
        <p:txBody>
          <a:bodyPr>
            <a:normAutofit fontScale="92500" lnSpcReduction="10000"/>
          </a:bodyPr>
          <a:lstStyle/>
          <a:p>
            <a:pPr algn="just"/>
            <a:endParaRPr lang="en-US" sz="3200" dirty="0" smtClean="0">
              <a:latin typeface="Times New Roman" pitchFamily="18" charset="0"/>
              <a:cs typeface="Times New Roman" pitchFamily="18" charset="0"/>
            </a:endParaRPr>
          </a:p>
          <a:p>
            <a:pPr algn="just"/>
            <a:endParaRPr lang="en-US" sz="3200" dirty="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IQ </a:t>
            </a:r>
            <a:r>
              <a:rPr lang="en-US" sz="3200" dirty="0">
                <a:latin typeface="Times New Roman" pitchFamily="18" charset="0"/>
                <a:cs typeface="Times New Roman" pitchFamily="18" charset="0"/>
              </a:rPr>
              <a:t>score of 70 to 75 or </a:t>
            </a:r>
            <a:r>
              <a:rPr lang="en-US" sz="3200" dirty="0" smtClean="0">
                <a:latin typeface="Times New Roman" pitchFamily="18" charset="0"/>
                <a:cs typeface="Times New Roman" pitchFamily="18" charset="0"/>
              </a:rPr>
              <a:t>below and the </a:t>
            </a:r>
            <a:r>
              <a:rPr lang="en-US" sz="3200" dirty="0">
                <a:latin typeface="Times New Roman" pitchFamily="18" charset="0"/>
                <a:cs typeface="Times New Roman" pitchFamily="18" charset="0"/>
              </a:rPr>
              <a:t>requirement of deficits </a:t>
            </a:r>
            <a:r>
              <a:rPr lang="en-US" sz="3200" dirty="0" smtClean="0">
                <a:latin typeface="Times New Roman" pitchFamily="18" charset="0"/>
                <a:cs typeface="Times New Roman" pitchFamily="18" charset="0"/>
              </a:rPr>
              <a:t>in everyday </a:t>
            </a:r>
            <a:r>
              <a:rPr lang="en-US" sz="3200" dirty="0">
                <a:latin typeface="Times New Roman" pitchFamily="18" charset="0"/>
                <a:cs typeface="Times New Roman" pitchFamily="18" charset="0"/>
              </a:rPr>
              <a:t>living skills is included because experts </a:t>
            </a:r>
            <a:r>
              <a:rPr lang="en-US" sz="3200" dirty="0" smtClean="0">
                <a:latin typeface="Times New Roman" pitchFamily="18" charset="0"/>
                <a:cs typeface="Times New Roman" pitchFamily="18" charset="0"/>
              </a:rPr>
              <a:t>feel that </a:t>
            </a:r>
            <a:r>
              <a:rPr lang="en-US" sz="3200" dirty="0">
                <a:latin typeface="Times New Roman" pitchFamily="18" charset="0"/>
                <a:cs typeface="Times New Roman" pitchFamily="18" charset="0"/>
              </a:rPr>
              <a:t>retardation should not be determined solely </a:t>
            </a:r>
            <a:r>
              <a:rPr lang="en-US" sz="3200" dirty="0" smtClean="0">
                <a:latin typeface="Times New Roman" pitchFamily="18" charset="0"/>
                <a:cs typeface="Times New Roman" pitchFamily="18" charset="0"/>
              </a:rPr>
              <a:t>on the </a:t>
            </a:r>
            <a:r>
              <a:rPr lang="en-US" sz="3200" dirty="0">
                <a:latin typeface="Times New Roman" pitchFamily="18" charset="0"/>
                <a:cs typeface="Times New Roman" pitchFamily="18" charset="0"/>
              </a:rPr>
              <a:t>basis of individuals’ test </a:t>
            </a:r>
            <a:r>
              <a:rPr lang="en-US" sz="3200" dirty="0" smtClean="0">
                <a:latin typeface="Times New Roman" pitchFamily="18" charset="0"/>
                <a:cs typeface="Times New Roman" pitchFamily="18" charset="0"/>
              </a:rPr>
              <a:t>ability.</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This requirement acknowledges that “school </a:t>
            </a:r>
            <a:r>
              <a:rPr lang="en-US" sz="3200" dirty="0" smtClean="0">
                <a:latin typeface="Times New Roman" pitchFamily="18" charset="0"/>
                <a:cs typeface="Times New Roman" pitchFamily="18" charset="0"/>
              </a:rPr>
              <a:t>learning” is </a:t>
            </a:r>
            <a:r>
              <a:rPr lang="en-US" sz="3200" dirty="0">
                <a:latin typeface="Times New Roman" pitchFamily="18" charset="0"/>
                <a:cs typeface="Times New Roman" pitchFamily="18" charset="0"/>
              </a:rPr>
              <a:t>not the only important kind of learning.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
          <p:cNvSpPr>
            <a:spLocks noGrp="1"/>
          </p:cNvSpPr>
          <p:nvPr>
            <p:ph type="title"/>
          </p:nvPr>
        </p:nvSpPr>
        <p:spPr/>
        <p:txBody>
          <a:bodyPr>
            <a:normAutofit fontScale="90000"/>
          </a:bodyPr>
          <a:lstStyle/>
          <a:p>
            <a:r>
              <a:rPr lang="en-US" sz="4400" dirty="0">
                <a:latin typeface="Times New Roman" pitchFamily="18" charset="0"/>
                <a:cs typeface="Times New Roman" pitchFamily="18" charset="0"/>
              </a:rPr>
              <a:t>Levels of Retardation</a:t>
            </a:r>
          </a:p>
        </p:txBody>
      </p:sp>
      <p:sp>
        <p:nvSpPr>
          <p:cNvPr id="1048608" name="Content Placeholder 2"/>
          <p:cNvSpPr>
            <a:spLocks noGrp="1"/>
          </p:cNvSpPr>
          <p:nvPr>
            <p:ph idx="1"/>
          </p:nvPr>
        </p:nvSpPr>
        <p:spPr/>
        <p:txBody>
          <a:bodyPr>
            <a:normAutofit fontScale="92500" lnSpcReduction="10000"/>
          </a:bodyPr>
          <a:lstStyle/>
          <a:p>
            <a:pPr algn="just"/>
            <a:r>
              <a:rPr lang="en-US" sz="3200" dirty="0" smtClean="0">
                <a:latin typeface="Times New Roman" pitchFamily="18" charset="0"/>
                <a:cs typeface="Times New Roman" pitchFamily="18" charset="0"/>
              </a:rPr>
              <a:t>Mental retardation </a:t>
            </a:r>
            <a:r>
              <a:rPr lang="en-US" sz="3200" dirty="0">
                <a:latin typeface="Times New Roman" pitchFamily="18" charset="0"/>
                <a:cs typeface="Times New Roman" pitchFamily="18" charset="0"/>
              </a:rPr>
              <a:t>has traditionally been classified </a:t>
            </a:r>
            <a:r>
              <a:rPr lang="en-US" sz="3200" dirty="0" smtClean="0">
                <a:latin typeface="Times New Roman" pitchFamily="18" charset="0"/>
                <a:cs typeface="Times New Roman" pitchFamily="18" charset="0"/>
              </a:rPr>
              <a:t>into four </a:t>
            </a:r>
            <a:r>
              <a:rPr lang="en-US" sz="3200" dirty="0">
                <a:latin typeface="Times New Roman" pitchFamily="18" charset="0"/>
                <a:cs typeface="Times New Roman" pitchFamily="18" charset="0"/>
              </a:rPr>
              <a:t>levels characterized </a:t>
            </a:r>
            <a:r>
              <a:rPr lang="en-US" sz="3200" dirty="0" smtClean="0">
                <a:latin typeface="Times New Roman" pitchFamily="18" charset="0"/>
                <a:cs typeface="Times New Roman" pitchFamily="18" charset="0"/>
              </a:rPr>
              <a:t>as</a:t>
            </a:r>
          </a:p>
          <a:p>
            <a:pPr algn="just"/>
            <a:r>
              <a:rPr lang="en-US" sz="3200" dirty="0" smtClean="0">
                <a:latin typeface="Times New Roman" pitchFamily="18" charset="0"/>
                <a:cs typeface="Times New Roman" pitchFamily="18" charset="0"/>
              </a:rPr>
              <a:t>Mild</a:t>
            </a:r>
          </a:p>
          <a:p>
            <a:pPr algn="just"/>
            <a:r>
              <a:rPr lang="en-US" sz="3200" dirty="0" smtClean="0">
                <a:latin typeface="Times New Roman" pitchFamily="18" charset="0"/>
                <a:cs typeface="Times New Roman" pitchFamily="18" charset="0"/>
              </a:rPr>
              <a:t>Moderate </a:t>
            </a:r>
          </a:p>
          <a:p>
            <a:pPr algn="just"/>
            <a:r>
              <a:rPr lang="en-US" sz="3200" dirty="0" smtClean="0">
                <a:latin typeface="Times New Roman" pitchFamily="18" charset="0"/>
                <a:cs typeface="Times New Roman" pitchFamily="18" charset="0"/>
              </a:rPr>
              <a:t>Severe</a:t>
            </a:r>
          </a:p>
          <a:p>
            <a:pPr algn="just"/>
            <a:r>
              <a:rPr lang="en-US" sz="3200" dirty="0" smtClean="0">
                <a:latin typeface="Times New Roman" pitchFamily="18" charset="0"/>
                <a:cs typeface="Times New Roman" pitchFamily="18" charset="0"/>
              </a:rPr>
              <a:t>Profound</a:t>
            </a:r>
            <a:endParaRPr lang="en-US" sz="32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4304" name="Content Placeholder 3"/>
          <p:cNvGraphicFramePr>
            <a:graphicFrameLocks noGrp="1"/>
          </p:cNvGraphicFramePr>
          <p:nvPr>
            <p:ph idx="1"/>
            <p:extLst>
              <p:ext uri="{D42A27DB-BD31-4B8C-83A1-F6EECF244321}">
                <p14:modId xmlns:p14="http://schemas.microsoft.com/office/powerpoint/2010/main" val="3687424834"/>
              </p:ext>
            </p:extLst>
          </p:nvPr>
        </p:nvGraphicFramePr>
        <p:xfrm>
          <a:off x="152400" y="215579"/>
          <a:ext cx="8839200" cy="6413821"/>
        </p:xfrm>
        <a:graphic>
          <a:graphicData uri="http://schemas.openxmlformats.org/drawingml/2006/table">
            <a:tbl>
              <a:tblPr firstRow="1" bandRow="1">
                <a:tableStyleId>{5940675A-B579-460E-94D1-54222C63F5DA}</a:tableStyleId>
              </a:tblPr>
              <a:tblGrid>
                <a:gridCol w="1546860"/>
                <a:gridCol w="1325880"/>
                <a:gridCol w="2430780"/>
                <a:gridCol w="3535680"/>
              </a:tblGrid>
              <a:tr h="627059">
                <a:tc>
                  <a:txBody>
                    <a:bodyPr/>
                    <a:lstStyle/>
                    <a:p>
                      <a:r>
                        <a:rPr lang="en-US" sz="1800" b="1" kern="1200" baseline="0" dirty="0" smtClean="0">
                          <a:latin typeface="Times New Roman" pitchFamily="18" charset="0"/>
                          <a:cs typeface="Times New Roman" pitchFamily="18" charset="0"/>
                        </a:rPr>
                        <a:t>Category of</a:t>
                      </a:r>
                    </a:p>
                    <a:p>
                      <a:r>
                        <a:rPr lang="en-US" sz="1800" b="1" kern="1200" baseline="0" dirty="0" smtClean="0">
                          <a:latin typeface="Times New Roman" pitchFamily="18" charset="0"/>
                          <a:cs typeface="Times New Roman" pitchFamily="18" charset="0"/>
                        </a:rPr>
                        <a:t>Retardation</a:t>
                      </a:r>
                      <a:endParaRPr lang="en-US" sz="1800" b="1" dirty="0">
                        <a:latin typeface="Times New Roman" pitchFamily="18" charset="0"/>
                        <a:cs typeface="Times New Roman" pitchFamily="18" charset="0"/>
                      </a:endParaRPr>
                    </a:p>
                  </a:txBody>
                  <a:tcPr/>
                </a:tc>
                <a:tc>
                  <a:txBody>
                    <a:bodyPr/>
                    <a:lstStyle/>
                    <a:p>
                      <a:r>
                        <a:rPr lang="en-US" sz="1800" b="1" kern="1200" baseline="0" dirty="0" smtClean="0">
                          <a:latin typeface="Times New Roman" pitchFamily="18" charset="0"/>
                          <a:cs typeface="Times New Roman" pitchFamily="18" charset="0"/>
                        </a:rPr>
                        <a:t>IQ Range</a:t>
                      </a:r>
                      <a:endParaRPr lang="en-US" sz="1800" b="1" dirty="0">
                        <a:latin typeface="Times New Roman" pitchFamily="18" charset="0"/>
                        <a:cs typeface="Times New Roman" pitchFamily="18" charset="0"/>
                      </a:endParaRPr>
                    </a:p>
                  </a:txBody>
                  <a:tcPr/>
                </a:tc>
                <a:tc>
                  <a:txBody>
                    <a:bodyPr/>
                    <a:lstStyle/>
                    <a:p>
                      <a:r>
                        <a:rPr lang="en-US" sz="1800" b="1" kern="1200" baseline="0" dirty="0" smtClean="0">
                          <a:latin typeface="Times New Roman" pitchFamily="18" charset="0"/>
                          <a:cs typeface="Times New Roman" pitchFamily="18" charset="0"/>
                        </a:rPr>
                        <a:t>Education Possible</a:t>
                      </a:r>
                      <a:endParaRPr lang="en-US" sz="1800" b="1" dirty="0">
                        <a:latin typeface="Times New Roman" pitchFamily="18" charset="0"/>
                        <a:cs typeface="Times New Roman" pitchFamily="18" charset="0"/>
                      </a:endParaRPr>
                    </a:p>
                  </a:txBody>
                  <a:tcPr/>
                </a:tc>
                <a:tc>
                  <a:txBody>
                    <a:bodyPr/>
                    <a:lstStyle/>
                    <a:p>
                      <a:r>
                        <a:rPr lang="en-US" sz="1800" b="1" kern="1200" baseline="0" dirty="0" smtClean="0">
                          <a:latin typeface="Times New Roman" pitchFamily="18" charset="0"/>
                          <a:cs typeface="Times New Roman" pitchFamily="18" charset="0"/>
                        </a:rPr>
                        <a:t>Life Adaptation Possible</a:t>
                      </a:r>
                      <a:endParaRPr lang="en-US" sz="1800" b="1" dirty="0">
                        <a:latin typeface="Times New Roman" pitchFamily="18" charset="0"/>
                        <a:cs typeface="Times New Roman" pitchFamily="18" charset="0"/>
                      </a:endParaRPr>
                    </a:p>
                  </a:txBody>
                  <a:tcPr/>
                </a:tc>
              </a:tr>
              <a:tr h="1537788">
                <a:tc>
                  <a:txBody>
                    <a:bodyPr/>
                    <a:lstStyle/>
                    <a:p>
                      <a:r>
                        <a:rPr lang="en-US" sz="1800" kern="1200" baseline="0" dirty="0" smtClean="0">
                          <a:solidFill>
                            <a:schemeClr val="accent1"/>
                          </a:solidFill>
                          <a:latin typeface="Times New Roman" pitchFamily="18" charset="0"/>
                          <a:cs typeface="Times New Roman" pitchFamily="18" charset="0"/>
                        </a:rPr>
                        <a:t>Mild</a:t>
                      </a:r>
                      <a:endParaRPr lang="en-US" sz="1800" dirty="0">
                        <a:solidFill>
                          <a:schemeClr val="accent1"/>
                        </a:solidFill>
                        <a:latin typeface="Times New Roman" pitchFamily="18" charset="0"/>
                        <a:cs typeface="Times New Roman" pitchFamily="18" charset="0"/>
                      </a:endParaRPr>
                    </a:p>
                  </a:txBody>
                  <a:tcPr/>
                </a:tc>
                <a:tc>
                  <a:txBody>
                    <a:bodyPr/>
                    <a:lstStyle/>
                    <a:p>
                      <a:r>
                        <a:rPr lang="en-US" sz="1800" dirty="0" smtClean="0">
                          <a:solidFill>
                            <a:schemeClr val="bg1"/>
                          </a:solidFill>
                          <a:latin typeface="Times New Roman" pitchFamily="18" charset="0"/>
                          <a:cs typeface="Times New Roman" pitchFamily="18" charset="0"/>
                        </a:rPr>
                        <a:t>51-70</a:t>
                      </a:r>
                      <a:endParaRPr lang="en-US" sz="1800" dirty="0">
                        <a:solidFill>
                          <a:schemeClr val="bg1"/>
                        </a:solidFill>
                        <a:latin typeface="Times New Roman" pitchFamily="18" charset="0"/>
                        <a:cs typeface="Times New Roman" pitchFamily="18" charset="0"/>
                      </a:endParaRPr>
                    </a:p>
                  </a:txBody>
                  <a:tcPr/>
                </a:tc>
                <a:tc>
                  <a:txBody>
                    <a:bodyPr/>
                    <a:lstStyle/>
                    <a:p>
                      <a:r>
                        <a:rPr lang="en-US" sz="1800" kern="1200" baseline="0" dirty="0" smtClean="0">
                          <a:solidFill>
                            <a:schemeClr val="bg1"/>
                          </a:solidFill>
                          <a:latin typeface="Times New Roman" pitchFamily="18" charset="0"/>
                          <a:cs typeface="Times New Roman" pitchFamily="18" charset="0"/>
                        </a:rPr>
                        <a:t>Sixth grade (maximum) by late teens; special education helpful</a:t>
                      </a:r>
                      <a:endParaRPr lang="en-US" sz="1800" dirty="0">
                        <a:solidFill>
                          <a:schemeClr val="bg1"/>
                        </a:solidFill>
                        <a:latin typeface="Times New Roman" pitchFamily="18" charset="0"/>
                        <a:cs typeface="Times New Roman" pitchFamily="18" charset="0"/>
                      </a:endParaRPr>
                    </a:p>
                  </a:txBody>
                  <a:tcPr/>
                </a:tc>
                <a:tc>
                  <a:txBody>
                    <a:bodyPr/>
                    <a:lstStyle/>
                    <a:p>
                      <a:r>
                        <a:rPr lang="en-US" sz="1800" kern="1200" baseline="0" dirty="0" smtClean="0">
                          <a:solidFill>
                            <a:schemeClr val="bg1"/>
                          </a:solidFill>
                          <a:latin typeface="Times New Roman" pitchFamily="18" charset="0"/>
                          <a:cs typeface="Times New Roman" pitchFamily="18" charset="0"/>
                        </a:rPr>
                        <a:t>Can be self-supporting in nearly normal fashion if environment is stable and</a:t>
                      </a:r>
                    </a:p>
                    <a:p>
                      <a:r>
                        <a:rPr lang="en-US" sz="1800" kern="1200" baseline="0" dirty="0" smtClean="0">
                          <a:solidFill>
                            <a:schemeClr val="bg1"/>
                          </a:solidFill>
                          <a:latin typeface="Times New Roman" pitchFamily="18" charset="0"/>
                          <a:cs typeface="Times New Roman" pitchFamily="18" charset="0"/>
                        </a:rPr>
                        <a:t>supportive; may need help with </a:t>
                      </a:r>
                      <a:r>
                        <a:rPr lang="en-US" sz="1800" kern="1200" baseline="0" dirty="0" smtClean="0">
                          <a:solidFill>
                            <a:schemeClr val="accent1"/>
                          </a:solidFill>
                          <a:latin typeface="Times New Roman" pitchFamily="18" charset="0"/>
                          <a:cs typeface="Times New Roman" pitchFamily="18" charset="0"/>
                        </a:rPr>
                        <a:t>stress</a:t>
                      </a:r>
                      <a:endParaRPr lang="en-US" sz="1800" dirty="0">
                        <a:solidFill>
                          <a:schemeClr val="accent1"/>
                        </a:solidFill>
                        <a:latin typeface="Times New Roman" pitchFamily="18" charset="0"/>
                        <a:cs typeface="Times New Roman" pitchFamily="18" charset="0"/>
                      </a:endParaRPr>
                    </a:p>
                  </a:txBody>
                  <a:tcPr/>
                </a:tc>
              </a:tr>
              <a:tr h="1531669">
                <a:tc>
                  <a:txBody>
                    <a:bodyPr/>
                    <a:lstStyle/>
                    <a:p>
                      <a:r>
                        <a:rPr lang="en-US" sz="1800" dirty="0" smtClean="0">
                          <a:latin typeface="Times New Roman" pitchFamily="18" charset="0"/>
                          <a:cs typeface="Times New Roman" pitchFamily="18" charset="0"/>
                        </a:rPr>
                        <a:t>Moderate </a:t>
                      </a:r>
                      <a:endParaRPr lang="en-US" sz="1800" dirty="0">
                        <a:latin typeface="Times New Roman" pitchFamily="18" charset="0"/>
                        <a:cs typeface="Times New Roman" pitchFamily="18" charset="0"/>
                      </a:endParaRPr>
                    </a:p>
                  </a:txBody>
                  <a:tcPr/>
                </a:tc>
                <a:tc>
                  <a:txBody>
                    <a:bodyPr/>
                    <a:lstStyle/>
                    <a:p>
                      <a:r>
                        <a:rPr lang="en-US" sz="1800" kern="1200" baseline="0" dirty="0" smtClean="0">
                          <a:latin typeface="Times New Roman" pitchFamily="18" charset="0"/>
                          <a:cs typeface="Times New Roman" pitchFamily="18" charset="0"/>
                        </a:rPr>
                        <a:t>36–50</a:t>
                      </a:r>
                      <a:endParaRPr lang="en-US" sz="1800" dirty="0">
                        <a:latin typeface="Times New Roman" pitchFamily="18" charset="0"/>
                        <a:cs typeface="Times New Roman" pitchFamily="18" charset="0"/>
                      </a:endParaRPr>
                    </a:p>
                  </a:txBody>
                  <a:tcPr/>
                </a:tc>
                <a:tc>
                  <a:txBody>
                    <a:bodyPr/>
                    <a:lstStyle/>
                    <a:p>
                      <a:r>
                        <a:rPr lang="en-US" sz="1800" kern="1200" baseline="0" dirty="0" smtClean="0">
                          <a:latin typeface="Times New Roman" pitchFamily="18" charset="0"/>
                          <a:cs typeface="Times New Roman" pitchFamily="18" charset="0"/>
                        </a:rPr>
                        <a:t>Second to fourth grade by late teens; special education necessary</a:t>
                      </a:r>
                      <a:endParaRPr lang="en-US" sz="1800" dirty="0">
                        <a:solidFill>
                          <a:schemeClr val="tx1"/>
                        </a:solidFill>
                        <a:latin typeface="Times New Roman" pitchFamily="18" charset="0"/>
                        <a:cs typeface="Times New Roman" pitchFamily="18" charset="0"/>
                      </a:endParaRPr>
                    </a:p>
                  </a:txBody>
                  <a:tcPr/>
                </a:tc>
                <a:tc>
                  <a:txBody>
                    <a:bodyPr/>
                    <a:lstStyle/>
                    <a:p>
                      <a:r>
                        <a:rPr lang="en-US" sz="1800" kern="1200" baseline="0" dirty="0" smtClean="0">
                          <a:latin typeface="Times New Roman" pitchFamily="18" charset="0"/>
                          <a:cs typeface="Times New Roman" pitchFamily="18" charset="0"/>
                        </a:rPr>
                        <a:t>Can be semi independent in sheltered environment; needs help with even mild stress</a:t>
                      </a:r>
                      <a:endParaRPr lang="en-US" sz="1800" dirty="0">
                        <a:solidFill>
                          <a:schemeClr val="tx1"/>
                        </a:solidFill>
                        <a:latin typeface="Times New Roman" pitchFamily="18" charset="0"/>
                        <a:cs typeface="Times New Roman" pitchFamily="18" charset="0"/>
                      </a:endParaRPr>
                    </a:p>
                  </a:txBody>
                  <a:tcPr/>
                </a:tc>
              </a:tr>
              <a:tr h="1145448">
                <a:tc>
                  <a:txBody>
                    <a:bodyPr/>
                    <a:lstStyle/>
                    <a:p>
                      <a:r>
                        <a:rPr lang="en-US" sz="1800" dirty="0" smtClean="0">
                          <a:latin typeface="Times New Roman" pitchFamily="18" charset="0"/>
                          <a:cs typeface="Times New Roman" pitchFamily="18" charset="0"/>
                        </a:rPr>
                        <a:t>Severe </a:t>
                      </a:r>
                      <a:endParaRPr lang="en-US" sz="1800" dirty="0">
                        <a:latin typeface="Times New Roman" pitchFamily="18" charset="0"/>
                        <a:cs typeface="Times New Roman" pitchFamily="18" charset="0"/>
                      </a:endParaRPr>
                    </a:p>
                  </a:txBody>
                  <a:tcPr/>
                </a:tc>
                <a:tc>
                  <a:txBody>
                    <a:bodyPr/>
                    <a:lstStyle/>
                    <a:p>
                      <a:r>
                        <a:rPr lang="en-US" sz="1800" dirty="0" smtClean="0">
                          <a:latin typeface="Times New Roman" pitchFamily="18" charset="0"/>
                          <a:cs typeface="Times New Roman" pitchFamily="18" charset="0"/>
                        </a:rPr>
                        <a:t>20-35</a:t>
                      </a:r>
                      <a:endParaRPr lang="en-US" sz="1800" dirty="0">
                        <a:latin typeface="Times New Roman" pitchFamily="18" charset="0"/>
                        <a:cs typeface="Times New Roman" pitchFamily="18" charset="0"/>
                      </a:endParaRPr>
                    </a:p>
                  </a:txBody>
                  <a:tcPr/>
                </a:tc>
                <a:tc>
                  <a:txBody>
                    <a:bodyPr/>
                    <a:lstStyle/>
                    <a:p>
                      <a:r>
                        <a:rPr lang="en-US" sz="1800" kern="1200" baseline="0" dirty="0" smtClean="0">
                          <a:latin typeface="Times New Roman" pitchFamily="18" charset="0"/>
                          <a:cs typeface="Times New Roman" pitchFamily="18" charset="0"/>
                        </a:rPr>
                        <a:t>Limited speech, toilet habits, and so forth with systematic training</a:t>
                      </a:r>
                      <a:endParaRPr lang="en-US" sz="1800" dirty="0">
                        <a:latin typeface="Times New Roman" pitchFamily="18" charset="0"/>
                        <a:cs typeface="Times New Roman" pitchFamily="18" charset="0"/>
                      </a:endParaRPr>
                    </a:p>
                  </a:txBody>
                  <a:tcPr/>
                </a:tc>
                <a:tc>
                  <a:txBody>
                    <a:bodyPr/>
                    <a:lstStyle/>
                    <a:p>
                      <a:r>
                        <a:rPr lang="en-US" sz="1800" kern="1200" baseline="0" dirty="0" smtClean="0">
                          <a:latin typeface="Times New Roman" pitchFamily="18" charset="0"/>
                          <a:cs typeface="Times New Roman" pitchFamily="18" charset="0"/>
                        </a:rPr>
                        <a:t>Can help contribute to self-support under total supervision</a:t>
                      </a:r>
                      <a:endParaRPr lang="en-US" sz="1800" dirty="0">
                        <a:latin typeface="Times New Roman" pitchFamily="18" charset="0"/>
                        <a:cs typeface="Times New Roman" pitchFamily="18" charset="0"/>
                      </a:endParaRPr>
                    </a:p>
                  </a:txBody>
                  <a:tcPr/>
                </a:tc>
              </a:tr>
              <a:tr h="1558836">
                <a:tc>
                  <a:txBody>
                    <a:bodyPr/>
                    <a:lstStyle/>
                    <a:p>
                      <a:r>
                        <a:rPr lang="en-US" sz="1800" dirty="0" smtClean="0">
                          <a:latin typeface="Times New Roman" pitchFamily="18" charset="0"/>
                          <a:cs typeface="Times New Roman" pitchFamily="18" charset="0"/>
                        </a:rPr>
                        <a:t>Profound </a:t>
                      </a:r>
                      <a:endParaRPr lang="en-US" sz="1800" dirty="0">
                        <a:latin typeface="Times New Roman" pitchFamily="18" charset="0"/>
                        <a:cs typeface="Times New Roman" pitchFamily="18" charset="0"/>
                      </a:endParaRPr>
                    </a:p>
                  </a:txBody>
                  <a:tcPr/>
                </a:tc>
                <a:tc>
                  <a:txBody>
                    <a:bodyPr/>
                    <a:lstStyle/>
                    <a:p>
                      <a:r>
                        <a:rPr lang="en-US" sz="1800" kern="1200" baseline="0" dirty="0" smtClean="0">
                          <a:latin typeface="Times New Roman" pitchFamily="18" charset="0"/>
                          <a:cs typeface="Times New Roman" pitchFamily="18" charset="0"/>
                        </a:rPr>
                        <a:t>below 20</a:t>
                      </a:r>
                      <a:endParaRPr lang="en-US" sz="1800" b="1" dirty="0">
                        <a:latin typeface="Times New Roman" pitchFamily="18" charset="0"/>
                        <a:cs typeface="Times New Roman" pitchFamily="18" charset="0"/>
                      </a:endParaRPr>
                    </a:p>
                  </a:txBody>
                  <a:tcPr/>
                </a:tc>
                <a:tc>
                  <a:txBody>
                    <a:bodyPr/>
                    <a:lstStyle/>
                    <a:p>
                      <a:r>
                        <a:rPr lang="en-US" sz="1800" kern="1200" baseline="0" dirty="0" smtClean="0">
                          <a:latin typeface="Times New Roman" pitchFamily="18" charset="0"/>
                          <a:cs typeface="Times New Roman" pitchFamily="18" charset="0"/>
                        </a:rPr>
                        <a:t>Little or no speech; not toilet-trained; relatively unresponsive to training</a:t>
                      </a:r>
                      <a:endParaRPr lang="en-US" sz="1800" dirty="0">
                        <a:latin typeface="Times New Roman" pitchFamily="18" charset="0"/>
                        <a:cs typeface="Times New Roman" pitchFamily="18" charset="0"/>
                      </a:endParaRPr>
                    </a:p>
                  </a:txBody>
                  <a:tcPr/>
                </a:tc>
                <a:tc>
                  <a:txBody>
                    <a:bodyPr/>
                    <a:lstStyle/>
                    <a:p>
                      <a:r>
                        <a:rPr lang="en-US" sz="1800" kern="1200" baseline="0" dirty="0" smtClean="0">
                          <a:latin typeface="Times New Roman" pitchFamily="18" charset="0"/>
                          <a:cs typeface="Times New Roman" pitchFamily="18" charset="0"/>
                        </a:rPr>
                        <a:t>Requires total care</a:t>
                      </a:r>
                      <a:endParaRPr lang="en-US" sz="18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
          <p:cNvSpPr>
            <a:spLocks noGrp="1"/>
          </p:cNvSpPr>
          <p:nvPr>
            <p:ph type="title"/>
          </p:nvPr>
        </p:nvSpPr>
        <p:spPr/>
        <p:txBody>
          <a:bodyPr>
            <a:normAutofit fontScale="90000"/>
          </a:bodyPr>
          <a:lstStyle/>
          <a:p>
            <a:r>
              <a:rPr lang="en-US" sz="4400" dirty="0" smtClean="0">
                <a:latin typeface="Times New Roman" pitchFamily="18" charset="0"/>
                <a:cs typeface="Times New Roman" pitchFamily="18" charset="0"/>
              </a:rPr>
              <a:t>Giftedness </a:t>
            </a:r>
            <a:endParaRPr lang="en-US" sz="4400" dirty="0">
              <a:latin typeface="Times New Roman" pitchFamily="18" charset="0"/>
              <a:cs typeface="Times New Roman" pitchFamily="18" charset="0"/>
            </a:endParaRPr>
          </a:p>
        </p:txBody>
      </p:sp>
      <p:sp>
        <p:nvSpPr>
          <p:cNvPr id="1048610" name="Content Placeholder 2"/>
          <p:cNvSpPr>
            <a:spLocks noGrp="1"/>
          </p:cNvSpPr>
          <p:nvPr>
            <p:ph idx="1"/>
          </p:nvPr>
        </p:nvSpPr>
        <p:spPr/>
        <p:txBody>
          <a:bodyPr>
            <a:normAutofit fontScale="85000" lnSpcReduction="10000"/>
          </a:bodyPr>
          <a:lstStyle/>
          <a:p>
            <a:pPr algn="just"/>
            <a:r>
              <a:rPr lang="en-US" sz="3200" dirty="0" smtClean="0">
                <a:latin typeface="Times New Roman" pitchFamily="18" charset="0"/>
                <a:cs typeface="Times New Roman" pitchFamily="18" charset="0"/>
              </a:rPr>
              <a:t>The </a:t>
            </a:r>
            <a:r>
              <a:rPr lang="en-US" sz="3200" dirty="0">
                <a:latin typeface="Times New Roman" pitchFamily="18" charset="0"/>
                <a:cs typeface="Times New Roman" pitchFamily="18" charset="0"/>
              </a:rPr>
              <a:t>minimum IQ score for gifted </a:t>
            </a:r>
            <a:r>
              <a:rPr lang="en-US" sz="3200" dirty="0" smtClean="0">
                <a:latin typeface="Times New Roman" pitchFamily="18" charset="0"/>
                <a:cs typeface="Times New Roman" pitchFamily="18" charset="0"/>
              </a:rPr>
              <a:t>individuals usually</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fall </a:t>
            </a:r>
            <a:r>
              <a:rPr lang="en-US" sz="3200" dirty="0">
                <a:latin typeface="Times New Roman" pitchFamily="18" charset="0"/>
                <a:cs typeface="Times New Roman" pitchFamily="18" charset="0"/>
              </a:rPr>
              <a:t>somewhere around 130. </a:t>
            </a:r>
            <a:endParaRPr lang="en-US" sz="3200" dirty="0" smtClean="0">
              <a:latin typeface="Times New Roman" pitchFamily="18" charset="0"/>
              <a:cs typeface="Times New Roman" pitchFamily="18" charset="0"/>
            </a:endParaRP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The intellectually gifted are most often outgoing, well-adjusted, healthy, popular people who are able to do most things better than the average person can.</a:t>
            </a:r>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
          <p:cNvSpPr>
            <a:spLocks noGrp="1"/>
          </p:cNvSpPr>
          <p:nvPr>
            <p:ph type="title"/>
          </p:nvPr>
        </p:nvSpPr>
        <p:spPr/>
        <p:txBody>
          <a:bodyPr>
            <a:noAutofit/>
          </a:bodyPr>
          <a:lstStyle/>
          <a:p>
            <a:pPr algn="ctr"/>
            <a:r>
              <a:rPr lang="en-US" sz="4400" dirty="0" smtClean="0">
                <a:latin typeface="Times New Roman" pitchFamily="18" charset="0"/>
                <a:cs typeface="Times New Roman" pitchFamily="18" charset="0"/>
              </a:rPr>
              <a:t>Problems related to Intelligence tests</a:t>
            </a:r>
            <a:endParaRPr lang="en-US" sz="4400" dirty="0">
              <a:latin typeface="Times New Roman" pitchFamily="18" charset="0"/>
              <a:cs typeface="Times New Roman" pitchFamily="18" charset="0"/>
            </a:endParaRPr>
          </a:p>
        </p:txBody>
      </p:sp>
      <p:sp>
        <p:nvSpPr>
          <p:cNvPr id="1048612" name="Content Placeholder 2"/>
          <p:cNvSpPr>
            <a:spLocks noGrp="1"/>
          </p:cNvSpPr>
          <p:nvPr>
            <p:ph idx="1"/>
          </p:nvPr>
        </p:nvSpPr>
        <p:spPr/>
        <p:txBody>
          <a:bodyPr>
            <a:normAutofit fontScale="81875" lnSpcReduction="10000"/>
          </a:bodyPr>
          <a:lstStyle/>
          <a:p>
            <a:pPr algn="just"/>
            <a:r>
              <a:rPr lang="en-US" sz="3200" dirty="0" smtClean="0">
                <a:latin typeface="Times New Roman" pitchFamily="18" charset="0"/>
                <a:cs typeface="Times New Roman" pitchFamily="18" charset="0"/>
              </a:rPr>
              <a:t>Intelligence tests are intended to measure potential but IQ tests inevitably assess a blend of potential and factual knowledge. because people’s backgrounds differ, it’s not easy to devise items that are completely unaffected by differences in knowledge. Nevertheless, IQ tests unavoidably contain items that are influenced by the test taker’s previous learning. </a:t>
            </a:r>
          </a:p>
          <a:p>
            <a:pPr algn="just"/>
            <a:endParaRPr lang="en-US" dirty="0" smtClean="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Content Placeholder 2"/>
          <p:cNvSpPr>
            <a:spLocks noGrp="1"/>
          </p:cNvSpPr>
          <p:nvPr>
            <p:ph idx="1"/>
          </p:nvPr>
        </p:nvSpPr>
        <p:spPr>
          <a:xfrm>
            <a:off x="457200" y="990600"/>
            <a:ext cx="8229600" cy="5135563"/>
          </a:xfrm>
        </p:spPr>
        <p:txBody>
          <a:bodyPr>
            <a:normAutofit/>
          </a:bodyPr>
          <a:lstStyle/>
          <a:p>
            <a:pPr algn="just"/>
            <a:r>
              <a:rPr lang="en-US" sz="3200" dirty="0" smtClean="0">
                <a:solidFill>
                  <a:schemeClr val="bg1"/>
                </a:solidFill>
                <a:latin typeface="Times New Roman" pitchFamily="18" charset="0"/>
                <a:cs typeface="Times New Roman" pitchFamily="18" charset="0"/>
              </a:rPr>
              <a:t>Intelligence testing is largely a Western enterprise, and IQ tests are not widely used in </a:t>
            </a:r>
            <a:r>
              <a:rPr lang="en-US" sz="3200" dirty="0" smtClean="0">
                <a:latin typeface="Times New Roman" pitchFamily="18" charset="0"/>
                <a:cs typeface="Times New Roman" pitchFamily="18" charset="0"/>
              </a:rPr>
              <a:t>most non-Western cultures. The problem </a:t>
            </a:r>
            <a:r>
              <a:rPr lang="en-US" sz="3200" dirty="0">
                <a:latin typeface="Times New Roman" pitchFamily="18" charset="0"/>
                <a:cs typeface="Times New Roman" pitchFamily="18" charset="0"/>
              </a:rPr>
              <a:t>is that Western IQ tests do </a:t>
            </a:r>
            <a:r>
              <a:rPr lang="en-US" sz="3200" dirty="0" smtClean="0">
                <a:latin typeface="Times New Roman" pitchFamily="18" charset="0"/>
                <a:cs typeface="Times New Roman" pitchFamily="18" charset="0"/>
              </a:rPr>
              <a:t>not translate </a:t>
            </a:r>
            <a:r>
              <a:rPr lang="en-US" sz="3200" dirty="0">
                <a:latin typeface="Times New Roman" pitchFamily="18" charset="0"/>
                <a:cs typeface="Times New Roman" pitchFamily="18" charset="0"/>
              </a:rPr>
              <a:t>well into the language and cognitive </a:t>
            </a:r>
            <a:r>
              <a:rPr lang="en-US" sz="3200" dirty="0" smtClean="0">
                <a:latin typeface="Times New Roman" pitchFamily="18" charset="0"/>
                <a:cs typeface="Times New Roman" pitchFamily="18" charset="0"/>
              </a:rPr>
              <a:t>frameworks of </a:t>
            </a:r>
            <a:r>
              <a:rPr lang="en-US" sz="3200" dirty="0">
                <a:latin typeface="Times New Roman" pitchFamily="18" charset="0"/>
                <a:cs typeface="Times New Roman" pitchFamily="18" charset="0"/>
              </a:rPr>
              <a:t>many non-Western </a:t>
            </a:r>
            <a:r>
              <a:rPr lang="en-US" sz="3200" dirty="0" smtClean="0">
                <a:latin typeface="Times New Roman" pitchFamily="18" charset="0"/>
                <a:cs typeface="Times New Roman" pitchFamily="18" charset="0"/>
              </a:rPr>
              <a:t>cultures. </a:t>
            </a:r>
            <a:r>
              <a:rPr lang="en-US" sz="3200" dirty="0">
                <a:latin typeface="Times New Roman" pitchFamily="18" charset="0"/>
                <a:cs typeface="Times New Roman" pitchFamily="18" charset="0"/>
              </a:rPr>
              <a:t>Using an intelligence test with a </a:t>
            </a:r>
            <a:r>
              <a:rPr lang="en-US" sz="3200" dirty="0" smtClean="0">
                <a:latin typeface="Times New Roman" pitchFamily="18" charset="0"/>
                <a:cs typeface="Times New Roman" pitchFamily="18" charset="0"/>
              </a:rPr>
              <a:t>cultural group </a:t>
            </a:r>
            <a:r>
              <a:rPr lang="en-US" sz="3200" dirty="0">
                <a:latin typeface="Times New Roman" pitchFamily="18" charset="0"/>
                <a:cs typeface="Times New Roman" pitchFamily="18" charset="0"/>
              </a:rPr>
              <a:t>other than the one for which it was </a:t>
            </a:r>
            <a:r>
              <a:rPr lang="en-US" sz="3200" dirty="0" smtClean="0">
                <a:latin typeface="Times New Roman" pitchFamily="18" charset="0"/>
                <a:cs typeface="Times New Roman" pitchFamily="18" charset="0"/>
              </a:rPr>
              <a:t>originally </a:t>
            </a:r>
            <a:r>
              <a:rPr lang="en-US" sz="3200" dirty="0">
                <a:latin typeface="Times New Roman" pitchFamily="18" charset="0"/>
                <a:cs typeface="Times New Roman" pitchFamily="18" charset="0"/>
              </a:rPr>
              <a:t>designed can be </a:t>
            </a:r>
            <a:r>
              <a:rPr lang="en-US" sz="3200" dirty="0" smtClean="0">
                <a:latin typeface="Times New Roman" pitchFamily="18" charset="0"/>
                <a:cs typeface="Times New Roman" pitchFamily="18" charset="0"/>
              </a:rPr>
              <a:t>problematic</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
          <p:cNvSpPr>
            <a:spLocks noGrp="1"/>
          </p:cNvSpPr>
          <p:nvPr>
            <p:ph type="title"/>
          </p:nvPr>
        </p:nvSpPr>
        <p:spPr/>
        <p:txBody>
          <a:bodyPr/>
          <a:lstStyle/>
          <a:p>
            <a:r>
              <a:rPr lang="en-US" dirty="0" smtClean="0">
                <a:latin typeface="Times New Roman" pitchFamily="18" charset="0"/>
                <a:cs typeface="Times New Roman" pitchFamily="18" charset="0"/>
              </a:rPr>
              <a:t>Intelligence</a:t>
            </a:r>
            <a:endParaRPr lang="en-US" dirty="0">
              <a:latin typeface="Times New Roman" pitchFamily="18" charset="0"/>
              <a:cs typeface="Times New Roman" pitchFamily="18" charset="0"/>
            </a:endParaRPr>
          </a:p>
        </p:txBody>
      </p:sp>
      <p:sp>
        <p:nvSpPr>
          <p:cNvPr id="1048593" name="Content Placeholder 2"/>
          <p:cNvSpPr>
            <a:spLocks noGrp="1"/>
          </p:cNvSpPr>
          <p:nvPr>
            <p:ph idx="1"/>
          </p:nvPr>
        </p:nvSpPr>
        <p:spPr>
          <a:xfrm>
            <a:off x="457200" y="2057400"/>
            <a:ext cx="8229600" cy="4068763"/>
          </a:xfrm>
        </p:spPr>
        <p:txBody>
          <a:bodyPr>
            <a:normAutofit/>
          </a:bodyPr>
          <a:lstStyle/>
          <a:p>
            <a:pPr algn="just"/>
            <a:r>
              <a:rPr lang="en-US" sz="3200" dirty="0" smtClean="0">
                <a:latin typeface="Times New Roman" pitchFamily="18" charset="0"/>
                <a:cs typeface="Times New Roman" pitchFamily="18" charset="0"/>
              </a:rPr>
              <a:t>The </a:t>
            </a:r>
            <a:r>
              <a:rPr lang="en-US" sz="3200" dirty="0">
                <a:latin typeface="Times New Roman" pitchFamily="18" charset="0"/>
                <a:cs typeface="Times New Roman" pitchFamily="18" charset="0"/>
              </a:rPr>
              <a:t>capacity to </a:t>
            </a:r>
            <a:r>
              <a:rPr lang="en-US" sz="3200" dirty="0" smtClean="0">
                <a:latin typeface="Times New Roman" pitchFamily="18" charset="0"/>
                <a:cs typeface="Times New Roman" pitchFamily="18" charset="0"/>
              </a:rPr>
              <a:t>understand the </a:t>
            </a:r>
            <a:r>
              <a:rPr lang="en-US" sz="3200" dirty="0">
                <a:latin typeface="Times New Roman" pitchFamily="18" charset="0"/>
                <a:cs typeface="Times New Roman" pitchFamily="18" charset="0"/>
              </a:rPr>
              <a:t>world, think rationally, </a:t>
            </a:r>
            <a:r>
              <a:rPr lang="en-US" sz="3200" dirty="0" smtClean="0">
                <a:latin typeface="Times New Roman" pitchFamily="18" charset="0"/>
                <a:cs typeface="Times New Roman" pitchFamily="18" charset="0"/>
              </a:rPr>
              <a:t>and use </a:t>
            </a:r>
            <a:r>
              <a:rPr lang="en-US" sz="3200" dirty="0">
                <a:latin typeface="Times New Roman" pitchFamily="18" charset="0"/>
                <a:cs typeface="Times New Roman" pitchFamily="18" charset="0"/>
              </a:rPr>
              <a:t>resources effectively when </a:t>
            </a:r>
            <a:r>
              <a:rPr lang="en-US" sz="3200" dirty="0" smtClean="0">
                <a:latin typeface="Times New Roman" pitchFamily="18" charset="0"/>
                <a:cs typeface="Times New Roman" pitchFamily="18" charset="0"/>
              </a:rPr>
              <a:t>faced with </a:t>
            </a:r>
            <a:r>
              <a:rPr lang="en-US" sz="3200" dirty="0">
                <a:latin typeface="Times New Roman" pitchFamily="18" charset="0"/>
                <a:cs typeface="Times New Roman" pitchFamily="18" charset="0"/>
              </a:rPr>
              <a:t>challenges.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Title 1"/>
          <p:cNvSpPr>
            <a:spLocks noGrp="1"/>
          </p:cNvSpPr>
          <p:nvPr>
            <p:ph type="title"/>
          </p:nvPr>
        </p:nvSpPr>
        <p:spPr/>
        <p:txBody>
          <a:bodyPr>
            <a:normAutofit fontScale="90000"/>
          </a:bodyPr>
          <a:lstStyle/>
          <a:p>
            <a:r>
              <a:rPr lang="en-US" sz="4400" dirty="0" smtClean="0">
                <a:latin typeface="Times New Roman" pitchFamily="18" charset="0"/>
                <a:cs typeface="Times New Roman" pitchFamily="18" charset="0"/>
              </a:rPr>
              <a:t>Kinds Of Intelligence</a:t>
            </a:r>
            <a:endParaRPr lang="en-US" sz="4400" dirty="0">
              <a:latin typeface="Times New Roman" pitchFamily="18" charset="0"/>
              <a:cs typeface="Times New Roman" pitchFamily="18" charset="0"/>
            </a:endParaRPr>
          </a:p>
        </p:txBody>
      </p:sp>
      <p:sp>
        <p:nvSpPr>
          <p:cNvPr id="1048595" name="Content Placeholder 2"/>
          <p:cNvSpPr>
            <a:spLocks noGrp="1"/>
          </p:cNvSpPr>
          <p:nvPr>
            <p:ph idx="1"/>
          </p:nvPr>
        </p:nvSpPr>
        <p:spPr>
          <a:xfrm>
            <a:off x="457200" y="1905000"/>
            <a:ext cx="8229600" cy="4221163"/>
          </a:xfrm>
        </p:spPr>
        <p:txBody>
          <a:bodyPr>
            <a:normAutofit/>
          </a:bodyPr>
          <a:lstStyle/>
          <a:p>
            <a:pPr algn="just"/>
            <a:r>
              <a:rPr lang="en-US" sz="3200" dirty="0" smtClean="0">
                <a:latin typeface="Times New Roman" pitchFamily="18" charset="0"/>
                <a:cs typeface="Times New Roman" pitchFamily="18" charset="0"/>
              </a:rPr>
              <a:t>There are two kinds of intelligence:</a:t>
            </a:r>
          </a:p>
          <a:p>
            <a:pPr algn="just">
              <a:buNone/>
            </a:pPr>
            <a:r>
              <a:rPr lang="en-US" sz="3200" dirty="0" smtClean="0">
                <a:latin typeface="Times New Roman" pitchFamily="18" charset="0"/>
                <a:cs typeface="Times New Roman" pitchFamily="18" charset="0"/>
              </a:rPr>
              <a:t>1) Crystallized intelligence</a:t>
            </a:r>
            <a:endParaRPr lang="en-US" sz="3200" dirty="0">
              <a:latin typeface="Times New Roman" pitchFamily="18" charset="0"/>
              <a:cs typeface="Times New Roman" pitchFamily="18" charset="0"/>
            </a:endParaRPr>
          </a:p>
          <a:p>
            <a:pPr algn="just">
              <a:buNone/>
            </a:pPr>
            <a:r>
              <a:rPr lang="en-US" sz="3200" dirty="0" smtClean="0">
                <a:latin typeface="Times New Roman" pitchFamily="18" charset="0"/>
                <a:cs typeface="Times New Roman" pitchFamily="18" charset="0"/>
              </a:rPr>
              <a:t>2)	 Fluid intelligence</a:t>
            </a:r>
            <a:endParaRPr lang="en-US" sz="3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Title 1"/>
          <p:cNvSpPr>
            <a:spLocks noGrp="1"/>
          </p:cNvSpPr>
          <p:nvPr>
            <p:ph type="title"/>
          </p:nvPr>
        </p:nvSpPr>
        <p:spPr>
          <a:xfrm>
            <a:off x="457200" y="274638"/>
            <a:ext cx="8229600" cy="944562"/>
          </a:xfrm>
        </p:spPr>
        <p:txBody>
          <a:bodyPr>
            <a:normAutofit/>
          </a:bodyPr>
          <a:lstStyle/>
          <a:p>
            <a:r>
              <a:rPr lang="en-US" sz="4400" dirty="0" smtClean="0">
                <a:latin typeface="Times New Roman" pitchFamily="18" charset="0"/>
                <a:cs typeface="Times New Roman" pitchFamily="18" charset="0"/>
              </a:rPr>
              <a:t>Fluid Intelligence </a:t>
            </a:r>
            <a:endParaRPr lang="en-US" sz="4400" dirty="0">
              <a:latin typeface="Times New Roman" pitchFamily="18" charset="0"/>
              <a:cs typeface="Times New Roman" pitchFamily="18" charset="0"/>
            </a:endParaRPr>
          </a:p>
        </p:txBody>
      </p:sp>
      <p:sp>
        <p:nvSpPr>
          <p:cNvPr id="1048597" name="Content Placeholder 2"/>
          <p:cNvSpPr>
            <a:spLocks noGrp="1"/>
          </p:cNvSpPr>
          <p:nvPr>
            <p:ph idx="1"/>
          </p:nvPr>
        </p:nvSpPr>
        <p:spPr>
          <a:xfrm>
            <a:off x="457200" y="1371600"/>
            <a:ext cx="8153400" cy="5105400"/>
          </a:xfrm>
        </p:spPr>
        <p:txBody>
          <a:bodyPr>
            <a:noAutofit/>
          </a:bodyPr>
          <a:lstStyle/>
          <a:p>
            <a:pPr algn="just"/>
            <a:r>
              <a:rPr lang="en-US" sz="3200" dirty="0" smtClean="0">
                <a:latin typeface="Times New Roman" pitchFamily="18" charset="0"/>
                <a:cs typeface="Times New Roman" pitchFamily="18" charset="0"/>
              </a:rPr>
              <a:t>Fluid intelligence involves reasoning ability, memory capacity, and speed of information processing. </a:t>
            </a:r>
          </a:p>
          <a:p>
            <a:pPr marL="64008" indent="0" algn="just">
              <a:buNone/>
            </a:pPr>
            <a:endParaRPr lang="en-US" sz="3200" dirty="0" smtClean="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Fluid intelligence </a:t>
            </a:r>
            <a:r>
              <a:rPr lang="en-US" sz="3200" dirty="0" smtClean="0">
                <a:latin typeface="Times New Roman" pitchFamily="18" charset="0"/>
                <a:cs typeface="Times New Roman" pitchFamily="18" charset="0"/>
              </a:rPr>
              <a:t>encompasses the </a:t>
            </a:r>
            <a:r>
              <a:rPr lang="en-US" sz="3200" dirty="0">
                <a:latin typeface="Times New Roman" pitchFamily="18" charset="0"/>
                <a:cs typeface="Times New Roman" pitchFamily="18" charset="0"/>
              </a:rPr>
              <a:t>ability to reason abstractly</a:t>
            </a:r>
            <a:r>
              <a:rPr lang="en-US" sz="3200" dirty="0" smtClean="0">
                <a:latin typeface="Times New Roman" pitchFamily="18" charset="0"/>
                <a:cs typeface="Times New Roman" pitchFamily="18" charset="0"/>
              </a:rPr>
              <a:t>.</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Example </a:t>
            </a:r>
          </a:p>
          <a:p>
            <a:pPr algn="just"/>
            <a:r>
              <a:rPr lang="en-US" sz="3200" dirty="0" smtClean="0">
                <a:latin typeface="Times New Roman" pitchFamily="18" charset="0"/>
                <a:cs typeface="Times New Roman" pitchFamily="18" charset="0"/>
              </a:rPr>
              <a:t>Remember </a:t>
            </a:r>
            <a:r>
              <a:rPr lang="en-US" sz="3200" dirty="0">
                <a:latin typeface="Times New Roman" pitchFamily="18" charset="0"/>
                <a:cs typeface="Times New Roman" pitchFamily="18" charset="0"/>
              </a:rPr>
              <a:t>a set of </a:t>
            </a:r>
            <a:r>
              <a:rPr lang="en-US" sz="3200" dirty="0" smtClean="0">
                <a:latin typeface="Times New Roman" pitchFamily="18" charset="0"/>
                <a:cs typeface="Times New Roman" pitchFamily="18" charset="0"/>
              </a:rPr>
              <a:t>numbers.</a:t>
            </a:r>
            <a:endParaRPr lang="en-US" sz="32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Title 1"/>
          <p:cNvSpPr>
            <a:spLocks noGrp="1"/>
          </p:cNvSpPr>
          <p:nvPr>
            <p:ph type="title"/>
          </p:nvPr>
        </p:nvSpPr>
        <p:spPr/>
        <p:txBody>
          <a:bodyPr>
            <a:normAutofit fontScale="90000"/>
          </a:bodyPr>
          <a:lstStyle/>
          <a:p>
            <a:r>
              <a:rPr lang="en-US" sz="4400" dirty="0" smtClean="0">
                <a:latin typeface="Times New Roman" pitchFamily="18" charset="0"/>
                <a:cs typeface="Times New Roman" pitchFamily="18" charset="0"/>
              </a:rPr>
              <a:t>Crystallized Intelligence</a:t>
            </a:r>
            <a:endParaRPr lang="en-US" sz="4400" dirty="0">
              <a:latin typeface="Times New Roman" pitchFamily="18" charset="0"/>
              <a:cs typeface="Times New Roman" pitchFamily="18" charset="0"/>
            </a:endParaRPr>
          </a:p>
        </p:txBody>
      </p:sp>
      <p:sp>
        <p:nvSpPr>
          <p:cNvPr id="1048599" name="Content Placeholder 2"/>
          <p:cNvSpPr>
            <a:spLocks noGrp="1"/>
          </p:cNvSpPr>
          <p:nvPr>
            <p:ph idx="1"/>
          </p:nvPr>
        </p:nvSpPr>
        <p:spPr/>
        <p:txBody>
          <a:bodyPr>
            <a:normAutofit fontScale="81875" lnSpcReduction="20000"/>
          </a:bodyPr>
          <a:lstStyle/>
          <a:p>
            <a:pPr algn="just"/>
            <a:r>
              <a:rPr lang="en-US" sz="3200" dirty="0" smtClean="0">
                <a:latin typeface="Times New Roman" pitchFamily="18" charset="0"/>
                <a:cs typeface="Times New Roman" pitchFamily="18" charset="0"/>
              </a:rPr>
              <a:t>Crystallized intelligence involves the ability to apply acquired knowledge and skills in problem solving. </a:t>
            </a:r>
          </a:p>
          <a:p>
            <a:pPr algn="just"/>
            <a:r>
              <a:rPr lang="en-US" sz="3200" dirty="0" smtClean="0">
                <a:latin typeface="Times New Roman" pitchFamily="18" charset="0"/>
                <a:cs typeface="Times New Roman" pitchFamily="18" charset="0"/>
              </a:rPr>
              <a:t>The strategies </a:t>
            </a:r>
            <a:r>
              <a:rPr lang="en-US" sz="3200" dirty="0">
                <a:latin typeface="Times New Roman" pitchFamily="18" charset="0"/>
                <a:cs typeface="Times New Roman" pitchFamily="18" charset="0"/>
              </a:rPr>
              <a:t>that people </a:t>
            </a:r>
            <a:r>
              <a:rPr lang="en-US" sz="3200" dirty="0" smtClean="0">
                <a:latin typeface="Times New Roman" pitchFamily="18" charset="0"/>
                <a:cs typeface="Times New Roman" pitchFamily="18" charset="0"/>
              </a:rPr>
              <a:t>have learned </a:t>
            </a:r>
            <a:r>
              <a:rPr lang="en-US" sz="3200" dirty="0">
                <a:latin typeface="Times New Roman" pitchFamily="18" charset="0"/>
                <a:cs typeface="Times New Roman" pitchFamily="18" charset="0"/>
              </a:rPr>
              <a:t>through experience and that they can apply </a:t>
            </a:r>
            <a:r>
              <a:rPr lang="en-US" sz="3200" dirty="0" smtClean="0">
                <a:latin typeface="Times New Roman" pitchFamily="18" charset="0"/>
                <a:cs typeface="Times New Roman" pitchFamily="18" charset="0"/>
              </a:rPr>
              <a:t>in problem-solving situations.</a:t>
            </a:r>
          </a:p>
          <a:p>
            <a:pPr algn="just"/>
            <a:endParaRPr lang="en-US" sz="3200" dirty="0" smtClean="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It </a:t>
            </a:r>
            <a:r>
              <a:rPr lang="en-US" sz="3200" dirty="0" smtClean="0">
                <a:latin typeface="Times New Roman" pitchFamily="18" charset="0"/>
                <a:cs typeface="Times New Roman" pitchFamily="18" charset="0"/>
              </a:rPr>
              <a:t>reflects </a:t>
            </a:r>
            <a:r>
              <a:rPr lang="en-US" sz="3200" dirty="0">
                <a:latin typeface="Times New Roman" pitchFamily="18" charset="0"/>
                <a:cs typeface="Times New Roman" pitchFamily="18" charset="0"/>
              </a:rPr>
              <a:t>our ability to call </a:t>
            </a:r>
            <a:r>
              <a:rPr lang="en-US" sz="3200" dirty="0" smtClean="0">
                <a:latin typeface="Times New Roman" pitchFamily="18" charset="0"/>
                <a:cs typeface="Times New Roman" pitchFamily="18" charset="0"/>
              </a:rPr>
              <a:t>up information </a:t>
            </a:r>
            <a:r>
              <a:rPr lang="en-US" sz="3200" dirty="0">
                <a:latin typeface="Times New Roman" pitchFamily="18" charset="0"/>
                <a:cs typeface="Times New Roman" pitchFamily="18" charset="0"/>
              </a:rPr>
              <a:t>from long-term </a:t>
            </a:r>
            <a:r>
              <a:rPr lang="en-US" sz="3200" dirty="0" smtClean="0">
                <a:latin typeface="Times New Roman" pitchFamily="18" charset="0"/>
                <a:cs typeface="Times New Roman" pitchFamily="18" charset="0"/>
              </a:rPr>
              <a:t>memory.</a:t>
            </a:r>
            <a:endParaRPr lang="en-US" sz="32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Content Placeholder 2"/>
          <p:cNvSpPr>
            <a:spLocks noGrp="1"/>
          </p:cNvSpPr>
          <p:nvPr>
            <p:ph idx="1"/>
          </p:nvPr>
        </p:nvSpPr>
        <p:spPr>
          <a:xfrm>
            <a:off x="457200" y="2057401"/>
            <a:ext cx="8229600" cy="3581400"/>
          </a:xfrm>
        </p:spPr>
        <p:txBody>
          <a:bodyPr>
            <a:noAutofit/>
          </a:bodyPr>
          <a:lstStyle/>
          <a:p>
            <a:pPr algn="just"/>
            <a:r>
              <a:rPr lang="en-US" sz="3200" dirty="0" smtClean="0">
                <a:latin typeface="Times New Roman" pitchFamily="18" charset="0"/>
                <a:cs typeface="Times New Roman" pitchFamily="18" charset="0"/>
              </a:rPr>
              <a:t>For </a:t>
            </a:r>
            <a:r>
              <a:rPr lang="en-US" sz="3200" dirty="0">
                <a:latin typeface="Times New Roman" pitchFamily="18" charset="0"/>
                <a:cs typeface="Times New Roman" pitchFamily="18" charset="0"/>
              </a:rPr>
              <a:t>instance, if we </a:t>
            </a:r>
            <a:r>
              <a:rPr lang="en-US" sz="3200" dirty="0" smtClean="0">
                <a:latin typeface="Times New Roman" pitchFamily="18" charset="0"/>
                <a:cs typeface="Times New Roman" pitchFamily="18" charset="0"/>
              </a:rPr>
              <a:t>were asked </a:t>
            </a:r>
            <a:r>
              <a:rPr lang="en-US" sz="3200" dirty="0">
                <a:latin typeface="Times New Roman" pitchFamily="18" charset="0"/>
                <a:cs typeface="Times New Roman" pitchFamily="18" charset="0"/>
              </a:rPr>
              <a:t>to participate in a discussion about the solution </a:t>
            </a:r>
            <a:r>
              <a:rPr lang="en-US" sz="3200" dirty="0" smtClean="0">
                <a:latin typeface="Times New Roman" pitchFamily="18" charset="0"/>
                <a:cs typeface="Times New Roman" pitchFamily="18" charset="0"/>
              </a:rPr>
              <a:t>to the </a:t>
            </a:r>
            <a:r>
              <a:rPr lang="en-US" sz="3200" dirty="0">
                <a:latin typeface="Times New Roman" pitchFamily="18" charset="0"/>
                <a:cs typeface="Times New Roman" pitchFamily="18" charset="0"/>
              </a:rPr>
              <a:t>causes of poverty, a task that allows us to draw on </a:t>
            </a:r>
            <a:r>
              <a:rPr lang="en-US" sz="3200" dirty="0" smtClean="0">
                <a:latin typeface="Times New Roman" pitchFamily="18" charset="0"/>
                <a:cs typeface="Times New Roman" pitchFamily="18" charset="0"/>
              </a:rPr>
              <a:t>our own </a:t>
            </a:r>
            <a:r>
              <a:rPr lang="en-US" sz="3200" dirty="0">
                <a:latin typeface="Times New Roman" pitchFamily="18" charset="0"/>
                <a:cs typeface="Times New Roman" pitchFamily="18" charset="0"/>
              </a:rPr>
              <a:t>past experiences and knowledge of the world. </a:t>
            </a:r>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In</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contrast </a:t>
            </a:r>
            <a:r>
              <a:rPr lang="en-US" sz="3200" dirty="0">
                <a:latin typeface="Times New Roman" pitchFamily="18" charset="0"/>
                <a:cs typeface="Times New Roman" pitchFamily="18" charset="0"/>
              </a:rPr>
              <a:t>to </a:t>
            </a:r>
            <a:r>
              <a:rPr lang="en-US" sz="3200" dirty="0" smtClean="0">
                <a:latin typeface="Times New Roman" pitchFamily="18" charset="0"/>
                <a:cs typeface="Times New Roman" pitchFamily="18" charset="0"/>
              </a:rPr>
              <a:t>fluid </a:t>
            </a:r>
            <a:r>
              <a:rPr lang="en-US" sz="3200" dirty="0">
                <a:latin typeface="Times New Roman" pitchFamily="18" charset="0"/>
                <a:cs typeface="Times New Roman" pitchFamily="18" charset="0"/>
              </a:rPr>
              <a:t>intelligence, which </a:t>
            </a:r>
            <a:r>
              <a:rPr lang="en-US" sz="3200" dirty="0" smtClean="0">
                <a:latin typeface="Times New Roman" pitchFamily="18" charset="0"/>
                <a:cs typeface="Times New Roman" pitchFamily="18" charset="0"/>
              </a:rPr>
              <a:t>reflects </a:t>
            </a:r>
            <a:r>
              <a:rPr lang="en-US" sz="3200" dirty="0">
                <a:latin typeface="Times New Roman" pitchFamily="18" charset="0"/>
                <a:cs typeface="Times New Roman" pitchFamily="18" charset="0"/>
              </a:rPr>
              <a:t>a more </a:t>
            </a:r>
            <a:r>
              <a:rPr lang="en-US" sz="3200" dirty="0" smtClean="0">
                <a:latin typeface="Times New Roman" pitchFamily="18" charset="0"/>
                <a:cs typeface="Times New Roman" pitchFamily="18" charset="0"/>
              </a:rPr>
              <a:t>general kind </a:t>
            </a:r>
            <a:r>
              <a:rPr lang="en-US" sz="3200" dirty="0">
                <a:latin typeface="Times New Roman" pitchFamily="18" charset="0"/>
                <a:cs typeface="Times New Roman" pitchFamily="18" charset="0"/>
              </a:rPr>
              <a:t>of intelligence, crystallized intelligence is more </a:t>
            </a:r>
            <a:r>
              <a:rPr lang="en-US" sz="3200" dirty="0" smtClean="0">
                <a:latin typeface="Times New Roman" pitchFamily="18" charset="0"/>
                <a:cs typeface="Times New Roman" pitchFamily="18" charset="0"/>
              </a:rPr>
              <a:t>a reflection </a:t>
            </a:r>
            <a:r>
              <a:rPr lang="en-US" sz="3200" dirty="0">
                <a:latin typeface="Times New Roman" pitchFamily="18" charset="0"/>
                <a:cs typeface="Times New Roman" pitchFamily="18" charset="0"/>
              </a:rPr>
              <a:t>of the culture in which a person is raised</a:t>
            </a:r>
            <a:r>
              <a:rPr lang="en-US" sz="3200" dirty="0" smtClean="0">
                <a:latin typeface="Times New Roman" pitchFamily="18" charset="0"/>
                <a:cs typeface="Times New Roman" pitchFamily="18" charset="0"/>
              </a:rPr>
              <a:t>.</a:t>
            </a:r>
          </a:p>
          <a:p>
            <a:pPr algn="just"/>
            <a:endParaRPr lang="en-US" sz="32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Content Placeholder 2"/>
          <p:cNvSpPr>
            <a:spLocks noGrp="1"/>
          </p:cNvSpPr>
          <p:nvPr>
            <p:ph idx="1"/>
          </p:nvPr>
        </p:nvSpPr>
        <p:spPr>
          <a:xfrm>
            <a:off x="457200" y="2438400"/>
            <a:ext cx="8229600" cy="3687763"/>
          </a:xfrm>
        </p:spPr>
        <p:txBody>
          <a:bodyPr>
            <a:normAutofit/>
          </a:bodyPr>
          <a:lstStyle/>
          <a:p>
            <a:pPr algn="just"/>
            <a:r>
              <a:rPr lang="en-US" sz="3200" dirty="0" smtClean="0">
                <a:latin typeface="Times New Roman" pitchFamily="18" charset="0"/>
                <a:cs typeface="Times New Roman" pitchFamily="18" charset="0"/>
              </a:rPr>
              <a:t>The differences between fluid intelligence and crystallized intelligence become especially evident in late adulthood, when people show declines in fluid, but not crystallized, intelligence.</a:t>
            </a:r>
          </a:p>
          <a:p>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Title 1"/>
          <p:cNvSpPr>
            <a:spLocks noGrp="1"/>
          </p:cNvSpPr>
          <p:nvPr>
            <p:ph type="title"/>
          </p:nvPr>
        </p:nvSpPr>
        <p:spPr/>
        <p:txBody>
          <a:bodyPr>
            <a:normAutofit fontScale="90000"/>
          </a:bodyPr>
          <a:lstStyle/>
          <a:p>
            <a:r>
              <a:rPr lang="en-US" sz="4400" dirty="0" smtClean="0">
                <a:latin typeface="Times New Roman" pitchFamily="18" charset="0"/>
                <a:cs typeface="Times New Roman" pitchFamily="18" charset="0"/>
              </a:rPr>
              <a:t>Extremes Of Intelligence </a:t>
            </a:r>
            <a:endParaRPr lang="en-US" sz="4400" dirty="0">
              <a:latin typeface="Times New Roman" pitchFamily="18" charset="0"/>
              <a:cs typeface="Times New Roman" pitchFamily="18" charset="0"/>
            </a:endParaRPr>
          </a:p>
        </p:txBody>
      </p:sp>
      <p:sp>
        <p:nvSpPr>
          <p:cNvPr id="1048603" name="Content Placeholder 2"/>
          <p:cNvSpPr>
            <a:spLocks noGrp="1"/>
          </p:cNvSpPr>
          <p:nvPr>
            <p:ph idx="1"/>
          </p:nvPr>
        </p:nvSpPr>
        <p:spPr>
          <a:xfrm>
            <a:off x="457200" y="1828800"/>
            <a:ext cx="8229600" cy="4297363"/>
          </a:xfrm>
        </p:spPr>
        <p:txBody>
          <a:bodyPr>
            <a:normAutofit/>
          </a:bodyPr>
          <a:lstStyle/>
          <a:p>
            <a:r>
              <a:rPr lang="en-US" sz="3200" dirty="0" smtClean="0">
                <a:latin typeface="Times New Roman" pitchFamily="18" charset="0"/>
                <a:cs typeface="Times New Roman" pitchFamily="18" charset="0"/>
              </a:rPr>
              <a:t>Mental Retardation/Intellectual Disability</a:t>
            </a:r>
          </a:p>
          <a:p>
            <a:r>
              <a:rPr lang="en-US" sz="3200" dirty="0" smtClean="0">
                <a:latin typeface="Times New Roman" pitchFamily="18" charset="0"/>
                <a:cs typeface="Times New Roman" pitchFamily="18" charset="0"/>
              </a:rPr>
              <a:t>Giftedness/Intellectually Gifted</a:t>
            </a:r>
            <a:endParaRPr lang="en-US" sz="32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Title 1"/>
          <p:cNvSpPr>
            <a:spLocks noGrp="1"/>
          </p:cNvSpPr>
          <p:nvPr>
            <p:ph type="title"/>
          </p:nvPr>
        </p:nvSpPr>
        <p:spPr>
          <a:xfrm>
            <a:off x="457200" y="838200"/>
            <a:ext cx="8229600" cy="579438"/>
          </a:xfrm>
        </p:spPr>
        <p:txBody>
          <a:bodyPr>
            <a:normAutofit fontScale="90000"/>
          </a:bodyPr>
          <a:lstStyle/>
          <a:p>
            <a:r>
              <a:rPr lang="en-US" sz="4900" dirty="0" smtClean="0">
                <a:latin typeface="Times New Roman" pitchFamily="18" charset="0"/>
                <a:cs typeface="Times New Roman" pitchFamily="18" charset="0"/>
              </a:rPr>
              <a:t>Mental Retardation/Intellectual Disability</a:t>
            </a:r>
            <a:r>
              <a:rPr lang="en-US" b="1" dirty="0" smtClean="0"/>
              <a:t/>
            </a:r>
            <a:br>
              <a:rPr lang="en-US" b="1" dirty="0" smtClean="0"/>
            </a:br>
            <a:endParaRPr lang="en-US" dirty="0"/>
          </a:p>
        </p:txBody>
      </p:sp>
      <p:sp>
        <p:nvSpPr>
          <p:cNvPr id="1048605" name="Content Placeholder 2"/>
          <p:cNvSpPr>
            <a:spLocks noGrp="1"/>
          </p:cNvSpPr>
          <p:nvPr>
            <p:ph idx="1"/>
          </p:nvPr>
        </p:nvSpPr>
        <p:spPr>
          <a:xfrm>
            <a:off x="457200" y="2286001"/>
            <a:ext cx="8229600" cy="3352800"/>
          </a:xfrm>
        </p:spPr>
        <p:txBody>
          <a:bodyPr>
            <a:noAutofit/>
          </a:bodyPr>
          <a:lstStyle/>
          <a:p>
            <a:pPr algn="just"/>
            <a:r>
              <a:rPr lang="en-US" sz="3200" dirty="0">
                <a:latin typeface="Times New Roman" pitchFamily="18" charset="0"/>
                <a:cs typeface="Times New Roman" pitchFamily="18" charset="0"/>
              </a:rPr>
              <a:t>M</a:t>
            </a:r>
            <a:r>
              <a:rPr lang="en-US" sz="3200" dirty="0" smtClean="0">
                <a:latin typeface="Times New Roman" pitchFamily="18" charset="0"/>
                <a:cs typeface="Times New Roman" pitchFamily="18" charset="0"/>
              </a:rPr>
              <a:t>ental </a:t>
            </a:r>
            <a:r>
              <a:rPr lang="en-US" sz="3200" dirty="0">
                <a:latin typeface="Times New Roman" pitchFamily="18" charset="0"/>
                <a:cs typeface="Times New Roman" pitchFamily="18" charset="0"/>
              </a:rPr>
              <a:t>retardation refers </a:t>
            </a:r>
            <a:r>
              <a:rPr lang="en-US" sz="3200" dirty="0" smtClean="0">
                <a:latin typeface="Times New Roman" pitchFamily="18" charset="0"/>
                <a:cs typeface="Times New Roman" pitchFamily="18" charset="0"/>
              </a:rPr>
              <a:t>to sub average </a:t>
            </a:r>
            <a:r>
              <a:rPr lang="en-US" sz="3200" dirty="0">
                <a:latin typeface="Times New Roman" pitchFamily="18" charset="0"/>
                <a:cs typeface="Times New Roman" pitchFamily="18" charset="0"/>
              </a:rPr>
              <a:t>general mental ability </a:t>
            </a:r>
            <a:r>
              <a:rPr lang="en-US" sz="3200" dirty="0" smtClean="0">
                <a:latin typeface="Times New Roman" pitchFamily="18" charset="0"/>
                <a:cs typeface="Times New Roman" pitchFamily="18" charset="0"/>
              </a:rPr>
              <a:t>accompanied by </a:t>
            </a:r>
            <a:r>
              <a:rPr lang="en-US" sz="3200" dirty="0">
                <a:latin typeface="Times New Roman" pitchFamily="18" charset="0"/>
                <a:cs typeface="Times New Roman" pitchFamily="18" charset="0"/>
              </a:rPr>
              <a:t>deficiencies in adaptive skills, originating </a:t>
            </a:r>
            <a:r>
              <a:rPr lang="en-US" sz="3200" dirty="0" smtClean="0">
                <a:latin typeface="Times New Roman" pitchFamily="18" charset="0"/>
                <a:cs typeface="Times New Roman" pitchFamily="18" charset="0"/>
              </a:rPr>
              <a:t>before age </a:t>
            </a:r>
            <a:r>
              <a:rPr lang="en-US" sz="3200" dirty="0">
                <a:latin typeface="Times New Roman" pitchFamily="18" charset="0"/>
                <a:cs typeface="Times New Roman" pitchFamily="18" charset="0"/>
              </a:rPr>
              <a:t>18</a:t>
            </a:r>
            <a:r>
              <a:rPr lang="en-US" sz="3200" dirty="0" smtClean="0">
                <a:latin typeface="Times New Roman" pitchFamily="18" charset="0"/>
                <a:cs typeface="Times New Roman" pitchFamily="18" charset="0"/>
              </a:rPr>
              <a:t>.</a:t>
            </a:r>
          </a:p>
          <a:p>
            <a:pPr algn="just">
              <a:buNone/>
            </a:pPr>
            <a:r>
              <a:rPr lang="en-US" sz="3200" dirty="0" smtClean="0">
                <a:latin typeface="Times New Roman" pitchFamily="18" charset="0"/>
                <a:cs typeface="Times New Roman" pitchFamily="18" charset="0"/>
              </a:rPr>
              <a:t>					OR</a:t>
            </a:r>
          </a:p>
          <a:p>
            <a:pPr algn="just"/>
            <a:r>
              <a:rPr lang="en-US" sz="3200" dirty="0">
                <a:latin typeface="Times New Roman" pitchFamily="18" charset="0"/>
                <a:cs typeface="Times New Roman" pitchFamily="18" charset="0"/>
              </a:rPr>
              <a:t>A condition </a:t>
            </a:r>
            <a:r>
              <a:rPr lang="en-US" sz="3200" dirty="0" smtClean="0">
                <a:latin typeface="Times New Roman" pitchFamily="18" charset="0"/>
                <a:cs typeface="Times New Roman" pitchFamily="18" charset="0"/>
              </a:rPr>
              <a:t>characterized by significant </a:t>
            </a:r>
            <a:r>
              <a:rPr lang="en-US" sz="3200" dirty="0">
                <a:latin typeface="Times New Roman" pitchFamily="18" charset="0"/>
                <a:cs typeface="Times New Roman" pitchFamily="18" charset="0"/>
              </a:rPr>
              <a:t>limitations both </a:t>
            </a:r>
            <a:r>
              <a:rPr lang="en-US" sz="3200" dirty="0" smtClean="0">
                <a:latin typeface="Times New Roman" pitchFamily="18" charset="0"/>
                <a:cs typeface="Times New Roman" pitchFamily="18" charset="0"/>
              </a:rPr>
              <a:t>in intellectual </a:t>
            </a:r>
            <a:r>
              <a:rPr lang="en-US" sz="3200" dirty="0">
                <a:latin typeface="Times New Roman" pitchFamily="18" charset="0"/>
                <a:cs typeface="Times New Roman" pitchFamily="18" charset="0"/>
              </a:rPr>
              <a:t>functioning and </a:t>
            </a:r>
            <a:r>
              <a:rPr lang="en-US" sz="3200" dirty="0" smtClean="0">
                <a:latin typeface="Times New Roman" pitchFamily="18" charset="0"/>
                <a:cs typeface="Times New Roman" pitchFamily="18" charset="0"/>
              </a:rPr>
              <a:t>in conceptual</a:t>
            </a:r>
            <a:r>
              <a:rPr lang="en-US" sz="3200" dirty="0">
                <a:latin typeface="Times New Roman" pitchFamily="18" charset="0"/>
                <a:cs typeface="Times New Roman" pitchFamily="18" charset="0"/>
              </a:rPr>
              <a:t>, social, and </a:t>
            </a:r>
            <a:r>
              <a:rPr lang="en-US" sz="3200" dirty="0" smtClean="0">
                <a:latin typeface="Times New Roman" pitchFamily="18" charset="0"/>
                <a:cs typeface="Times New Roman" pitchFamily="18" charset="0"/>
              </a:rPr>
              <a:t>practical adaptive </a:t>
            </a:r>
            <a:r>
              <a:rPr lang="en-US" sz="3200" dirty="0">
                <a:latin typeface="Times New Roman" pitchFamily="18" charset="0"/>
                <a:cs typeface="Times New Roman" pitchFamily="18" charset="0"/>
              </a:rPr>
              <a:t>skills.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0</TotalTime>
  <Words>601</Words>
  <Application>Microsoft Office PowerPoint</Application>
  <PresentationFormat>On-screen Show (4:3)</PresentationFormat>
  <Paragraphs>69</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Century Gothic</vt:lpstr>
      <vt:lpstr>Times New Roman</vt:lpstr>
      <vt:lpstr>Wingdings 3</vt:lpstr>
      <vt:lpstr>Ion Boardroom</vt:lpstr>
      <vt:lpstr>Intelligence And State Of Mind  (ENG-110)</vt:lpstr>
      <vt:lpstr>Intelligence</vt:lpstr>
      <vt:lpstr>Kinds Of Intelligence</vt:lpstr>
      <vt:lpstr>Fluid Intelligence </vt:lpstr>
      <vt:lpstr>Crystallized Intelligence</vt:lpstr>
      <vt:lpstr>PowerPoint Presentation</vt:lpstr>
      <vt:lpstr>PowerPoint Presentation</vt:lpstr>
      <vt:lpstr>Extremes Of Intelligence </vt:lpstr>
      <vt:lpstr>Mental Retardation/Intellectual Disability </vt:lpstr>
      <vt:lpstr>PowerPoint Presentation</vt:lpstr>
      <vt:lpstr>Levels of Retardation</vt:lpstr>
      <vt:lpstr>PowerPoint Presentation</vt:lpstr>
      <vt:lpstr>Giftedness </vt:lpstr>
      <vt:lpstr>Problems related to Intelligence tests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Intelligence and States of Mind    </dc:title>
  <dc:creator>nOMi</dc:creator>
  <cp:lastModifiedBy>Nouman Awan</cp:lastModifiedBy>
  <cp:revision>1</cp:revision>
  <dcterms:created xsi:type="dcterms:W3CDTF">2014-02-22T22:59:15Z</dcterms:created>
  <dcterms:modified xsi:type="dcterms:W3CDTF">2020-05-04T10:21:18Z</dcterms:modified>
</cp:coreProperties>
</file>