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74" r:id="rId5"/>
    <p:sldId id="275" r:id="rId6"/>
    <p:sldId id="277" r:id="rId7"/>
    <p:sldId id="278" r:id="rId8"/>
    <p:sldId id="279" r:id="rId9"/>
    <p:sldId id="280" r:id="rId10"/>
    <p:sldId id="267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5F640-7C2A-4BE4-B168-035DFBCD0D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17454-2F19-40BC-B2D5-3CBB1BB32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2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>
            <a:normAutofit/>
          </a:bodyPr>
          <a:lstStyle/>
          <a:p>
            <a:r>
              <a:rPr lang="en-US" b="1" dirty="0" smtClean="0"/>
              <a:t>Citrus Greening Disease (CGD)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Citrus </a:t>
            </a:r>
            <a:r>
              <a:rPr lang="en-US" dirty="0" err="1" smtClean="0"/>
              <a:t>psylla</a:t>
            </a:r>
            <a:r>
              <a:rPr lang="en-US" smtClean="0"/>
              <a:t> (</a:t>
            </a:r>
            <a:r>
              <a:rPr lang="en-US" i="1" dirty="0" err="1"/>
              <a:t>Diaphorina</a:t>
            </a:r>
            <a:r>
              <a:rPr lang="en-US" i="1" dirty="0"/>
              <a:t> </a:t>
            </a:r>
            <a:r>
              <a:rPr lang="en-US" i="1" dirty="0" err="1"/>
              <a:t>citri</a:t>
            </a:r>
            <a:r>
              <a:rPr lang="en-US" dirty="0"/>
              <a:t> resistant to heat and </a:t>
            </a:r>
            <a:r>
              <a:rPr lang="en-US" i="1" dirty="0" err="1"/>
              <a:t>Trioza</a:t>
            </a:r>
            <a:r>
              <a:rPr lang="en-US" i="1" dirty="0"/>
              <a:t> </a:t>
            </a:r>
            <a:r>
              <a:rPr lang="en-US" i="1" dirty="0" err="1"/>
              <a:t>erytreae</a:t>
            </a:r>
            <a:r>
              <a:rPr lang="en-US" dirty="0"/>
              <a:t> sensitive heat)</a:t>
            </a:r>
          </a:p>
          <a:p>
            <a:r>
              <a:rPr lang="en-US" dirty="0"/>
              <a:t>Pathogen present in </a:t>
            </a:r>
            <a:r>
              <a:rPr lang="en-US" dirty="0" err="1"/>
              <a:t>haemolymph</a:t>
            </a:r>
            <a:r>
              <a:rPr lang="en-US" dirty="0"/>
              <a:t> and salivary glands).</a:t>
            </a:r>
          </a:p>
        </p:txBody>
      </p:sp>
    </p:spTree>
    <p:extLst>
      <p:ext uri="{BB962C8B-B14F-4D97-AF65-F5344CB8AC3E}">
        <p14:creationId xmlns:p14="http://schemas.microsoft.com/office/powerpoint/2010/main" val="16452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Control of vector</a:t>
            </a:r>
          </a:p>
          <a:p>
            <a:r>
              <a:rPr lang="en-US" dirty="0"/>
              <a:t>Healthy propagating material</a:t>
            </a:r>
          </a:p>
          <a:p>
            <a:r>
              <a:rPr lang="en-US" dirty="0"/>
              <a:t>Application of growth hormones (NAA)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1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Misshapen and bitter fruits are unsuitable for sale as fresh fruit or juice.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cause of </a:t>
            </a:r>
            <a:r>
              <a:rPr lang="en-US" dirty="0" smtClean="0"/>
              <a:t>crop </a:t>
            </a:r>
            <a:r>
              <a:rPr lang="en-US" dirty="0"/>
              <a:t>and tree loss in Asia and Africa.</a:t>
            </a:r>
          </a:p>
          <a:p>
            <a:r>
              <a:rPr lang="en-US" dirty="0"/>
              <a:t>Yellow shoot (</a:t>
            </a:r>
            <a:r>
              <a:rPr lang="en-US" dirty="0" err="1"/>
              <a:t>Huanglongbing</a:t>
            </a:r>
            <a:r>
              <a:rPr lang="en-US" dirty="0"/>
              <a:t>) in China</a:t>
            </a:r>
          </a:p>
          <a:p>
            <a:r>
              <a:rPr lang="en-US" dirty="0"/>
              <a:t>Dieback in India, Leaf Mottle in Philippines, </a:t>
            </a:r>
          </a:p>
          <a:p>
            <a:r>
              <a:rPr lang="en-US" dirty="0"/>
              <a:t>In Pakistan 60-90% citrus plantation is affected by CGD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Liberobacteras</a:t>
            </a:r>
            <a:r>
              <a:rPr lang="en-US" dirty="0"/>
              <a:t> from Asia and Africa (</a:t>
            </a:r>
            <a:r>
              <a:rPr lang="en-US" i="1" dirty="0" err="1"/>
              <a:t>Candidatus</a:t>
            </a:r>
            <a:r>
              <a:rPr lang="en-US" dirty="0"/>
              <a:t> </a:t>
            </a:r>
            <a:r>
              <a:rPr lang="en-US" i="1" dirty="0" err="1"/>
              <a:t>liberobacter</a:t>
            </a:r>
            <a:r>
              <a:rPr lang="en-US" i="1" dirty="0"/>
              <a:t> </a:t>
            </a:r>
            <a:r>
              <a:rPr lang="en-US" i="1" dirty="0" err="1"/>
              <a:t>asiaticum</a:t>
            </a:r>
            <a:r>
              <a:rPr lang="en-US" dirty="0"/>
              <a:t>) and (</a:t>
            </a:r>
            <a:r>
              <a:rPr lang="en-US" i="1" dirty="0" err="1"/>
              <a:t>Candidatus</a:t>
            </a:r>
            <a:r>
              <a:rPr lang="en-US" dirty="0"/>
              <a:t> </a:t>
            </a:r>
            <a:r>
              <a:rPr lang="en-US" i="1" dirty="0" err="1"/>
              <a:t>liberobacter</a:t>
            </a:r>
            <a:r>
              <a:rPr lang="en-US" i="1" dirty="0"/>
              <a:t> </a:t>
            </a:r>
            <a:r>
              <a:rPr lang="en-US" i="1" dirty="0" err="1"/>
              <a:t>africanum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Yellowing of veins and adjacent tissues.</a:t>
            </a:r>
          </a:p>
          <a:p>
            <a:pPr lvl="0"/>
            <a:r>
              <a:rPr lang="en-US" dirty="0"/>
              <a:t>Mottling of entire leaf.</a:t>
            </a:r>
          </a:p>
          <a:p>
            <a:pPr lvl="0"/>
            <a:r>
              <a:rPr lang="en-US" dirty="0"/>
              <a:t>Lopsided, bitter, hard fruit with small, dark aborted seeds.</a:t>
            </a:r>
          </a:p>
          <a:p>
            <a:pPr lvl="0"/>
            <a:r>
              <a:rPr lang="en-US" dirty="0"/>
              <a:t>Fruit that remains green even when ripe.</a:t>
            </a:r>
          </a:p>
          <a:p>
            <a:pPr lvl="0"/>
            <a:r>
              <a:rPr lang="en-US" dirty="0"/>
              <a:t>Asymmetrical blotchy mottling of leaves.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1026" name="Picture 2" descr="Image result for Citrus Greening Symptom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77" y="1600200"/>
            <a:ext cx="603084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562600" y="3429000"/>
            <a:ext cx="228600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87422" y="5479832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Yellowing of Leaves; Blotchy Mottle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45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2050" name="Picture 2" descr="Image result for Citrus Greening Symptom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867400" y="3657600"/>
            <a:ext cx="1143000" cy="259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5800" y="62484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Yellowing of veins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6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3074" name="Picture 2" descr="Image result for Mottling citrus greening disea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55" y="1600200"/>
            <a:ext cx="578568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715000" y="3886200"/>
            <a:ext cx="2057400" cy="12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0" y="4800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Leaf mottling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61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4098" name="Picture 2" descr="Image result for fruit citrus greening disea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058319"/>
            <a:ext cx="266700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886200" y="4038600"/>
            <a:ext cx="5334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0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Fruits are green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4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176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Citrus Greening Disease (CGD)</vt:lpstr>
      <vt:lpstr>Description</vt:lpstr>
      <vt:lpstr>History and Importance: </vt:lpstr>
      <vt:lpstr>Etiology</vt:lpstr>
      <vt:lpstr>Symptoms</vt:lpstr>
      <vt:lpstr>Symptoms</vt:lpstr>
      <vt:lpstr>Symptoms</vt:lpstr>
      <vt:lpstr>Symptoms</vt:lpstr>
      <vt:lpstr>Symptoms</vt:lpstr>
      <vt:lpstr>Transmission</vt:lpstr>
      <vt:lpstr>Management: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21</cp:revision>
  <dcterms:created xsi:type="dcterms:W3CDTF">2015-04-10T01:34:07Z</dcterms:created>
  <dcterms:modified xsi:type="dcterms:W3CDTF">2020-02-20T09:13:59Z</dcterms:modified>
</cp:coreProperties>
</file>