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67" r:id="rId3"/>
    <p:sldId id="266" r:id="rId4"/>
    <p:sldId id="258" r:id="rId5"/>
    <p:sldId id="259" r:id="rId6"/>
    <p:sldId id="268" r:id="rId7"/>
    <p:sldId id="269" r:id="rId8"/>
    <p:sldId id="272" r:id="rId9"/>
    <p:sldId id="262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520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16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24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977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41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58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60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20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469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32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186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382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7606" y="2820472"/>
            <a:ext cx="4958366" cy="90152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Median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151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1014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Demerits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Median: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26525"/>
            <a:ext cx="8596668" cy="47148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not rigorously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defined.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not capable of lending itself to further statistical treatment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necessitates the arrangement of data into an array which can be 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time consuming for a large body of data.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209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053" y="2067339"/>
            <a:ext cx="11873948" cy="4462250"/>
          </a:xfrm>
        </p:spPr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Assignment:</a:t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no 01: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median.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34,29,90,21,47,83,10,63,120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14,42,53,27,53,78,38,52,92,29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no 02: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the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median, for the distribution of examination marks given below: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Marks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of students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30-39                                       8         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40-49                                      87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50-59                                     190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60-69                                     304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70-79                                     211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80-89                                      85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90-99                                      20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078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948070"/>
            <a:ext cx="9458339" cy="3962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(b)Find the median from the following grouped data.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 Interval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118-126                                         3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127-135                 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136-144                                         9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145-153                                        12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154-162                 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163-171                                         4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172-180                                         2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122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8592"/>
          </a:xfrm>
        </p:spPr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610678"/>
            <a:ext cx="10772544" cy="34306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 is the middle most value of the observations arranged  in ascending and descending order of magnitude.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 of the observation are above the median and half are below the median.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409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385391" y="2703443"/>
                <a:ext cx="7080581" cy="2743200"/>
              </a:xfrm>
            </p:spPr>
            <p:txBody>
              <a:bodyPr>
                <a:normAutofit/>
              </a:bodyPr>
              <a:lstStyle/>
              <a:p>
                <a:pPr algn="l"/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ungroup data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aseline="60000" dirty="0" err="1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385391" y="2703443"/>
                <a:ext cx="7080581" cy="2743200"/>
              </a:xfrm>
              <a:blipFill rotWithShape="0">
                <a:blip r:embed="rId2"/>
                <a:stretch>
                  <a:fillRect l="-3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7187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04800" y="1868557"/>
                <a:ext cx="11131825" cy="4989443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</a:t>
                </a:r>
                <a:b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7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(For Grouped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data)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:r>
                  <a:rPr lang="en-US" sz="20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0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lower class boundaries of the median class</a:t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width of class interval.</a:t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frequency of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class.</a:t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sum of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frequencies.</a:t>
                </a:r>
                <a:r>
                  <a:rPr lang="en-US" sz="20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Where c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cumulative frequency before the median class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</a:t>
                </a: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04800" y="1868557"/>
                <a:ext cx="11131825" cy="4989443"/>
              </a:xfrm>
              <a:blipFill rotWithShape="0">
                <a:blip r:embed="rId2"/>
                <a:stretch>
                  <a:fillRect l="-7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012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" y="1060174"/>
                <a:ext cx="12192000" cy="5649719"/>
              </a:xfrm>
            </p:spPr>
            <p:txBody>
              <a:bodyPr>
                <a:normAutofit/>
              </a:bodyPr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(Ungrouped data)</a:t>
                </a:r>
                <a:b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median.45,32,21,65,36,53,48,76,27</a:t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Arrange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data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21,27,32,36,45,48,53,65,76</a:t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                                                 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n = 9</a:t>
                </a:r>
                <a: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</m:t>
                            </m:r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= 5</a:t>
                </a:r>
                <a:r>
                  <a:rPr lang="en-US" sz="20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</a:t>
                </a: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value </a:t>
                </a:r>
                <a:b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= 45  </a:t>
                </a:r>
                <a:r>
                  <a:rPr 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" y="1060174"/>
                <a:ext cx="12192000" cy="5649719"/>
              </a:xfrm>
              <a:blipFill rotWithShape="0">
                <a:blip r:embed="rId2"/>
                <a:stretch>
                  <a:fillRect l="-4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006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62539"/>
            <a:ext cx="11847443" cy="4479235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(Grouped data)</a:t>
            </a:r>
            <a:b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median from the following data.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b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10-14                                                 5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15-19                                              12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20-24                                              30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25-29                                              25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30-34                                               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900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67425" y="-90153"/>
                <a:ext cx="11037195" cy="6825803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8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Groups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Class Boundaries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frequency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Cumulative frequency</a:t>
                </a:r>
                <a:b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10-14                   9.5-14.5                        5                                    5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15-19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14.5-19.5                      12                          5+12=17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20-24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19.5-24.5                      30                         17+30=47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25-29    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24.5-29.5                      25                          47+25=72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30-34 </a:t>
                </a:r>
                <a:r>
                  <a:rPr lang="en-US" sz="2400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29.5-30.5                       6                           72+6 = 78</a:t>
                </a:r>
                <a:br>
                  <a:rPr lang="en-US" sz="2400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                  -----------                     78                              --------</a:t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Median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78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39</a:t>
                </a: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aseline="600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: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aseline="600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7425" y="-90153"/>
                <a:ext cx="11037195" cy="6825803"/>
              </a:xfrm>
              <a:blipFill rotWithShape="0">
                <a:blip r:embed="rId2"/>
                <a:stretch>
                  <a:fillRect l="-939" t="-8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4093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846" y="236112"/>
            <a:ext cx="8981822" cy="625484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18186" y="360609"/>
                <a:ext cx="8229600" cy="130084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</m:oMath>
                </a14:m>
                <a:endParaRPr lang="en-US" sz="2400" dirty="0" smtClean="0"/>
              </a:p>
              <a:p>
                <a:endParaRPr lang="en-US" sz="2400" dirty="0"/>
              </a:p>
              <a:p>
                <a:r>
                  <a:rPr lang="en-US" sz="2400" dirty="0" smtClean="0"/>
                  <a:t>  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l=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19.5  , h = 5 , f = 30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39 , c = 17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19.5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39</m:t>
                        </m:r>
                        <m:r>
                          <a:rPr lang="en-US" sz="2400" b="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17</m:t>
                        </m:r>
                      </m:e>
                    </m:d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 smtClean="0"/>
              </a:p>
              <a:p>
                <a:r>
                  <a:rPr lang="en-US" sz="2400" dirty="0"/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19.5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30</m:t>
                        </m:r>
                      </m:den>
                    </m:f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22</m:t>
                        </m:r>
                      </m:e>
                    </m:d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 smtClean="0"/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19.5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+ 3.67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Median =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23.17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/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 smtClean="0"/>
                  <a:t>   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86" y="360609"/>
                <a:ext cx="8229600" cy="13008433"/>
              </a:xfrm>
              <a:prstGeom prst="rect">
                <a:avLst/>
              </a:prstGeom>
              <a:blipFill rotWithShape="0">
                <a:blip r:embed="rId2"/>
                <a:stretch>
                  <a:fillRect l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492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79545" cy="665408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Merits of Median: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5008"/>
            <a:ext cx="8479545" cy="476635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easily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understood.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not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affected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extreme observations.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useful average, when the data are qualitative nature. 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38786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299</TotalTime>
  <Words>149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Calibri Light</vt:lpstr>
      <vt:lpstr>Cambria Math</vt:lpstr>
      <vt:lpstr>Times New Roman</vt:lpstr>
      <vt:lpstr>Wingdings</vt:lpstr>
      <vt:lpstr>Retrospect</vt:lpstr>
      <vt:lpstr>                        Median</vt:lpstr>
      <vt:lpstr>Introduction: </vt:lpstr>
      <vt:lpstr> For ungroup data                  Median = ((n+1)/2)th                               </vt:lpstr>
      <vt:lpstr>                                           (For Grouped data)  Median = l + h/f (n/2  -c) l = lower class boundaries of the median class          h = width of class interval.          f = frequency of median class.         n = sum of frequencies.  Where c = cumulative frequency before the median class.  .                                                                </vt:lpstr>
      <vt:lpstr>Example: (Ungrouped data) Find the median.45,32,21,65,36,53,48,76,27  Solution:   Arrange the data                     21,27,32,36,45,48,53,65,76  Median =((n+1)/2)th                                                          n = 9   Median = ((9+1)/2)th                                    = (10/2)th               = 5th  value              = 45     </vt:lpstr>
      <vt:lpstr>Example: (Grouped data) Calculate the median from the following data.             Groups                                      Frequency             10-14                                                 5             15-19                                              12             20-24                                              30             25-29                                              25             30-34                                               6</vt:lpstr>
      <vt:lpstr>Solution:   Groups          Class Boundaries        frequency            Cumulative frequency    10-14                   9.5-14.5                        5                                    5    15-19                   14.5-19.5                      12                          5+12=17     20-24                  19.5-24.5                      30                         17+30=47     25-29                   24.5-29.5                      25                          47+25=72     30-34                   29.5-30.5                       6                           72+6 = 78      Total                   -----------                     78                              --------                      Median= (n/2)                                  = (78/2)                                 = 39                    </vt:lpstr>
      <vt:lpstr>    </vt:lpstr>
      <vt:lpstr>Merits of Median:</vt:lpstr>
      <vt:lpstr>Demerits of Median:</vt:lpstr>
      <vt:lpstr>Assignment: Question no 01: Find the median. (a) 34,29,90,21,47,83,10,63,120 (b) 14,42,53,27,53,78,38,52,92,29  Question no 02: Find the median, for the distribution of examination marks given below: Marks                          No. of students 30-39                                       8           40-49                                      87 50-59                                     190 60-69                                     304 70-79                                     211 80-89                                      85 90-99                                      20 </vt:lpstr>
      <vt:lpstr>(b)Find the median from the following grouped data.       Class Interval                          Frequency                    118-126                                         3          127-135                                         5          136-144                                         9          145-153                                        12          154-162                                         5          163-171                                         4          172-180                                        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Median</dc:title>
  <dc:creator>Computer</dc:creator>
  <cp:lastModifiedBy>Ali</cp:lastModifiedBy>
  <cp:revision>162</cp:revision>
  <dcterms:created xsi:type="dcterms:W3CDTF">2020-03-28T07:48:38Z</dcterms:created>
  <dcterms:modified xsi:type="dcterms:W3CDTF">2020-05-02T07:10:31Z</dcterms:modified>
</cp:coreProperties>
</file>