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96" r:id="rId6"/>
    <p:sldId id="297" r:id="rId7"/>
    <p:sldId id="260" r:id="rId8"/>
    <p:sldId id="261" r:id="rId9"/>
    <p:sldId id="262" r:id="rId10"/>
    <p:sldId id="298" r:id="rId11"/>
    <p:sldId id="300" r:id="rId12"/>
    <p:sldId id="301" r:id="rId13"/>
    <p:sldId id="302" r:id="rId14"/>
    <p:sldId id="303" r:id="rId15"/>
    <p:sldId id="294" r:id="rId16"/>
    <p:sldId id="29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1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10/6/2020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52400"/>
            <a:ext cx="8153400" cy="5791200"/>
          </a:xfrm>
        </p:spPr>
        <p:txBody>
          <a:bodyPr/>
          <a:lstStyle/>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52400"/>
            <a:ext cx="8763000" cy="5486400"/>
          </a:xfrm>
          <a:prstGeom prst="rect">
            <a:avLst/>
          </a:prstGeom>
        </p:spPr>
      </p:pic>
    </p:spTree>
    <p:extLst>
      <p:ext uri="{BB962C8B-B14F-4D97-AF65-F5344CB8AC3E}">
        <p14:creationId xmlns:p14="http://schemas.microsoft.com/office/powerpoint/2010/main" val="2731869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32084"/>
            <a:ext cx="9286875" cy="6890084"/>
          </a:xfrm>
          <a:prstGeom prst="rect">
            <a:avLst/>
          </a:prstGeom>
        </p:spPr>
      </p:pic>
    </p:spTree>
    <p:extLst>
      <p:ext uri="{BB962C8B-B14F-4D97-AF65-F5344CB8AC3E}">
        <p14:creationId xmlns:p14="http://schemas.microsoft.com/office/powerpoint/2010/main" val="415238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2662" y="76200"/>
            <a:ext cx="8891338" cy="3970318"/>
          </a:xfrm>
          <a:prstGeom prst="rect">
            <a:avLst/>
          </a:prstGeom>
        </p:spPr>
        <p:txBody>
          <a:bodyPr wrap="square">
            <a:spAutoFit/>
          </a:bodyPr>
          <a:lstStyle/>
          <a:p>
            <a:pPr>
              <a:lnSpc>
                <a:spcPct val="150000"/>
              </a:lnSpc>
            </a:pPr>
            <a:r>
              <a:rPr lang="en-US" sz="2400" b="1" dirty="0">
                <a:latin typeface="Times New Roman" panose="02020603050405020304" pitchFamily="18" charset="0"/>
                <a:cs typeface="Times New Roman" panose="02020603050405020304" pitchFamily="18" charset="0"/>
              </a:rPr>
              <a:t>Stages of development</a:t>
            </a:r>
            <a:r>
              <a:rPr lang="en-US" sz="2400" b="1" dirty="0" smtClean="0">
                <a:latin typeface="Times New Roman" panose="02020603050405020304" pitchFamily="18" charset="0"/>
                <a:cs typeface="Times New Roman" panose="02020603050405020304" pitchFamily="18" charset="0"/>
              </a:rPr>
              <a:t>.</a:t>
            </a:r>
            <a:r>
              <a:rPr lang="en-US" sz="2400" b="1" i="1" dirty="0">
                <a:solidFill>
                  <a:srgbClr val="4F81BD"/>
                </a:solidFill>
                <a:latin typeface="Times New Roman" panose="02020603050405020304" pitchFamily="18" charset="0"/>
                <a:cs typeface="Times New Roman" panose="02020603050405020304" pitchFamily="18" charset="0"/>
              </a:rPr>
              <a:t/>
            </a:r>
            <a:br>
              <a:rPr lang="en-US" sz="2400" b="1" i="1" dirty="0">
                <a:solidFill>
                  <a:srgbClr val="4F81BD"/>
                </a:solidFill>
                <a:latin typeface="Times New Roman" panose="02020603050405020304" pitchFamily="18" charset="0"/>
                <a:cs typeface="Times New Roman" panose="02020603050405020304" pitchFamily="18" charset="0"/>
              </a:rPr>
            </a:br>
            <a:r>
              <a:rPr lang="en-US" sz="2400" dirty="0">
                <a:solidFill>
                  <a:srgbClr val="000000"/>
                </a:solidFill>
                <a:latin typeface="Times New Roman" panose="02020603050405020304" pitchFamily="18" charset="0"/>
                <a:cs typeface="Times New Roman" panose="02020603050405020304" pitchFamily="18" charset="0"/>
              </a:rPr>
              <a:t>It is believed that an interplay of various domains of development (as discussed in </a:t>
            </a:r>
            <a:r>
              <a:rPr lang="en-US" sz="2400" dirty="0" smtClean="0">
                <a:solidFill>
                  <a:srgbClr val="000000"/>
                </a:solidFill>
                <a:latin typeface="Times New Roman" panose="02020603050405020304" pitchFamily="18" charset="0"/>
                <a:cs typeface="Times New Roman" panose="02020603050405020304" pitchFamily="18" charset="0"/>
              </a:rPr>
              <a:t>the above </a:t>
            </a:r>
            <a:r>
              <a:rPr lang="en-US" sz="2400" dirty="0">
                <a:solidFill>
                  <a:srgbClr val="000000"/>
                </a:solidFill>
                <a:latin typeface="Times New Roman" panose="02020603050405020304" pitchFamily="18" charset="0"/>
                <a:cs typeface="Times New Roman" panose="02020603050405020304" pitchFamily="18" charset="0"/>
              </a:rPr>
              <a:t>section) generate the different stages of child development. Some of </a:t>
            </a:r>
            <a:r>
              <a:rPr lang="en-US" sz="2400" dirty="0" smtClean="0">
                <a:solidFill>
                  <a:srgbClr val="000000"/>
                </a:solidFill>
                <a:latin typeface="Times New Roman" panose="02020603050405020304" pitchFamily="18" charset="0"/>
                <a:cs typeface="Times New Roman" panose="02020603050405020304" pitchFamily="18" charset="0"/>
              </a:rPr>
              <a:t>the psychologists </a:t>
            </a:r>
            <a:r>
              <a:rPr lang="en-US" sz="2400" dirty="0">
                <a:solidFill>
                  <a:srgbClr val="000000"/>
                </a:solidFill>
                <a:latin typeface="Times New Roman" panose="02020603050405020304" pitchFamily="18" charset="0"/>
                <a:cs typeface="Times New Roman" panose="02020603050405020304" pitchFamily="18" charset="0"/>
              </a:rPr>
              <a:t>have used age periods to account for the new capacities, transitions </a:t>
            </a:r>
            <a:r>
              <a:rPr lang="en-US" sz="2400" dirty="0" smtClean="0">
                <a:solidFill>
                  <a:srgbClr val="000000"/>
                </a:solidFill>
                <a:latin typeface="Times New Roman" panose="02020603050405020304" pitchFamily="18" charset="0"/>
                <a:cs typeface="Times New Roman" panose="02020603050405020304" pitchFamily="18" charset="0"/>
              </a:rPr>
              <a:t>and social </a:t>
            </a:r>
            <a:r>
              <a:rPr lang="en-US" sz="2400" dirty="0">
                <a:solidFill>
                  <a:srgbClr val="000000"/>
                </a:solidFill>
                <a:latin typeface="Times New Roman" panose="02020603050405020304" pitchFamily="18" charset="0"/>
                <a:cs typeface="Times New Roman" panose="02020603050405020304" pitchFamily="18" charset="0"/>
              </a:rPr>
              <a:t>expectations in children over the course of time (e.g., </a:t>
            </a:r>
            <a:r>
              <a:rPr lang="en-US" sz="2400" dirty="0" err="1">
                <a:solidFill>
                  <a:srgbClr val="000000"/>
                </a:solidFill>
                <a:latin typeface="Times New Roman" panose="02020603050405020304" pitchFamily="18" charset="0"/>
                <a:cs typeface="Times New Roman" panose="02020603050405020304" pitchFamily="18" charset="0"/>
              </a:rPr>
              <a:t>Berk</a:t>
            </a:r>
            <a:r>
              <a:rPr lang="en-US" sz="2400" dirty="0">
                <a:solidFill>
                  <a:srgbClr val="000000"/>
                </a:solidFill>
                <a:latin typeface="Times New Roman" panose="02020603050405020304" pitchFamily="18" charset="0"/>
                <a:cs typeface="Times New Roman" panose="02020603050405020304" pitchFamily="18" charset="0"/>
              </a:rPr>
              <a:t>, 2013).</a:t>
            </a:r>
            <a:r>
              <a:rPr lang="en-US" sz="2400"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6" name="Rectangle 1"/>
          <p:cNvSpPr>
            <a:spLocks noChangeArrowheads="1"/>
          </p:cNvSpPr>
          <p:nvPr/>
        </p:nvSpPr>
        <p:spPr bwMode="auto">
          <a:xfrm>
            <a:off x="1714500" y="35655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0637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6200" y="-68179"/>
            <a:ext cx="9067800" cy="5951621"/>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2737340893"/>
              </p:ext>
            </p:extLst>
          </p:nvPr>
        </p:nvGraphicFramePr>
        <p:xfrm>
          <a:off x="76200" y="6096000"/>
          <a:ext cx="9067800" cy="685800"/>
        </p:xfrm>
        <a:graphic>
          <a:graphicData uri="http://schemas.openxmlformats.org/drawingml/2006/table">
            <a:tbl>
              <a:tblPr/>
              <a:tblGrid>
                <a:gridCol w="3022600">
                  <a:extLst>
                    <a:ext uri="{9D8B030D-6E8A-4147-A177-3AD203B41FA5}">
                      <a16:colId xmlns:a16="http://schemas.microsoft.com/office/drawing/2014/main" val="1254454072"/>
                    </a:ext>
                  </a:extLst>
                </a:gridCol>
                <a:gridCol w="3022600">
                  <a:extLst>
                    <a:ext uri="{9D8B030D-6E8A-4147-A177-3AD203B41FA5}">
                      <a16:colId xmlns:a16="http://schemas.microsoft.com/office/drawing/2014/main" val="4169955905"/>
                    </a:ext>
                  </a:extLst>
                </a:gridCol>
                <a:gridCol w="3022600">
                  <a:extLst>
                    <a:ext uri="{9D8B030D-6E8A-4147-A177-3AD203B41FA5}">
                      <a16:colId xmlns:a16="http://schemas.microsoft.com/office/drawing/2014/main" val="2905915422"/>
                    </a:ext>
                  </a:extLst>
                </a:gridCol>
              </a:tblGrid>
              <a:tr h="685800">
                <a:tc>
                  <a:txBody>
                    <a:bodyPr/>
                    <a:lstStyle/>
                    <a:p>
                      <a:r>
                        <a:rPr lang="en-US" sz="1100" b="1" i="0" dirty="0" err="1">
                          <a:solidFill>
                            <a:srgbClr val="000000"/>
                          </a:solidFill>
                          <a:effectLst/>
                          <a:latin typeface="Calibri" panose="020F0502020204030204" pitchFamily="34" charset="0"/>
                        </a:rPr>
                        <a:t>Berk</a:t>
                      </a:r>
                      <a:r>
                        <a:rPr lang="en-US" sz="1100" b="1" i="0" dirty="0">
                          <a:solidFill>
                            <a:srgbClr val="000000"/>
                          </a:solidFill>
                          <a:effectLst/>
                          <a:latin typeface="Calibri" panose="020F0502020204030204" pitchFamily="34" charset="0"/>
                        </a:rPr>
                        <a:t>, L. E.</a:t>
                      </a:r>
                      <a:br>
                        <a:rPr lang="en-US" sz="1100" b="1" i="0" dirty="0">
                          <a:solidFill>
                            <a:srgbClr val="000000"/>
                          </a:solidFill>
                          <a:effectLst/>
                          <a:latin typeface="Calibri" panose="020F0502020204030204" pitchFamily="34" charset="0"/>
                        </a:rPr>
                      </a:br>
                      <a:r>
                        <a:rPr lang="en-US" sz="1100" b="1" i="0" dirty="0">
                          <a:solidFill>
                            <a:srgbClr val="000000"/>
                          </a:solidFill>
                          <a:effectLst/>
                          <a:latin typeface="Calibri" panose="020F0502020204030204" pitchFamily="34" charset="0"/>
                        </a:rPr>
                        <a:t>(2013)</a:t>
                      </a:r>
                      <a:endParaRPr lang="en-US" b="1"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100" b="1" i="0" dirty="0">
                          <a:solidFill>
                            <a:srgbClr val="000000"/>
                          </a:solidFill>
                          <a:effectLst/>
                          <a:latin typeface="Calibri" panose="020F0502020204030204" pitchFamily="34" charset="0"/>
                        </a:rPr>
                        <a:t>Child Development (9th ed.) Pearson</a:t>
                      </a:r>
                      <a:br>
                        <a:rPr lang="en-US" sz="1100" b="1" i="0" dirty="0">
                          <a:solidFill>
                            <a:srgbClr val="000000"/>
                          </a:solidFill>
                          <a:effectLst/>
                          <a:latin typeface="Calibri" panose="020F0502020204030204" pitchFamily="34" charset="0"/>
                        </a:rPr>
                      </a:br>
                      <a:r>
                        <a:rPr lang="en-US" sz="1100" b="1" i="0" dirty="0">
                          <a:solidFill>
                            <a:srgbClr val="000000"/>
                          </a:solidFill>
                          <a:effectLst/>
                          <a:latin typeface="Calibri" panose="020F0502020204030204" pitchFamily="34" charset="0"/>
                        </a:rPr>
                        <a:t>Education Inc.: U.S.A. </a:t>
                      </a:r>
                      <a:endParaRPr lang="en-US" b="1"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100" b="1" i="0" dirty="0">
                          <a:solidFill>
                            <a:srgbClr val="000000"/>
                          </a:solidFill>
                          <a:effectLst/>
                          <a:latin typeface="Calibri" panose="020F0502020204030204" pitchFamily="34" charset="0"/>
                        </a:rPr>
                        <a:t>pp. 4-6</a:t>
                      </a:r>
                      <a:endParaRPr lang="en-US" b="1"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6671654"/>
                  </a:ext>
                </a:extLst>
              </a:tr>
            </a:tbl>
          </a:graphicData>
        </a:graphic>
      </p:graphicFrame>
      <p:sp>
        <p:nvSpPr>
          <p:cNvPr id="6" name="Rectangle 1"/>
          <p:cNvSpPr>
            <a:spLocks noChangeArrowheads="1"/>
          </p:cNvSpPr>
          <p:nvPr/>
        </p:nvSpPr>
        <p:spPr bwMode="auto">
          <a:xfrm>
            <a:off x="1714500" y="35655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75768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714500" y="362568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pic>
        <p:nvPicPr>
          <p:cNvPr id="7" name="Picture 6"/>
          <p:cNvPicPr>
            <a:picLocks noChangeAspect="1"/>
          </p:cNvPicPr>
          <p:nvPr/>
        </p:nvPicPr>
        <p:blipFill>
          <a:blip r:embed="rId2"/>
          <a:stretch>
            <a:fillRect/>
          </a:stretch>
        </p:blipFill>
        <p:spPr>
          <a:xfrm>
            <a:off x="0" y="0"/>
            <a:ext cx="9067800" cy="6705600"/>
          </a:xfrm>
          <a:prstGeom prst="rect">
            <a:avLst/>
          </a:prstGeom>
        </p:spPr>
      </p:pic>
    </p:spTree>
    <p:extLst>
      <p:ext uri="{BB962C8B-B14F-4D97-AF65-F5344CB8AC3E}">
        <p14:creationId xmlns:p14="http://schemas.microsoft.com/office/powerpoint/2010/main" val="2257793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714500" y="362568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pic>
        <p:nvPicPr>
          <p:cNvPr id="3" name="Picture 2"/>
          <p:cNvPicPr>
            <a:picLocks noChangeAspect="1"/>
          </p:cNvPicPr>
          <p:nvPr/>
        </p:nvPicPr>
        <p:blipFill>
          <a:blip r:embed="rId2"/>
          <a:stretch>
            <a:fillRect/>
          </a:stretch>
        </p:blipFill>
        <p:spPr>
          <a:xfrm>
            <a:off x="38100" y="32084"/>
            <a:ext cx="9067800" cy="6172200"/>
          </a:xfrm>
          <a:prstGeom prst="rect">
            <a:avLst/>
          </a:prstGeom>
        </p:spPr>
      </p:pic>
      <p:sp>
        <p:nvSpPr>
          <p:cNvPr id="4" name="Rectangle 3"/>
          <p:cNvSpPr/>
          <p:nvPr/>
        </p:nvSpPr>
        <p:spPr>
          <a:xfrm>
            <a:off x="228600" y="6204284"/>
            <a:ext cx="8877300" cy="646331"/>
          </a:xfrm>
          <a:prstGeom prst="rect">
            <a:avLst/>
          </a:prstGeom>
        </p:spPr>
        <p:txBody>
          <a:bodyPr wrap="square">
            <a:spAutoFit/>
          </a:bodyPr>
          <a:lstStyle/>
          <a:p>
            <a:r>
              <a:rPr lang="en-US" dirty="0">
                <a:solidFill>
                  <a:srgbClr val="000000"/>
                </a:solidFill>
                <a:latin typeface="Calibri" panose="020F0502020204030204" pitchFamily="34" charset="0"/>
              </a:rPr>
              <a:t>involved in development. In this way, multiple perspectives and approaches are needed</a:t>
            </a:r>
            <a:br>
              <a:rPr lang="en-US" dirty="0">
                <a:solidFill>
                  <a:srgbClr val="000000"/>
                </a:solidFill>
                <a:latin typeface="Calibri" panose="020F0502020204030204" pitchFamily="34" charset="0"/>
              </a:rPr>
            </a:br>
            <a:r>
              <a:rPr lang="en-US" dirty="0">
                <a:solidFill>
                  <a:srgbClr val="000000"/>
                </a:solidFill>
                <a:latin typeface="Calibri" panose="020F0502020204030204" pitchFamily="34" charset="0"/>
              </a:rPr>
              <a:t>to better understand the nature of human development</a:t>
            </a:r>
            <a:r>
              <a:rPr lang="en-US" dirty="0"/>
              <a:t> </a:t>
            </a:r>
          </a:p>
        </p:txBody>
      </p:sp>
    </p:spTree>
    <p:extLst>
      <p:ext uri="{BB962C8B-B14F-4D97-AF65-F5344CB8AC3E}">
        <p14:creationId xmlns:p14="http://schemas.microsoft.com/office/powerpoint/2010/main" val="2478130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2032"/>
            <a:ext cx="9144000" cy="6870032"/>
          </a:xfrm>
          <a:prstGeom prst="rect">
            <a:avLst/>
          </a:prstGeom>
        </p:spPr>
      </p:pic>
    </p:spTree>
    <p:extLst>
      <p:ext uri="{BB962C8B-B14F-4D97-AF65-F5344CB8AC3E}">
        <p14:creationId xmlns:p14="http://schemas.microsoft.com/office/powerpoint/2010/main" val="2562593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C:\Users\shazzy\Desktop\download (2).jpg"/>
          <p:cNvPicPr>
            <a:picLocks noChangeAspect="1" noChangeArrowheads="1"/>
          </p:cNvPicPr>
          <p:nvPr/>
        </p:nvPicPr>
        <p:blipFill>
          <a:blip r:embed="rId2"/>
          <a:srcRect/>
          <a:stretch>
            <a:fillRect/>
          </a:stretch>
        </p:blipFill>
        <p:spPr bwMode="auto">
          <a:xfrm>
            <a:off x="914400" y="1447800"/>
            <a:ext cx="7010400" cy="4343400"/>
          </a:xfrm>
          <a:prstGeom prst="ellipse">
            <a:avLst/>
          </a:prstGeom>
          <a:ln w="63500" cap="rnd">
            <a:solidFill>
              <a:schemeClr val="accent1">
                <a:lumMod val="75000"/>
              </a:schemeClr>
            </a:solidFill>
          </a:ln>
          <a:effectLst>
            <a:outerShdw blurRad="50800" dist="38100" dir="18900000" algn="bl" rotWithShape="0">
              <a:prstClr val="black">
                <a:alpha val="40000"/>
              </a:prstClr>
            </a:outerShdw>
            <a:reflection blurRad="6350" stA="50000" endA="300" endPos="90000" dir="5400000" sy="-100000" algn="bl" rotWithShape="0"/>
          </a:effectLst>
          <a:scene3d>
            <a:camera prst="orthographicFront"/>
            <a:lightRig rig="contrasting" dir="t">
              <a:rot lat="0" lon="0" rev="3000000"/>
            </a:lightRig>
          </a:scene3d>
          <a:sp3d contourW="7620">
            <a:bevelT w="95250" h="31750" prst="slope"/>
            <a:contourClr>
              <a:srgbClr val="333333"/>
            </a:contourClr>
          </a:sp3d>
        </p:spPr>
      </p:pic>
    </p:spTree>
    <p:extLst>
      <p:ext uri="{BB962C8B-B14F-4D97-AF65-F5344CB8AC3E}">
        <p14:creationId xmlns:p14="http://schemas.microsoft.com/office/powerpoint/2010/main" val="3191921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47624" y="129170"/>
            <a:ext cx="8839200" cy="1123950"/>
          </a:xfrm>
          <a:prstGeom prst="rect">
            <a:avLst/>
          </a:prstGeom>
        </p:spPr>
      </p:pic>
      <p:pic>
        <p:nvPicPr>
          <p:cNvPr id="6" name="Picture 5"/>
          <p:cNvPicPr>
            <a:picLocks noChangeAspect="1"/>
          </p:cNvPicPr>
          <p:nvPr/>
        </p:nvPicPr>
        <p:blipFill>
          <a:blip r:embed="rId3"/>
          <a:stretch>
            <a:fillRect/>
          </a:stretch>
        </p:blipFill>
        <p:spPr>
          <a:xfrm>
            <a:off x="47624" y="1295400"/>
            <a:ext cx="8943976" cy="2390776"/>
          </a:xfrm>
          <a:prstGeom prst="rect">
            <a:avLst/>
          </a:prstGeom>
        </p:spPr>
      </p:pic>
      <p:pic>
        <p:nvPicPr>
          <p:cNvPr id="7" name="Picture 6"/>
          <p:cNvPicPr>
            <a:picLocks noChangeAspect="1"/>
          </p:cNvPicPr>
          <p:nvPr/>
        </p:nvPicPr>
        <p:blipFill>
          <a:blip r:embed="rId4"/>
          <a:stretch>
            <a:fillRect/>
          </a:stretch>
        </p:blipFill>
        <p:spPr>
          <a:xfrm>
            <a:off x="47624" y="3770736"/>
            <a:ext cx="8943976" cy="2979983"/>
          </a:xfrm>
          <a:prstGeom prst="rect">
            <a:avLst/>
          </a:prstGeom>
        </p:spPr>
      </p:pic>
    </p:spTree>
    <p:extLst>
      <p:ext uri="{BB962C8B-B14F-4D97-AF65-F5344CB8AC3E}">
        <p14:creationId xmlns:p14="http://schemas.microsoft.com/office/powerpoint/2010/main" val="3465286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28600" y="152400"/>
            <a:ext cx="8534400" cy="5632311"/>
          </a:xfrm>
          <a:prstGeom prst="rect">
            <a:avLst/>
          </a:prstGeom>
        </p:spPr>
        <p:txBody>
          <a:bodyPr wrap="square">
            <a:spAutoFit/>
          </a:bodyPr>
          <a:lstStyle/>
          <a:p>
            <a:r>
              <a:rPr lang="en-US" sz="2400" b="1" dirty="0">
                <a:latin typeface="Times New Roman" panose="02020603050405020304" pitchFamily="18" charset="0"/>
                <a:cs typeface="Times New Roman" panose="02020603050405020304" pitchFamily="18" charset="0"/>
              </a:rPr>
              <a:t>INTRODUCTION TO GROWTH </a:t>
            </a:r>
            <a:r>
              <a:rPr lang="en-US" sz="2400" b="1" dirty="0" smtClean="0">
                <a:latin typeface="Times New Roman" panose="02020603050405020304" pitchFamily="18" charset="0"/>
                <a:cs typeface="Times New Roman" panose="02020603050405020304" pitchFamily="18" charset="0"/>
              </a:rPr>
              <a:t>AND DEVELOPMENT </a:t>
            </a:r>
            <a:endParaRPr lang="en-US" sz="1200" b="1" dirty="0" smtClean="0">
              <a:latin typeface="Times New Roman" panose="02020603050405020304" pitchFamily="18" charset="0"/>
              <a:cs typeface="Times New Roman" panose="02020603050405020304" pitchFamily="18" charset="0"/>
            </a:endParaRPr>
          </a:p>
          <a:p>
            <a:pPr>
              <a:lnSpc>
                <a:spcPct val="150000"/>
              </a:lnSpc>
            </a:pPr>
            <a:r>
              <a:rPr lang="en-US" sz="2800" dirty="0" smtClean="0">
                <a:latin typeface="Times New Roman" panose="02020603050405020304" pitchFamily="18" charset="0"/>
                <a:cs typeface="Times New Roman" panose="02020603050405020304" pitchFamily="18" charset="0"/>
              </a:rPr>
              <a:t>Child's </a:t>
            </a:r>
            <a:r>
              <a:rPr lang="en-US" sz="2800" dirty="0">
                <a:latin typeface="Times New Roman" panose="02020603050405020304" pitchFamily="18" charset="0"/>
                <a:cs typeface="Times New Roman" panose="02020603050405020304" pitchFamily="18" charset="0"/>
              </a:rPr>
              <a:t>growth and development are complex processes which are influenced by multiple factors and sources. This unit encompasses them in detail. </a:t>
            </a:r>
            <a:r>
              <a:rPr lang="en-US"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a:lnSpc>
                <a:spcPct val="150000"/>
              </a:lnSpc>
            </a:pPr>
            <a:r>
              <a:rPr lang="en-US" sz="2800" dirty="0">
                <a:latin typeface="Times New Roman" panose="02020603050405020304" pitchFamily="18" charset="0"/>
                <a:cs typeface="Times New Roman" panose="02020603050405020304" pitchFamily="18" charset="0"/>
              </a:rPr>
              <a:t>The terms growth and development are often used interchangeably or paired up in a rather similar way, which causes ambiguity over their meaning. It is, therefore, important to understand the difference between these two terms right at the outset. </a:t>
            </a:r>
          </a:p>
        </p:txBody>
      </p:sp>
    </p:spTree>
    <p:extLst>
      <p:ext uri="{BB962C8B-B14F-4D97-AF65-F5344CB8AC3E}">
        <p14:creationId xmlns:p14="http://schemas.microsoft.com/office/powerpoint/2010/main" val="1204142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74638"/>
            <a:ext cx="8839200" cy="6354762"/>
          </a:xfrm>
        </p:spPr>
        <p:txBody>
          <a:bodyPr>
            <a:noAutofit/>
          </a:bodyPr>
          <a:lstStyle/>
          <a:p>
            <a:r>
              <a:rPr lang="en-US" sz="3600" b="1" dirty="0">
                <a:latin typeface="Times New Roman" pitchFamily="18" charset="0"/>
                <a:cs typeface="Times New Roman" pitchFamily="18" charset="0"/>
              </a:rPr>
              <a:t>Growth</a:t>
            </a:r>
            <a:r>
              <a:rPr lang="en-US" sz="3600" dirty="0">
                <a:latin typeface="Times New Roman" pitchFamily="18" charset="0"/>
                <a:cs typeface="Times New Roman" pitchFamily="18" charset="0"/>
              </a:rPr>
              <a:t> </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The </a:t>
            </a:r>
            <a:r>
              <a:rPr lang="en-US" sz="3600" dirty="0">
                <a:latin typeface="Times New Roman" pitchFamily="18" charset="0"/>
                <a:cs typeface="Times New Roman" pitchFamily="18" charset="0"/>
              </a:rPr>
              <a:t>term growth implies an addition or increase in the bodily aspects that can be measured, for example, height, weight, size, muscles and length (Woolfolk, 2014). It is based on biological processes that naturally occur over a period of time and are relatively not or less influenced by context except for extreme illness or undernourishment. It eventually stops when the body parts reach the peak of their growth.  </a:t>
            </a:r>
          </a:p>
        </p:txBody>
      </p:sp>
    </p:spTree>
    <p:extLst>
      <p:ext uri="{BB962C8B-B14F-4D97-AF65-F5344CB8AC3E}">
        <p14:creationId xmlns:p14="http://schemas.microsoft.com/office/powerpoint/2010/main" val="1204142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74638"/>
            <a:ext cx="8229600" cy="5668962"/>
          </a:xfrm>
        </p:spPr>
        <p:txBody>
          <a:bodyPr>
            <a:noAutofit/>
          </a:bodyPr>
          <a:lstStyle/>
          <a:p>
            <a:r>
              <a:rPr lang="en-US" sz="3600" b="1" dirty="0">
                <a:latin typeface="Times New Roman" pitchFamily="18" charset="0"/>
                <a:cs typeface="Times New Roman" pitchFamily="18" charset="0"/>
              </a:rPr>
              <a:t>Growth</a:t>
            </a:r>
            <a:r>
              <a:rPr lang="en-US" sz="3600" dirty="0">
                <a:latin typeface="Times New Roman" pitchFamily="18" charset="0"/>
                <a:cs typeface="Times New Roman" pitchFamily="18" charset="0"/>
              </a:rPr>
              <a:t> </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 Overall</a:t>
            </a:r>
            <a:r>
              <a:rPr lang="en-US" sz="3600" dirty="0">
                <a:latin typeface="Times New Roman" pitchFamily="18" charset="0"/>
                <a:cs typeface="Times New Roman" pitchFamily="18" charset="0"/>
              </a:rPr>
              <a:t>, growth refers to the natural, spontaneous, specific, genetically programmed and measurable quantitative gains in a human body. Most of the child's physical gains fall within this category. Some of the developmental psychologists also refer to these changes as maturation.</a:t>
            </a:r>
            <a:endParaRPr lang="en-GB" sz="3600" dirty="0">
              <a:latin typeface="Times New Roman" pitchFamily="18" charset="0"/>
              <a:cs typeface="Times New Roman" pitchFamily="18" charset="0"/>
            </a:endParaRPr>
          </a:p>
        </p:txBody>
      </p:sp>
    </p:spTree>
    <p:extLst>
      <p:ext uri="{BB962C8B-B14F-4D97-AF65-F5344CB8AC3E}">
        <p14:creationId xmlns:p14="http://schemas.microsoft.com/office/powerpoint/2010/main" val="2578680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74638"/>
            <a:ext cx="8686800" cy="6507162"/>
          </a:xfrm>
        </p:spPr>
        <p:txBody>
          <a:bodyPr>
            <a:noAutofit/>
          </a:bodyPr>
          <a:lstStyle/>
          <a:p>
            <a:pPr marL="0" indent="0">
              <a:buNone/>
            </a:pPr>
            <a:r>
              <a:rPr lang="en-US" sz="2400" b="1" dirty="0" smtClean="0">
                <a:latin typeface="Times New Roman" pitchFamily="18" charset="0"/>
                <a:cs typeface="Times New Roman" pitchFamily="18" charset="0"/>
              </a:rPr>
              <a:t>Development</a:t>
            </a:r>
            <a:r>
              <a:rPr lang="en-US" sz="2400" dirty="0" smtClean="0">
                <a:latin typeface="Times New Roman" pitchFamily="18" charset="0"/>
                <a:cs typeface="Times New Roman" pitchFamily="18" charset="0"/>
              </a:rPr>
              <a:t> </a:t>
            </a:r>
          </a:p>
          <a:p>
            <a:pPr marL="0" indent="0" algn="just">
              <a:lnSpc>
                <a:spcPct val="150000"/>
              </a:lnSpc>
              <a:buNone/>
            </a:pPr>
            <a:r>
              <a:rPr lang="en-US" sz="2400" dirty="0" smtClean="0">
                <a:latin typeface="Times New Roman" pitchFamily="18" charset="0"/>
                <a:cs typeface="Times New Roman" pitchFamily="18" charset="0"/>
              </a:rPr>
              <a:t>While </a:t>
            </a:r>
            <a:r>
              <a:rPr lang="en-US" sz="2400" dirty="0">
                <a:latin typeface="Times New Roman" pitchFamily="18" charset="0"/>
                <a:cs typeface="Times New Roman" pitchFamily="18" charset="0"/>
              </a:rPr>
              <a:t>growth refers to the physical changes that an individual undergoes, development refers to certain changes that occur within the life-span of an individual, that is, from conception till death (Keenan &amp; Evans, 2009). It not only involves growth, but also entails disintegration and eventually decay (death). However, not all changes are considered as development. Rather, it applies to those changes that appear in orderly ways and are considerably permanent. Most of these changes are qualitative in nature and influenced by context, for example, changes in behavioral, social, moral and intellectual aspects of an individual. Overall, these changes result in better, adaptive, organized and complex human behaviors. </a:t>
            </a:r>
            <a:endParaRPr lang="en-GB" sz="2400" dirty="0">
              <a:latin typeface="Times New Roman" pitchFamily="18" charset="0"/>
              <a:cs typeface="Times New Roman" pitchFamily="18" charset="0"/>
            </a:endParaRPr>
          </a:p>
        </p:txBody>
      </p:sp>
    </p:spTree>
    <p:extLst>
      <p:ext uri="{BB962C8B-B14F-4D97-AF65-F5344CB8AC3E}">
        <p14:creationId xmlns:p14="http://schemas.microsoft.com/office/powerpoint/2010/main" val="1673212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Development</a:t>
            </a:r>
            <a:r>
              <a:rPr lang="en-GB" dirty="0" smtClean="0">
                <a:latin typeface="Times New Roman" pitchFamily="18" charset="0"/>
                <a:cs typeface="Times New Roman" pitchFamily="18" charset="0"/>
              </a:rPr>
              <a:t/>
            </a:r>
            <a:br>
              <a:rPr lang="en-GB" dirty="0" smtClean="0">
                <a:latin typeface="Times New Roman" pitchFamily="18" charset="0"/>
                <a:cs typeface="Times New Roman" pitchFamily="18" charset="0"/>
              </a:rPr>
            </a:br>
            <a:r>
              <a:rPr lang="en-GB" dirty="0" smtClean="0">
                <a:latin typeface="Times New Roman" pitchFamily="18" charset="0"/>
                <a:cs typeface="Times New Roman" pitchFamily="18" charset="0"/>
              </a:rPr>
              <a:t>For </a:t>
            </a:r>
            <a:r>
              <a:rPr lang="en-GB" dirty="0">
                <a:latin typeface="Times New Roman" pitchFamily="18" charset="0"/>
                <a:cs typeface="Times New Roman" pitchFamily="18" charset="0"/>
              </a:rPr>
              <a:t>further </a:t>
            </a:r>
            <a:r>
              <a:rPr lang="en-GB" dirty="0" smtClean="0">
                <a:latin typeface="Times New Roman" pitchFamily="18" charset="0"/>
                <a:cs typeface="Times New Roman" pitchFamily="18" charset="0"/>
              </a:rPr>
              <a:t>details</a:t>
            </a:r>
            <a:endParaRPr lang="en-GB" dirty="0"/>
          </a:p>
        </p:txBody>
      </p:sp>
      <p:sp>
        <p:nvSpPr>
          <p:cNvPr id="3" name="Content Placeholder 2"/>
          <p:cNvSpPr>
            <a:spLocks noGrp="1"/>
          </p:cNvSpPr>
          <p:nvPr>
            <p:ph idx="1"/>
          </p:nvPr>
        </p:nvSpPr>
        <p:spPr>
          <a:xfrm>
            <a:off x="493295" y="1905000"/>
            <a:ext cx="8229600" cy="4525963"/>
          </a:xfrm>
        </p:spPr>
        <p:txBody>
          <a:bodyPr>
            <a:normAutofit/>
          </a:bodyPr>
          <a:lstStyle/>
          <a:p>
            <a:pPr marL="0" indent="0">
              <a:buNone/>
            </a:pPr>
            <a:r>
              <a:rPr lang="en-GB" dirty="0" smtClean="0">
                <a:latin typeface="Times New Roman" pitchFamily="18" charset="0"/>
                <a:cs typeface="Times New Roman" pitchFamily="18" charset="0"/>
              </a:rPr>
              <a:t>please </a:t>
            </a:r>
            <a:r>
              <a:rPr lang="en-GB" dirty="0">
                <a:latin typeface="Times New Roman" pitchFamily="18" charset="0"/>
                <a:cs typeface="Times New Roman" pitchFamily="18" charset="0"/>
              </a:rPr>
              <a:t>refer to the following material: </a:t>
            </a:r>
            <a:endParaRPr lang="en-GB" dirty="0" smtClean="0">
              <a:latin typeface="Times New Roman" pitchFamily="18" charset="0"/>
              <a:cs typeface="Times New Roman" pitchFamily="18" charset="0"/>
            </a:endParaRPr>
          </a:p>
          <a:p>
            <a:pPr marL="0" indent="0">
              <a:buNone/>
            </a:pPr>
            <a:r>
              <a:rPr lang="en-GB" dirty="0" smtClean="0">
                <a:latin typeface="Times New Roman" pitchFamily="18" charset="0"/>
                <a:cs typeface="Times New Roman" pitchFamily="18" charset="0"/>
              </a:rPr>
              <a:t>Woolfolk</a:t>
            </a:r>
            <a:r>
              <a:rPr lang="en-GB" dirty="0">
                <a:latin typeface="Times New Roman" pitchFamily="18" charset="0"/>
                <a:cs typeface="Times New Roman" pitchFamily="18" charset="0"/>
              </a:rPr>
              <a:t>, A.E. (2014) Educational Psychology (12th ed.) Pearson India: Dorling Kindersley India </a:t>
            </a:r>
            <a:r>
              <a:rPr lang="en-GB" dirty="0" err="1">
                <a:latin typeface="Times New Roman" pitchFamily="18" charset="0"/>
                <a:cs typeface="Times New Roman" pitchFamily="18" charset="0"/>
              </a:rPr>
              <a:t>Pvt.</a:t>
            </a:r>
            <a:r>
              <a:rPr lang="en-GB" dirty="0">
                <a:latin typeface="Times New Roman" pitchFamily="18" charset="0"/>
                <a:cs typeface="Times New Roman" pitchFamily="18" charset="0"/>
              </a:rPr>
              <a:t> Ltd.  </a:t>
            </a:r>
            <a:r>
              <a:rPr lang="en-GB" dirty="0" smtClean="0">
                <a:latin typeface="Times New Roman" pitchFamily="18" charset="0"/>
                <a:cs typeface="Times New Roman" pitchFamily="18" charset="0"/>
              </a:rPr>
              <a:t>pp</a:t>
            </a:r>
            <a:r>
              <a:rPr lang="en-GB" dirty="0">
                <a:latin typeface="Times New Roman" pitchFamily="18" charset="0"/>
                <a:cs typeface="Times New Roman" pitchFamily="18" charset="0"/>
              </a:rPr>
              <a:t>. 42-44 </a:t>
            </a:r>
          </a:p>
          <a:p>
            <a:r>
              <a:rPr lang="en-GB" dirty="0">
                <a:latin typeface="Times New Roman" pitchFamily="18" charset="0"/>
                <a:cs typeface="Times New Roman" pitchFamily="18" charset="0"/>
              </a:rPr>
              <a:t>Keenan, T., &amp; Evans, S. (2009) </a:t>
            </a:r>
          </a:p>
          <a:p>
            <a:pPr marL="0" indent="0">
              <a:buNone/>
            </a:pPr>
            <a:r>
              <a:rPr lang="en-GB" dirty="0">
                <a:latin typeface="Times New Roman" pitchFamily="18" charset="0"/>
                <a:cs typeface="Times New Roman" pitchFamily="18" charset="0"/>
              </a:rPr>
              <a:t>An Introduction to Child Development (2nd ed.). Los Angeles: SAGE </a:t>
            </a:r>
            <a:r>
              <a:rPr lang="en-GB" dirty="0" smtClean="0">
                <a:latin typeface="Times New Roman" pitchFamily="18" charset="0"/>
                <a:cs typeface="Times New Roman" pitchFamily="18" charset="0"/>
              </a:rPr>
              <a:t>pp</a:t>
            </a:r>
            <a:r>
              <a:rPr lang="en-GB" dirty="0">
                <a:latin typeface="Times New Roman" pitchFamily="18" charset="0"/>
                <a:cs typeface="Times New Roman" pitchFamily="18" charset="0"/>
              </a:rPr>
              <a:t>. 3-5 </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1204142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dirty="0">
                <a:latin typeface="Times New Roman" pitchFamily="18" charset="0"/>
                <a:cs typeface="Times New Roman" pitchFamily="18" charset="0"/>
              </a:rPr>
              <a:t>Development has been described in different ways to highlight different aspects. These include: domains of development and stages of development. While the former emphasizes the processes that characterize development, the later focuses certain </a:t>
            </a:r>
            <a:r>
              <a:rPr lang="en-US" dirty="0" smtClean="0">
                <a:latin typeface="Times New Roman" pitchFamily="18" charset="0"/>
                <a:cs typeface="Times New Roman" pitchFamily="18" charset="0"/>
              </a:rPr>
              <a:t>age </a:t>
            </a:r>
          </a:p>
          <a:p>
            <a:r>
              <a:rPr lang="en-US" dirty="0" smtClean="0">
                <a:latin typeface="Times New Roman" pitchFamily="18" charset="0"/>
                <a:cs typeface="Times New Roman" pitchFamily="18" charset="0"/>
              </a:rPr>
              <a:t>periods </a:t>
            </a:r>
            <a:r>
              <a:rPr lang="en-US" dirty="0">
                <a:latin typeface="Times New Roman" pitchFamily="18" charset="0"/>
                <a:cs typeface="Times New Roman" pitchFamily="18" charset="0"/>
              </a:rPr>
              <a:t>to manage the flow of time across child development. The following sections describe each of them in detail</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1204142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6019800"/>
          </a:xfrm>
        </p:spPr>
        <p:txBody>
          <a:bodyPr>
            <a:normAutofit fontScale="85000" lnSpcReduction="10000"/>
          </a:bodyPr>
          <a:lstStyle/>
          <a:p>
            <a:pPr marL="514350" indent="-514350">
              <a:buAutoNum type="arabicPeriod"/>
            </a:pPr>
            <a:r>
              <a:rPr lang="en-US" b="1" dirty="0" smtClean="0">
                <a:latin typeface="Times New Roman" pitchFamily="18" charset="0"/>
                <a:cs typeface="Times New Roman" pitchFamily="18" charset="0"/>
              </a:rPr>
              <a:t>Domains </a:t>
            </a:r>
            <a:r>
              <a:rPr lang="en-US" b="1" dirty="0">
                <a:latin typeface="Times New Roman" pitchFamily="18" charset="0"/>
                <a:cs typeface="Times New Roman" pitchFamily="18" charset="0"/>
              </a:rPr>
              <a:t>of development</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pattern of child development is generally divided into three broad categories including physical, cognitive and socio-emotional development (</a:t>
            </a:r>
            <a:r>
              <a:rPr lang="en-US" dirty="0" err="1">
                <a:latin typeface="Times New Roman" pitchFamily="18" charset="0"/>
                <a:cs typeface="Times New Roman" pitchFamily="18" charset="0"/>
              </a:rPr>
              <a:t>Berk</a:t>
            </a:r>
            <a:r>
              <a:rPr lang="en-US" dirty="0">
                <a:latin typeface="Times New Roman" pitchFamily="18" charset="0"/>
                <a:cs typeface="Times New Roman" pitchFamily="18" charset="0"/>
              </a:rPr>
              <a:t>, 2013). </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physical domain involves biological changes that occur over time. These include changes in body size, proportions, appearance, motor skills, physical health etc. </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cognitive domain includes changes in intellectual abilities and skills such as thinking, intelligence, creativity, attention, memory, language etc</a:t>
            </a:r>
            <a:r>
              <a:rPr lang="en-US" dirty="0" smtClean="0">
                <a:latin typeface="Times New Roman" pitchFamily="18" charset="0"/>
                <a:cs typeface="Times New Roman" pitchFamily="18" charset="0"/>
              </a:rPr>
              <a:t>.</a:t>
            </a:r>
          </a:p>
          <a:p>
            <a:pPr marL="0" indent="0">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Whereas, the socio-emotional domain highlights the processes that relate to the changes in a child's relationships with others, feelings, emotions, values, beliefs, personality </a:t>
            </a:r>
            <a:r>
              <a:rPr lang="en-US" dirty="0" err="1">
                <a:latin typeface="Times New Roman" pitchFamily="18" charset="0"/>
                <a:cs typeface="Times New Roman" pitchFamily="18" charset="0"/>
              </a:rPr>
              <a:t>etc</a:t>
            </a:r>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12041422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596</Words>
  <Application>Microsoft Office PowerPoint</Application>
  <PresentationFormat>On-screen Show (4:3)</PresentationFormat>
  <Paragraphs>30</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Development For further details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saif</dc:creator>
  <cp:lastModifiedBy>Dr Muhammad Sarwar</cp:lastModifiedBy>
  <cp:revision>28</cp:revision>
  <dcterms:created xsi:type="dcterms:W3CDTF">2006-08-16T00:00:00Z</dcterms:created>
  <dcterms:modified xsi:type="dcterms:W3CDTF">2020-10-06T09:30:02Z</dcterms:modified>
</cp:coreProperties>
</file>