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A3B220BA-7DBC-44E4-9874-F94F929194E4}" type="slidenum">
              <a:rPr lang="en-US" smtClean="0"/>
              <a:pPr/>
              <a:t>‹#›</a:t>
            </a:fld>
            <a:endParaRPr lang="en-US"/>
          </a:p>
        </p:txBody>
      </p:sp>
    </p:spTree>
    <p:extLst>
      <p:ext uri="{BB962C8B-B14F-4D97-AF65-F5344CB8AC3E}">
        <p14:creationId xmlns:p14="http://schemas.microsoft.com/office/powerpoint/2010/main" val="2422195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664397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53328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1290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5" name="Footer Placeholder 4"/>
          <p:cNvSpPr>
            <a:spLocks noGrp="1"/>
          </p:cNvSpPr>
          <p:nvPr>
            <p:ph type="ftr" sz="quarter" idx="11"/>
          </p:nvPr>
        </p:nvSpPr>
        <p:spPr>
          <a:xfrm>
            <a:off x="2182708" y="6272784"/>
            <a:ext cx="6327648" cy="365125"/>
          </a:xfrm>
        </p:spPr>
        <p:txBody>
          <a:bodyPr/>
          <a:lstStyle/>
          <a:p>
            <a:endParaRPr lang="en-US">
              <a:solidFill>
                <a:prstClr val="white"/>
              </a:solidFill>
            </a:endParaRP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140433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59482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8" name="Footer Placeholder 7"/>
          <p:cNvSpPr>
            <a:spLocks noGrp="1"/>
          </p:cNvSpPr>
          <p:nvPr>
            <p:ph type="ftr" sz="quarter" idx="11"/>
          </p:nvPr>
        </p:nvSpPr>
        <p:spPr/>
        <p:txBody>
          <a:bodyPr/>
          <a:lstStyle/>
          <a:p>
            <a:endParaRPr lang="en-US">
              <a:solidFill>
                <a:prstClr val="white"/>
              </a:solidFill>
            </a:endParaRPr>
          </a:p>
        </p:txBody>
      </p:sp>
      <p:sp>
        <p:nvSpPr>
          <p:cNvPr id="9" name="Slide Number Placeholder 8"/>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443546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4" name="Footer Placeholder 3"/>
          <p:cNvSpPr>
            <a:spLocks noGrp="1"/>
          </p:cNvSpPr>
          <p:nvPr>
            <p:ph type="ftr" sz="quarter" idx="11"/>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89965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3" name="Footer Placeholder 2"/>
          <p:cNvSpPr>
            <a:spLocks noGrp="1"/>
          </p:cNvSpPr>
          <p:nvPr>
            <p:ph type="ftr" sz="quarter" idx="11"/>
          </p:nvPr>
        </p:nvSpPr>
        <p:spPr/>
        <p:txBody>
          <a:bodyPr/>
          <a:lstStyle/>
          <a:p>
            <a:endParaRPr lang="en-US">
              <a:solidFill>
                <a:prstClr val="white"/>
              </a:solidFill>
            </a:endParaRPr>
          </a:p>
        </p:txBody>
      </p:sp>
      <p:sp>
        <p:nvSpPr>
          <p:cNvPr id="4" name="Slide Number Placeholder 3"/>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74764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74585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5461B2-76EB-494E-9D44-730116564FA5}" type="datetimeFigureOut">
              <a:rPr lang="en-US" smtClean="0">
                <a:solidFill>
                  <a:prstClr val="white"/>
                </a:solidFill>
              </a:rPr>
              <a:pPr/>
              <a:t>3/19/2020</a:t>
            </a:fld>
            <a:endParaRPr lang="en-US">
              <a:solidFill>
                <a:prstClr val="white"/>
              </a:solidFill>
            </a:endParaRP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180676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15461B2-76EB-494E-9D44-730116564FA5}" type="datetimeFigureOut">
              <a:rPr lang="en-US" smtClean="0">
                <a:solidFill>
                  <a:prstClr val="white"/>
                </a:solidFill>
              </a:rPr>
              <a:pPr/>
              <a:t>3/19/2020</a:t>
            </a:fld>
            <a:endParaRPr lang="en-US">
              <a:solidFill>
                <a:prstClr val="white"/>
              </a:solidFill>
            </a:endParaRP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solidFill>
                <a:prstClr val="white"/>
              </a:solidFill>
            </a:endParaRP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A3B220BA-7DBC-44E4-9874-F94F929194E4}"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80268807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latin typeface="Times New Roman" pitchFamily="18" charset="0"/>
                <a:cs typeface="Times New Roman" pitchFamily="18" charset="0"/>
              </a:rPr>
              <a:t>Human Development </a:t>
            </a:r>
            <a:endParaRPr lang="en-US" sz="5400" dirty="0">
              <a:latin typeface="Times New Roman" pitchFamily="18" charset="0"/>
              <a:cs typeface="Times New Roman" pitchFamily="18" charset="0"/>
            </a:endParaRPr>
          </a:p>
        </p:txBody>
      </p:sp>
    </p:spTree>
    <p:extLst>
      <p:ext uri="{BB962C8B-B14F-4D97-AF65-F5344CB8AC3E}">
        <p14:creationId xmlns:p14="http://schemas.microsoft.com/office/powerpoint/2010/main" val="3058195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Structure of personality</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524000"/>
            <a:ext cx="8229600" cy="4930808"/>
          </a:xfrm>
        </p:spPr>
        <p:txBody>
          <a:bodyPr>
            <a:noAutofit/>
          </a:bodyPr>
          <a:lstStyle/>
          <a:p>
            <a:pPr algn="just"/>
            <a:r>
              <a:rPr lang="en-US" sz="3200" dirty="0">
                <a:latin typeface="Times New Roman" pitchFamily="18" charset="0"/>
                <a:cs typeface="Times New Roman" pitchFamily="18" charset="0"/>
              </a:rPr>
              <a:t>Freud divided personality structure into three components: </a:t>
            </a:r>
          </a:p>
          <a:p>
            <a:pPr algn="just"/>
            <a:r>
              <a:rPr lang="en-US" sz="3200" dirty="0">
                <a:latin typeface="Times New Roman" pitchFamily="18" charset="0"/>
                <a:cs typeface="Times New Roman" pitchFamily="18" charset="0"/>
              </a:rPr>
              <a:t>Id </a:t>
            </a:r>
          </a:p>
          <a:p>
            <a:pPr algn="just"/>
            <a:r>
              <a:rPr lang="en-US" sz="3200" dirty="0">
                <a:latin typeface="Times New Roman" pitchFamily="18" charset="0"/>
                <a:cs typeface="Times New Roman" pitchFamily="18" charset="0"/>
              </a:rPr>
              <a:t>Ego</a:t>
            </a:r>
          </a:p>
          <a:p>
            <a:pPr algn="just"/>
            <a:r>
              <a:rPr lang="en-US" sz="3200" dirty="0">
                <a:latin typeface="Times New Roman" pitchFamily="18" charset="0"/>
                <a:cs typeface="Times New Roman" pitchFamily="18" charset="0"/>
              </a:rPr>
              <a:t>Superego </a:t>
            </a:r>
          </a:p>
          <a:p>
            <a:pPr algn="just"/>
            <a:r>
              <a:rPr lang="en-US" sz="3200" dirty="0">
                <a:latin typeface="Times New Roman" pitchFamily="18" charset="0"/>
                <a:cs typeface="Times New Roman" pitchFamily="18" charset="0"/>
              </a:rPr>
              <a:t>A person’s behavior is the outcome of interactions among these three components.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59861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180306"/>
          </a:xfrm>
        </p:spPr>
        <p:txBody>
          <a:bodyPr>
            <a:normAutofit/>
          </a:bodyPr>
          <a:lstStyle/>
          <a:p>
            <a:pPr algn="ctr"/>
            <a:r>
              <a:rPr lang="en-US" sz="4400" dirty="0">
                <a:latin typeface="Times New Roman" pitchFamily="18" charset="0"/>
                <a:cs typeface="Times New Roman" pitchFamily="18" charset="0"/>
              </a:rPr>
              <a:t>Id</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371601"/>
            <a:ext cx="8229600" cy="4754563"/>
          </a:xfrm>
        </p:spPr>
        <p:txBody>
          <a:bodyPr>
            <a:noAutofit/>
          </a:bodyPr>
          <a:lstStyle/>
          <a:p>
            <a:pPr algn="just"/>
            <a:r>
              <a:rPr lang="en-US" sz="3200" dirty="0">
                <a:latin typeface="Times New Roman" pitchFamily="18" charset="0"/>
                <a:cs typeface="Times New Roman" pitchFamily="18" charset="0"/>
              </a:rPr>
              <a:t>The id is the primitive, instinctive component of personality that operates according to the pleasure principle in which the goal is the immediate reduction of tension and the maximization of satisfaction/gratification related to hunger, sex, aggression, and irrational impulses.</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It engages in primary process thinking which is irrational.</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4222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027906"/>
          </a:xfrm>
        </p:spPr>
        <p:txBody>
          <a:bodyPr>
            <a:normAutofit/>
          </a:bodyPr>
          <a:lstStyle/>
          <a:p>
            <a:pPr algn="ctr"/>
            <a:r>
              <a:rPr lang="en-US" sz="4400" dirty="0">
                <a:latin typeface="Times New Roman" pitchFamily="18" charset="0"/>
                <a:cs typeface="Times New Roman" pitchFamily="18" charset="0"/>
              </a:rPr>
              <a:t>Ego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524000"/>
            <a:ext cx="8229600" cy="4930808"/>
          </a:xfrm>
        </p:spPr>
        <p:txBody>
          <a:bodyPr>
            <a:normAutofit fontScale="92500" lnSpcReduction="10000"/>
          </a:bodyPr>
          <a:lstStyle/>
          <a:p>
            <a:pPr algn="just"/>
            <a:r>
              <a:rPr lang="en-US" sz="3500" dirty="0">
                <a:latin typeface="Times New Roman" pitchFamily="18" charset="0"/>
                <a:cs typeface="Times New Roman" pitchFamily="18" charset="0"/>
              </a:rPr>
              <a:t>The ego is the decision-making component of personality that operates according to the reality principle, which seeks to delay gratification of the id’s urges until appropriate outlets and situations can be found.</a:t>
            </a:r>
          </a:p>
          <a:p>
            <a:pPr algn="just"/>
            <a:endParaRPr lang="en-US" sz="3500" dirty="0">
              <a:latin typeface="Times New Roman" pitchFamily="18" charset="0"/>
              <a:cs typeface="Times New Roman" pitchFamily="18" charset="0"/>
            </a:endParaRPr>
          </a:p>
          <a:p>
            <a:pPr algn="just"/>
            <a:r>
              <a:rPr lang="en-US" sz="3500" dirty="0">
                <a:latin typeface="Times New Roman" pitchFamily="18" charset="0"/>
                <a:cs typeface="Times New Roman" pitchFamily="18" charset="0"/>
              </a:rPr>
              <a:t>The ego, which begins to develop soon after birth, mediates between the id, with its forceful desires for immediate satisfaction, and the external social world, with its expectations and norms regarding suitable behavior. </a:t>
            </a:r>
          </a:p>
          <a:p>
            <a:pPr algn="just"/>
            <a:endParaRPr lang="en-US" sz="3500" dirty="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958682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1"/>
            <a:ext cx="8229600" cy="5440363"/>
          </a:xfrm>
        </p:spPr>
        <p:txBody>
          <a:bodyPr>
            <a:normAutofit/>
          </a:bodyPr>
          <a:lstStyle/>
          <a:p>
            <a:pPr algn="just">
              <a:buNone/>
            </a:pPr>
            <a:endParaRPr lang="en-US"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In the long run, the ego wants to maximize gratification, just as the id does. However, the ego engages in secondary-process thinking, which is relatively rational, realistic, and oriented toward problem solving.</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Thus, the ego strives to avoid negative consequences from society and its representatives (for example, punishment by parents or teachers) by behaving “properly.”</a:t>
            </a: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608152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020762"/>
          </a:xfrm>
        </p:spPr>
        <p:txBody>
          <a:bodyPr>
            <a:normAutofit/>
          </a:bodyPr>
          <a:lstStyle/>
          <a:p>
            <a:pPr algn="ctr"/>
            <a:r>
              <a:rPr lang="en-US" sz="4400" dirty="0">
                <a:latin typeface="Times New Roman" pitchFamily="18" charset="0"/>
                <a:cs typeface="Times New Roman" pitchFamily="18" charset="0"/>
              </a:rPr>
              <a:t>Super ego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371601"/>
            <a:ext cx="8229600" cy="4754563"/>
          </a:xfrm>
        </p:spPr>
        <p:txBody>
          <a:bodyPr>
            <a:noAutofit/>
          </a:bodyPr>
          <a:lstStyle/>
          <a:p>
            <a:pPr algn="just"/>
            <a:r>
              <a:rPr lang="en-US" sz="3200" dirty="0">
                <a:latin typeface="Times New Roman" pitchFamily="18" charset="0"/>
                <a:cs typeface="Times New Roman" pitchFamily="18" charset="0"/>
              </a:rPr>
              <a:t>Superego is the moral component of personality that incorporates social standards about what represents right and wrong.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The superego, the final personality structure emerges out of the ego at around 3 to 5 years of age. represents the rights and wrongs of society as taught and modeled by a person’s parents, teachers, and other significant individuals.</a:t>
            </a:r>
          </a:p>
          <a:p>
            <a:pPr algn="just">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605901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pPr algn="just"/>
            <a:r>
              <a:rPr lang="en-US" dirty="0" smtClean="0">
                <a:latin typeface="Times New Roman" pitchFamily="18" charset="0"/>
                <a:cs typeface="Times New Roman" pitchFamily="18" charset="0"/>
              </a:rPr>
              <a:t>The superego includes the “</a:t>
            </a:r>
            <a:r>
              <a:rPr lang="en-US" i="1" dirty="0" smtClean="0">
                <a:latin typeface="Times New Roman" pitchFamily="18" charset="0"/>
                <a:cs typeface="Times New Roman" pitchFamily="18" charset="0"/>
              </a:rPr>
              <a:t>conscience” which </a:t>
            </a:r>
            <a:r>
              <a:rPr lang="en-US" dirty="0" smtClean="0">
                <a:latin typeface="Times New Roman" pitchFamily="18" charset="0"/>
                <a:cs typeface="Times New Roman" pitchFamily="18" charset="0"/>
              </a:rPr>
              <a:t>prevents us from behaving in a morally improper way by making us feel guilty if we do wrong. Many social norms regarding morality are eventually internalized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some people, the superego can become irrationally demanding in its striving for moral perfection. Such people are plagued by excessive feelings of guilt.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1554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57201"/>
            <a:ext cx="8229600" cy="5668963"/>
          </a:xfrm>
        </p:spPr>
        <p:txBody>
          <a:bodyPr>
            <a:normAutofit/>
          </a:bodyPr>
          <a:lstStyle/>
          <a:p>
            <a:pPr algn="just"/>
            <a:r>
              <a:rPr lang="en-US" sz="3200" dirty="0">
                <a:latin typeface="Times New Roman" pitchFamily="18" charset="0"/>
                <a:cs typeface="Times New Roman" pitchFamily="18" charset="0"/>
              </a:rPr>
              <a:t>The superego helps us control impulses coming from the id, making our behavior less selfish and more virtuous.</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Both the superego and the id are unrealistic in that they do not consider the practical realities imposed by society.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An unrestrained superego would create perfectionists unable to make the compromises that life requires.</a:t>
            </a:r>
          </a:p>
          <a:p>
            <a:pPr algn="just"/>
            <a:endParaRPr lang="en-US" sz="35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427437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14401"/>
            <a:ext cx="8229600" cy="5211763"/>
          </a:xfrm>
        </p:spPr>
        <p:txBody>
          <a:bodyPr>
            <a:normAutofit/>
          </a:bodyPr>
          <a:lstStyle/>
          <a:p>
            <a:pPr algn="just"/>
            <a:r>
              <a:rPr lang="en-US" sz="3200" dirty="0">
                <a:latin typeface="Times New Roman" pitchFamily="18" charset="0"/>
                <a:cs typeface="Times New Roman" pitchFamily="18" charset="0"/>
              </a:rPr>
              <a:t>An unrestrained id would create a primitive, pleasure-seeking, thoughtless individual seeking to fulfill every desire without delay.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As a result, the ego must mediate between the demands of the superego and the demands of the id.</a:t>
            </a:r>
            <a:endParaRPr lang="en-US" sz="3200" dirty="0"/>
          </a:p>
        </p:txBody>
      </p:sp>
    </p:spTree>
    <p:extLst>
      <p:ext uri="{BB962C8B-B14F-4D97-AF65-F5344CB8AC3E}">
        <p14:creationId xmlns:p14="http://schemas.microsoft.com/office/powerpoint/2010/main" val="4142823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1"/>
            <a:ext cx="8229600" cy="5592763"/>
          </a:xfrm>
        </p:spPr>
        <p:txBody>
          <a:bodyPr>
            <a:normAutofit/>
          </a:bodyPr>
          <a:lstStyle/>
          <a:p>
            <a:pPr algn="just"/>
            <a:r>
              <a:rPr lang="en-US" dirty="0" smtClean="0">
                <a:latin typeface="Times New Roman" pitchFamily="18" charset="0"/>
                <a:cs typeface="Times New Roman" pitchFamily="18" charset="0"/>
              </a:rPr>
              <a:t>Freud proposed that the ego and superego operate at all three levels of awareness.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In contrast, the id is entirely unconscious, expressing its urges at a conscious level through the ego.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Of course, the id’s desires for immediate satisfaction often trigger internal conflicts with the ego and superego. These conflicts play a key role in Freud’s theory.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15457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951706"/>
          </a:xfrm>
        </p:spPr>
        <p:txBody>
          <a:bodyPr>
            <a:normAutofit fontScale="90000"/>
          </a:bodyPr>
          <a:lstStyle/>
          <a:p>
            <a:pPr algn="ctr"/>
            <a:r>
              <a:rPr lang="en-US" sz="4400" dirty="0">
                <a:latin typeface="Times New Roman" pitchFamily="18" charset="0"/>
                <a:cs typeface="Times New Roman" pitchFamily="18" charset="0"/>
              </a:rPr>
              <a:t>Anxiety and Defense Mechanism</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752600" y="1371601"/>
            <a:ext cx="8686800" cy="4754563"/>
          </a:xfrm>
        </p:spPr>
        <p:txBody>
          <a:bodyPr>
            <a:noAutofit/>
          </a:bodyPr>
          <a:lstStyle/>
          <a:p>
            <a:pPr algn="just"/>
            <a:r>
              <a:rPr lang="en-US" dirty="0">
                <a:latin typeface="Times New Roman" pitchFamily="18" charset="0"/>
                <a:cs typeface="Times New Roman" pitchFamily="18" charset="0"/>
              </a:rPr>
              <a:t>The arousal of anxiety is a crucial event in Freud’s theory of personality functioning.</a:t>
            </a:r>
            <a:endParaRPr lang="en-US" b="1"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anxiety can be attributed to your ego worrying about:</a:t>
            </a:r>
          </a:p>
          <a:p>
            <a:pPr algn="just">
              <a:buNone/>
            </a:pPr>
            <a:r>
              <a:rPr lang="en-US" dirty="0">
                <a:latin typeface="Times New Roman" pitchFamily="18" charset="0"/>
                <a:cs typeface="Times New Roman" pitchFamily="18" charset="0"/>
              </a:rPr>
              <a:t>1) The id getting out of control and doing something terrible that leads to severe negative consequences</a:t>
            </a:r>
          </a:p>
          <a:p>
            <a:pPr algn="just">
              <a:buNone/>
            </a:pPr>
            <a:r>
              <a:rPr lang="en-US" dirty="0">
                <a:latin typeface="Times New Roman" pitchFamily="18" charset="0"/>
                <a:cs typeface="Times New Roman" pitchFamily="18" charset="0"/>
              </a:rPr>
              <a:t> 					OR</a:t>
            </a:r>
          </a:p>
          <a:p>
            <a:pPr algn="just">
              <a:buNone/>
            </a:pPr>
            <a:r>
              <a:rPr lang="en-US" dirty="0">
                <a:latin typeface="Times New Roman" pitchFamily="18" charset="0"/>
                <a:cs typeface="Times New Roman" pitchFamily="18" charset="0"/>
              </a:rPr>
              <a:t>2) The superego getting out of control and making you feel guilty about a real or imagined transgression</a:t>
            </a:r>
            <a:r>
              <a:rPr lang="en-US"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43134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itchFamily="18" charset="0"/>
                <a:cs typeface="Times New Roman" pitchFamily="18" charset="0"/>
              </a:rPr>
              <a:t>Psychodynamic approaches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Psychodynamic approaches to personality are based on the idea that personality is motivated by inner forces and conflicts about which people have little awareness and over which they have no control.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The most important pioneer of the psychodynamic approach was Sigmund Freud.</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58634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1"/>
            <a:ext cx="8229600" cy="5440363"/>
          </a:xfrm>
        </p:spPr>
        <p:txBody>
          <a:bodyPr>
            <a:normAutofit/>
          </a:bodyPr>
          <a:lstStyle/>
          <a:p>
            <a:pPr algn="just"/>
            <a:r>
              <a:rPr lang="en-US" sz="3200" dirty="0">
                <a:latin typeface="Times New Roman" pitchFamily="18" charset="0"/>
                <a:cs typeface="Times New Roman" pitchFamily="18" charset="0"/>
              </a:rPr>
              <a:t>Anxiety is distressing, so people try to rid themselves of this unpleasant emotion any way they can. This effort toward off anxiety often involves the use of defense mechanisms.</a:t>
            </a:r>
          </a:p>
          <a:p>
            <a:pPr algn="just"/>
            <a:endParaRPr lang="en-US" sz="3200" dirty="0">
              <a:latin typeface="Times New Roman" pitchFamily="18" charset="0"/>
              <a:cs typeface="Times New Roman" pitchFamily="18" charset="0"/>
            </a:endParaRPr>
          </a:p>
          <a:p>
            <a:pPr algn="just"/>
            <a:r>
              <a:rPr lang="en-US" sz="3200" i="1" dirty="0">
                <a:latin typeface="Times New Roman" pitchFamily="18" charset="0"/>
                <a:cs typeface="Times New Roman" pitchFamily="18" charset="0"/>
              </a:rPr>
              <a:t>“Defense mechanisms” </a:t>
            </a:r>
            <a:r>
              <a:rPr lang="en-US" sz="3200" dirty="0">
                <a:latin typeface="Times New Roman" pitchFamily="18" charset="0"/>
                <a:cs typeface="Times New Roman" pitchFamily="18" charset="0"/>
              </a:rPr>
              <a:t>are largely unconscious reactions that protect a person from unpleasant emotions such as anxiety and guilt.</a:t>
            </a:r>
          </a:p>
          <a:p>
            <a:endParaRPr lang="en-US" dirty="0"/>
          </a:p>
        </p:txBody>
      </p:sp>
    </p:spTree>
    <p:extLst>
      <p:ext uri="{BB962C8B-B14F-4D97-AF65-F5344CB8AC3E}">
        <p14:creationId xmlns:p14="http://schemas.microsoft.com/office/powerpoint/2010/main" val="2398632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Repression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524001"/>
            <a:ext cx="8229600" cy="4602163"/>
          </a:xfrm>
        </p:spPr>
        <p:txBody>
          <a:bodyPr>
            <a:noAutofit/>
          </a:bodyPr>
          <a:lstStyle/>
          <a:p>
            <a:pPr algn="just"/>
            <a:r>
              <a:rPr lang="en-US" sz="3200" dirty="0">
                <a:latin typeface="Times New Roman" pitchFamily="18" charset="0"/>
                <a:cs typeface="Times New Roman" pitchFamily="18" charset="0"/>
              </a:rPr>
              <a:t>Repression is keeping distressing thoughts and feelings buried in the unconscious. </a:t>
            </a:r>
          </a:p>
          <a:p>
            <a:pPr lvl="6" algn="just">
              <a:buNone/>
            </a:pPr>
            <a:r>
              <a:rPr lang="en-US" sz="3200" dirty="0">
                <a:latin typeface="Times New Roman" pitchFamily="18" charset="0"/>
                <a:cs typeface="Times New Roman" pitchFamily="18" charset="0"/>
              </a:rPr>
              <a:t>			</a:t>
            </a:r>
          </a:p>
          <a:p>
            <a:pPr lvl="6" algn="just">
              <a:buNone/>
            </a:pPr>
            <a:r>
              <a:rPr lang="en-US" sz="3200" dirty="0">
                <a:latin typeface="Times New Roman" pitchFamily="18" charset="0"/>
                <a:cs typeface="Times New Roman" pitchFamily="18" charset="0"/>
              </a:rPr>
              <a:t>			</a:t>
            </a:r>
          </a:p>
        </p:txBody>
      </p:sp>
    </p:spTree>
    <p:extLst>
      <p:ext uri="{BB962C8B-B14F-4D97-AF65-F5344CB8AC3E}">
        <p14:creationId xmlns:p14="http://schemas.microsoft.com/office/powerpoint/2010/main" val="3515274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8686800" cy="6172200"/>
          </a:xfrm>
        </p:spPr>
        <p:txBody>
          <a:bodyPr>
            <a:normAutofit/>
          </a:bodyPr>
          <a:lstStyle/>
          <a:p>
            <a:endParaRPr lang="en-US" dirty="0" smtClean="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Repression is the most basic and widely used defense mechanism.</a:t>
            </a:r>
          </a:p>
          <a:p>
            <a:pPr algn="just">
              <a:buNone/>
            </a:pP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Repression has been called “motivated forgetting.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Repression is the most direct method of dealing with anxiety; instead of handling an anxiety-producing impulse on a conscious level, we simply ignore it.”</a:t>
            </a:r>
          </a:p>
          <a:p>
            <a:pPr algn="just"/>
            <a:endParaRPr lang="en-US" sz="3200" dirty="0"/>
          </a:p>
        </p:txBody>
      </p:sp>
    </p:spTree>
    <p:extLst>
      <p:ext uri="{BB962C8B-B14F-4D97-AF65-F5344CB8AC3E}">
        <p14:creationId xmlns:p14="http://schemas.microsoft.com/office/powerpoint/2010/main" val="1552991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1"/>
            <a:ext cx="8229600" cy="5592763"/>
          </a:xfrm>
        </p:spPr>
        <p:txBody>
          <a:bodyPr>
            <a:normAutofit/>
          </a:bodyPr>
          <a:lstStyle/>
          <a:p>
            <a:pPr algn="just"/>
            <a:r>
              <a:rPr lang="en-US" sz="3200" dirty="0">
                <a:latin typeface="Times New Roman" pitchFamily="18" charset="0"/>
                <a:cs typeface="Times New Roman" pitchFamily="18" charset="0"/>
              </a:rPr>
              <a:t>For example, If you forget a dental appointment or the name of someone you don’t like, repression may be at work. a college student who feels hatred for his mother may repress those personally and socially unacceptable feelings.</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The feelings remain lodged within the unconscious because acknowledging them would provoke anxiety.</a:t>
            </a:r>
          </a:p>
          <a:p>
            <a:endParaRPr lang="en-US" sz="3200" dirty="0"/>
          </a:p>
        </p:txBody>
      </p:sp>
    </p:spTree>
    <p:extLst>
      <p:ext uri="{BB962C8B-B14F-4D97-AF65-F5344CB8AC3E}">
        <p14:creationId xmlns:p14="http://schemas.microsoft.com/office/powerpoint/2010/main" val="1588130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latin typeface="Times New Roman" pitchFamily="18" charset="0"/>
                <a:cs typeface="Times New Roman" pitchFamily="18" charset="0"/>
              </a:rPr>
              <a:t>Regression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Regression is a reversion to immature patterns of behavior. </a:t>
            </a:r>
          </a:p>
          <a:p>
            <a:pPr lvl="0" algn="just">
              <a:lnSpc>
                <a:spcPct val="110000"/>
              </a:lnSpc>
              <a:buClr>
                <a:srgbClr val="FF388C"/>
              </a:buClr>
            </a:pPr>
            <a:r>
              <a:rPr lang="en-US" sz="3200" dirty="0">
                <a:latin typeface="Times New Roman" pitchFamily="18" charset="0"/>
                <a:cs typeface="Times New Roman" pitchFamily="18" charset="0"/>
              </a:rPr>
              <a:t>	</a:t>
            </a:r>
            <a:r>
              <a:rPr lang="en-US" dirty="0">
                <a:solidFill>
                  <a:prstClr val="white"/>
                </a:solidFill>
                <a:latin typeface="Times New Roman" pitchFamily="18" charset="0"/>
                <a:cs typeface="Times New Roman" pitchFamily="18" charset="0"/>
              </a:rPr>
              <a:t>When anxious about their </a:t>
            </a:r>
            <a:r>
              <a:rPr lang="en-US" dirty="0" err="1">
                <a:solidFill>
                  <a:prstClr val="white"/>
                </a:solidFill>
                <a:latin typeface="Times New Roman" pitchFamily="18" charset="0"/>
                <a:cs typeface="Times New Roman" pitchFamily="18" charset="0"/>
              </a:rPr>
              <a:t>selfworth</a:t>
            </a:r>
            <a:r>
              <a:rPr lang="en-US" dirty="0">
                <a:solidFill>
                  <a:prstClr val="white"/>
                </a:solidFill>
                <a:latin typeface="Times New Roman" pitchFamily="18" charset="0"/>
                <a:cs typeface="Times New Roman" pitchFamily="18" charset="0"/>
              </a:rPr>
              <a:t>, some adults respond with childish boasting and bragging.</a:t>
            </a:r>
          </a:p>
          <a:p>
            <a:pPr lvl="0" algn="just">
              <a:lnSpc>
                <a:spcPct val="110000"/>
              </a:lnSpc>
              <a:buClr>
                <a:srgbClr val="FF388C"/>
              </a:buClr>
              <a:buNone/>
            </a:pPr>
            <a:endParaRPr lang="en-US" dirty="0">
              <a:solidFill>
                <a:prstClr val="white"/>
              </a:solidFill>
              <a:latin typeface="Times New Roman" pitchFamily="18" charset="0"/>
              <a:cs typeface="Times New Roman" pitchFamily="18" charset="0"/>
            </a:endParaRPr>
          </a:p>
          <a:p>
            <a:pPr algn="just">
              <a:buNone/>
            </a:pPr>
            <a:r>
              <a:rPr lang="en-US" sz="3200"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66544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38201"/>
            <a:ext cx="8229600" cy="5287963"/>
          </a:xfrm>
        </p:spPr>
        <p:txBody>
          <a:bodyPr>
            <a:normAutofit/>
          </a:bodyPr>
          <a:lstStyle/>
          <a:p>
            <a:pPr algn="just">
              <a:lnSpc>
                <a:spcPct val="110000"/>
              </a:lnSpc>
            </a:pPr>
            <a:r>
              <a:rPr lang="en-US" sz="3200" dirty="0" smtClean="0">
                <a:latin typeface="Times New Roman" pitchFamily="18" charset="0"/>
                <a:cs typeface="Times New Roman" pitchFamily="18" charset="0"/>
              </a:rPr>
              <a:t>Example</a:t>
            </a:r>
            <a:endParaRPr lang="en-US" sz="3200" dirty="0">
              <a:latin typeface="Times New Roman" pitchFamily="18" charset="0"/>
              <a:cs typeface="Times New Roman" pitchFamily="18" charset="0"/>
            </a:endParaRPr>
          </a:p>
          <a:p>
            <a:pPr algn="just">
              <a:lnSpc>
                <a:spcPct val="110000"/>
              </a:lnSpc>
              <a:buNone/>
            </a:pPr>
            <a:r>
              <a:rPr lang="en-US" sz="3200" dirty="0">
                <a:latin typeface="Times New Roman" pitchFamily="18" charset="0"/>
                <a:cs typeface="Times New Roman" pitchFamily="18" charset="0"/>
              </a:rPr>
              <a:t>1) A fired executive having difficulty finding a new job might start making ridiculous statements about his incomparable talents and achievements. Such bragging is regressive when it’s marked by massive exaggerations that virtually anyone can see through.</a:t>
            </a:r>
          </a:p>
          <a:p>
            <a:pPr algn="just">
              <a:lnSpc>
                <a:spcPct val="110000"/>
              </a:lnSpc>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4797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8382000" cy="1143000"/>
          </a:xfrm>
        </p:spPr>
        <p:txBody>
          <a:bodyPr>
            <a:normAutofit/>
          </a:bodyPr>
          <a:lstStyle/>
          <a:p>
            <a:pPr algn="ctr"/>
            <a:r>
              <a:rPr lang="en-US" sz="4400" dirty="0">
                <a:latin typeface="Times New Roman" pitchFamily="18" charset="0"/>
                <a:cs typeface="Times New Roman" pitchFamily="18" charset="0"/>
              </a:rPr>
              <a:t>Reaction formation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752601"/>
            <a:ext cx="8229600" cy="4373563"/>
          </a:xfrm>
        </p:spPr>
        <p:txBody>
          <a:bodyPr>
            <a:noAutofit/>
          </a:bodyPr>
          <a:lstStyle/>
          <a:p>
            <a:pPr algn="just"/>
            <a:r>
              <a:rPr lang="en-US" sz="3200" dirty="0">
                <a:latin typeface="Times New Roman" pitchFamily="18" charset="0"/>
                <a:cs typeface="Times New Roman" pitchFamily="18" charset="0"/>
              </a:rPr>
              <a:t>Reaction formation is behaving in a way that’s exactly the opposite of one’s true feelings.</a:t>
            </a:r>
          </a:p>
          <a:p>
            <a:pPr lvl="6" algn="just">
              <a:buNone/>
            </a:pPr>
            <a:r>
              <a:rPr lang="en-US" sz="3200" dirty="0">
                <a:latin typeface="Times New Roman" pitchFamily="18" charset="0"/>
                <a:cs typeface="Times New Roman" pitchFamily="18" charset="0"/>
              </a:rPr>
              <a:t>			OR</a:t>
            </a:r>
          </a:p>
          <a:p>
            <a:pPr algn="just"/>
            <a:r>
              <a:rPr lang="en-US" sz="3200" dirty="0">
                <a:latin typeface="Times New Roman" pitchFamily="18" charset="0"/>
                <a:cs typeface="Times New Roman" pitchFamily="18" charset="0"/>
              </a:rPr>
              <a:t>Unconscious impulses are expressed as their opposite in consciousness.</a:t>
            </a:r>
          </a:p>
        </p:txBody>
      </p:sp>
    </p:spTree>
    <p:extLst>
      <p:ext uri="{BB962C8B-B14F-4D97-AF65-F5344CB8AC3E}">
        <p14:creationId xmlns:p14="http://schemas.microsoft.com/office/powerpoint/2010/main" val="4058254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38201"/>
            <a:ext cx="8229600" cy="5287963"/>
          </a:xfrm>
        </p:spPr>
        <p:txBody>
          <a:bodyPr>
            <a:normAutofit/>
          </a:bodyPr>
          <a:lstStyle/>
          <a:p>
            <a:pPr algn="just"/>
            <a:r>
              <a:rPr lang="en-US" sz="3200" dirty="0">
                <a:latin typeface="Times New Roman" pitchFamily="18" charset="0"/>
                <a:cs typeface="Times New Roman" pitchFamily="18" charset="0"/>
              </a:rPr>
              <a:t>Example</a:t>
            </a:r>
          </a:p>
          <a:p>
            <a:pPr algn="just"/>
            <a:endParaRPr lang="en-US" sz="3200" dirty="0">
              <a:latin typeface="Times New Roman" pitchFamily="18" charset="0"/>
              <a:cs typeface="Times New Roman" pitchFamily="18" charset="0"/>
            </a:endParaRPr>
          </a:p>
          <a:p>
            <a:pPr algn="just">
              <a:buNone/>
            </a:pPr>
            <a:r>
              <a:rPr lang="en-US" sz="3200" dirty="0">
                <a:latin typeface="Times New Roman" pitchFamily="18" charset="0"/>
                <a:cs typeface="Times New Roman" pitchFamily="18" charset="0"/>
              </a:rPr>
              <a:t>1) A parent who unconsciously resents one’s a child acts in an overly loving way toward the child.</a:t>
            </a:r>
          </a:p>
        </p:txBody>
      </p:sp>
    </p:spTree>
    <p:extLst>
      <p:ext uri="{BB962C8B-B14F-4D97-AF65-F5344CB8AC3E}">
        <p14:creationId xmlns:p14="http://schemas.microsoft.com/office/powerpoint/2010/main" val="993180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Rationalization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Rationalization refers to creating false but plausible excuses to justify unacceptable behavior.</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For example, after cheating someone in a business transaction, you might reduce your guilt by rationalizing that “everyone does it.”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785558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875506"/>
          </a:xfrm>
        </p:spPr>
        <p:txBody>
          <a:bodyPr>
            <a:normAutofit/>
          </a:bodyPr>
          <a:lstStyle/>
          <a:p>
            <a:pPr algn="ctr"/>
            <a:r>
              <a:rPr lang="en-US" sz="4400" dirty="0">
                <a:latin typeface="Times New Roman" pitchFamily="18" charset="0"/>
                <a:cs typeface="Times New Roman" pitchFamily="18" charset="0"/>
              </a:rPr>
              <a:t>Projection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143001"/>
            <a:ext cx="8229600" cy="4983163"/>
          </a:xfrm>
        </p:spPr>
        <p:txBody>
          <a:bodyPr>
            <a:noAutofit/>
          </a:bodyPr>
          <a:lstStyle/>
          <a:p>
            <a:pPr algn="just"/>
            <a:r>
              <a:rPr lang="en-US" sz="3200" dirty="0">
                <a:latin typeface="Times New Roman" pitchFamily="18" charset="0"/>
                <a:cs typeface="Times New Roman" pitchFamily="18" charset="0"/>
              </a:rPr>
              <a:t>Projection is attributing one’s own unwanted thoughts, feelings, or motives to another.</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For example</a:t>
            </a:r>
          </a:p>
          <a:p>
            <a:pPr algn="just">
              <a:buNone/>
            </a:pPr>
            <a:r>
              <a:rPr lang="en-US" sz="3200" dirty="0">
                <a:latin typeface="Times New Roman" pitchFamily="18" charset="0"/>
                <a:cs typeface="Times New Roman" pitchFamily="18" charset="0"/>
              </a:rPr>
              <a:t>1) A woman who dislikes her boss feelings, or motives to another thinks she likes her boss but feels that the boss doesn’t like her.</a:t>
            </a:r>
          </a:p>
          <a:p>
            <a:pPr marL="514350" indent="-514350" algn="just">
              <a:buAutoNum type="arabicParenR"/>
            </a:pPr>
            <a:endParaRPr lang="en-US" sz="3200" dirty="0">
              <a:latin typeface="Times New Roman" pitchFamily="18" charset="0"/>
              <a:cs typeface="Times New Roman" pitchFamily="18" charset="0"/>
            </a:endParaRPr>
          </a:p>
          <a:p>
            <a:pPr algn="just">
              <a:buNone/>
            </a:pPr>
            <a:r>
              <a:rPr lang="en-US" sz="3200" dirty="0">
                <a:latin typeface="Times New Roman" pitchFamily="18" charset="0"/>
                <a:cs typeface="Times New Roman" pitchFamily="18" charset="0"/>
              </a:rPr>
              <a:t>2) A man who is unfaithful to his wife and feels guilty suspects that his wife is unfaithful.</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17790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itchFamily="18" charset="0"/>
                <a:cs typeface="Times New Roman" pitchFamily="18" charset="0"/>
              </a:rPr>
              <a:t>Psychoanalytic theory</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Psychoanalytic theory Freud’s theory that unconscious forces act as determinants of personality.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049864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a:latin typeface="Times New Roman" pitchFamily="18" charset="0"/>
                <a:cs typeface="Times New Roman" pitchFamily="18" charset="0"/>
              </a:rPr>
              <a:t>Displacement</a:t>
            </a:r>
            <a:br>
              <a:rPr lang="en-US" sz="4400" dirty="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2057400" y="1447801"/>
            <a:ext cx="8229600" cy="4678363"/>
          </a:xfrm>
        </p:spPr>
        <p:txBody>
          <a:bodyPr>
            <a:noAutofit/>
          </a:bodyPr>
          <a:lstStyle/>
          <a:p>
            <a:pPr algn="just"/>
            <a:r>
              <a:rPr lang="en-US" sz="3200" dirty="0">
                <a:latin typeface="Times New Roman" pitchFamily="18" charset="0"/>
                <a:cs typeface="Times New Roman" pitchFamily="18" charset="0"/>
              </a:rPr>
              <a:t>Displacement is diverting emotional feelings (usually anger) from their original source to a substitute target.</a:t>
            </a:r>
          </a:p>
          <a:p>
            <a:pPr algn="just">
              <a:buNone/>
            </a:pPr>
            <a:r>
              <a:rPr lang="en-US" sz="3200" dirty="0">
                <a:latin typeface="Times New Roman" pitchFamily="18" charset="0"/>
                <a:cs typeface="Times New Roman" pitchFamily="18" charset="0"/>
              </a:rPr>
              <a:t>					OR</a:t>
            </a:r>
          </a:p>
          <a:p>
            <a:pPr algn="just"/>
            <a:r>
              <a:rPr lang="en-US" sz="3200" dirty="0">
                <a:latin typeface="Times New Roman" pitchFamily="18" charset="0"/>
                <a:cs typeface="Times New Roman" pitchFamily="18" charset="0"/>
              </a:rPr>
              <a:t>The expression of an unwanted feeling or thought is redirected from a more threatening powerful person to a weaker one. </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51959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09601"/>
            <a:ext cx="8229600" cy="5516563"/>
          </a:xfrm>
        </p:spPr>
        <p:txBody>
          <a:bodyPr>
            <a:normAutofit/>
          </a:bodyPr>
          <a:lstStyle/>
          <a:p>
            <a:pPr algn="just"/>
            <a:r>
              <a:rPr lang="en-US" sz="3200" dirty="0">
                <a:latin typeface="Times New Roman" pitchFamily="18" charset="0"/>
                <a:cs typeface="Times New Roman" pitchFamily="18" charset="0"/>
              </a:rPr>
              <a:t>Example</a:t>
            </a:r>
          </a:p>
          <a:p>
            <a:pPr algn="just"/>
            <a:endParaRPr lang="en-US" sz="3200" dirty="0">
              <a:latin typeface="Times New Roman" pitchFamily="18" charset="0"/>
              <a:cs typeface="Times New Roman" pitchFamily="18" charset="0"/>
            </a:endParaRPr>
          </a:p>
          <a:p>
            <a:pPr marL="514350" indent="-514350" algn="just">
              <a:buNone/>
            </a:pPr>
            <a:r>
              <a:rPr lang="en-US" sz="3200" dirty="0">
                <a:latin typeface="Times New Roman" pitchFamily="18" charset="0"/>
                <a:cs typeface="Times New Roman" pitchFamily="18" charset="0"/>
              </a:rPr>
              <a:t>1) A brother yells at his younger sister after a teacher gives him a bad grade.</a:t>
            </a:r>
          </a:p>
          <a:p>
            <a:pPr marL="514350" indent="-514350" algn="just">
              <a:buAutoNum type="arabicParenR"/>
            </a:pPr>
            <a:endParaRPr lang="en-US" sz="3200" dirty="0">
              <a:latin typeface="Times New Roman" pitchFamily="18" charset="0"/>
              <a:cs typeface="Times New Roman" pitchFamily="18" charset="0"/>
            </a:endParaRPr>
          </a:p>
          <a:p>
            <a:pPr algn="just">
              <a:buNone/>
            </a:pPr>
            <a:r>
              <a:rPr lang="en-US" sz="3200" dirty="0">
                <a:latin typeface="Times New Roman" pitchFamily="18" charset="0"/>
                <a:cs typeface="Times New Roman" pitchFamily="18" charset="0"/>
              </a:rPr>
              <a:t>2) If your boss gives you a hard time at work and you come home and slam the door, kick the dog, and scream at your spouse, you’re displacing your anger onto irrelevant targets.</a:t>
            </a:r>
            <a:endParaRPr lang="en-US" sz="3200" dirty="0"/>
          </a:p>
        </p:txBody>
      </p:sp>
    </p:spTree>
    <p:extLst>
      <p:ext uri="{BB962C8B-B14F-4D97-AF65-F5344CB8AC3E}">
        <p14:creationId xmlns:p14="http://schemas.microsoft.com/office/powerpoint/2010/main" val="3583608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itchFamily="18" charset="0"/>
                <a:cs typeface="Times New Roman" pitchFamily="18" charset="0"/>
              </a:rPr>
              <a:t>Identification</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Identification is bolstering self esteem by forming an imaginary or real alliance/association with some person or group.</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Example</a:t>
            </a:r>
          </a:p>
          <a:p>
            <a:pPr algn="just"/>
            <a:r>
              <a:rPr lang="en-US" dirty="0" smtClean="0">
                <a:latin typeface="Times New Roman" pitchFamily="18" charset="0"/>
                <a:cs typeface="Times New Roman" pitchFamily="18" charset="0"/>
              </a:rPr>
              <a:t> Youngsters often shore up precarious feelings of self-worth by identifying with rock stars, movie stars, or famous athletes.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69358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Sublimation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People divert unwanted impulses into socially approved thoughts, feelings, or behaviors.</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Example </a:t>
            </a:r>
          </a:p>
          <a:p>
            <a:pPr algn="just"/>
            <a:r>
              <a:rPr lang="en-US" sz="3200" dirty="0">
                <a:latin typeface="Times New Roman" pitchFamily="18" charset="0"/>
                <a:cs typeface="Times New Roman" pitchFamily="18" charset="0"/>
              </a:rPr>
              <a:t>A person with strong feelings of aggression becomes a soldier or a boxer.</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6284569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Denial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People refuse to accept or acknowledge an anxiety-producing piece of information.</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Example </a:t>
            </a:r>
          </a:p>
          <a:p>
            <a:pPr algn="just"/>
            <a:r>
              <a:rPr lang="en-US" sz="3200" dirty="0">
                <a:latin typeface="Times New Roman" pitchFamily="18" charset="0"/>
                <a:cs typeface="Times New Roman" pitchFamily="18" charset="0"/>
              </a:rPr>
              <a:t>A student refuses to believe that he has flunked a course.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1958318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8229600" cy="808038"/>
          </a:xfrm>
        </p:spPr>
        <p:txBody>
          <a:bodyPr>
            <a:noAutofit/>
          </a:bodyPr>
          <a:lstStyle/>
          <a:p>
            <a:pPr lvl="0" algn="ctr"/>
            <a:r>
              <a:rPr lang="en-US" sz="4400" dirty="0">
                <a:latin typeface="Times New Roman" pitchFamily="18" charset="0"/>
                <a:cs typeface="Times New Roman" pitchFamily="18" charset="0"/>
              </a:rPr>
              <a:t>Freud’s Theory of Psychosexual Development</a:t>
            </a:r>
            <a:br>
              <a:rPr lang="en-US" sz="4400" dirty="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Developmental </a:t>
            </a:r>
            <a:r>
              <a:rPr lang="en-US" sz="3200" dirty="0">
                <a:latin typeface="Times New Roman" pitchFamily="18" charset="0"/>
                <a:cs typeface="Times New Roman" pitchFamily="18" charset="0"/>
              </a:rPr>
              <a:t>periods that children pass through during which they encounter conflicts between the demands of society and their own sexual urges.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80326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38201"/>
            <a:ext cx="8229600" cy="5287963"/>
          </a:xfrm>
        </p:spPr>
        <p:txBody>
          <a:bodyPr>
            <a:noAutofit/>
          </a:bodyPr>
          <a:lstStyle/>
          <a:p>
            <a:pPr algn="just"/>
            <a:r>
              <a:rPr lang="en-US" sz="3200" dirty="0">
                <a:latin typeface="Times New Roman" pitchFamily="18" charset="0"/>
                <a:cs typeface="Times New Roman" pitchFamily="18" charset="0"/>
              </a:rPr>
              <a:t>Each psychosexual stage has its own unique developmental challenges or tasks. The way these challenges are handled shapes personality.</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 The process of fixation plays an important role in this process.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Fixation is a failure to move forward from one stage to another as expected.</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597393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1"/>
            <a:ext cx="8229600" cy="5440363"/>
          </a:xfrm>
        </p:spPr>
        <p:txBody>
          <a:bodyPr>
            <a:noAutofit/>
          </a:bodyPr>
          <a:lstStyle/>
          <a:p>
            <a:pPr algn="just"/>
            <a:r>
              <a:rPr lang="en-US" sz="3200" dirty="0">
                <a:latin typeface="Times New Roman" pitchFamily="18" charset="0"/>
                <a:cs typeface="Times New Roman" pitchFamily="18" charset="0"/>
              </a:rPr>
              <a:t>Fixation can be caused by excessive gratification of needs at a particular stage or by excessive frustration of those needs. Either way, fixations left over from childhood affect adult personality.</a:t>
            </a:r>
          </a:p>
          <a:p>
            <a:pPr algn="just"/>
            <a:endParaRPr lang="en-US" sz="3200" dirty="0">
              <a:latin typeface="Times New Roman" pitchFamily="18" charset="0"/>
              <a:cs typeface="Times New Roman" pitchFamily="18" charset="0"/>
            </a:endParaRP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185308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Oral stage (0-1)</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600201"/>
            <a:ext cx="8229600" cy="4525963"/>
          </a:xfrm>
        </p:spPr>
        <p:txBody>
          <a:bodyPr>
            <a:noAutofit/>
          </a:bodyPr>
          <a:lstStyle/>
          <a:p>
            <a:pPr algn="just"/>
            <a:r>
              <a:rPr lang="en-US" sz="3200" dirty="0">
                <a:latin typeface="Times New Roman" pitchFamily="18" charset="0"/>
                <a:cs typeface="Times New Roman" pitchFamily="18" charset="0"/>
              </a:rPr>
              <a:t>During this period, the main source of erotic stimulation (source of pleasure) is the mouth (in biting, sucking, chewing, and so on). </a:t>
            </a:r>
          </a:p>
          <a:p>
            <a:pPr algn="just">
              <a:buNone/>
            </a:pP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In Freud’s view, the handling of the child’s feeding experiences is crucial to subsequent development.</a:t>
            </a:r>
          </a:p>
          <a:p>
            <a:pPr algn="just">
              <a:buNone/>
            </a:pPr>
            <a:endParaRPr lang="en-US" sz="3200" dirty="0">
              <a:latin typeface="Times New Roman" pitchFamily="18" charset="0"/>
              <a:cs typeface="Times New Roman" pitchFamily="18" charset="0"/>
            </a:endParaRP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191547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09601"/>
            <a:ext cx="8229600" cy="5516563"/>
          </a:xfrm>
        </p:spPr>
        <p:txBody>
          <a:bodyPr>
            <a:normAutofit/>
          </a:bodyPr>
          <a:lstStyle/>
          <a:p>
            <a:pPr algn="just">
              <a:buNone/>
            </a:pP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According to Freud, fixation at the oral stage could form the basis for obsessive eating, talking or smoking later in life.</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For example, fixation might occur if an infant’s oral needs were constantly gratified immediately at the first sign of hunger rather than if the infant learned that feeding takes place on a schedule because eating whenever an infant wants to eat is not always realistic</a:t>
            </a:r>
            <a:r>
              <a:rPr lang="en-US" sz="3200" dirty="0"/>
              <a:t>. </a:t>
            </a:r>
          </a:p>
          <a:p>
            <a:pPr algn="just">
              <a:buNone/>
            </a:pPr>
            <a:endParaRPr lang="en-US" sz="3200"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304627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a:solidFill>
                  <a:schemeClr val="accent1"/>
                </a:solidFill>
                <a:latin typeface="Times New Roman" pitchFamily="18" charset="0"/>
                <a:cs typeface="Times New Roman" pitchFamily="18" charset="0"/>
              </a:rPr>
              <a:t>Topography </a:t>
            </a:r>
            <a:r>
              <a:rPr lang="en-US" sz="4400" dirty="0">
                <a:latin typeface="Times New Roman" pitchFamily="18" charset="0"/>
                <a:cs typeface="Times New Roman" pitchFamily="18" charset="0"/>
              </a:rPr>
              <a:t>of mind/level of awareness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There are three levels of awareness.</a:t>
            </a:r>
          </a:p>
          <a:p>
            <a:r>
              <a:rPr lang="en-US" sz="3200" dirty="0">
                <a:latin typeface="Times New Roman" pitchFamily="18" charset="0"/>
                <a:cs typeface="Times New Roman" pitchFamily="18" charset="0"/>
              </a:rPr>
              <a:t>Consciousness </a:t>
            </a:r>
          </a:p>
          <a:p>
            <a:r>
              <a:rPr lang="en-US" sz="3200" dirty="0" err="1">
                <a:latin typeface="Times New Roman" pitchFamily="18" charset="0"/>
                <a:cs typeface="Times New Roman" pitchFamily="18" charset="0"/>
              </a:rPr>
              <a:t>Preconsciousness</a:t>
            </a:r>
            <a:r>
              <a:rPr lang="en-US" sz="3200" dirty="0">
                <a:latin typeface="Times New Roman" pitchFamily="18" charset="0"/>
                <a:cs typeface="Times New Roman" pitchFamily="18" charset="0"/>
              </a:rPr>
              <a:t> </a:t>
            </a:r>
          </a:p>
          <a:p>
            <a:r>
              <a:rPr lang="en-US" sz="3200" dirty="0" err="1">
                <a:latin typeface="Times New Roman" pitchFamily="18" charset="0"/>
                <a:cs typeface="Times New Roman" pitchFamily="18" charset="0"/>
              </a:rPr>
              <a:t>UnConsciousness</a:t>
            </a:r>
            <a:r>
              <a:rPr lang="en-US" sz="3200" dirty="0">
                <a:latin typeface="Times New Roman" pitchFamily="18" charset="0"/>
                <a:cs typeface="Times New Roman" pitchFamily="18" charset="0"/>
              </a:rPr>
              <a:t> </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0512475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Anal  stage (2-3)</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219201"/>
            <a:ext cx="8229600" cy="4906963"/>
          </a:xfrm>
        </p:spPr>
        <p:txBody>
          <a:bodyPr>
            <a:normAutofit/>
          </a:bodyPr>
          <a:lstStyle/>
          <a:p>
            <a:pPr algn="just">
              <a:buNone/>
            </a:pP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At this point, the major source of pleasure changes from the mouth to the anal region, and children obtain considerable pleasure from both retention and expulsion of feces</a:t>
            </a:r>
            <a:r>
              <a:rPr lang="en-US" sz="3200" dirty="0"/>
              <a:t>.</a:t>
            </a:r>
          </a:p>
          <a:p>
            <a:pPr algn="just">
              <a:buNone/>
            </a:pP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This is a period when the emphasis is on toilet training.</a:t>
            </a:r>
          </a:p>
          <a:p>
            <a:pPr algn="just"/>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446659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14401"/>
            <a:ext cx="8229600" cy="5211763"/>
          </a:xfrm>
        </p:spPr>
        <p:txBody>
          <a:bodyPr>
            <a:normAutofit/>
          </a:bodyPr>
          <a:lstStyle/>
          <a:p>
            <a:pPr algn="just"/>
            <a:r>
              <a:rPr lang="en-US" sz="3200" dirty="0">
                <a:latin typeface="Times New Roman" pitchFamily="18" charset="0"/>
                <a:cs typeface="Times New Roman" pitchFamily="18" charset="0"/>
              </a:rPr>
              <a:t>If toilet training is particularly demanding, fixation might occur.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Fixation during the anal stage might result in unusual rigidity, orderliness, </a:t>
            </a:r>
            <a:r>
              <a:rPr lang="en-US" sz="3200" dirty="0" smtClean="0">
                <a:latin typeface="Times New Roman" pitchFamily="18" charset="0"/>
                <a:cs typeface="Times New Roman" pitchFamily="18" charset="0"/>
              </a:rPr>
              <a:t>punctuality(Anal retentive and the other side extreme </a:t>
            </a:r>
            <a:r>
              <a:rPr lang="en-US" sz="3200" dirty="0">
                <a:latin typeface="Times New Roman" pitchFamily="18" charset="0"/>
                <a:cs typeface="Times New Roman" pitchFamily="18" charset="0"/>
              </a:rPr>
              <a:t>disorderliness or </a:t>
            </a:r>
            <a:r>
              <a:rPr lang="en-US" sz="3200" dirty="0" smtClean="0">
                <a:latin typeface="Times New Roman" pitchFamily="18" charset="0"/>
                <a:cs typeface="Times New Roman" pitchFamily="18" charset="0"/>
              </a:rPr>
              <a:t>sloppiness, messy(Anal expulsive) </a:t>
            </a:r>
            <a:r>
              <a:rPr lang="en-US" sz="3200" dirty="0">
                <a:latin typeface="Times New Roman" pitchFamily="18" charset="0"/>
                <a:cs typeface="Times New Roman" pitchFamily="18" charset="0"/>
              </a:rPr>
              <a:t>in adulthood. </a:t>
            </a:r>
          </a:p>
          <a:p>
            <a:endParaRPr lang="en-US" sz="3200" dirty="0"/>
          </a:p>
        </p:txBody>
      </p:sp>
    </p:spTree>
    <p:extLst>
      <p:ext uri="{BB962C8B-B14F-4D97-AF65-F5344CB8AC3E}">
        <p14:creationId xmlns:p14="http://schemas.microsoft.com/office/powerpoint/2010/main" val="11204073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229600" cy="1399032"/>
          </a:xfrm>
        </p:spPr>
        <p:txBody>
          <a:bodyPr>
            <a:normAutofit/>
          </a:bodyPr>
          <a:lstStyle/>
          <a:p>
            <a:pPr algn="ctr"/>
            <a:r>
              <a:rPr lang="en-US" sz="4400" dirty="0">
                <a:latin typeface="Times New Roman" pitchFamily="18" charset="0"/>
                <a:cs typeface="Times New Roman" pitchFamily="18" charset="0"/>
              </a:rPr>
              <a:t>Phallic stage (4-5)</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371601"/>
            <a:ext cx="8229600" cy="4754563"/>
          </a:xfrm>
        </p:spPr>
        <p:txBody>
          <a:bodyPr>
            <a:noAutofit/>
          </a:bodyPr>
          <a:lstStyle/>
          <a:p>
            <a:pPr algn="just"/>
            <a:r>
              <a:rPr lang="en-US" dirty="0" smtClean="0">
                <a:latin typeface="Times New Roman" pitchFamily="18" charset="0"/>
                <a:cs typeface="Times New Roman" pitchFamily="18" charset="0"/>
              </a:rPr>
              <a:t>At this point child’s primary source of pleasure is genitals and the pleasures derived from fondling them.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During this stage there are other important hurdles of personality development: </a:t>
            </a:r>
          </a:p>
          <a:p>
            <a:pPr marL="578358" indent="-514350" algn="just">
              <a:buNone/>
            </a:pPr>
            <a:r>
              <a:rPr lang="en-US" dirty="0" smtClean="0">
                <a:latin typeface="Times New Roman" pitchFamily="18" charset="0"/>
                <a:cs typeface="Times New Roman" pitchFamily="18" charset="0"/>
              </a:rPr>
              <a:t>1)	Oedipal conflict</a:t>
            </a:r>
          </a:p>
          <a:p>
            <a:pPr marL="578358" indent="-514350" algn="just">
              <a:buNone/>
            </a:pPr>
            <a:r>
              <a:rPr lang="en-US" dirty="0" smtClean="0">
                <a:latin typeface="Times New Roman" pitchFamily="18" charset="0"/>
                <a:cs typeface="Times New Roman" pitchFamily="18" charset="0"/>
              </a:rPr>
              <a:t>2)	Electra conflict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517768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18978"/>
            <a:ext cx="8229600" cy="5807186"/>
          </a:xfrm>
        </p:spPr>
        <p:txBody>
          <a:bodyPr>
            <a:noAutofit/>
          </a:bodyPr>
          <a:lstStyle/>
          <a:p>
            <a:pPr algn="just"/>
            <a:r>
              <a:rPr lang="en-US" sz="3200" i="1" dirty="0">
                <a:latin typeface="Times New Roman" pitchFamily="18" charset="0"/>
                <a:cs typeface="Times New Roman" pitchFamily="18" charset="0"/>
              </a:rPr>
              <a:t>“Oedipal conflict” </a:t>
            </a:r>
            <a:r>
              <a:rPr lang="en-US" sz="3200" dirty="0">
                <a:latin typeface="Times New Roman" pitchFamily="18" charset="0"/>
                <a:cs typeface="Times New Roman" pitchFamily="18" charset="0"/>
              </a:rPr>
              <a:t>at this time the male unconsciously begins to develop a sexual interest in his mother, starts to see his father as a </a:t>
            </a:r>
            <a:r>
              <a:rPr lang="en-US" sz="3200" dirty="0" smtClean="0">
                <a:latin typeface="Times New Roman" pitchFamily="18" charset="0"/>
                <a:cs typeface="Times New Roman" pitchFamily="18" charset="0"/>
              </a:rPr>
              <a:t>rival.</a:t>
            </a:r>
          </a:p>
          <a:p>
            <a:pPr algn="just"/>
            <a:r>
              <a:rPr lang="en-US" sz="3200" dirty="0" smtClean="0">
                <a:latin typeface="Times New Roman" pitchFamily="18" charset="0"/>
                <a:cs typeface="Times New Roman" pitchFamily="18" charset="0"/>
              </a:rPr>
              <a:t>Child </a:t>
            </a:r>
            <a:r>
              <a:rPr lang="en-US" sz="3200" dirty="0">
                <a:latin typeface="Times New Roman" pitchFamily="18" charset="0"/>
                <a:cs typeface="Times New Roman" pitchFamily="18" charset="0"/>
              </a:rPr>
              <a:t>represses his desires for his mother and identifies with his father. </a:t>
            </a:r>
            <a:r>
              <a:rPr lang="en-US" sz="3200" dirty="0">
                <a:latin typeface="Times New Roman" pitchFamily="18" charset="0"/>
                <a:cs typeface="Times New Roman" pitchFamily="18" charset="0"/>
              </a:rPr>
              <a:t>Identification is the process of wanting to be like another person as much as possible, imitating that person’s behavior and adopting similar beliefs and values. </a:t>
            </a:r>
          </a:p>
        </p:txBody>
      </p:sp>
    </p:spTree>
    <p:extLst>
      <p:ext uri="{BB962C8B-B14F-4D97-AF65-F5344CB8AC3E}">
        <p14:creationId xmlns:p14="http://schemas.microsoft.com/office/powerpoint/2010/main" val="18488223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1"/>
            <a:ext cx="8229600" cy="5592763"/>
          </a:xfrm>
        </p:spPr>
        <p:txBody>
          <a:bodyPr>
            <a:normAutofit/>
          </a:bodyPr>
          <a:lstStyle/>
          <a:p>
            <a:pPr algn="just"/>
            <a:r>
              <a:rPr lang="en-US" dirty="0" smtClean="0">
                <a:latin typeface="Times New Roman" pitchFamily="18" charset="0"/>
                <a:cs typeface="Times New Roman" pitchFamily="18" charset="0"/>
              </a:rPr>
              <a:t>“</a:t>
            </a:r>
            <a:r>
              <a:rPr lang="en-US" sz="3200" dirty="0">
                <a:latin typeface="Times New Roman" pitchFamily="18" charset="0"/>
                <a:cs typeface="Times New Roman" pitchFamily="18" charset="0"/>
              </a:rPr>
              <a:t>Electra conflict” girls begin to experience sexual arousal toward their fathers and feeling of hostility towards their mother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Like males, though, they find that they can resolve such unacceptable feelings by identifying with the same-sex parent (mother), behaving like her, and adopting her attitudes and values. In this way, a girl’s identification with her mother is completed.</a:t>
            </a: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5793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pPr algn="just"/>
            <a:r>
              <a:rPr lang="en-US" sz="3200" dirty="0">
                <a:latin typeface="Times New Roman" pitchFamily="18" charset="0"/>
                <a:cs typeface="Times New Roman" pitchFamily="18" charset="0"/>
              </a:rPr>
              <a:t>After resolving Oedipal and </a:t>
            </a:r>
            <a:r>
              <a:rPr lang="en-US" sz="3200" dirty="0" err="1">
                <a:latin typeface="Times New Roman" pitchFamily="18" charset="0"/>
                <a:cs typeface="Times New Roman" pitchFamily="18" charset="0"/>
              </a:rPr>
              <a:t>electra</a:t>
            </a:r>
            <a:r>
              <a:rPr lang="en-US" sz="3200" dirty="0">
                <a:latin typeface="Times New Roman" pitchFamily="18" charset="0"/>
                <a:cs typeface="Times New Roman" pitchFamily="18" charset="0"/>
              </a:rPr>
              <a:t> conflict Freudian theory assumes that both males and females move on to the next stage of development.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If difficulties arise during this period, however, all sorts of problems are thought to occur, including improper sex-role behavior and the failure to develop a conscience.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0180512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atin typeface="Times New Roman" pitchFamily="18" charset="0"/>
                <a:cs typeface="Times New Roman" pitchFamily="18" charset="0"/>
              </a:rPr>
              <a:t>Latency (6-12)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At this stage the child’s sexuality is largely suppressed and it becomes latent.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Important events during this latency stage center on expanding social contacts beyond the immediate family.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2399138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Times New Roman" pitchFamily="18" charset="0"/>
                <a:cs typeface="Times New Roman" pitchFamily="18" charset="0"/>
              </a:rPr>
              <a:t>Genital stage (Puberty onwards)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With puberty, the child progresses into the genital stage. </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Sexual urges reappear and focus on the genitals once again. At this point, sexual energy is normally channeled toward peers of the other sex, rather than toward oneself as in the phallic stage.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629192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0" y="-6950"/>
          <a:ext cx="9144000" cy="6743030"/>
        </p:xfrm>
        <a:graphic>
          <a:graphicData uri="http://schemas.openxmlformats.org/drawingml/2006/table">
            <a:tbl>
              <a:tblPr firstRow="1" bandRow="1">
                <a:tableStyleId>{5C22544A-7EE6-4342-B048-85BDC9FD1C3A}</a:tableStyleId>
              </a:tblPr>
              <a:tblGrid>
                <a:gridCol w="2286000"/>
                <a:gridCol w="2286000"/>
                <a:gridCol w="2286000"/>
                <a:gridCol w="2286000"/>
              </a:tblGrid>
              <a:tr h="1167059">
                <a:tc>
                  <a:txBody>
                    <a:bodyPr/>
                    <a:lstStyle/>
                    <a:p>
                      <a:r>
                        <a:rPr lang="en-US" sz="1800" b="1" kern="1200" baseline="0" dirty="0" smtClean="0">
                          <a:solidFill>
                            <a:schemeClr val="lt1"/>
                          </a:solidFill>
                          <a:latin typeface="+mn-lt"/>
                          <a:ea typeface="+mn-ea"/>
                          <a:cs typeface="+mn-cs"/>
                        </a:rPr>
                        <a:t>Stage</a:t>
                      </a:r>
                      <a:endParaRPr lang="en-US" dirty="0"/>
                    </a:p>
                  </a:txBody>
                  <a:tcPr/>
                </a:tc>
                <a:tc>
                  <a:txBody>
                    <a:bodyPr/>
                    <a:lstStyle/>
                    <a:p>
                      <a:r>
                        <a:rPr lang="en-US" sz="1800" b="1" kern="1200" baseline="0" dirty="0" smtClean="0">
                          <a:solidFill>
                            <a:schemeClr val="lt1"/>
                          </a:solidFill>
                          <a:latin typeface="+mn-lt"/>
                          <a:ea typeface="+mn-ea"/>
                          <a:cs typeface="+mn-cs"/>
                        </a:rPr>
                        <a:t>Approximate Ages</a:t>
                      </a:r>
                      <a:endParaRPr lang="en-US" dirty="0"/>
                    </a:p>
                  </a:txBody>
                  <a:tcPr/>
                </a:tc>
                <a:tc>
                  <a:txBody>
                    <a:bodyPr/>
                    <a:lstStyle/>
                    <a:p>
                      <a:r>
                        <a:rPr lang="en-US" sz="1800" b="1" kern="1200" baseline="0" dirty="0" smtClean="0">
                          <a:solidFill>
                            <a:schemeClr val="lt1"/>
                          </a:solidFill>
                          <a:latin typeface="+mn-lt"/>
                          <a:ea typeface="+mn-ea"/>
                          <a:cs typeface="+mn-cs"/>
                        </a:rPr>
                        <a:t>Erotic Focus</a:t>
                      </a:r>
                      <a:endParaRPr lang="en-US" dirty="0"/>
                    </a:p>
                  </a:txBody>
                  <a:tcPr/>
                </a:tc>
                <a:tc>
                  <a:txBody>
                    <a:bodyPr/>
                    <a:lstStyle/>
                    <a:p>
                      <a:r>
                        <a:rPr lang="en-US" sz="1800" b="1" kern="1200" baseline="0" dirty="0" smtClean="0">
                          <a:solidFill>
                            <a:schemeClr val="lt1"/>
                          </a:solidFill>
                          <a:latin typeface="+mn-lt"/>
                          <a:ea typeface="+mn-ea"/>
                          <a:cs typeface="+mn-cs"/>
                        </a:rPr>
                        <a:t>Key Tasks and Experiences</a:t>
                      </a:r>
                      <a:endParaRPr lang="en-US" dirty="0"/>
                    </a:p>
                  </a:txBody>
                  <a:tcPr/>
                </a:tc>
              </a:tr>
              <a:tr h="781697">
                <a:tc>
                  <a:txBody>
                    <a:bodyPr/>
                    <a:lstStyle/>
                    <a:p>
                      <a:r>
                        <a:rPr lang="en-US" sz="2000" kern="1200" baseline="0" dirty="0" smtClean="0">
                          <a:solidFill>
                            <a:schemeClr val="dk1"/>
                          </a:solidFill>
                          <a:latin typeface="Times New Roman" pitchFamily="18" charset="0"/>
                          <a:ea typeface="+mn-ea"/>
                          <a:cs typeface="Times New Roman" pitchFamily="18" charset="0"/>
                        </a:rPr>
                        <a:t>Oral</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0-1</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Mouth (sucking, biting)</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bg1"/>
                          </a:solidFill>
                          <a:latin typeface="Times New Roman" pitchFamily="18" charset="0"/>
                          <a:ea typeface="+mn-ea"/>
                          <a:cs typeface="Times New Roman" pitchFamily="18" charset="0"/>
                        </a:rPr>
                        <a:t>feeding</a:t>
                      </a:r>
                      <a:endParaRPr lang="en-US" sz="2000" dirty="0">
                        <a:latin typeface="Times New Roman" pitchFamily="18" charset="0"/>
                        <a:cs typeface="Times New Roman" pitchFamily="18" charset="0"/>
                      </a:endParaRPr>
                    </a:p>
                  </a:txBody>
                  <a:tcPr/>
                </a:tc>
              </a:tr>
              <a:tr h="781697">
                <a:tc>
                  <a:txBody>
                    <a:bodyPr/>
                    <a:lstStyle/>
                    <a:p>
                      <a:r>
                        <a:rPr lang="en-US" sz="2000" kern="1200" baseline="0" dirty="0" smtClean="0">
                          <a:solidFill>
                            <a:schemeClr val="dk1"/>
                          </a:solidFill>
                          <a:latin typeface="Times New Roman" pitchFamily="18" charset="0"/>
                          <a:ea typeface="+mn-ea"/>
                          <a:cs typeface="Times New Roman" pitchFamily="18" charset="0"/>
                        </a:rPr>
                        <a:t>Anal</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2–3</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Anus (expelling or retaining feces)</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Toilet training</a:t>
                      </a:r>
                      <a:endParaRPr lang="en-US" sz="2000" dirty="0">
                        <a:latin typeface="Times New Roman" pitchFamily="18" charset="0"/>
                        <a:cs typeface="Times New Roman" pitchFamily="18" charset="0"/>
                      </a:endParaRPr>
                    </a:p>
                  </a:txBody>
                  <a:tcPr/>
                </a:tc>
              </a:tr>
              <a:tr h="1216022">
                <a:tc>
                  <a:txBody>
                    <a:bodyPr/>
                    <a:lstStyle/>
                    <a:p>
                      <a:r>
                        <a:rPr lang="en-US" sz="2000" kern="1200" baseline="0" dirty="0" smtClean="0">
                          <a:solidFill>
                            <a:schemeClr val="dk1"/>
                          </a:solidFill>
                          <a:latin typeface="Times New Roman" pitchFamily="18" charset="0"/>
                          <a:ea typeface="+mn-ea"/>
                          <a:cs typeface="Times New Roman" pitchFamily="18" charset="0"/>
                        </a:rPr>
                        <a:t>Phallic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4-5</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Genitals (masturbating)</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Identifying with adult role models;</a:t>
                      </a:r>
                    </a:p>
                    <a:p>
                      <a:r>
                        <a:rPr lang="en-US" sz="2000" kern="1200" baseline="0" dirty="0" smtClean="0">
                          <a:solidFill>
                            <a:schemeClr val="dk1"/>
                          </a:solidFill>
                          <a:latin typeface="Times New Roman" pitchFamily="18" charset="0"/>
                          <a:ea typeface="+mn-ea"/>
                          <a:cs typeface="Times New Roman" pitchFamily="18" charset="0"/>
                        </a:rPr>
                        <a:t>coping with Oedipal and </a:t>
                      </a:r>
                      <a:r>
                        <a:rPr lang="en-US" sz="2000" kern="1200" baseline="0" dirty="0" err="1" smtClean="0">
                          <a:solidFill>
                            <a:schemeClr val="dk1"/>
                          </a:solidFill>
                          <a:latin typeface="Times New Roman" pitchFamily="18" charset="0"/>
                          <a:ea typeface="+mn-ea"/>
                          <a:cs typeface="Times New Roman" pitchFamily="18" charset="0"/>
                        </a:rPr>
                        <a:t>electra</a:t>
                      </a:r>
                      <a:r>
                        <a:rPr lang="en-US" sz="2000" kern="1200" baseline="0" dirty="0" smtClean="0">
                          <a:solidFill>
                            <a:schemeClr val="dk1"/>
                          </a:solidFill>
                          <a:latin typeface="Times New Roman" pitchFamily="18" charset="0"/>
                          <a:ea typeface="+mn-ea"/>
                          <a:cs typeface="Times New Roman" pitchFamily="18" charset="0"/>
                        </a:rPr>
                        <a:t> complex</a:t>
                      </a:r>
                      <a:endParaRPr lang="en-US" sz="2000" dirty="0">
                        <a:latin typeface="Times New Roman" pitchFamily="18" charset="0"/>
                        <a:cs typeface="Times New Roman" pitchFamily="18" charset="0"/>
                      </a:endParaRPr>
                    </a:p>
                  </a:txBody>
                  <a:tcPr/>
                </a:tc>
              </a:tr>
              <a:tr h="781697">
                <a:tc>
                  <a:txBody>
                    <a:bodyPr/>
                    <a:lstStyle/>
                    <a:p>
                      <a:r>
                        <a:rPr lang="en-US" sz="2000" kern="1200" baseline="0" dirty="0" smtClean="0">
                          <a:solidFill>
                            <a:schemeClr val="dk1"/>
                          </a:solidFill>
                          <a:latin typeface="Times New Roman" pitchFamily="18" charset="0"/>
                          <a:ea typeface="+mn-ea"/>
                          <a:cs typeface="Times New Roman" pitchFamily="18" charset="0"/>
                        </a:rPr>
                        <a:t>Latency</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6–12</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None (sexually repressed)</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Expanding social contacts</a:t>
                      </a:r>
                      <a:endParaRPr lang="en-US" sz="2000" dirty="0">
                        <a:latin typeface="Times New Roman" pitchFamily="18" charset="0"/>
                        <a:cs typeface="Times New Roman" pitchFamily="18" charset="0"/>
                      </a:endParaRPr>
                    </a:p>
                  </a:txBody>
                  <a:tcPr/>
                </a:tc>
              </a:tr>
              <a:tr h="1444026">
                <a:tc>
                  <a:txBody>
                    <a:bodyPr/>
                    <a:lstStyle/>
                    <a:p>
                      <a:r>
                        <a:rPr lang="en-US" sz="2000" kern="1200" baseline="0" dirty="0" smtClean="0">
                          <a:solidFill>
                            <a:schemeClr val="dk1"/>
                          </a:solidFill>
                          <a:latin typeface="Times New Roman" pitchFamily="18" charset="0"/>
                          <a:ea typeface="+mn-ea"/>
                          <a:cs typeface="Times New Roman" pitchFamily="18" charset="0"/>
                        </a:rPr>
                        <a:t>Genital</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Puberty onward</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Genitals (being sexually intimate)</a:t>
                      </a:r>
                      <a:endParaRPr lang="en-US" sz="2000" dirty="0">
                        <a:latin typeface="Times New Roman" pitchFamily="18" charset="0"/>
                        <a:cs typeface="Times New Roman" pitchFamily="18" charset="0"/>
                      </a:endParaRPr>
                    </a:p>
                  </a:txBody>
                  <a:tcPr/>
                </a:tc>
                <a:tc>
                  <a:txBody>
                    <a:bodyPr/>
                    <a:lstStyle/>
                    <a:p>
                      <a:r>
                        <a:rPr lang="en-US" sz="2000" kern="1200" baseline="0" dirty="0" smtClean="0">
                          <a:solidFill>
                            <a:schemeClr val="dk1"/>
                          </a:solidFill>
                          <a:latin typeface="Times New Roman" pitchFamily="18" charset="0"/>
                          <a:ea typeface="+mn-ea"/>
                          <a:cs typeface="Times New Roman" pitchFamily="18" charset="0"/>
                        </a:rPr>
                        <a:t>Establishing intimate relationships; contributing to society through working.</a:t>
                      </a:r>
                      <a:endParaRPr lang="en-US"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57930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sz="4400" dirty="0">
                <a:latin typeface="Times New Roman" pitchFamily="18" charset="0"/>
                <a:cs typeface="Times New Roman" pitchFamily="18" charset="0"/>
              </a:rPr>
              <a:t>Consciousness</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200" dirty="0">
                <a:latin typeface="Times New Roman" pitchFamily="18" charset="0"/>
                <a:cs typeface="Times New Roman" pitchFamily="18" charset="0"/>
              </a:rPr>
              <a:t>The conscious consists of whatever one is aware of at a particular point in time.</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For example, at this moment your conscious may include the train of thought in this text and a dim awareness in the back of your mind that your eyes are getting tired and you’re beginning to get hungry.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10251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027906"/>
          </a:xfrm>
        </p:spPr>
        <p:txBody>
          <a:bodyPr>
            <a:normAutofit/>
          </a:bodyPr>
          <a:lstStyle/>
          <a:p>
            <a:pPr algn="ctr"/>
            <a:r>
              <a:rPr lang="en-US" sz="4400" dirty="0" err="1">
                <a:latin typeface="Times New Roman" pitchFamily="18" charset="0"/>
                <a:cs typeface="Times New Roman" pitchFamily="18" charset="0"/>
              </a:rPr>
              <a:t>Preconsciousness</a:t>
            </a:r>
            <a:r>
              <a:rPr lang="en-US" sz="4400" dirty="0">
                <a:latin typeface="Times New Roman" pitchFamily="18" charset="0"/>
                <a:cs typeface="Times New Roman" pitchFamily="18" charset="0"/>
              </a:rPr>
              <a:t>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295401"/>
            <a:ext cx="8229600" cy="4830763"/>
          </a:xfrm>
        </p:spPr>
        <p:txBody>
          <a:bodyPr>
            <a:normAutofit fontScale="92500" lnSpcReduction="10000"/>
          </a:bodyPr>
          <a:lstStyle/>
          <a:p>
            <a:pPr algn="just"/>
            <a:r>
              <a:rPr lang="en-US" sz="3500" dirty="0">
                <a:latin typeface="Times New Roman" pitchFamily="18" charset="0"/>
                <a:cs typeface="Times New Roman" pitchFamily="18" charset="0"/>
              </a:rPr>
              <a:t>The preconscious contains material just beneath the surface of awareness that can easily be retrieved. </a:t>
            </a:r>
          </a:p>
          <a:p>
            <a:pPr algn="just"/>
            <a:endParaRPr lang="en-US" sz="3500" dirty="0">
              <a:latin typeface="Times New Roman" pitchFamily="18" charset="0"/>
              <a:cs typeface="Times New Roman" pitchFamily="18" charset="0"/>
            </a:endParaRPr>
          </a:p>
          <a:p>
            <a:pPr algn="just"/>
            <a:r>
              <a:rPr lang="en-US" sz="3500" dirty="0">
                <a:latin typeface="Times New Roman" pitchFamily="18" charset="0"/>
                <a:cs typeface="Times New Roman" pitchFamily="18" charset="0"/>
              </a:rPr>
              <a:t>Example</a:t>
            </a:r>
          </a:p>
          <a:p>
            <a:pPr algn="just"/>
            <a:r>
              <a:rPr lang="en-US" sz="3500" dirty="0">
                <a:latin typeface="Times New Roman" pitchFamily="18" charset="0"/>
                <a:cs typeface="Times New Roman" pitchFamily="18" charset="0"/>
              </a:rPr>
              <a:t>your middle name, what you had for supper last night, or an argument you had with a friend yesterday. which contains material that is not threatening and is easily brought to mind, such as the knowledge that 2 + 2 = 4</a:t>
            </a:r>
          </a:p>
          <a:p>
            <a:endParaRPr lang="en-US" dirty="0"/>
          </a:p>
        </p:txBody>
      </p:sp>
    </p:spTree>
    <p:extLst>
      <p:ext uri="{BB962C8B-B14F-4D97-AF65-F5344CB8AC3E}">
        <p14:creationId xmlns:p14="http://schemas.microsoft.com/office/powerpoint/2010/main" val="730043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rmAutofit/>
          </a:bodyPr>
          <a:lstStyle/>
          <a:p>
            <a:pPr algn="ctr"/>
            <a:r>
              <a:rPr lang="en-US" sz="4400" dirty="0">
                <a:latin typeface="Times New Roman" pitchFamily="18" charset="0"/>
                <a:cs typeface="Times New Roman" pitchFamily="18" charset="0"/>
              </a:rPr>
              <a:t>Unconsciousness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1981200" y="1295401"/>
            <a:ext cx="8229600" cy="4830763"/>
          </a:xfrm>
        </p:spPr>
        <p:txBody>
          <a:bodyPr>
            <a:noAutofit/>
          </a:bodyPr>
          <a:lstStyle/>
          <a:p>
            <a:pPr algn="just"/>
            <a:r>
              <a:rPr lang="en-US" sz="3200" dirty="0">
                <a:latin typeface="Times New Roman" pitchFamily="18" charset="0"/>
                <a:cs typeface="Times New Roman" pitchFamily="18" charset="0"/>
              </a:rPr>
              <a:t>The unconscious contains thoughts, memories, and desires that are well below the surface of conscious awareness but that nonetheless exert great influence on behavior.</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Examples</a:t>
            </a:r>
          </a:p>
          <a:p>
            <a:pPr algn="just"/>
            <a:r>
              <a:rPr lang="en-US" sz="3200" dirty="0">
                <a:latin typeface="Times New Roman" pitchFamily="18" charset="0"/>
                <a:cs typeface="Times New Roman" pitchFamily="18" charset="0"/>
              </a:rPr>
              <a:t>Material that might be found in your unconscious include a forgotten trauma from childhood hidden feelings of hostility toward a parent, and repressed sexual desires.</a:t>
            </a:r>
          </a:p>
          <a:p>
            <a:pPr algn="just"/>
            <a:endParaRPr lang="en-US" sz="3200" dirty="0"/>
          </a:p>
        </p:txBody>
      </p:sp>
    </p:spTree>
    <p:extLst>
      <p:ext uri="{BB962C8B-B14F-4D97-AF65-F5344CB8AC3E}">
        <p14:creationId xmlns:p14="http://schemas.microsoft.com/office/powerpoint/2010/main" val="197910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So, deeper in the unconscious are instinctual drives—the wishes, desires, demands, and needs that are hidden from conscious awareness because of the conflicts and pain they would cause if they were part of our everyday lives.</a:t>
            </a:r>
          </a:p>
        </p:txBody>
      </p:sp>
    </p:spTree>
    <p:extLst>
      <p:ext uri="{BB962C8B-B14F-4D97-AF65-F5344CB8AC3E}">
        <p14:creationId xmlns:p14="http://schemas.microsoft.com/office/powerpoint/2010/main" val="568485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14401"/>
            <a:ext cx="8229600" cy="5211763"/>
          </a:xfrm>
        </p:spPr>
        <p:txBody>
          <a:bodyPr>
            <a:normAutofit/>
          </a:bodyPr>
          <a:lstStyle/>
          <a:p>
            <a:pPr algn="just"/>
            <a:r>
              <a:rPr lang="en-US" sz="3200" dirty="0">
                <a:latin typeface="Times New Roman" pitchFamily="18" charset="0"/>
                <a:cs typeface="Times New Roman" pitchFamily="18" charset="0"/>
              </a:rPr>
              <a:t>Freud’s conception of the mind is often compared to an iceberg that has most of its mass hidden beneath the water’s surface.</a:t>
            </a:r>
          </a:p>
          <a:p>
            <a:pPr algn="just"/>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He believed that the unconscious (the mass below the surface) is much larger than the conscious or preconscious.</a:t>
            </a:r>
          </a:p>
          <a:p>
            <a:endParaRPr lang="en-US" dirty="0"/>
          </a:p>
        </p:txBody>
      </p:sp>
    </p:spTree>
    <p:extLst>
      <p:ext uri="{BB962C8B-B14F-4D97-AF65-F5344CB8AC3E}">
        <p14:creationId xmlns:p14="http://schemas.microsoft.com/office/powerpoint/2010/main" val="19089652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11</TotalTime>
  <Words>2152</Words>
  <Application>Microsoft Office PowerPoint</Application>
  <PresentationFormat>Widescreen</PresentationFormat>
  <Paragraphs>213</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Rockwell</vt:lpstr>
      <vt:lpstr>Rockwell Condensed</vt:lpstr>
      <vt:lpstr>Times New Roman</vt:lpstr>
      <vt:lpstr>Wingdings</vt:lpstr>
      <vt:lpstr>Wood Type</vt:lpstr>
      <vt:lpstr>Human Development </vt:lpstr>
      <vt:lpstr>Psychodynamic approaches</vt:lpstr>
      <vt:lpstr>Psychoanalytic theory</vt:lpstr>
      <vt:lpstr>Topography of mind/level of awareness</vt:lpstr>
      <vt:lpstr> Consciousness</vt:lpstr>
      <vt:lpstr>Preconsciousness </vt:lpstr>
      <vt:lpstr>Unconsciousness </vt:lpstr>
      <vt:lpstr>PowerPoint Presentation</vt:lpstr>
      <vt:lpstr>PowerPoint Presentation</vt:lpstr>
      <vt:lpstr>Structure of personality</vt:lpstr>
      <vt:lpstr>Id</vt:lpstr>
      <vt:lpstr>Ego </vt:lpstr>
      <vt:lpstr>PowerPoint Presentation</vt:lpstr>
      <vt:lpstr>Super ego </vt:lpstr>
      <vt:lpstr>PowerPoint Presentation</vt:lpstr>
      <vt:lpstr>PowerPoint Presentation</vt:lpstr>
      <vt:lpstr>PowerPoint Presentation</vt:lpstr>
      <vt:lpstr>PowerPoint Presentation</vt:lpstr>
      <vt:lpstr>Anxiety and Defense Mechanism</vt:lpstr>
      <vt:lpstr>PowerPoint Presentation</vt:lpstr>
      <vt:lpstr>Repression</vt:lpstr>
      <vt:lpstr>PowerPoint Presentation</vt:lpstr>
      <vt:lpstr>PowerPoint Presentation</vt:lpstr>
      <vt:lpstr>Regression </vt:lpstr>
      <vt:lpstr>PowerPoint Presentation</vt:lpstr>
      <vt:lpstr>Reaction formation</vt:lpstr>
      <vt:lpstr>PowerPoint Presentation</vt:lpstr>
      <vt:lpstr>Rationalization</vt:lpstr>
      <vt:lpstr>Projection</vt:lpstr>
      <vt:lpstr>Displacement </vt:lpstr>
      <vt:lpstr>PowerPoint Presentation</vt:lpstr>
      <vt:lpstr>Identification</vt:lpstr>
      <vt:lpstr>Sublimation </vt:lpstr>
      <vt:lpstr>Denial </vt:lpstr>
      <vt:lpstr>Freud’s Theory of Psychosexual Development </vt:lpstr>
      <vt:lpstr>PowerPoint Presentation</vt:lpstr>
      <vt:lpstr>PowerPoint Presentation</vt:lpstr>
      <vt:lpstr>Oral stage (0-1)</vt:lpstr>
      <vt:lpstr>PowerPoint Presentation</vt:lpstr>
      <vt:lpstr>Anal  stage (2-3)</vt:lpstr>
      <vt:lpstr>PowerPoint Presentation</vt:lpstr>
      <vt:lpstr>Phallic stage (4-5)</vt:lpstr>
      <vt:lpstr>PowerPoint Presentation</vt:lpstr>
      <vt:lpstr>PowerPoint Presentation</vt:lpstr>
      <vt:lpstr>PowerPoint Presentation</vt:lpstr>
      <vt:lpstr>Latency (6-12) </vt:lpstr>
      <vt:lpstr>Genital stage (Puberty onwards)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G</dc:creator>
  <cp:lastModifiedBy>Ali G</cp:lastModifiedBy>
  <cp:revision>3</cp:revision>
  <dcterms:created xsi:type="dcterms:W3CDTF">2020-03-19T05:03:11Z</dcterms:created>
  <dcterms:modified xsi:type="dcterms:W3CDTF">2020-03-19T05:14:28Z</dcterms:modified>
</cp:coreProperties>
</file>