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57" r:id="rId3"/>
    <p:sldId id="293" r:id="rId4"/>
    <p:sldId id="258" r:id="rId5"/>
    <p:sldId id="295" r:id="rId6"/>
    <p:sldId id="296" r:id="rId7"/>
    <p:sldId id="297" r:id="rId8"/>
    <p:sldId id="299" r:id="rId9"/>
    <p:sldId id="309" r:id="rId10"/>
    <p:sldId id="310" r:id="rId11"/>
    <p:sldId id="300" r:id="rId12"/>
    <p:sldId id="301" r:id="rId13"/>
    <p:sldId id="302" r:id="rId14"/>
    <p:sldId id="303" r:id="rId15"/>
    <p:sldId id="304" r:id="rId16"/>
    <p:sldId id="305" r:id="rId17"/>
    <p:sldId id="306" r:id="rId18"/>
    <p:sldId id="263" r:id="rId19"/>
    <p:sldId id="294" r:id="rId20"/>
    <p:sldId id="265" r:id="rId21"/>
    <p:sldId id="290" r:id="rId22"/>
    <p:sldId id="291" r:id="rId23"/>
    <p:sldId id="266" r:id="rId24"/>
    <p:sldId id="267" r:id="rId25"/>
    <p:sldId id="268" r:id="rId26"/>
    <p:sldId id="269" r:id="rId27"/>
    <p:sldId id="270"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7" r:id="rId43"/>
    <p:sldId id="288" r:id="rId44"/>
    <p:sldId id="289" r:id="rId45"/>
    <p:sldId id="307" r:id="rId46"/>
    <p:sldId id="308"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90" d="100"/>
          <a:sy n="90" d="100"/>
        </p:scale>
        <p:origin x="-59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presProps" Target="presProps.xml" /><Relationship Id="rId8" Type="http://schemas.openxmlformats.org/officeDocument/2006/relationships/slide" Target="slides/slide7.xml" /><Relationship Id="rId51"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311154" y="2708476"/>
            <a:ext cx="4417807"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6311154" y="4421081"/>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9AB3A824-1A51-4B26-AD58-A6D8E14F6C04}" type="datetimeFigureOut">
              <a:rPr lang="en-US" smtClean="0"/>
              <a:t>12/4/2020</a:t>
            </a:fld>
            <a:endParaRPr lang="en-US" dirty="0"/>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7071360" y="5719967"/>
            <a:ext cx="3775456" cy="365125"/>
          </a:xfrm>
        </p:spPr>
        <p:txBody>
          <a:bodyPr>
            <a:normAutofit/>
          </a:bodyPr>
          <a:lstStyle>
            <a:lvl1pPr>
              <a:defRPr>
                <a:solidFill>
                  <a:schemeClr val="accent1"/>
                </a:solidFill>
              </a:defRPr>
            </a:lvl1pPr>
          </a:lstStyle>
          <a:p>
            <a:r>
              <a:rPr lang="en-US"/>
              <a:t>
              </a:t>
            </a:r>
            <a:endParaRPr lang="en-US" dirty="0"/>
          </a:p>
        </p:txBody>
      </p:sp>
      <p:sp>
        <p:nvSpPr>
          <p:cNvPr id="6" name="Slide Number Placeholder 5"/>
          <p:cNvSpPr>
            <a:spLocks noGrp="1"/>
          </p:cNvSpPr>
          <p:nvPr>
            <p:ph type="sldNum" sz="quarter" idx="12"/>
          </p:nvPr>
        </p:nvSpPr>
        <p:spPr>
          <a:xfrm>
            <a:off x="6198795" y="5719967"/>
            <a:ext cx="858221" cy="365125"/>
          </a:xfrm>
        </p:spPr>
        <p:txBody>
          <a:bodyPr/>
          <a:lstStyle>
            <a:lvl1pPr>
              <a:defRPr>
                <a:solidFill>
                  <a:schemeClr val="accent1"/>
                </a:solidFill>
              </a:defRPr>
            </a:lvl1pPr>
          </a:lstStyle>
          <a:p>
            <a:fld id="{6D22F896-40B5-4ADD-8801-0D06FADFA095}" type="slidenum">
              <a:rPr lang="en-US" smtClean="0"/>
              <a:t>‹#›</a:t>
            </a:fld>
            <a:endParaRPr lang="en-US" dirty="0"/>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57E33E-8B18-4087-B112-809917729534}" type="datetimeFigureOut">
              <a:rPr lang="en-US" smtClean="0"/>
              <a:t>12/4/2020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1030147"/>
            <a:ext cx="1979271"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404395" y="1030147"/>
            <a:ext cx="7231605"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FFE419-2371-464F-8239-3959401C3561}" type="datetimeFigureOut">
              <a:rPr lang="en-US" smtClean="0"/>
              <a:t>12/4/2020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12/4/2020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78194" y="2900830"/>
            <a:ext cx="8849957"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678194" y="4267201"/>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12/4/2020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CA954B2F-12DE-47F5-8894-472B206D2E1E}" type="datetimeFigureOut">
              <a:rPr lang="en-US" smtClean="0"/>
              <a:t>12/4/2020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9" name="Content Placeholder 8"/>
          <p:cNvSpPr>
            <a:spLocks noGrp="1"/>
          </p:cNvSpPr>
          <p:nvPr>
            <p:ph sz="quarter" idx="13"/>
          </p:nvPr>
        </p:nvSpPr>
        <p:spPr>
          <a:xfrm>
            <a:off x="1389888" y="2313432"/>
            <a:ext cx="4559808"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6193536" y="2313431"/>
            <a:ext cx="4559808"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82815"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88961"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82450"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36"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12/4/2020</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AF3416-4057-4DAA-829D-4CA07428D088}" type="datetimeFigureOut">
              <a:rPr lang="en-US" smtClean="0"/>
              <a:t>12/4/2020</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12/4/2020</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7D525BB-DA17-4BA0-B3C8-3AC3ABC827E6}" type="datetimeFigureOut">
              <a:rPr lang="en-US" smtClean="0"/>
              <a:t>12/4/2020</a:t>
            </a:fld>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58" name="Rectangle 57"/>
          <p:cNvSpPr/>
          <p:nvPr/>
        </p:nvSpPr>
        <p:spPr>
          <a:xfrm>
            <a:off x="1207429" y="601884"/>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27859"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r>
              <a:rPr lang="en-US"/>
              <a:t>
              </a:t>
            </a:r>
            <a:endParaRPr lang="en-US" dirty="0"/>
          </a:p>
        </p:txBody>
      </p:sp>
      <p:sp>
        <p:nvSpPr>
          <p:cNvPr id="2" name="Title 1"/>
          <p:cNvSpPr>
            <a:spLocks noGrp="1"/>
          </p:cNvSpPr>
          <p:nvPr>
            <p:ph type="title"/>
          </p:nvPr>
        </p:nvSpPr>
        <p:spPr>
          <a:xfrm>
            <a:off x="6319777" y="2657435"/>
            <a:ext cx="4406096"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6315456"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207429" y="601884"/>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340278"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312841" y="4133089"/>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12/4/2020</a:t>
            </a:fld>
            <a:endParaRPr lang="en-US" dirty="0"/>
          </a:p>
        </p:txBody>
      </p:sp>
      <p:sp>
        <p:nvSpPr>
          <p:cNvPr id="6" name="Footer Placeholder 5"/>
          <p:cNvSpPr>
            <a:spLocks noGrp="1"/>
          </p:cNvSpPr>
          <p:nvPr>
            <p:ph type="ftr" sz="quarter" idx="11"/>
          </p:nvPr>
        </p:nvSpPr>
        <p:spPr>
          <a:xfrm>
            <a:off x="6188597" y="5724836"/>
            <a:ext cx="4658219" cy="365125"/>
          </a:xfrm>
        </p:spPr>
        <p:txBody>
          <a:bodyPr>
            <a:normAutofit/>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609600" y="333488"/>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391323" y="2323652"/>
            <a:ext cx="9036423"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3CBC1C18-307B-4F68-A007-B5B542270E8D}" type="datetimeFigureOut">
              <a:rPr lang="en-US" smtClean="0"/>
              <a:t>12/4/2020</a:t>
            </a:fld>
            <a:endParaRPr lang="en-US" dirty="0"/>
          </a:p>
        </p:txBody>
      </p:sp>
      <p:sp>
        <p:nvSpPr>
          <p:cNvPr id="5" name="Footer Placeholder 4"/>
          <p:cNvSpPr>
            <a:spLocks noGrp="1"/>
          </p:cNvSpPr>
          <p:nvPr>
            <p:ph type="ftr" sz="quarter" idx="3"/>
          </p:nvPr>
        </p:nvSpPr>
        <p:spPr>
          <a:xfrm>
            <a:off x="6188597" y="5852161"/>
            <a:ext cx="4669536" cy="365125"/>
          </a:xfrm>
          <a:prstGeom prst="rect">
            <a:avLst/>
          </a:prstGeom>
        </p:spPr>
        <p:txBody>
          <a:bodyPr vert="horz" lIns="91440" tIns="45720" rIns="91440" bIns="45720" rtlCol="0" anchor="ctr"/>
          <a:lstStyle>
            <a:lvl1pPr algn="r">
              <a:defRPr sz="1200">
                <a:solidFill>
                  <a:schemeClr val="accent1"/>
                </a:solidFill>
              </a:defRPr>
            </a:lvl1pPr>
          </a:lstStyle>
          <a:p>
            <a:r>
              <a:rPr lang="en-US"/>
              <a:t>
              </a:t>
            </a:r>
            <a:endParaRPr lang="en-US" dirty="0"/>
          </a:p>
        </p:txBody>
      </p:sp>
      <p:sp>
        <p:nvSpPr>
          <p:cNvPr id="6" name="Slide Number Placeholder 5"/>
          <p:cNvSpPr>
            <a:spLocks noGrp="1"/>
          </p:cNvSpPr>
          <p:nvPr>
            <p:ph type="sldNum" sz="quarter" idx="4"/>
          </p:nvPr>
        </p:nvSpPr>
        <p:spPr>
          <a:xfrm>
            <a:off x="6198795" y="224492"/>
            <a:ext cx="1776208" cy="365125"/>
          </a:xfrm>
          <a:prstGeom prst="rect">
            <a:avLst/>
          </a:prstGeom>
        </p:spPr>
        <p:txBody>
          <a:bodyPr vert="horz" lIns="91440" tIns="45720" rIns="91440" bIns="45720" rtlCol="0" anchor="ctr"/>
          <a:lstStyle>
            <a:lvl1pPr algn="l">
              <a:defRPr sz="1200">
                <a:solidFill>
                  <a:srgbClr val="FEFEFE"/>
                </a:solidFill>
              </a:defRPr>
            </a:lvl1pPr>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22693-A851-C84A-AC91-83889F535322}"/>
              </a:ext>
            </a:extLst>
          </p:cNvPr>
          <p:cNvSpPr>
            <a:spLocks noGrp="1"/>
          </p:cNvSpPr>
          <p:nvPr>
            <p:ph type="ctrTitle"/>
          </p:nvPr>
        </p:nvSpPr>
        <p:spPr>
          <a:xfrm>
            <a:off x="685800" y="3124200"/>
            <a:ext cx="5518066" cy="2268559"/>
          </a:xfrm>
        </p:spPr>
        <p:txBody>
          <a:bodyPr>
            <a:noAutofit/>
          </a:bodyPr>
          <a:lstStyle/>
          <a:p>
            <a:pPr marL="0" marR="0" algn="ctr">
              <a:lnSpc>
                <a:spcPct val="115000"/>
              </a:lnSpc>
              <a:spcBef>
                <a:spcPts val="0"/>
              </a:spcBef>
              <a:spcAft>
                <a:spcPts val="1000"/>
              </a:spcAft>
            </a:pPr>
            <a:r>
              <a:rPr lang="en-US" sz="2000" b="1" dirty="0">
                <a:solidFill>
                  <a:schemeClr val="bg1"/>
                </a:solidFill>
                <a:latin typeface="Times New Roman"/>
                <a:ea typeface="Calibri"/>
                <a:cs typeface="SimSun"/>
              </a:rPr>
              <a:t> </a:t>
            </a:r>
            <a:br>
              <a:rPr lang="en-US" sz="2000" dirty="0">
                <a:solidFill>
                  <a:schemeClr val="bg1"/>
                </a:solidFill>
                <a:latin typeface="Calibri"/>
                <a:ea typeface="Calibri"/>
                <a:cs typeface="SimSun"/>
              </a:rPr>
            </a:br>
            <a:r>
              <a:rPr lang="en-US" sz="2000" b="1" dirty="0">
                <a:solidFill>
                  <a:schemeClr val="bg1"/>
                </a:solidFill>
                <a:latin typeface="Times New Roman"/>
                <a:ea typeface="Calibri"/>
                <a:cs typeface="SimSun"/>
              </a:rPr>
              <a:t>Submitted to</a:t>
            </a:r>
            <a:br>
              <a:rPr lang="en-US" sz="2000" dirty="0">
                <a:solidFill>
                  <a:schemeClr val="bg1"/>
                </a:solidFill>
                <a:latin typeface="Calibri"/>
                <a:ea typeface="Calibri"/>
                <a:cs typeface="SimSun"/>
              </a:rPr>
            </a:br>
            <a:r>
              <a:rPr lang="en-US" sz="2000" b="1" dirty="0">
                <a:solidFill>
                  <a:schemeClr val="bg1"/>
                </a:solidFill>
                <a:latin typeface="Times New Roman"/>
                <a:ea typeface="Calibri"/>
                <a:cs typeface="SimSun"/>
              </a:rPr>
              <a:t>Sir: Tariq </a:t>
            </a:r>
            <a:r>
              <a:rPr lang="en-US" sz="2000" b="1" dirty="0" err="1">
                <a:solidFill>
                  <a:schemeClr val="bg1"/>
                </a:solidFill>
                <a:latin typeface="Times New Roman"/>
                <a:ea typeface="Calibri"/>
                <a:cs typeface="SimSun"/>
              </a:rPr>
              <a:t>Rasheed</a:t>
            </a:r>
            <a:br>
              <a:rPr lang="en-US" sz="2000" dirty="0">
                <a:solidFill>
                  <a:schemeClr val="bg1"/>
                </a:solidFill>
                <a:latin typeface="Calibri"/>
                <a:ea typeface="Calibri"/>
                <a:cs typeface="SimSun"/>
              </a:rPr>
            </a:br>
            <a:r>
              <a:rPr lang="en-US" sz="2000" b="1" dirty="0">
                <a:solidFill>
                  <a:schemeClr val="bg1"/>
                </a:solidFill>
                <a:latin typeface="Times New Roman"/>
                <a:ea typeface="Calibri"/>
                <a:cs typeface="SimSun"/>
              </a:rPr>
              <a:t>		Submitted by</a:t>
            </a:r>
            <a:br>
              <a:rPr lang="en-US" sz="2000" dirty="0">
                <a:solidFill>
                  <a:schemeClr val="bg1"/>
                </a:solidFill>
                <a:latin typeface="Calibri"/>
                <a:ea typeface="Calibri"/>
                <a:cs typeface="SimSun"/>
              </a:rPr>
            </a:br>
            <a:r>
              <a:rPr lang="en-US" sz="2000" dirty="0" err="1">
                <a:solidFill>
                  <a:schemeClr val="bg1"/>
                </a:solidFill>
                <a:latin typeface="Times New Roman"/>
                <a:ea typeface="Calibri"/>
                <a:cs typeface="SimSun"/>
              </a:rPr>
              <a:t>Mubeen</a:t>
            </a:r>
            <a:r>
              <a:rPr lang="en-US" sz="2000" dirty="0">
                <a:solidFill>
                  <a:schemeClr val="bg1"/>
                </a:solidFill>
                <a:latin typeface="Times New Roman"/>
                <a:ea typeface="Calibri"/>
                <a:cs typeface="SimSun"/>
              </a:rPr>
              <a:t> </a:t>
            </a:r>
            <a:r>
              <a:rPr lang="en-US" sz="2000" dirty="0" err="1">
                <a:solidFill>
                  <a:schemeClr val="bg1"/>
                </a:solidFill>
                <a:latin typeface="Times New Roman"/>
                <a:ea typeface="Calibri"/>
                <a:cs typeface="SimSun"/>
              </a:rPr>
              <a:t>yaqoob</a:t>
            </a:r>
            <a:r>
              <a:rPr lang="en-US" sz="2000" dirty="0">
                <a:solidFill>
                  <a:schemeClr val="bg1"/>
                </a:solidFill>
                <a:latin typeface="Times New Roman"/>
                <a:ea typeface="Calibri"/>
                <a:cs typeface="SimSun"/>
              </a:rPr>
              <a:t>  Roll no: (MLIF19M14)</a:t>
            </a:r>
            <a:br>
              <a:rPr lang="en-US" sz="2000" dirty="0">
                <a:solidFill>
                  <a:schemeClr val="bg1"/>
                </a:solidFill>
                <a:latin typeface="Calibri"/>
                <a:ea typeface="Calibri"/>
                <a:cs typeface="SimSun"/>
              </a:rPr>
            </a:br>
            <a:r>
              <a:rPr lang="en-US" sz="2000" dirty="0" err="1">
                <a:solidFill>
                  <a:schemeClr val="bg1"/>
                </a:solidFill>
                <a:latin typeface="Times New Roman"/>
                <a:ea typeface="Calibri"/>
                <a:cs typeface="SimSun"/>
              </a:rPr>
              <a:t>Sumera</a:t>
            </a:r>
            <a:r>
              <a:rPr lang="en-US" sz="2000" dirty="0">
                <a:solidFill>
                  <a:schemeClr val="bg1"/>
                </a:solidFill>
                <a:latin typeface="Times New Roman"/>
                <a:ea typeface="Calibri"/>
                <a:cs typeface="SimSun"/>
              </a:rPr>
              <a:t> </a:t>
            </a:r>
            <a:r>
              <a:rPr lang="en-US" sz="2000" dirty="0" err="1">
                <a:solidFill>
                  <a:schemeClr val="bg1"/>
                </a:solidFill>
                <a:latin typeface="Times New Roman"/>
                <a:ea typeface="Calibri"/>
                <a:cs typeface="SimSun"/>
              </a:rPr>
              <a:t>fatima</a:t>
            </a:r>
            <a:r>
              <a:rPr lang="en-US" sz="2000" dirty="0">
                <a:solidFill>
                  <a:schemeClr val="bg1"/>
                </a:solidFill>
                <a:latin typeface="Times New Roman"/>
                <a:ea typeface="Calibri"/>
                <a:cs typeface="SimSun"/>
              </a:rPr>
              <a:t> Roll no:(MLIF19M02)</a:t>
            </a:r>
            <a:br>
              <a:rPr lang="en-US" sz="2000" dirty="0">
                <a:solidFill>
                  <a:schemeClr val="bg1"/>
                </a:solidFill>
                <a:latin typeface="Calibri"/>
                <a:ea typeface="Calibri"/>
                <a:cs typeface="SimSun"/>
              </a:rPr>
            </a:br>
            <a:r>
              <a:rPr lang="en-US" sz="2000" dirty="0">
                <a:solidFill>
                  <a:schemeClr val="bg1"/>
                </a:solidFill>
                <a:latin typeface="Times New Roman"/>
                <a:ea typeface="Calibri"/>
                <a:cs typeface="SimSun"/>
              </a:rPr>
              <a:t>&amp;</a:t>
            </a:r>
            <a:br>
              <a:rPr lang="en-US" sz="2000" dirty="0">
                <a:solidFill>
                  <a:schemeClr val="bg1"/>
                </a:solidFill>
                <a:latin typeface="Calibri"/>
                <a:ea typeface="Calibri"/>
                <a:cs typeface="SimSun"/>
              </a:rPr>
            </a:br>
            <a:r>
              <a:rPr lang="en-US" sz="2000" dirty="0" err="1">
                <a:solidFill>
                  <a:schemeClr val="bg1"/>
                </a:solidFill>
                <a:latin typeface="Times New Roman"/>
                <a:ea typeface="Calibri"/>
                <a:cs typeface="SimSun"/>
              </a:rPr>
              <a:t>Samina</a:t>
            </a:r>
            <a:r>
              <a:rPr lang="en-US" sz="2000" dirty="0">
                <a:solidFill>
                  <a:schemeClr val="bg1"/>
                </a:solidFill>
                <a:latin typeface="Times New Roman"/>
                <a:ea typeface="Calibri"/>
                <a:cs typeface="SimSun"/>
              </a:rPr>
              <a:t> </a:t>
            </a:r>
            <a:r>
              <a:rPr lang="en-US" sz="2000" dirty="0" err="1">
                <a:solidFill>
                  <a:schemeClr val="bg1"/>
                </a:solidFill>
                <a:latin typeface="Times New Roman"/>
                <a:ea typeface="Calibri"/>
                <a:cs typeface="SimSun"/>
              </a:rPr>
              <a:t>nusrat</a:t>
            </a:r>
            <a:r>
              <a:rPr lang="en-US" sz="2000" dirty="0">
                <a:solidFill>
                  <a:schemeClr val="bg1"/>
                </a:solidFill>
                <a:latin typeface="Times New Roman"/>
                <a:ea typeface="Calibri"/>
                <a:cs typeface="SimSun"/>
              </a:rPr>
              <a:t> Roll no:(MLIF19M24)</a:t>
            </a:r>
            <a:br>
              <a:rPr lang="en-US" sz="2000" dirty="0">
                <a:solidFill>
                  <a:schemeClr val="bg1"/>
                </a:solidFill>
                <a:latin typeface="Calibri"/>
                <a:ea typeface="Calibri"/>
                <a:cs typeface="SimSun"/>
              </a:rPr>
            </a:br>
            <a:r>
              <a:rPr lang="en-US" sz="2000" dirty="0">
                <a:solidFill>
                  <a:schemeClr val="bg1"/>
                </a:solidFill>
                <a:latin typeface="Times New Roman"/>
                <a:ea typeface="Calibri"/>
                <a:cs typeface="SimSun"/>
              </a:rPr>
              <a:t>3rd: Semester</a:t>
            </a:r>
            <a:endParaRPr lang="en-US" sz="2000" dirty="0">
              <a:solidFill>
                <a:schemeClr val="bg1"/>
              </a:solidFill>
              <a:latin typeface="Calibri"/>
              <a:ea typeface="Calibri"/>
              <a:cs typeface="SimSun"/>
            </a:endParaRPr>
          </a:p>
        </p:txBody>
      </p:sp>
      <p:sp>
        <p:nvSpPr>
          <p:cNvPr id="3" name="Subtitle 2">
            <a:extLst>
              <a:ext uri="{FF2B5EF4-FFF2-40B4-BE49-F238E27FC236}">
                <a16:creationId xmlns:a16="http://schemas.microsoft.com/office/drawing/2014/main" id="{123905E8-D0B5-0C4D-83BE-BB72DFD3712C}"/>
              </a:ext>
            </a:extLst>
          </p:cNvPr>
          <p:cNvSpPr>
            <a:spLocks noGrp="1"/>
          </p:cNvSpPr>
          <p:nvPr>
            <p:ph type="subTitle" idx="1"/>
          </p:nvPr>
        </p:nvSpPr>
        <p:spPr>
          <a:xfrm>
            <a:off x="1981200" y="838200"/>
            <a:ext cx="5357600" cy="1160213"/>
          </a:xfrm>
        </p:spPr>
        <p:txBody>
          <a:bodyPr/>
          <a:lstStyle/>
          <a:p>
            <a:r>
              <a:rPr lang="en-US" sz="3200" b="1" spc="0" dirty="0">
                <a:solidFill>
                  <a:srgbClr val="93A299">
                    <a:lumMod val="50000"/>
                  </a:srgbClr>
                </a:solidFill>
                <a:latin typeface="Times New Roman"/>
                <a:ea typeface="Calibri"/>
                <a:cs typeface="SimSun"/>
              </a:rPr>
              <a:t> </a:t>
            </a:r>
            <a:r>
              <a:rPr lang="en-US" sz="3200" b="1" spc="0" dirty="0">
                <a:solidFill>
                  <a:srgbClr val="FF0000"/>
                </a:solidFill>
                <a:latin typeface="Times New Roman"/>
                <a:ea typeface="Calibri"/>
                <a:cs typeface="SimSun"/>
              </a:rPr>
              <a:t>presentation topic</a:t>
            </a:r>
            <a:br>
              <a:rPr lang="en-US" sz="3200" spc="0" dirty="0">
                <a:solidFill>
                  <a:srgbClr val="93A299">
                    <a:lumMod val="50000"/>
                  </a:srgbClr>
                </a:solidFill>
                <a:latin typeface="Calibri"/>
                <a:ea typeface="Calibri"/>
                <a:cs typeface="SimSun"/>
              </a:rPr>
            </a:br>
            <a:r>
              <a:rPr lang="en-US" sz="3200" b="1" spc="0" dirty="0">
                <a:solidFill>
                  <a:srgbClr val="93A299">
                    <a:lumMod val="50000"/>
                  </a:srgbClr>
                </a:solidFill>
                <a:latin typeface="Times New Roman"/>
                <a:ea typeface="Calibri"/>
                <a:cs typeface="SimSun"/>
              </a:rPr>
              <a:t>EDUCATION</a:t>
            </a:r>
            <a:r>
              <a:rPr lang="en-US" sz="1100" b="1" spc="0" dirty="0">
                <a:solidFill>
                  <a:srgbClr val="93A299">
                    <a:lumMod val="50000"/>
                  </a:srgbClr>
                </a:solidFill>
                <a:latin typeface="Times New Roman"/>
                <a:ea typeface="Calibri"/>
                <a:cs typeface="SimSun"/>
              </a:rPr>
              <a:t> </a:t>
            </a:r>
            <a:endParaRPr lang="en-US" dirty="0"/>
          </a:p>
        </p:txBody>
      </p:sp>
    </p:spTree>
    <p:extLst>
      <p:ext uri="{BB962C8B-B14F-4D97-AF65-F5344CB8AC3E}">
        <p14:creationId xmlns:p14="http://schemas.microsoft.com/office/powerpoint/2010/main" val="1826482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CA54F-7B34-424F-8534-FC3D850ACBE9}"/>
              </a:ext>
            </a:extLst>
          </p:cNvPr>
          <p:cNvSpPr>
            <a:spLocks noGrp="1"/>
          </p:cNvSpPr>
          <p:nvPr>
            <p:ph type="title"/>
          </p:nvPr>
        </p:nvSpPr>
        <p:spPr/>
        <p:txBody>
          <a:bodyPr/>
          <a:lstStyle/>
          <a:p>
            <a:r>
              <a:rPr lang="en-US"/>
              <a:t>3C in education</a:t>
            </a:r>
          </a:p>
        </p:txBody>
      </p:sp>
      <p:sp>
        <p:nvSpPr>
          <p:cNvPr id="3" name="Content Placeholder 2">
            <a:extLst>
              <a:ext uri="{FF2B5EF4-FFF2-40B4-BE49-F238E27FC236}">
                <a16:creationId xmlns:a16="http://schemas.microsoft.com/office/drawing/2014/main" id="{6AA4E92F-2915-4F41-AD95-82FBD14A4A02}"/>
              </a:ext>
            </a:extLst>
          </p:cNvPr>
          <p:cNvSpPr>
            <a:spLocks noGrp="1"/>
          </p:cNvSpPr>
          <p:nvPr>
            <p:ph idx="1"/>
          </p:nvPr>
        </p:nvSpPr>
        <p:spPr/>
        <p:txBody>
          <a:bodyPr/>
          <a:lstStyle/>
          <a:p>
            <a:r>
              <a:rPr lang="en-US"/>
              <a:t>1 Character</a:t>
            </a:r>
          </a:p>
          <a:p>
            <a:r>
              <a:rPr lang="en-US"/>
              <a:t> 2 Confidence</a:t>
            </a:r>
          </a:p>
          <a:p>
            <a:r>
              <a:rPr lang="en-US"/>
              <a:t> 3 Creativity</a:t>
            </a:r>
          </a:p>
          <a:p>
            <a:pPr marL="68580" indent="0">
              <a:buNone/>
            </a:pPr>
            <a:r>
              <a:rPr lang="en-US"/>
              <a:t> </a:t>
            </a:r>
          </a:p>
        </p:txBody>
      </p:sp>
    </p:spTree>
    <p:extLst>
      <p:ext uri="{BB962C8B-B14F-4D97-AF65-F5344CB8AC3E}">
        <p14:creationId xmlns:p14="http://schemas.microsoft.com/office/powerpoint/2010/main" val="2832075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E6348-9863-DE49-8C36-083AB44161F7}"/>
              </a:ext>
            </a:extLst>
          </p:cNvPr>
          <p:cNvSpPr>
            <a:spLocks noGrp="1"/>
          </p:cNvSpPr>
          <p:nvPr>
            <p:ph type="title"/>
          </p:nvPr>
        </p:nvSpPr>
        <p:spPr/>
        <p:txBody>
          <a:bodyPr>
            <a:noAutofit/>
          </a:bodyPr>
          <a:lstStyle/>
          <a:p>
            <a:pPr marL="342900" lvl="0" indent="-228600">
              <a:spcBef>
                <a:spcPct val="20000"/>
              </a:spcBef>
            </a:pPr>
            <a:r>
              <a:rPr lang="en-US" sz="4000" cap="none" dirty="0">
                <a:solidFill>
                  <a:schemeClr val="tx1"/>
                </a:solidFill>
                <a:latin typeface="Century Gothic"/>
                <a:ea typeface="+mn-ea"/>
                <a:cs typeface="+mn-cs"/>
              </a:rPr>
              <a:t>Scope of Education</a:t>
            </a:r>
            <a:br>
              <a:rPr lang="en-US" sz="4000" cap="none" dirty="0">
                <a:solidFill>
                  <a:schemeClr val="tx1"/>
                </a:solidFill>
                <a:latin typeface="Century Gothic"/>
                <a:ea typeface="+mn-ea"/>
                <a:cs typeface="+mn-cs"/>
              </a:rPr>
            </a:br>
            <a:endParaRPr lang="en-US" sz="4000" dirty="0">
              <a:solidFill>
                <a:schemeClr val="tx1"/>
              </a:solidFill>
            </a:endParaRPr>
          </a:p>
        </p:txBody>
      </p:sp>
      <p:sp>
        <p:nvSpPr>
          <p:cNvPr id="3" name="Content Placeholder 2">
            <a:extLst>
              <a:ext uri="{FF2B5EF4-FFF2-40B4-BE49-F238E27FC236}">
                <a16:creationId xmlns:a16="http://schemas.microsoft.com/office/drawing/2014/main" id="{888E00BE-6273-564B-B56F-896DEC502C29}"/>
              </a:ext>
            </a:extLst>
          </p:cNvPr>
          <p:cNvSpPr>
            <a:spLocks noGrp="1"/>
          </p:cNvSpPr>
          <p:nvPr>
            <p:ph idx="1"/>
          </p:nvPr>
        </p:nvSpPr>
        <p:spPr>
          <a:xfrm>
            <a:off x="621475" y="1764476"/>
            <a:ext cx="10972800" cy="4373563"/>
          </a:xfrm>
        </p:spPr>
        <p:txBody>
          <a:bodyPr/>
          <a:lstStyle/>
          <a:p>
            <a:r>
              <a:rPr lang="en-US" dirty="0"/>
              <a:t>Education as Acquisition of Knowledge</a:t>
            </a:r>
          </a:p>
          <a:p>
            <a:r>
              <a:rPr lang="en-US" dirty="0"/>
              <a:t> Education as a Tool to Discipline The Intellect</a:t>
            </a:r>
          </a:p>
          <a:p>
            <a:r>
              <a:rPr lang="en-US" dirty="0"/>
              <a:t> Education as a Preparation of Life </a:t>
            </a:r>
          </a:p>
          <a:p>
            <a:r>
              <a:rPr lang="en-US" dirty="0"/>
              <a:t>Education as Transmission of Culture</a:t>
            </a:r>
          </a:p>
          <a:p>
            <a:r>
              <a:rPr lang="en-US" dirty="0"/>
              <a:t> Education as Direction </a:t>
            </a:r>
          </a:p>
          <a:p>
            <a:r>
              <a:rPr lang="en-US" dirty="0"/>
              <a:t>Education as growth</a:t>
            </a:r>
          </a:p>
        </p:txBody>
      </p:sp>
    </p:spTree>
    <p:extLst>
      <p:ext uri="{BB962C8B-B14F-4D97-AF65-F5344CB8AC3E}">
        <p14:creationId xmlns:p14="http://schemas.microsoft.com/office/powerpoint/2010/main" val="2745421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12296-0F52-774F-A86B-E8F6677746FD}"/>
              </a:ext>
            </a:extLst>
          </p:cNvPr>
          <p:cNvSpPr>
            <a:spLocks noGrp="1"/>
          </p:cNvSpPr>
          <p:nvPr>
            <p:ph type="title"/>
          </p:nvPr>
        </p:nvSpPr>
        <p:spPr/>
        <p:txBody>
          <a:bodyPr>
            <a:normAutofit fontScale="90000"/>
          </a:bodyPr>
          <a:lstStyle/>
          <a:p>
            <a:r>
              <a:rPr lang="en-US"/>
              <a:t>Scope of Education The area covered by a given activity of Education</a:t>
            </a:r>
          </a:p>
        </p:txBody>
      </p:sp>
      <p:sp>
        <p:nvSpPr>
          <p:cNvPr id="3" name="Content Placeholder 2">
            <a:extLst>
              <a:ext uri="{FF2B5EF4-FFF2-40B4-BE49-F238E27FC236}">
                <a16:creationId xmlns:a16="http://schemas.microsoft.com/office/drawing/2014/main" id="{D24F6170-D894-D344-BAAC-FB7C0F8814C5}"/>
              </a:ext>
            </a:extLst>
          </p:cNvPr>
          <p:cNvSpPr>
            <a:spLocks noGrp="1"/>
          </p:cNvSpPr>
          <p:nvPr>
            <p:ph idx="1"/>
          </p:nvPr>
        </p:nvSpPr>
        <p:spPr/>
        <p:txBody>
          <a:bodyPr/>
          <a:lstStyle/>
          <a:p>
            <a:r>
              <a:rPr lang="en-US" dirty="0"/>
              <a:t>Education as Acquisition of Knowledge </a:t>
            </a:r>
          </a:p>
          <a:p>
            <a:r>
              <a:rPr lang="en-US" dirty="0"/>
              <a:t>Philosophy as love of knowledge</a:t>
            </a:r>
          </a:p>
          <a:p>
            <a:r>
              <a:rPr lang="en-US" dirty="0"/>
              <a:t>  Knowledge is power</a:t>
            </a:r>
          </a:p>
          <a:p>
            <a:r>
              <a:rPr lang="en-US" dirty="0"/>
              <a:t>  Knowledge of the universe around a society </a:t>
            </a:r>
          </a:p>
          <a:p>
            <a:r>
              <a:rPr lang="en-US" dirty="0"/>
              <a:t> Knowledge leads to wisdom instrumental for the progress of</a:t>
            </a:r>
          </a:p>
        </p:txBody>
      </p:sp>
    </p:spTree>
    <p:extLst>
      <p:ext uri="{BB962C8B-B14F-4D97-AF65-F5344CB8AC3E}">
        <p14:creationId xmlns:p14="http://schemas.microsoft.com/office/powerpoint/2010/main" val="2471436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9DA55-8C2C-0648-A601-C524B1BDD17C}"/>
              </a:ext>
            </a:extLst>
          </p:cNvPr>
          <p:cNvSpPr>
            <a:spLocks noGrp="1"/>
          </p:cNvSpPr>
          <p:nvPr>
            <p:ph type="title"/>
          </p:nvPr>
        </p:nvSpPr>
        <p:spPr/>
        <p:txBody>
          <a:bodyPr>
            <a:noAutofit/>
          </a:bodyPr>
          <a:lstStyle/>
          <a:p>
            <a:pPr marL="342900" lvl="0" indent="-228600">
              <a:spcBef>
                <a:spcPct val="20000"/>
              </a:spcBef>
            </a:pPr>
            <a:r>
              <a:rPr lang="en-US" sz="4000" cap="none" dirty="0">
                <a:solidFill>
                  <a:schemeClr val="tx1"/>
                </a:solidFill>
                <a:latin typeface="Century Gothic"/>
                <a:ea typeface="+mn-ea"/>
                <a:cs typeface="+mn-cs"/>
              </a:rPr>
              <a:t>Education as a Tool to Discipline The Intellect.</a:t>
            </a:r>
            <a:br>
              <a:rPr lang="en-US" sz="4000" cap="none" dirty="0">
                <a:solidFill>
                  <a:schemeClr val="tx1"/>
                </a:solidFill>
                <a:latin typeface="Century Gothic"/>
                <a:ea typeface="+mn-ea"/>
                <a:cs typeface="+mn-cs"/>
              </a:rPr>
            </a:br>
            <a:endParaRPr lang="en-US" sz="4000" dirty="0">
              <a:solidFill>
                <a:schemeClr val="tx1"/>
              </a:solidFill>
            </a:endParaRPr>
          </a:p>
        </p:txBody>
      </p:sp>
      <p:sp>
        <p:nvSpPr>
          <p:cNvPr id="3" name="Content Placeholder 2">
            <a:extLst>
              <a:ext uri="{FF2B5EF4-FFF2-40B4-BE49-F238E27FC236}">
                <a16:creationId xmlns:a16="http://schemas.microsoft.com/office/drawing/2014/main" id="{F545C9EF-F62D-4D42-95F8-C5BC72348BD1}"/>
              </a:ext>
            </a:extLst>
          </p:cNvPr>
          <p:cNvSpPr>
            <a:spLocks noGrp="1"/>
          </p:cNvSpPr>
          <p:nvPr>
            <p:ph idx="1"/>
          </p:nvPr>
        </p:nvSpPr>
        <p:spPr/>
        <p:txBody>
          <a:bodyPr/>
          <a:lstStyle/>
          <a:p>
            <a:r>
              <a:rPr lang="en-US" dirty="0"/>
              <a:t>Mind at the time of birth of the child as clean state</a:t>
            </a:r>
          </a:p>
          <a:p>
            <a:r>
              <a:rPr lang="en-US" dirty="0"/>
              <a:t>  Knowledge as mental development </a:t>
            </a:r>
          </a:p>
          <a:p>
            <a:r>
              <a:rPr lang="en-US" dirty="0"/>
              <a:t> Mind as a function of different components: memory, imagination and thinking</a:t>
            </a:r>
          </a:p>
        </p:txBody>
      </p:sp>
    </p:spTree>
    <p:extLst>
      <p:ext uri="{BB962C8B-B14F-4D97-AF65-F5344CB8AC3E}">
        <p14:creationId xmlns:p14="http://schemas.microsoft.com/office/powerpoint/2010/main" val="1138972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28EC4-EE1E-6349-8B59-C5ABE6F4E992}"/>
              </a:ext>
            </a:extLst>
          </p:cNvPr>
          <p:cNvSpPr>
            <a:spLocks noGrp="1"/>
          </p:cNvSpPr>
          <p:nvPr>
            <p:ph type="title"/>
          </p:nvPr>
        </p:nvSpPr>
        <p:spPr/>
        <p:txBody>
          <a:bodyPr>
            <a:noAutofit/>
          </a:bodyPr>
          <a:lstStyle/>
          <a:p>
            <a:pPr marL="342900" lvl="0" indent="-228600">
              <a:spcBef>
                <a:spcPct val="20000"/>
              </a:spcBef>
            </a:pPr>
            <a:r>
              <a:rPr lang="en-US" sz="4000" cap="none" dirty="0">
                <a:solidFill>
                  <a:schemeClr val="tx1"/>
                </a:solidFill>
                <a:latin typeface="Century Gothic"/>
                <a:ea typeface="+mn-ea"/>
                <a:cs typeface="+mn-cs"/>
              </a:rPr>
              <a:t>Education as a Preparation of Life</a:t>
            </a:r>
            <a:br>
              <a:rPr lang="en-US" sz="4000" cap="none" dirty="0">
                <a:solidFill>
                  <a:schemeClr val="tx1"/>
                </a:solidFill>
                <a:latin typeface="Century Gothic"/>
                <a:ea typeface="+mn-ea"/>
                <a:cs typeface="+mn-cs"/>
              </a:rPr>
            </a:br>
            <a:endParaRPr lang="en-US" sz="4000" dirty="0">
              <a:solidFill>
                <a:schemeClr val="tx1"/>
              </a:solidFill>
            </a:endParaRPr>
          </a:p>
        </p:txBody>
      </p:sp>
      <p:sp>
        <p:nvSpPr>
          <p:cNvPr id="3" name="Content Placeholder 2">
            <a:extLst>
              <a:ext uri="{FF2B5EF4-FFF2-40B4-BE49-F238E27FC236}">
                <a16:creationId xmlns:a16="http://schemas.microsoft.com/office/drawing/2014/main" id="{2397BE79-4971-0F49-A933-E0BCD815A745}"/>
              </a:ext>
            </a:extLst>
          </p:cNvPr>
          <p:cNvSpPr>
            <a:spLocks noGrp="1"/>
          </p:cNvSpPr>
          <p:nvPr>
            <p:ph idx="1"/>
          </p:nvPr>
        </p:nvSpPr>
        <p:spPr/>
        <p:txBody>
          <a:bodyPr/>
          <a:lstStyle/>
          <a:p>
            <a:r>
              <a:rPr lang="en-US" dirty="0"/>
              <a:t>Man desire to live a successful life </a:t>
            </a:r>
          </a:p>
          <a:p>
            <a:r>
              <a:rPr lang="en-US" dirty="0"/>
              <a:t> Skills and the ability to solve the problem of life to be acquired</a:t>
            </a:r>
          </a:p>
          <a:p>
            <a:r>
              <a:rPr lang="en-US" dirty="0"/>
              <a:t>  Facing problems</a:t>
            </a:r>
          </a:p>
          <a:p>
            <a:r>
              <a:rPr lang="en-US" dirty="0"/>
              <a:t>  Needs certain type and amount of knowledge, skills, attitude and frameworks </a:t>
            </a:r>
          </a:p>
        </p:txBody>
      </p:sp>
    </p:spTree>
    <p:extLst>
      <p:ext uri="{BB962C8B-B14F-4D97-AF65-F5344CB8AC3E}">
        <p14:creationId xmlns:p14="http://schemas.microsoft.com/office/powerpoint/2010/main" val="2532496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5BA6C-BF22-1445-9DED-DE9F71D32F07}"/>
              </a:ext>
            </a:extLst>
          </p:cNvPr>
          <p:cNvSpPr>
            <a:spLocks noGrp="1"/>
          </p:cNvSpPr>
          <p:nvPr>
            <p:ph type="title"/>
          </p:nvPr>
        </p:nvSpPr>
        <p:spPr/>
        <p:txBody>
          <a:bodyPr>
            <a:noAutofit/>
          </a:bodyPr>
          <a:lstStyle/>
          <a:p>
            <a:pPr marL="342900" lvl="0" indent="-228600">
              <a:spcBef>
                <a:spcPct val="20000"/>
              </a:spcBef>
            </a:pPr>
            <a:r>
              <a:rPr lang="en-US" sz="4000" cap="none" dirty="0">
                <a:solidFill>
                  <a:schemeClr val="tx1"/>
                </a:solidFill>
                <a:latin typeface="Century Gothic"/>
                <a:ea typeface="+mn-ea"/>
                <a:cs typeface="+mn-cs"/>
              </a:rPr>
              <a:t>Education as Transmission of Culture</a:t>
            </a:r>
            <a:br>
              <a:rPr lang="en-US" sz="4000" cap="none" dirty="0">
                <a:solidFill>
                  <a:schemeClr val="tx1"/>
                </a:solidFill>
                <a:latin typeface="Century Gothic"/>
                <a:ea typeface="+mn-ea"/>
                <a:cs typeface="+mn-cs"/>
              </a:rPr>
            </a:br>
            <a:endParaRPr lang="en-US" sz="4000" dirty="0">
              <a:solidFill>
                <a:schemeClr val="tx1"/>
              </a:solidFill>
            </a:endParaRPr>
          </a:p>
        </p:txBody>
      </p:sp>
      <p:sp>
        <p:nvSpPr>
          <p:cNvPr id="3" name="Content Placeholder 2">
            <a:extLst>
              <a:ext uri="{FF2B5EF4-FFF2-40B4-BE49-F238E27FC236}">
                <a16:creationId xmlns:a16="http://schemas.microsoft.com/office/drawing/2014/main" id="{3142BAA3-8EFD-174A-A8D0-6EA59E0DA2D2}"/>
              </a:ext>
            </a:extLst>
          </p:cNvPr>
          <p:cNvSpPr>
            <a:spLocks noGrp="1"/>
          </p:cNvSpPr>
          <p:nvPr>
            <p:ph idx="1"/>
          </p:nvPr>
        </p:nvSpPr>
        <p:spPr/>
        <p:txBody>
          <a:bodyPr/>
          <a:lstStyle/>
          <a:p>
            <a:endParaRPr lang="en-US" dirty="0"/>
          </a:p>
          <a:p>
            <a:r>
              <a:rPr lang="en-US" dirty="0"/>
              <a:t>  Refine techniques of production and technology</a:t>
            </a:r>
          </a:p>
        </p:txBody>
      </p:sp>
    </p:spTree>
    <p:extLst>
      <p:ext uri="{BB962C8B-B14F-4D97-AF65-F5344CB8AC3E}">
        <p14:creationId xmlns:p14="http://schemas.microsoft.com/office/powerpoint/2010/main" val="1005017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9558C-0B33-4841-B87A-596A0B55BD2F}"/>
              </a:ext>
            </a:extLst>
          </p:cNvPr>
          <p:cNvSpPr>
            <a:spLocks noGrp="1"/>
          </p:cNvSpPr>
          <p:nvPr>
            <p:ph type="title"/>
          </p:nvPr>
        </p:nvSpPr>
        <p:spPr/>
        <p:txBody>
          <a:bodyPr>
            <a:noAutofit/>
          </a:bodyPr>
          <a:lstStyle/>
          <a:p>
            <a:pPr marL="342900" lvl="0" indent="-228600">
              <a:spcBef>
                <a:spcPct val="20000"/>
              </a:spcBef>
            </a:pPr>
            <a:r>
              <a:rPr lang="en-US" sz="4000" cap="none" dirty="0">
                <a:solidFill>
                  <a:schemeClr val="tx1"/>
                </a:solidFill>
                <a:latin typeface="Century Gothic"/>
                <a:ea typeface="+mn-ea"/>
                <a:cs typeface="+mn-cs"/>
              </a:rPr>
              <a:t>Education as Direction </a:t>
            </a:r>
            <a:br>
              <a:rPr lang="en-US" sz="4000" cap="none" dirty="0">
                <a:solidFill>
                  <a:schemeClr val="tx1"/>
                </a:solidFill>
                <a:latin typeface="Century Gothic"/>
                <a:ea typeface="+mn-ea"/>
                <a:cs typeface="+mn-cs"/>
              </a:rPr>
            </a:br>
            <a:endParaRPr lang="en-US" sz="4000" dirty="0">
              <a:solidFill>
                <a:schemeClr val="tx1"/>
              </a:solidFill>
            </a:endParaRPr>
          </a:p>
        </p:txBody>
      </p:sp>
      <p:sp>
        <p:nvSpPr>
          <p:cNvPr id="3" name="Content Placeholder 2">
            <a:extLst>
              <a:ext uri="{FF2B5EF4-FFF2-40B4-BE49-F238E27FC236}">
                <a16:creationId xmlns:a16="http://schemas.microsoft.com/office/drawing/2014/main" id="{44C0827C-B8BA-034D-805F-C05A43C1366A}"/>
              </a:ext>
            </a:extLst>
          </p:cNvPr>
          <p:cNvSpPr>
            <a:spLocks noGrp="1"/>
          </p:cNvSpPr>
          <p:nvPr>
            <p:ph idx="1"/>
          </p:nvPr>
        </p:nvSpPr>
        <p:spPr/>
        <p:txBody>
          <a:bodyPr/>
          <a:lstStyle/>
          <a:p>
            <a:r>
              <a:rPr lang="en-US" dirty="0"/>
              <a:t>When Children</a:t>
            </a:r>
          </a:p>
          <a:p>
            <a:r>
              <a:rPr lang="en-US" dirty="0"/>
              <a:t>  come to school </a:t>
            </a:r>
          </a:p>
          <a:p>
            <a:r>
              <a:rPr lang="en-US" dirty="0"/>
              <a:t> they have not maturity </a:t>
            </a:r>
          </a:p>
          <a:p>
            <a:r>
              <a:rPr lang="en-US" dirty="0"/>
              <a:t> Duty of School </a:t>
            </a:r>
          </a:p>
          <a:p>
            <a:r>
              <a:rPr lang="en-US" dirty="0"/>
              <a:t> Direct to all the aspects of the children’s personality</a:t>
            </a:r>
          </a:p>
        </p:txBody>
      </p:sp>
    </p:spTree>
    <p:extLst>
      <p:ext uri="{BB962C8B-B14F-4D97-AF65-F5344CB8AC3E}">
        <p14:creationId xmlns:p14="http://schemas.microsoft.com/office/powerpoint/2010/main" val="1713096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AFD6-92EA-B240-8C81-27F14B1DB0F4}"/>
              </a:ext>
            </a:extLst>
          </p:cNvPr>
          <p:cNvSpPr>
            <a:spLocks noGrp="1"/>
          </p:cNvSpPr>
          <p:nvPr>
            <p:ph type="title"/>
          </p:nvPr>
        </p:nvSpPr>
        <p:spPr/>
        <p:txBody>
          <a:bodyPr>
            <a:noAutofit/>
          </a:bodyPr>
          <a:lstStyle/>
          <a:p>
            <a:pPr marL="342900" lvl="0" indent="-228600">
              <a:spcBef>
                <a:spcPct val="20000"/>
              </a:spcBef>
            </a:pPr>
            <a:r>
              <a:rPr lang="en-US" sz="4000" cap="none" dirty="0">
                <a:solidFill>
                  <a:schemeClr val="tx1"/>
                </a:solidFill>
                <a:latin typeface="Century Gothic"/>
                <a:ea typeface="+mn-ea"/>
                <a:cs typeface="+mn-cs"/>
              </a:rPr>
              <a:t>Education as growth </a:t>
            </a:r>
            <a:br>
              <a:rPr lang="en-US" sz="4000" cap="none" dirty="0">
                <a:solidFill>
                  <a:schemeClr val="tx1"/>
                </a:solidFill>
                <a:latin typeface="Century Gothic"/>
                <a:ea typeface="+mn-ea"/>
                <a:cs typeface="+mn-cs"/>
              </a:rPr>
            </a:br>
            <a:endParaRPr lang="en-US" sz="4000" dirty="0">
              <a:solidFill>
                <a:schemeClr val="tx1"/>
              </a:solidFill>
            </a:endParaRPr>
          </a:p>
        </p:txBody>
      </p:sp>
      <p:sp>
        <p:nvSpPr>
          <p:cNvPr id="3" name="Content Placeholder 2">
            <a:extLst>
              <a:ext uri="{FF2B5EF4-FFF2-40B4-BE49-F238E27FC236}">
                <a16:creationId xmlns:a16="http://schemas.microsoft.com/office/drawing/2014/main" id="{FE1461F8-3B99-D14A-8503-086673FC9556}"/>
              </a:ext>
            </a:extLst>
          </p:cNvPr>
          <p:cNvSpPr>
            <a:spLocks noGrp="1"/>
          </p:cNvSpPr>
          <p:nvPr>
            <p:ph idx="1"/>
          </p:nvPr>
        </p:nvSpPr>
        <p:spPr/>
        <p:txBody>
          <a:bodyPr/>
          <a:lstStyle/>
          <a:p>
            <a:r>
              <a:rPr lang="en-US" dirty="0"/>
              <a:t>Physical and mental development of child</a:t>
            </a:r>
          </a:p>
        </p:txBody>
      </p:sp>
    </p:spTree>
    <p:extLst>
      <p:ext uri="{BB962C8B-B14F-4D97-AF65-F5344CB8AC3E}">
        <p14:creationId xmlns:p14="http://schemas.microsoft.com/office/powerpoint/2010/main" val="2646667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1681A-DE98-CA44-A0F5-A7F721204FF8}"/>
              </a:ext>
            </a:extLst>
          </p:cNvPr>
          <p:cNvSpPr>
            <a:spLocks noGrp="1"/>
          </p:cNvSpPr>
          <p:nvPr>
            <p:ph type="title"/>
          </p:nvPr>
        </p:nvSpPr>
        <p:spPr/>
        <p:txBody>
          <a:bodyPr>
            <a:normAutofit fontScale="90000"/>
          </a:bodyPr>
          <a:lstStyle/>
          <a:p>
            <a:r>
              <a:rPr lang="en-US" dirty="0"/>
              <a:t>Relation of Education with different Subjects</a:t>
            </a:r>
          </a:p>
        </p:txBody>
      </p:sp>
      <p:sp>
        <p:nvSpPr>
          <p:cNvPr id="3" name="Content Placeholder 2">
            <a:extLst>
              <a:ext uri="{FF2B5EF4-FFF2-40B4-BE49-F238E27FC236}">
                <a16:creationId xmlns:a16="http://schemas.microsoft.com/office/drawing/2014/main" id="{3D7B7E26-7D51-424A-AAD9-14F7DD2BCE73}"/>
              </a:ext>
            </a:extLst>
          </p:cNvPr>
          <p:cNvSpPr>
            <a:spLocks noGrp="1"/>
          </p:cNvSpPr>
          <p:nvPr>
            <p:ph idx="1"/>
          </p:nvPr>
        </p:nvSpPr>
        <p:spPr>
          <a:xfrm>
            <a:off x="2524217" y="2170869"/>
            <a:ext cx="7796540" cy="3997828"/>
          </a:xfrm>
        </p:spPr>
        <p:txBody>
          <a:bodyPr/>
          <a:lstStyle/>
          <a:p>
            <a:r>
              <a:rPr lang="en-US" dirty="0"/>
              <a:t>BIOLOGY</a:t>
            </a:r>
          </a:p>
          <a:p>
            <a:endParaRPr lang="en-US" dirty="0"/>
          </a:p>
          <a:p>
            <a:r>
              <a:rPr lang="en-US" dirty="0"/>
              <a:t>Man  Environment, living organism</a:t>
            </a:r>
          </a:p>
          <a:p>
            <a:r>
              <a:rPr lang="en-US" dirty="0"/>
              <a:t>Physical development</a:t>
            </a:r>
          </a:p>
          <a:p>
            <a:r>
              <a:rPr lang="en-US" dirty="0"/>
              <a:t> Dietary Habit </a:t>
            </a:r>
          </a:p>
          <a:p>
            <a:r>
              <a:rPr lang="en-US" dirty="0"/>
              <a:t>Nerves system, body part ,function of brain etc.</a:t>
            </a:r>
          </a:p>
          <a:p>
            <a:endParaRPr lang="en-US" dirty="0"/>
          </a:p>
        </p:txBody>
      </p:sp>
    </p:spTree>
    <p:extLst>
      <p:ext uri="{BB962C8B-B14F-4D97-AF65-F5344CB8AC3E}">
        <p14:creationId xmlns:p14="http://schemas.microsoft.com/office/powerpoint/2010/main" val="3019042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SOCIOLOGY</a:t>
            </a:r>
          </a:p>
        </p:txBody>
      </p:sp>
      <p:sp>
        <p:nvSpPr>
          <p:cNvPr id="3" name="Content Placeholder 2"/>
          <p:cNvSpPr>
            <a:spLocks noGrp="1"/>
          </p:cNvSpPr>
          <p:nvPr>
            <p:ph idx="1"/>
          </p:nvPr>
        </p:nvSpPr>
        <p:spPr/>
        <p:txBody>
          <a:bodyPr/>
          <a:lstStyle/>
          <a:p>
            <a:r>
              <a:rPr lang="en-US" dirty="0"/>
              <a:t>Society, environmental study</a:t>
            </a:r>
          </a:p>
          <a:p>
            <a:r>
              <a:rPr lang="en-US" dirty="0"/>
              <a:t>society development</a:t>
            </a:r>
          </a:p>
          <a:p>
            <a:r>
              <a:rPr lang="en-US" dirty="0"/>
              <a:t>Culture</a:t>
            </a:r>
          </a:p>
          <a:p>
            <a:r>
              <a:rPr lang="en-US" dirty="0"/>
              <a:t>Tradition</a:t>
            </a:r>
          </a:p>
          <a:p>
            <a:r>
              <a:rPr lang="en-US" dirty="0"/>
              <a:t>Religion</a:t>
            </a:r>
          </a:p>
          <a:p>
            <a:r>
              <a:rPr lang="en-US" dirty="0"/>
              <a:t> </a:t>
            </a:r>
            <a:r>
              <a:rPr lang="en-US" dirty="0" err="1"/>
              <a:t>belifes</a:t>
            </a:r>
            <a:endParaRPr lang="en-US" dirty="0"/>
          </a:p>
          <a:p>
            <a:endParaRPr lang="en-US" dirty="0"/>
          </a:p>
        </p:txBody>
      </p:sp>
    </p:spTree>
    <p:extLst>
      <p:ext uri="{BB962C8B-B14F-4D97-AF65-F5344CB8AC3E}">
        <p14:creationId xmlns:p14="http://schemas.microsoft.com/office/powerpoint/2010/main" val="4114424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734DA-D2FA-BA4E-BAC6-7A2693C5C24D}"/>
              </a:ext>
            </a:extLst>
          </p:cNvPr>
          <p:cNvSpPr>
            <a:spLocks noGrp="1"/>
          </p:cNvSpPr>
          <p:nvPr>
            <p:ph type="title"/>
          </p:nvPr>
        </p:nvSpPr>
        <p:spPr>
          <a:xfrm>
            <a:off x="1447800" y="1524000"/>
            <a:ext cx="7958331" cy="1077229"/>
          </a:xfrm>
        </p:spPr>
        <p:txBody>
          <a:bodyPr>
            <a:normAutofit fontScale="90000"/>
          </a:bodyPr>
          <a:lstStyle/>
          <a:p>
            <a:r>
              <a:rPr lang="en-US" dirty="0"/>
              <a:t>WHAT IS EDUCATION?</a:t>
            </a:r>
            <a:br>
              <a:rPr lang="en-US" dirty="0"/>
            </a:br>
            <a:r>
              <a:rPr lang="en-US" dirty="0"/>
              <a:t>Meaning of education? </a:t>
            </a:r>
            <a:br>
              <a:rPr lang="en-US" dirty="0"/>
            </a:br>
            <a:endParaRPr lang="en-US" dirty="0"/>
          </a:p>
        </p:txBody>
      </p:sp>
      <p:sp>
        <p:nvSpPr>
          <p:cNvPr id="3" name="Content Placeholder 2">
            <a:extLst>
              <a:ext uri="{FF2B5EF4-FFF2-40B4-BE49-F238E27FC236}">
                <a16:creationId xmlns:a16="http://schemas.microsoft.com/office/drawing/2014/main" id="{D2CC04E5-4D23-0F4D-80C0-18F631E93579}"/>
              </a:ext>
            </a:extLst>
          </p:cNvPr>
          <p:cNvSpPr>
            <a:spLocks noGrp="1"/>
          </p:cNvSpPr>
          <p:nvPr>
            <p:ph idx="1"/>
          </p:nvPr>
        </p:nvSpPr>
        <p:spPr/>
        <p:txBody>
          <a:bodyPr>
            <a:normAutofit/>
          </a:bodyPr>
          <a:lstStyle/>
          <a:p>
            <a:pPr marL="114300" lvl="0" indent="0">
              <a:buClr>
                <a:srgbClr val="93A299"/>
              </a:buClr>
              <a:buNone/>
            </a:pPr>
            <a:endParaRPr lang="en-US" dirty="0">
              <a:solidFill>
                <a:srgbClr val="564B3C"/>
              </a:solidFill>
            </a:endParaRPr>
          </a:p>
          <a:p>
            <a:pPr marL="114300" lvl="0" indent="0">
              <a:buClr>
                <a:srgbClr val="93A299"/>
              </a:buClr>
              <a:buNone/>
            </a:pPr>
            <a:endParaRPr lang="en-US" dirty="0">
              <a:solidFill>
                <a:srgbClr val="564B3C"/>
              </a:solidFill>
            </a:endParaRPr>
          </a:p>
          <a:p>
            <a:pPr marL="114300" lvl="0" indent="0">
              <a:buClr>
                <a:srgbClr val="93A299"/>
              </a:buClr>
              <a:buNone/>
            </a:pPr>
            <a:r>
              <a:rPr lang="en-US" sz="3200" dirty="0"/>
              <a:t> Etymologically, the word education is derived from </a:t>
            </a:r>
            <a:r>
              <a:rPr lang="en-US" sz="3200" dirty="0" err="1"/>
              <a:t>educare</a:t>
            </a:r>
            <a:r>
              <a:rPr lang="en-US" sz="3200" dirty="0"/>
              <a:t> (Latin) “bring up”, which is related to </a:t>
            </a:r>
            <a:r>
              <a:rPr lang="en-US" sz="3200" dirty="0" err="1"/>
              <a:t>educere</a:t>
            </a:r>
            <a:r>
              <a:rPr lang="en-US" sz="3200" dirty="0"/>
              <a:t> “bring out”, “bring forth what is within”, “bring out potential” ere, “to lead”,</a:t>
            </a:r>
          </a:p>
          <a:p>
            <a:pPr lvl="0">
              <a:buClr>
                <a:srgbClr val="93A299"/>
              </a:buClr>
            </a:pPr>
            <a:endParaRPr lang="en-US" sz="3200" dirty="0">
              <a:solidFill>
                <a:srgbClr val="564B3C"/>
              </a:solidFill>
            </a:endParaRPr>
          </a:p>
          <a:p>
            <a:pPr lvl="0">
              <a:buClr>
                <a:srgbClr val="93A299"/>
              </a:buClr>
            </a:pPr>
            <a:endParaRPr lang="en-US" dirty="0"/>
          </a:p>
          <a:p>
            <a:pPr lvl="0">
              <a:buClr>
                <a:srgbClr val="93A299"/>
              </a:buClr>
            </a:pPr>
            <a:endParaRPr lang="en-US" dirty="0"/>
          </a:p>
          <a:p>
            <a:pPr lvl="0">
              <a:buClr>
                <a:srgbClr val="93A299"/>
              </a:buClr>
            </a:pPr>
            <a:endParaRPr lang="en-US" dirty="0"/>
          </a:p>
          <a:p>
            <a:pPr lvl="0">
              <a:buClr>
                <a:srgbClr val="93A299"/>
              </a:buClr>
            </a:pPr>
            <a:endParaRPr lang="en-US" dirty="0">
              <a:solidFill>
                <a:srgbClr val="564B3C"/>
              </a:solidFill>
            </a:endParaRPr>
          </a:p>
          <a:p>
            <a:pPr lvl="0">
              <a:buClr>
                <a:srgbClr val="93A299"/>
              </a:buClr>
            </a:pPr>
            <a:endParaRPr lang="en-US" dirty="0">
              <a:solidFill>
                <a:srgbClr val="564B3C"/>
              </a:solidFill>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9947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5BDB4-E46F-1D43-85C6-90967F17CBAE}"/>
              </a:ext>
            </a:extLst>
          </p:cNvPr>
          <p:cNvSpPr>
            <a:spLocks noGrp="1"/>
          </p:cNvSpPr>
          <p:nvPr>
            <p:ph type="title"/>
          </p:nvPr>
        </p:nvSpPr>
        <p:spPr/>
        <p:txBody>
          <a:bodyPr/>
          <a:lstStyle/>
          <a:p>
            <a:r>
              <a:rPr lang="en-US"/>
              <a:t>Philosophy</a:t>
            </a:r>
          </a:p>
        </p:txBody>
      </p:sp>
      <p:sp>
        <p:nvSpPr>
          <p:cNvPr id="3" name="Content Placeholder 2">
            <a:extLst>
              <a:ext uri="{FF2B5EF4-FFF2-40B4-BE49-F238E27FC236}">
                <a16:creationId xmlns:a16="http://schemas.microsoft.com/office/drawing/2014/main" id="{6F26E1A8-D347-D048-8985-2D9C418F0200}"/>
              </a:ext>
            </a:extLst>
          </p:cNvPr>
          <p:cNvSpPr>
            <a:spLocks noGrp="1"/>
          </p:cNvSpPr>
          <p:nvPr>
            <p:ph idx="1"/>
          </p:nvPr>
        </p:nvSpPr>
        <p:spPr>
          <a:xfrm>
            <a:off x="990600" y="1600200"/>
            <a:ext cx="9036423" cy="3508977"/>
          </a:xfrm>
        </p:spPr>
        <p:txBody>
          <a:bodyPr/>
          <a:lstStyle/>
          <a:p>
            <a:pPr marL="114300" indent="0">
              <a:buNone/>
            </a:pPr>
            <a:endParaRPr lang="en-US" dirty="0"/>
          </a:p>
          <a:p>
            <a:endParaRPr lang="en-US" dirty="0"/>
          </a:p>
          <a:p>
            <a:r>
              <a:rPr lang="en-US" dirty="0"/>
              <a:t>Aims of education, curriculum, method of teaching, aspect of education </a:t>
            </a:r>
          </a:p>
          <a:p>
            <a:r>
              <a:rPr lang="en-US" dirty="0"/>
              <a:t>Ideas ,thoughts,  point of view development</a:t>
            </a:r>
          </a:p>
          <a:p>
            <a:r>
              <a:rPr lang="en-US" dirty="0"/>
              <a:t>One Quinn two parts because philosopher also called educationist </a:t>
            </a:r>
          </a:p>
          <a:p>
            <a:r>
              <a:rPr lang="en-US" dirty="0"/>
              <a:t> </a:t>
            </a:r>
          </a:p>
          <a:p>
            <a:endParaRPr lang="en-US" dirty="0"/>
          </a:p>
        </p:txBody>
      </p:sp>
    </p:spTree>
    <p:extLst>
      <p:ext uri="{BB962C8B-B14F-4D97-AF65-F5344CB8AC3E}">
        <p14:creationId xmlns:p14="http://schemas.microsoft.com/office/powerpoint/2010/main" val="4173811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034BD-57DA-2641-9EEA-E9B253AB7C2C}"/>
              </a:ext>
            </a:extLst>
          </p:cNvPr>
          <p:cNvSpPr>
            <a:spLocks noGrp="1"/>
          </p:cNvSpPr>
          <p:nvPr>
            <p:ph type="title"/>
          </p:nvPr>
        </p:nvSpPr>
        <p:spPr>
          <a:xfrm>
            <a:off x="914400" y="609600"/>
            <a:ext cx="9366325" cy="1143000"/>
          </a:xfrm>
        </p:spPr>
        <p:txBody>
          <a:bodyPr/>
          <a:lstStyle/>
          <a:p>
            <a:r>
              <a:rPr lang="en-US" dirty="0"/>
              <a:t>Economics</a:t>
            </a:r>
          </a:p>
        </p:txBody>
      </p:sp>
      <p:sp>
        <p:nvSpPr>
          <p:cNvPr id="3" name="Content Placeholder 2">
            <a:extLst>
              <a:ext uri="{FF2B5EF4-FFF2-40B4-BE49-F238E27FC236}">
                <a16:creationId xmlns:a16="http://schemas.microsoft.com/office/drawing/2014/main" id="{3A6E09AB-117C-664D-9849-21B80D82F9BA}"/>
              </a:ext>
            </a:extLst>
          </p:cNvPr>
          <p:cNvSpPr>
            <a:spLocks noGrp="1"/>
          </p:cNvSpPr>
          <p:nvPr>
            <p:ph idx="1"/>
          </p:nvPr>
        </p:nvSpPr>
        <p:spPr>
          <a:xfrm>
            <a:off x="1066800" y="1828800"/>
            <a:ext cx="9036423" cy="3508977"/>
          </a:xfrm>
        </p:spPr>
        <p:txBody>
          <a:bodyPr/>
          <a:lstStyle/>
          <a:p>
            <a:r>
              <a:rPr lang="en-US" dirty="0"/>
              <a:t>Economic development</a:t>
            </a:r>
          </a:p>
          <a:p>
            <a:r>
              <a:rPr lang="en-US" dirty="0"/>
              <a:t>Study solve problem</a:t>
            </a:r>
          </a:p>
          <a:p>
            <a:r>
              <a:rPr lang="en-US" dirty="0"/>
              <a:t>Exchange of goods</a:t>
            </a:r>
          </a:p>
          <a:p>
            <a:r>
              <a:rPr lang="en-US" dirty="0"/>
              <a:t>Realize country problem</a:t>
            </a:r>
          </a:p>
          <a:p>
            <a:r>
              <a:rPr lang="en-US" dirty="0"/>
              <a:t>Un employment</a:t>
            </a:r>
          </a:p>
          <a:p>
            <a:r>
              <a:rPr lang="en-US" dirty="0"/>
              <a:t>Self realization</a:t>
            </a:r>
          </a:p>
          <a:p>
            <a:r>
              <a:rPr lang="en-US" dirty="0"/>
              <a:t>In depended</a:t>
            </a:r>
          </a:p>
          <a:p>
            <a:endParaRPr lang="en-US" dirty="0"/>
          </a:p>
          <a:p>
            <a:endParaRPr lang="en-US" dirty="0"/>
          </a:p>
        </p:txBody>
      </p:sp>
    </p:spTree>
    <p:extLst>
      <p:ext uri="{BB962C8B-B14F-4D97-AF65-F5344CB8AC3E}">
        <p14:creationId xmlns:p14="http://schemas.microsoft.com/office/powerpoint/2010/main" val="1055312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E8666-8579-4E4F-9AB6-29C4EA50F689}"/>
              </a:ext>
            </a:extLst>
          </p:cNvPr>
          <p:cNvSpPr>
            <a:spLocks noGrp="1"/>
          </p:cNvSpPr>
          <p:nvPr>
            <p:ph type="title"/>
          </p:nvPr>
        </p:nvSpPr>
        <p:spPr/>
        <p:txBody>
          <a:bodyPr/>
          <a:lstStyle/>
          <a:p>
            <a:r>
              <a:rPr lang="en-US"/>
              <a:t>Statistics</a:t>
            </a:r>
          </a:p>
        </p:txBody>
      </p:sp>
      <p:sp>
        <p:nvSpPr>
          <p:cNvPr id="3" name="Content Placeholder 2">
            <a:extLst>
              <a:ext uri="{FF2B5EF4-FFF2-40B4-BE49-F238E27FC236}">
                <a16:creationId xmlns:a16="http://schemas.microsoft.com/office/drawing/2014/main" id="{BF518007-BFDF-CE43-9C15-E2A7168984A5}"/>
              </a:ext>
            </a:extLst>
          </p:cNvPr>
          <p:cNvSpPr>
            <a:spLocks noGrp="1"/>
          </p:cNvSpPr>
          <p:nvPr>
            <p:ph idx="1"/>
          </p:nvPr>
        </p:nvSpPr>
        <p:spPr/>
        <p:txBody>
          <a:bodyPr/>
          <a:lstStyle/>
          <a:p>
            <a:r>
              <a:rPr lang="en-US" dirty="0"/>
              <a:t>Collection of Data,</a:t>
            </a:r>
          </a:p>
          <a:p>
            <a:r>
              <a:rPr lang="en-US" dirty="0"/>
              <a:t> interpretation of data, </a:t>
            </a:r>
          </a:p>
          <a:p>
            <a:r>
              <a:rPr lang="en-US" dirty="0"/>
              <a:t> diagram (bar diagram, histogram, pie)</a:t>
            </a:r>
          </a:p>
        </p:txBody>
      </p:sp>
    </p:spTree>
    <p:extLst>
      <p:ext uri="{BB962C8B-B14F-4D97-AF65-F5344CB8AC3E}">
        <p14:creationId xmlns:p14="http://schemas.microsoft.com/office/powerpoint/2010/main" val="750768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D712A-ECB3-434C-A4B0-2B9FDEF18387}"/>
              </a:ext>
            </a:extLst>
          </p:cNvPr>
          <p:cNvSpPr>
            <a:spLocks noGrp="1"/>
          </p:cNvSpPr>
          <p:nvPr>
            <p:ph type="title"/>
          </p:nvPr>
        </p:nvSpPr>
        <p:spPr/>
        <p:txBody>
          <a:bodyPr>
            <a:noAutofit/>
          </a:bodyPr>
          <a:lstStyle/>
          <a:p>
            <a:r>
              <a:rPr lang="en-US" sz="4000" cap="none" dirty="0">
                <a:solidFill>
                  <a:schemeClr val="tx1"/>
                </a:solidFill>
                <a:latin typeface="Century Gothic"/>
                <a:ea typeface="+mn-ea"/>
                <a:cs typeface="+mn-cs"/>
              </a:rPr>
              <a:t>Topic 
       Reference material of social science</a:t>
            </a:r>
            <a:endParaRPr lang="en-US" sz="4000" dirty="0">
              <a:solidFill>
                <a:schemeClr val="tx1"/>
              </a:solidFill>
            </a:endParaRPr>
          </a:p>
        </p:txBody>
      </p:sp>
      <p:sp>
        <p:nvSpPr>
          <p:cNvPr id="3" name="Content Placeholder 2">
            <a:extLst>
              <a:ext uri="{FF2B5EF4-FFF2-40B4-BE49-F238E27FC236}">
                <a16:creationId xmlns:a16="http://schemas.microsoft.com/office/drawing/2014/main" id="{919E7FF8-B59D-1F45-80EC-FC6B5875BA32}"/>
              </a:ext>
            </a:extLst>
          </p:cNvPr>
          <p:cNvSpPr>
            <a:spLocks noGrp="1"/>
          </p:cNvSpPr>
          <p:nvPr>
            <p:ph idx="1"/>
          </p:nvPr>
        </p:nvSpPr>
        <p:spPr>
          <a:xfrm>
            <a:off x="2785474" y="2016491"/>
            <a:ext cx="7796540" cy="3997828"/>
          </a:xfrm>
        </p:spPr>
        <p:txBody>
          <a:bodyPr>
            <a:normAutofit/>
          </a:bodyPr>
          <a:lstStyle/>
          <a:p>
            <a:r>
              <a:rPr lang="en-US" dirty="0"/>
              <a:t>
. Reference material provide well researched information.
. Reference material of social science such as  dictionaries encyclopedia handbook yearbook Almanac Atlas etc..</a:t>
            </a:r>
          </a:p>
        </p:txBody>
      </p:sp>
    </p:spTree>
    <p:extLst>
      <p:ext uri="{BB962C8B-B14F-4D97-AF65-F5344CB8AC3E}">
        <p14:creationId xmlns:p14="http://schemas.microsoft.com/office/powerpoint/2010/main" val="1102076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4D1B4-CD54-514F-89E3-49CA0F2B7D3A}"/>
              </a:ext>
            </a:extLst>
          </p:cNvPr>
          <p:cNvSpPr>
            <a:spLocks noGrp="1"/>
          </p:cNvSpPr>
          <p:nvPr>
            <p:ph type="title"/>
          </p:nvPr>
        </p:nvSpPr>
        <p:spPr/>
        <p:txBody>
          <a:bodyPr>
            <a:normAutofit/>
          </a:bodyPr>
          <a:lstStyle/>
          <a:p>
            <a:r>
              <a:rPr lang="en-US" sz="4000" cap="none" dirty="0">
                <a:solidFill>
                  <a:schemeClr val="tx1"/>
                </a:solidFill>
                <a:latin typeface="Century Gothic"/>
                <a:ea typeface="+mn-ea"/>
                <a:cs typeface="+mn-cs"/>
              </a:rPr>
              <a:t>(1 )Dictionary</a:t>
            </a:r>
            <a:endParaRPr lang="en-US" sz="4000" dirty="0">
              <a:solidFill>
                <a:schemeClr val="tx1"/>
              </a:solidFill>
            </a:endParaRPr>
          </a:p>
        </p:txBody>
      </p:sp>
      <p:sp>
        <p:nvSpPr>
          <p:cNvPr id="3" name="Content Placeholder 2">
            <a:extLst>
              <a:ext uri="{FF2B5EF4-FFF2-40B4-BE49-F238E27FC236}">
                <a16:creationId xmlns:a16="http://schemas.microsoft.com/office/drawing/2014/main" id="{2960C970-1BB5-274C-80E3-C4962C24DCFA}"/>
              </a:ext>
            </a:extLst>
          </p:cNvPr>
          <p:cNvSpPr>
            <a:spLocks noGrp="1"/>
          </p:cNvSpPr>
          <p:nvPr>
            <p:ph idx="1"/>
          </p:nvPr>
        </p:nvSpPr>
        <p:spPr>
          <a:xfrm>
            <a:off x="2785474" y="2028366"/>
            <a:ext cx="7796540" cy="3997828"/>
          </a:xfrm>
        </p:spPr>
        <p:txBody>
          <a:bodyPr>
            <a:normAutofit lnSpcReduction="10000"/>
          </a:bodyPr>
          <a:lstStyle/>
          <a:p>
            <a:pPr marL="68580" indent="0">
              <a:buNone/>
            </a:pPr>
            <a:r>
              <a:rPr lang="en-US" dirty="0"/>
              <a:t>
  Dictionary of multicultural education(2)Encyclopedia 
 . Encyclopedia of language and education
.Encyclopedia of education law 
.Encyclopedia of American education</a:t>
            </a:r>
          </a:p>
        </p:txBody>
      </p:sp>
    </p:spTree>
    <p:extLst>
      <p:ext uri="{BB962C8B-B14F-4D97-AF65-F5344CB8AC3E}">
        <p14:creationId xmlns:p14="http://schemas.microsoft.com/office/powerpoint/2010/main" val="2962843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11564-D652-FF45-AD98-CB85655F7F88}"/>
              </a:ext>
            </a:extLst>
          </p:cNvPr>
          <p:cNvSpPr>
            <a:spLocks noGrp="1"/>
          </p:cNvSpPr>
          <p:nvPr>
            <p:ph type="title"/>
          </p:nvPr>
        </p:nvSpPr>
        <p:spPr/>
        <p:txBody>
          <a:bodyPr>
            <a:normAutofit/>
          </a:bodyPr>
          <a:lstStyle/>
          <a:p>
            <a:r>
              <a:rPr lang="en-US" sz="4000" cap="none" dirty="0">
                <a:solidFill>
                  <a:schemeClr val="tx1"/>
                </a:solidFill>
                <a:latin typeface="Century Gothic"/>
                <a:ea typeface="+mn-ea"/>
                <a:cs typeface="+mn-cs"/>
              </a:rPr>
              <a:t> (3) handbook </a:t>
            </a:r>
            <a:endParaRPr lang="en-US" sz="4000" dirty="0">
              <a:solidFill>
                <a:schemeClr val="tx1"/>
              </a:solidFill>
            </a:endParaRPr>
          </a:p>
        </p:txBody>
      </p:sp>
      <p:sp>
        <p:nvSpPr>
          <p:cNvPr id="3" name="Content Placeholder 2">
            <a:extLst>
              <a:ext uri="{FF2B5EF4-FFF2-40B4-BE49-F238E27FC236}">
                <a16:creationId xmlns:a16="http://schemas.microsoft.com/office/drawing/2014/main" id="{220712D3-1837-1E43-B62E-D101212F4430}"/>
              </a:ext>
            </a:extLst>
          </p:cNvPr>
          <p:cNvSpPr>
            <a:spLocks noGrp="1"/>
          </p:cNvSpPr>
          <p:nvPr>
            <p:ph idx="1"/>
          </p:nvPr>
        </p:nvSpPr>
        <p:spPr/>
        <p:txBody>
          <a:bodyPr>
            <a:normAutofit lnSpcReduction="10000"/>
          </a:bodyPr>
          <a:lstStyle/>
          <a:p>
            <a:pPr marL="0" indent="0">
              <a:buNone/>
            </a:pPr>
            <a:r>
              <a:rPr lang="en-US" dirty="0"/>
              <a:t>
.International handbook of comparative  education  
.International handbook of urban education</a:t>
            </a:r>
          </a:p>
          <a:p>
            <a:r>
              <a:rPr lang="en-US" dirty="0"/>
              <a:t>(4)yearbook
International yearbook of education</a:t>
            </a:r>
          </a:p>
        </p:txBody>
      </p:sp>
    </p:spTree>
    <p:extLst>
      <p:ext uri="{BB962C8B-B14F-4D97-AF65-F5344CB8AC3E}">
        <p14:creationId xmlns:p14="http://schemas.microsoft.com/office/powerpoint/2010/main" val="2254174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4305-C8CC-3049-BDF4-E2123D006069}"/>
              </a:ext>
            </a:extLst>
          </p:cNvPr>
          <p:cNvSpPr>
            <a:spLocks noGrp="1"/>
          </p:cNvSpPr>
          <p:nvPr>
            <p:ph type="title"/>
          </p:nvPr>
        </p:nvSpPr>
        <p:spPr/>
        <p:txBody>
          <a:bodyPr>
            <a:normAutofit/>
          </a:bodyPr>
          <a:lstStyle/>
          <a:p>
            <a:r>
              <a:rPr lang="en-US" sz="4000" cap="none" dirty="0">
                <a:solidFill>
                  <a:srgbClr val="564B3C"/>
                </a:solidFill>
                <a:latin typeface="Century Gothic"/>
                <a:ea typeface="+mn-ea"/>
                <a:cs typeface="+mn-cs"/>
              </a:rPr>
              <a:t>Social science organization</a:t>
            </a:r>
            <a:endParaRPr lang="en-US" sz="4000" dirty="0"/>
          </a:p>
        </p:txBody>
      </p:sp>
      <p:sp>
        <p:nvSpPr>
          <p:cNvPr id="3" name="Content Placeholder 2">
            <a:extLst>
              <a:ext uri="{FF2B5EF4-FFF2-40B4-BE49-F238E27FC236}">
                <a16:creationId xmlns:a16="http://schemas.microsoft.com/office/drawing/2014/main" id="{044B25D2-1186-F942-9AA4-AF248EA4F91E}"/>
              </a:ext>
            </a:extLst>
          </p:cNvPr>
          <p:cNvSpPr>
            <a:spLocks noGrp="1"/>
          </p:cNvSpPr>
          <p:nvPr>
            <p:ph idx="1"/>
          </p:nvPr>
        </p:nvSpPr>
        <p:spPr/>
        <p:txBody>
          <a:bodyPr>
            <a:normAutofit fontScale="92500" lnSpcReduction="10000"/>
          </a:bodyPr>
          <a:lstStyle/>
          <a:p>
            <a:pPr marL="68580" indent="0">
              <a:buNone/>
            </a:pPr>
            <a:r>
              <a:rPr lang="en-US" dirty="0"/>
              <a:t>
.Organization theory is a theoretical perspective 
The social science is a academic discipline concerned with the study of social life of human being groups and individuals.</a:t>
            </a:r>
          </a:p>
          <a:p>
            <a:pPr marL="68580" indent="0">
              <a:buNone/>
            </a:pPr>
            <a:r>
              <a:rPr lang="en-US" dirty="0"/>
              <a:t>UNESCO International Institute for Educational Planning </a:t>
            </a:r>
          </a:p>
          <a:p>
            <a:pPr marL="68580" indent="0">
              <a:buNone/>
            </a:pPr>
            <a:r>
              <a:rPr lang="en-US" dirty="0"/>
              <a:t>McGraw-Hill Education </a:t>
            </a:r>
          </a:p>
          <a:p>
            <a:pPr marL="68580" indent="0">
              <a:buNone/>
            </a:pPr>
            <a:r>
              <a:rPr lang="en-US" dirty="0"/>
              <a:t>United States Department of Education</a:t>
            </a:r>
          </a:p>
        </p:txBody>
      </p:sp>
    </p:spTree>
    <p:extLst>
      <p:ext uri="{BB962C8B-B14F-4D97-AF65-F5344CB8AC3E}">
        <p14:creationId xmlns:p14="http://schemas.microsoft.com/office/powerpoint/2010/main" val="2598184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6A00D-4008-0447-99A4-F699DA2D07B0}"/>
              </a:ext>
            </a:extLst>
          </p:cNvPr>
          <p:cNvSpPr>
            <a:spLocks noGrp="1"/>
          </p:cNvSpPr>
          <p:nvPr>
            <p:ph type="title"/>
          </p:nvPr>
        </p:nvSpPr>
        <p:spPr/>
        <p:txBody>
          <a:bodyPr>
            <a:noAutofit/>
          </a:bodyPr>
          <a:lstStyle/>
          <a:p>
            <a:r>
              <a:rPr lang="en-US" sz="4000" cap="none" dirty="0">
                <a:solidFill>
                  <a:schemeClr val="tx1"/>
                </a:solidFill>
                <a:latin typeface="Century Gothic"/>
                <a:ea typeface="+mn-ea"/>
                <a:cs typeface="+mn-cs"/>
              </a:rPr>
              <a:t>Organization theory is a theoretical perspective</a:t>
            </a:r>
            <a:endParaRPr lang="en-US" sz="4000" dirty="0">
              <a:solidFill>
                <a:schemeClr val="tx1"/>
              </a:solidFill>
            </a:endParaRPr>
          </a:p>
        </p:txBody>
      </p:sp>
      <p:sp>
        <p:nvSpPr>
          <p:cNvPr id="3" name="Content Placeholder 2">
            <a:extLst>
              <a:ext uri="{FF2B5EF4-FFF2-40B4-BE49-F238E27FC236}">
                <a16:creationId xmlns:a16="http://schemas.microsoft.com/office/drawing/2014/main" id="{5A3BB2FF-BB2F-874D-A811-9154860A11F0}"/>
              </a:ext>
            </a:extLst>
          </p:cNvPr>
          <p:cNvSpPr>
            <a:spLocks noGrp="1"/>
          </p:cNvSpPr>
          <p:nvPr>
            <p:ph idx="1"/>
          </p:nvPr>
        </p:nvSpPr>
        <p:spPr/>
        <p:txBody>
          <a:bodyPr/>
          <a:lstStyle/>
          <a:p>
            <a:pPr marL="68580" indent="0">
              <a:buNone/>
            </a:pPr>
            <a:r>
              <a:rPr lang="en-US" dirty="0"/>
              <a:t>Organization theory is a theoretical perspective which conceives of organization as complex social actors How the structures the adopt affect their behavior.</a:t>
            </a:r>
          </a:p>
        </p:txBody>
      </p:sp>
    </p:spTree>
    <p:extLst>
      <p:ext uri="{BB962C8B-B14F-4D97-AF65-F5344CB8AC3E}">
        <p14:creationId xmlns:p14="http://schemas.microsoft.com/office/powerpoint/2010/main" val="1483461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B890-0D4C-DB40-B01E-02F3357F569F}"/>
              </a:ext>
            </a:extLst>
          </p:cNvPr>
          <p:cNvSpPr>
            <a:spLocks noGrp="1"/>
          </p:cNvSpPr>
          <p:nvPr>
            <p:ph type="title"/>
          </p:nvPr>
        </p:nvSpPr>
        <p:spPr/>
        <p:txBody>
          <a:bodyPr>
            <a:noAutofit/>
          </a:bodyPr>
          <a:lstStyle/>
          <a:p>
            <a:r>
              <a:rPr lang="en-US" sz="4000" cap="none" dirty="0">
                <a:solidFill>
                  <a:schemeClr val="tx1"/>
                </a:solidFill>
                <a:latin typeface="Century Gothic"/>
                <a:ea typeface="+mn-ea"/>
                <a:cs typeface="+mn-cs"/>
              </a:rPr>
              <a:t>Topic….
Prominent personalities in Education and development….</a:t>
            </a:r>
            <a:endParaRPr lang="en-US" sz="4000" dirty="0">
              <a:solidFill>
                <a:schemeClr val="tx1"/>
              </a:solidFill>
            </a:endParaRPr>
          </a:p>
        </p:txBody>
      </p:sp>
      <p:sp>
        <p:nvSpPr>
          <p:cNvPr id="3" name="Content Placeholder 2">
            <a:extLst>
              <a:ext uri="{FF2B5EF4-FFF2-40B4-BE49-F238E27FC236}">
                <a16:creationId xmlns:a16="http://schemas.microsoft.com/office/drawing/2014/main" id="{69804962-EEC7-A445-8851-D80E9BB536C2}"/>
              </a:ext>
            </a:extLst>
          </p:cNvPr>
          <p:cNvSpPr>
            <a:spLocks noGrp="1"/>
          </p:cNvSpPr>
          <p:nvPr>
            <p:ph idx="1"/>
          </p:nvPr>
        </p:nvSpPr>
        <p:spPr/>
        <p:txBody>
          <a:bodyPr/>
          <a:lstStyle/>
          <a:p>
            <a:r>
              <a:rPr lang="en-US" dirty="0"/>
              <a:t>
                           Education and development are considered to be imperative aspects not only India but all over the world. There have been significant contribution of various Eminent scholar’s and persons in the area of education and development. Some personalities are discussed here…</a:t>
            </a:r>
          </a:p>
        </p:txBody>
      </p:sp>
    </p:spTree>
    <p:extLst>
      <p:ext uri="{BB962C8B-B14F-4D97-AF65-F5344CB8AC3E}">
        <p14:creationId xmlns:p14="http://schemas.microsoft.com/office/powerpoint/2010/main" val="1087841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410F5-1032-1B46-89E0-F0FED1A76EEC}"/>
              </a:ext>
            </a:extLst>
          </p:cNvPr>
          <p:cNvSpPr>
            <a:spLocks noGrp="1"/>
          </p:cNvSpPr>
          <p:nvPr>
            <p:ph type="title"/>
          </p:nvPr>
        </p:nvSpPr>
        <p:spPr/>
        <p:txBody>
          <a:bodyPr>
            <a:noAutofit/>
          </a:bodyPr>
          <a:lstStyle/>
          <a:p>
            <a:r>
              <a:rPr lang="en-US" sz="4000" cap="none" dirty="0">
                <a:solidFill>
                  <a:schemeClr val="tx1"/>
                </a:solidFill>
                <a:latin typeface="Century Gothic"/>
                <a:ea typeface="+mn-ea"/>
                <a:cs typeface="+mn-cs"/>
              </a:rPr>
              <a:t>1) Mahatma </a:t>
            </a:r>
            <a:r>
              <a:rPr lang="en-US" sz="4000" cap="none" dirty="0" err="1">
                <a:solidFill>
                  <a:schemeClr val="tx1"/>
                </a:solidFill>
                <a:latin typeface="Century Gothic"/>
                <a:ea typeface="+mn-ea"/>
                <a:cs typeface="+mn-cs"/>
              </a:rPr>
              <a:t>karamchand</a:t>
            </a:r>
            <a:r>
              <a:rPr lang="en-US" sz="4000" cap="none" dirty="0">
                <a:solidFill>
                  <a:schemeClr val="tx1"/>
                </a:solidFill>
                <a:latin typeface="Century Gothic"/>
                <a:ea typeface="+mn-ea"/>
                <a:cs typeface="+mn-cs"/>
              </a:rPr>
              <a:t> Gandhi.
              Introduction</a:t>
            </a:r>
            <a:endParaRPr lang="en-US" sz="4000" dirty="0">
              <a:solidFill>
                <a:schemeClr val="tx1"/>
              </a:solidFill>
            </a:endParaRPr>
          </a:p>
        </p:txBody>
      </p:sp>
      <p:sp>
        <p:nvSpPr>
          <p:cNvPr id="3" name="Content Placeholder 2">
            <a:extLst>
              <a:ext uri="{FF2B5EF4-FFF2-40B4-BE49-F238E27FC236}">
                <a16:creationId xmlns:a16="http://schemas.microsoft.com/office/drawing/2014/main" id="{B4220E03-0741-A746-AC4B-B1DDD8F9813B}"/>
              </a:ext>
            </a:extLst>
          </p:cNvPr>
          <p:cNvSpPr>
            <a:spLocks noGrp="1"/>
          </p:cNvSpPr>
          <p:nvPr>
            <p:ph idx="1"/>
          </p:nvPr>
        </p:nvSpPr>
        <p:spPr>
          <a:xfrm>
            <a:off x="2773599" y="2040241"/>
            <a:ext cx="7796540" cy="3997828"/>
          </a:xfrm>
        </p:spPr>
        <p:txBody>
          <a:bodyPr>
            <a:normAutofit/>
          </a:bodyPr>
          <a:lstStyle/>
          <a:p>
            <a:r>
              <a:rPr lang="en-US" dirty="0"/>
              <a:t>
1) Mahatma </a:t>
            </a:r>
            <a:r>
              <a:rPr lang="en-US" dirty="0" err="1"/>
              <a:t>karamchand</a:t>
            </a:r>
            <a:r>
              <a:rPr lang="en-US" dirty="0"/>
              <a:t> Gandhi was born on October 2,1869 at </a:t>
            </a:r>
            <a:r>
              <a:rPr lang="en-US" dirty="0" err="1"/>
              <a:t>porbander</a:t>
            </a:r>
            <a:r>
              <a:rPr lang="en-US" dirty="0"/>
              <a:t> a small town of India.
2) His father’s name was </a:t>
            </a:r>
            <a:r>
              <a:rPr lang="en-US" dirty="0" err="1"/>
              <a:t>Karamchand</a:t>
            </a:r>
            <a:r>
              <a:rPr lang="en-US" dirty="0"/>
              <a:t> Gandhi and mother’s name was </a:t>
            </a:r>
            <a:r>
              <a:rPr lang="en-US" dirty="0" err="1"/>
              <a:t>Putlibai</a:t>
            </a:r>
            <a:r>
              <a:rPr lang="en-US" dirty="0"/>
              <a:t> .
3) He completed his education high school of India.</a:t>
            </a:r>
          </a:p>
        </p:txBody>
      </p:sp>
    </p:spTree>
    <p:extLst>
      <p:ext uri="{BB962C8B-B14F-4D97-AF65-F5344CB8AC3E}">
        <p14:creationId xmlns:p14="http://schemas.microsoft.com/office/powerpoint/2010/main" val="23718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57200"/>
            <a:ext cx="9366325" cy="1143000"/>
          </a:xfrm>
        </p:spPr>
        <p:txBody>
          <a:bodyPr/>
          <a:lstStyle/>
          <a:p>
            <a:r>
              <a:rPr lang="en-US" dirty="0"/>
              <a:t>What is  education?</a:t>
            </a:r>
          </a:p>
        </p:txBody>
      </p:sp>
      <p:sp>
        <p:nvSpPr>
          <p:cNvPr id="3" name="Content Placeholder 2"/>
          <p:cNvSpPr>
            <a:spLocks noGrp="1"/>
          </p:cNvSpPr>
          <p:nvPr>
            <p:ph idx="1"/>
          </p:nvPr>
        </p:nvSpPr>
        <p:spPr>
          <a:xfrm>
            <a:off x="533400" y="1447800"/>
            <a:ext cx="10972800" cy="4373563"/>
          </a:xfrm>
        </p:spPr>
        <p:txBody>
          <a:bodyPr>
            <a:normAutofit lnSpcReduction="10000"/>
          </a:bodyPr>
          <a:lstStyle/>
          <a:p>
            <a:pPr marL="114300" lvl="0" indent="0">
              <a:buClr>
                <a:srgbClr val="93A299"/>
              </a:buClr>
              <a:buNone/>
            </a:pPr>
            <a:r>
              <a:rPr lang="en-US" sz="2000" dirty="0"/>
              <a:t>. </a:t>
            </a:r>
          </a:p>
          <a:p>
            <a:pPr marL="114300" lvl="0" indent="0">
              <a:buClr>
                <a:srgbClr val="93A299"/>
              </a:buClr>
              <a:buNone/>
            </a:pPr>
            <a:r>
              <a:rPr lang="en-US" sz="2000" dirty="0"/>
              <a:t>Definition of Education</a:t>
            </a:r>
          </a:p>
          <a:p>
            <a:pPr marL="114300" lvl="0" indent="0">
              <a:buClr>
                <a:srgbClr val="93A299"/>
              </a:buClr>
              <a:buNone/>
            </a:pPr>
            <a:r>
              <a:rPr lang="en-US" sz="2000" dirty="0"/>
              <a:t> Education is the process of helping in learning or getting knowledge, skills, values, beliefs, and habits. Educational techniques include narration, discussion, teaching, training, and targeted research. Education often occurs under the supervision of teachers, but learners can also educate themselves.: </a:t>
            </a:r>
          </a:p>
          <a:p>
            <a:pPr marL="114300" lvl="0" indent="0">
              <a:buClr>
                <a:srgbClr val="93A299"/>
              </a:buClr>
              <a:buNone/>
            </a:pPr>
            <a:endParaRPr lang="en-US" sz="2000" dirty="0"/>
          </a:p>
          <a:p>
            <a:pPr marL="114300" lvl="0" indent="0">
              <a:buClr>
                <a:srgbClr val="93A299"/>
              </a:buClr>
              <a:buNone/>
            </a:pPr>
            <a:r>
              <a:rPr lang="en-US" sz="2000" dirty="0"/>
              <a:t>According to ibne –Khuldoon: </a:t>
            </a:r>
          </a:p>
          <a:p>
            <a:pPr marL="114300" lvl="0" indent="0">
              <a:buClr>
                <a:srgbClr val="93A299"/>
              </a:buClr>
              <a:buNone/>
            </a:pPr>
            <a:r>
              <a:rPr lang="en-US" sz="2000" dirty="0"/>
              <a:t>“Education is the name of intellectual and moral training of man’s through O which man’s hidden abbelities are brought up,his moral character developed better,highlighted and the culture and knowledge of</a:t>
            </a:r>
          </a:p>
          <a:p>
            <a:pPr marL="114300" lvl="0" indent="0">
              <a:buClr>
                <a:srgbClr val="93A299"/>
              </a:buClr>
              <a:buNone/>
            </a:pPr>
            <a:r>
              <a:rPr lang="en-US" sz="2000" dirty="0"/>
              <a:t>PLATO:</a:t>
            </a:r>
          </a:p>
          <a:p>
            <a:pPr marL="114300" lvl="0" indent="0">
              <a:buClr>
                <a:srgbClr val="93A299"/>
              </a:buClr>
              <a:buNone/>
            </a:pPr>
            <a:r>
              <a:rPr lang="en-US" sz="2000" dirty="0"/>
              <a:t> EDUCATION IS THE CAPACITY TO FEEL PLEASURE AND PAIN IN THE RIGHT MOMENT</a:t>
            </a:r>
          </a:p>
          <a:p>
            <a:pPr marL="114300" lvl="0" indent="0">
              <a:buClr>
                <a:srgbClr val="93A299"/>
              </a:buClr>
              <a:buNone/>
            </a:pPr>
            <a:endParaRPr lang="en-US" sz="2000" dirty="0"/>
          </a:p>
          <a:p>
            <a:endParaRPr lang="en-US" dirty="0"/>
          </a:p>
        </p:txBody>
      </p:sp>
    </p:spTree>
    <p:extLst>
      <p:ext uri="{BB962C8B-B14F-4D97-AF65-F5344CB8AC3E}">
        <p14:creationId xmlns:p14="http://schemas.microsoft.com/office/powerpoint/2010/main" val="2437551258"/>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A0991-8986-A946-8B93-D87E2BF9B5AF}"/>
              </a:ext>
            </a:extLst>
          </p:cNvPr>
          <p:cNvSpPr>
            <a:spLocks noGrp="1"/>
          </p:cNvSpPr>
          <p:nvPr>
            <p:ph type="title"/>
          </p:nvPr>
        </p:nvSpPr>
        <p:spPr/>
        <p:txBody>
          <a:bodyPr>
            <a:normAutofit/>
          </a:bodyPr>
          <a:lstStyle/>
          <a:p>
            <a:r>
              <a:rPr lang="en-US" sz="4000" cap="none" dirty="0">
                <a:solidFill>
                  <a:schemeClr val="tx1"/>
                </a:solidFill>
                <a:latin typeface="Century Gothic"/>
                <a:ea typeface="+mn-ea"/>
                <a:cs typeface="+mn-cs"/>
              </a:rPr>
              <a:t>Gandhi’s educational philosophy….</a:t>
            </a:r>
            <a:endParaRPr lang="en-US" sz="4000" dirty="0">
              <a:solidFill>
                <a:schemeClr val="tx1"/>
              </a:solidFill>
            </a:endParaRPr>
          </a:p>
        </p:txBody>
      </p:sp>
      <p:sp>
        <p:nvSpPr>
          <p:cNvPr id="3" name="Content Placeholder 2">
            <a:extLst>
              <a:ext uri="{FF2B5EF4-FFF2-40B4-BE49-F238E27FC236}">
                <a16:creationId xmlns:a16="http://schemas.microsoft.com/office/drawing/2014/main" id="{95AF6DFD-FF7A-1F45-AEAE-0E623D9C9A6C}"/>
              </a:ext>
            </a:extLst>
          </p:cNvPr>
          <p:cNvSpPr>
            <a:spLocks noGrp="1"/>
          </p:cNvSpPr>
          <p:nvPr>
            <p:ph idx="1"/>
          </p:nvPr>
        </p:nvSpPr>
        <p:spPr/>
        <p:txBody>
          <a:bodyPr>
            <a:normAutofit/>
          </a:bodyPr>
          <a:lstStyle/>
          <a:p>
            <a:pPr marL="0" indent="0">
              <a:buNone/>
            </a:pPr>
            <a:r>
              <a:rPr lang="en-US" dirty="0"/>
              <a:t>
                       1) Meaning of education. 
2) Education is development.
3) Education is not literacy.
Meaning of education….
                     1)By education ,I mean an all round drawing  out of the best in the child and man ,body mind and spirit.</a:t>
            </a:r>
          </a:p>
        </p:txBody>
      </p:sp>
    </p:spTree>
    <p:extLst>
      <p:ext uri="{BB962C8B-B14F-4D97-AF65-F5344CB8AC3E}">
        <p14:creationId xmlns:p14="http://schemas.microsoft.com/office/powerpoint/2010/main" val="23521544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2513-7EFC-CC4D-B659-BD5ED7427AFD}"/>
              </a:ext>
            </a:extLst>
          </p:cNvPr>
          <p:cNvSpPr>
            <a:spLocks noGrp="1"/>
          </p:cNvSpPr>
          <p:nvPr>
            <p:ph type="title"/>
          </p:nvPr>
        </p:nvSpPr>
        <p:spPr/>
        <p:txBody>
          <a:bodyPr>
            <a:normAutofit/>
          </a:bodyPr>
          <a:lstStyle/>
          <a:p>
            <a:r>
              <a:rPr lang="en-US" sz="4000" cap="none" dirty="0">
                <a:solidFill>
                  <a:schemeClr val="tx1"/>
                </a:solidFill>
                <a:latin typeface="Century Gothic"/>
                <a:ea typeface="+mn-ea"/>
                <a:cs typeface="+mn-cs"/>
              </a:rPr>
              <a:t>Aims and curriculum….</a:t>
            </a:r>
            <a:endParaRPr lang="en-US" sz="4000" dirty="0">
              <a:solidFill>
                <a:schemeClr val="tx1"/>
              </a:solidFill>
            </a:endParaRPr>
          </a:p>
        </p:txBody>
      </p:sp>
      <p:sp>
        <p:nvSpPr>
          <p:cNvPr id="3" name="Content Placeholder 2">
            <a:extLst>
              <a:ext uri="{FF2B5EF4-FFF2-40B4-BE49-F238E27FC236}">
                <a16:creationId xmlns:a16="http://schemas.microsoft.com/office/drawing/2014/main" id="{61664409-EF51-D54B-A5D7-ACEFB84AACBE}"/>
              </a:ext>
            </a:extLst>
          </p:cNvPr>
          <p:cNvSpPr>
            <a:spLocks noGrp="1"/>
          </p:cNvSpPr>
          <p:nvPr>
            <p:ph idx="1"/>
          </p:nvPr>
        </p:nvSpPr>
        <p:spPr/>
        <p:txBody>
          <a:bodyPr/>
          <a:lstStyle/>
          <a:p>
            <a:pPr marL="0" indent="0">
              <a:buNone/>
            </a:pPr>
            <a:r>
              <a:rPr lang="en-US" dirty="0"/>
              <a:t>
                       1) self supporting aim.
2) cultural development.
3) Character building.
4) In curriculum , productive craft as the medium and focus of education.
5) Drawing music</a:t>
            </a:r>
          </a:p>
        </p:txBody>
      </p:sp>
    </p:spTree>
    <p:extLst>
      <p:ext uri="{BB962C8B-B14F-4D97-AF65-F5344CB8AC3E}">
        <p14:creationId xmlns:p14="http://schemas.microsoft.com/office/powerpoint/2010/main" val="29645808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DDFA4-D86B-1E4B-8EF4-8FD0DCF80FF0}"/>
              </a:ext>
            </a:extLst>
          </p:cNvPr>
          <p:cNvSpPr>
            <a:spLocks noGrp="1"/>
          </p:cNvSpPr>
          <p:nvPr>
            <p:ph type="title"/>
          </p:nvPr>
        </p:nvSpPr>
        <p:spPr/>
        <p:txBody>
          <a:bodyPr>
            <a:normAutofit/>
          </a:bodyPr>
          <a:lstStyle/>
          <a:p>
            <a:r>
              <a:rPr lang="en-US" sz="4000" cap="none" dirty="0">
                <a:solidFill>
                  <a:schemeClr val="tx1"/>
                </a:solidFill>
                <a:latin typeface="Century Gothic"/>
                <a:ea typeface="+mn-ea"/>
                <a:cs typeface="+mn-cs"/>
              </a:rPr>
              <a:t> 2) IVAN </a:t>
            </a:r>
            <a:r>
              <a:rPr lang="en-US" sz="4000" cap="none" dirty="0" err="1">
                <a:solidFill>
                  <a:schemeClr val="tx1"/>
                </a:solidFill>
                <a:latin typeface="Century Gothic"/>
                <a:ea typeface="+mn-ea"/>
                <a:cs typeface="+mn-cs"/>
              </a:rPr>
              <a:t>lllich</a:t>
            </a:r>
            <a:r>
              <a:rPr lang="en-US" sz="4000" cap="none" dirty="0">
                <a:solidFill>
                  <a:schemeClr val="tx1"/>
                </a:solidFill>
                <a:latin typeface="Century Gothic"/>
                <a:ea typeface="+mn-ea"/>
                <a:cs typeface="+mn-cs"/>
              </a:rPr>
              <a:t> </a:t>
            </a:r>
            <a:endParaRPr lang="en-US" sz="4000" dirty="0">
              <a:solidFill>
                <a:schemeClr val="tx1"/>
              </a:solidFill>
            </a:endParaRPr>
          </a:p>
        </p:txBody>
      </p:sp>
      <p:sp>
        <p:nvSpPr>
          <p:cNvPr id="3" name="Content Placeholder 2">
            <a:extLst>
              <a:ext uri="{FF2B5EF4-FFF2-40B4-BE49-F238E27FC236}">
                <a16:creationId xmlns:a16="http://schemas.microsoft.com/office/drawing/2014/main" id="{5F3CC69A-5CE2-D84C-9476-688E7F2DFE3E}"/>
              </a:ext>
            </a:extLst>
          </p:cNvPr>
          <p:cNvSpPr>
            <a:spLocks noGrp="1"/>
          </p:cNvSpPr>
          <p:nvPr>
            <p:ph idx="1"/>
          </p:nvPr>
        </p:nvSpPr>
        <p:spPr/>
        <p:txBody>
          <a:bodyPr>
            <a:normAutofit fontScale="92500" lnSpcReduction="20000"/>
          </a:bodyPr>
          <a:lstStyle/>
          <a:p>
            <a:pPr marL="0" indent="0">
              <a:buNone/>
            </a:pPr>
            <a:r>
              <a:rPr lang="en-US" dirty="0"/>
              <a:t>
                       Introduction….
                        1) Born on September 4,1926 in Vienna .
2) His father was an engineer.
3) Studied in Florence , Rome and in Salzburg.
Basic education scheme….
                   1) Free and compulsory education for all from 7 _ 14 years.
2) Craft as the center of education.
3) Mother’s tongue as the medium .</a:t>
            </a:r>
          </a:p>
        </p:txBody>
      </p:sp>
    </p:spTree>
    <p:extLst>
      <p:ext uri="{BB962C8B-B14F-4D97-AF65-F5344CB8AC3E}">
        <p14:creationId xmlns:p14="http://schemas.microsoft.com/office/powerpoint/2010/main" val="153107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66A75-7386-3040-85D4-124DF0FE0597}"/>
              </a:ext>
            </a:extLst>
          </p:cNvPr>
          <p:cNvSpPr>
            <a:spLocks noGrp="1"/>
          </p:cNvSpPr>
          <p:nvPr>
            <p:ph type="title"/>
          </p:nvPr>
        </p:nvSpPr>
        <p:spPr>
          <a:xfrm>
            <a:off x="838200" y="609600"/>
            <a:ext cx="9366325" cy="1143000"/>
          </a:xfrm>
        </p:spPr>
        <p:txBody>
          <a:bodyPr>
            <a:normAutofit/>
          </a:bodyPr>
          <a:lstStyle/>
          <a:p>
            <a:r>
              <a:rPr lang="en-US" sz="4000" cap="none" dirty="0">
                <a:solidFill>
                  <a:schemeClr val="tx1"/>
                </a:solidFill>
                <a:latin typeface="Century Gothic"/>
                <a:ea typeface="+mn-ea"/>
                <a:cs typeface="+mn-cs"/>
              </a:rPr>
              <a:t> Who was IVAN </a:t>
            </a:r>
            <a:r>
              <a:rPr lang="en-US" sz="4000" cap="none" dirty="0" err="1">
                <a:solidFill>
                  <a:schemeClr val="tx1"/>
                </a:solidFill>
                <a:latin typeface="Century Gothic"/>
                <a:ea typeface="+mn-ea"/>
                <a:cs typeface="+mn-cs"/>
              </a:rPr>
              <a:t>lllich</a:t>
            </a:r>
            <a:r>
              <a:rPr lang="en-US" sz="4000" cap="none" dirty="0">
                <a:solidFill>
                  <a:schemeClr val="tx1"/>
                </a:solidFill>
                <a:latin typeface="Century Gothic"/>
                <a:ea typeface="+mn-ea"/>
                <a:cs typeface="+mn-cs"/>
              </a:rPr>
              <a:t>???</a:t>
            </a:r>
            <a:endParaRPr lang="en-US" sz="4000" dirty="0">
              <a:solidFill>
                <a:schemeClr val="tx1"/>
              </a:solidFill>
            </a:endParaRPr>
          </a:p>
        </p:txBody>
      </p:sp>
      <p:sp>
        <p:nvSpPr>
          <p:cNvPr id="3" name="Content Placeholder 2">
            <a:extLst>
              <a:ext uri="{FF2B5EF4-FFF2-40B4-BE49-F238E27FC236}">
                <a16:creationId xmlns:a16="http://schemas.microsoft.com/office/drawing/2014/main" id="{B23E98A8-0E37-E145-8986-34AC21EA8DE9}"/>
              </a:ext>
            </a:extLst>
          </p:cNvPr>
          <p:cNvSpPr>
            <a:spLocks noGrp="1"/>
          </p:cNvSpPr>
          <p:nvPr>
            <p:ph idx="1"/>
          </p:nvPr>
        </p:nvSpPr>
        <p:spPr>
          <a:xfrm>
            <a:off x="762000" y="1676400"/>
            <a:ext cx="9036423" cy="3508977"/>
          </a:xfrm>
        </p:spPr>
        <p:txBody>
          <a:bodyPr>
            <a:normAutofit fontScale="92500" lnSpcReduction="10000"/>
          </a:bodyPr>
          <a:lstStyle/>
          <a:p>
            <a:r>
              <a:rPr lang="en-US" dirty="0"/>
              <a:t>
1) Writer.
2) Thinker.
3) philosopher.
4) Teacher</a:t>
            </a:r>
          </a:p>
          <a:p>
            <a:r>
              <a:rPr lang="en-US" dirty="0"/>
              <a:t>Works and themes.
                                1) </a:t>
            </a:r>
            <a:r>
              <a:rPr lang="en-US" dirty="0" err="1"/>
              <a:t>Deschooling</a:t>
            </a:r>
            <a:r>
              <a:rPr lang="en-US" dirty="0"/>
              <a:t> society _ 1971 on education.
2) Tools for </a:t>
            </a:r>
            <a:r>
              <a:rPr lang="en-US" dirty="0" err="1"/>
              <a:t>convivally</a:t>
            </a:r>
            <a:r>
              <a:rPr lang="en-US" dirty="0"/>
              <a:t> _1973 on </a:t>
            </a:r>
            <a:r>
              <a:rPr lang="en-US" dirty="0" err="1"/>
              <a:t>technicalogical</a:t>
            </a:r>
            <a:r>
              <a:rPr lang="en-US" dirty="0"/>
              <a:t> development.
3) In the vineyard other text 1933 on the </a:t>
            </a:r>
            <a:r>
              <a:rPr lang="en-US" dirty="0" err="1"/>
              <a:t>originas</a:t>
            </a:r>
            <a:r>
              <a:rPr lang="en-US" dirty="0"/>
              <a:t> of books.</a:t>
            </a:r>
          </a:p>
        </p:txBody>
      </p:sp>
    </p:spTree>
    <p:extLst>
      <p:ext uri="{BB962C8B-B14F-4D97-AF65-F5344CB8AC3E}">
        <p14:creationId xmlns:p14="http://schemas.microsoft.com/office/powerpoint/2010/main" val="9878791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2E34F-804B-6649-A4BE-D4FF9CA32ED1}"/>
              </a:ext>
            </a:extLst>
          </p:cNvPr>
          <p:cNvSpPr>
            <a:spLocks noGrp="1"/>
          </p:cNvSpPr>
          <p:nvPr>
            <p:ph type="title"/>
          </p:nvPr>
        </p:nvSpPr>
        <p:spPr/>
        <p:txBody>
          <a:bodyPr>
            <a:normAutofit/>
          </a:bodyPr>
          <a:lstStyle/>
          <a:p>
            <a:r>
              <a:rPr lang="en-US" sz="4000" cap="none" dirty="0" err="1">
                <a:solidFill>
                  <a:schemeClr val="tx1"/>
                </a:solidFill>
                <a:latin typeface="Century Gothic"/>
                <a:ea typeface="+mn-ea"/>
                <a:cs typeface="+mn-cs"/>
              </a:rPr>
              <a:t>Deschooling</a:t>
            </a:r>
            <a:r>
              <a:rPr lang="en-US" sz="4000" cap="none" dirty="0">
                <a:solidFill>
                  <a:schemeClr val="tx1"/>
                </a:solidFill>
                <a:latin typeface="Century Gothic"/>
                <a:ea typeface="+mn-ea"/>
                <a:cs typeface="+mn-cs"/>
              </a:rPr>
              <a:t> society.</a:t>
            </a:r>
            <a:endParaRPr lang="en-US" sz="4000" dirty="0">
              <a:solidFill>
                <a:schemeClr val="tx1"/>
              </a:solidFill>
            </a:endParaRPr>
          </a:p>
        </p:txBody>
      </p:sp>
      <p:sp>
        <p:nvSpPr>
          <p:cNvPr id="3" name="Content Placeholder 2">
            <a:extLst>
              <a:ext uri="{FF2B5EF4-FFF2-40B4-BE49-F238E27FC236}">
                <a16:creationId xmlns:a16="http://schemas.microsoft.com/office/drawing/2014/main" id="{9F822660-1885-554E-B806-9E0A9BA5F271}"/>
              </a:ext>
            </a:extLst>
          </p:cNvPr>
          <p:cNvSpPr>
            <a:spLocks noGrp="1"/>
          </p:cNvSpPr>
          <p:nvPr>
            <p:ph idx="1"/>
          </p:nvPr>
        </p:nvSpPr>
        <p:spPr/>
        <p:txBody>
          <a:bodyPr/>
          <a:lstStyle/>
          <a:p>
            <a:r>
              <a:rPr lang="en-US" dirty="0"/>
              <a:t>
             1) Critique of </a:t>
            </a:r>
            <a:r>
              <a:rPr lang="en-US" dirty="0" err="1"/>
              <a:t>institutionlized</a:t>
            </a:r>
            <a:r>
              <a:rPr lang="en-US" dirty="0"/>
              <a:t> education.
2) Opposed Universal education.
3) </a:t>
            </a:r>
            <a:r>
              <a:rPr lang="en-US" dirty="0" err="1"/>
              <a:t>institutionlization</a:t>
            </a:r>
            <a:r>
              <a:rPr lang="en-US" dirty="0"/>
              <a:t> of education causes the institutionalization of </a:t>
            </a:r>
            <a:r>
              <a:rPr lang="en-US" dirty="0" err="1"/>
              <a:t>intire</a:t>
            </a:r>
            <a:r>
              <a:rPr lang="en-US" dirty="0"/>
              <a:t> society.
4) Suggests that educational funnels be replaced by learning web.</a:t>
            </a:r>
          </a:p>
        </p:txBody>
      </p:sp>
    </p:spTree>
    <p:extLst>
      <p:ext uri="{BB962C8B-B14F-4D97-AF65-F5344CB8AC3E}">
        <p14:creationId xmlns:p14="http://schemas.microsoft.com/office/powerpoint/2010/main" val="2983078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F9888-B819-BF43-BCEA-3A05455571E0}"/>
              </a:ext>
            </a:extLst>
          </p:cNvPr>
          <p:cNvSpPr>
            <a:spLocks noGrp="1"/>
          </p:cNvSpPr>
          <p:nvPr>
            <p:ph type="title"/>
          </p:nvPr>
        </p:nvSpPr>
        <p:spPr/>
        <p:txBody>
          <a:bodyPr>
            <a:noAutofit/>
          </a:bodyPr>
          <a:lstStyle/>
          <a:p>
            <a:r>
              <a:rPr lang="en-US" sz="4000" cap="none" dirty="0">
                <a:solidFill>
                  <a:schemeClr val="tx1"/>
                </a:solidFill>
                <a:latin typeface="Century Gothic"/>
                <a:ea typeface="+mn-ea"/>
                <a:cs typeface="+mn-cs"/>
              </a:rPr>
              <a:t>3) The Ralph Tyler….
     Introduction</a:t>
            </a:r>
            <a:endParaRPr lang="en-US" sz="4000" dirty="0">
              <a:solidFill>
                <a:schemeClr val="tx1"/>
              </a:solidFill>
            </a:endParaRPr>
          </a:p>
        </p:txBody>
      </p:sp>
      <p:sp>
        <p:nvSpPr>
          <p:cNvPr id="3" name="Content Placeholder 2">
            <a:extLst>
              <a:ext uri="{FF2B5EF4-FFF2-40B4-BE49-F238E27FC236}">
                <a16:creationId xmlns:a16="http://schemas.microsoft.com/office/drawing/2014/main" id="{B74219B8-33FA-A844-AF1F-0061B3AE71CC}"/>
              </a:ext>
            </a:extLst>
          </p:cNvPr>
          <p:cNvSpPr>
            <a:spLocks noGrp="1"/>
          </p:cNvSpPr>
          <p:nvPr>
            <p:ph idx="1"/>
          </p:nvPr>
        </p:nvSpPr>
        <p:spPr/>
        <p:txBody>
          <a:bodyPr/>
          <a:lstStyle/>
          <a:p>
            <a:r>
              <a:rPr lang="en-US" dirty="0"/>
              <a:t>
                          1) Ralph Tyler was born in 1902 , publishing more than 700 articles and 16 books.
2) Best Known for basic principles of curriculum which is based on 8 year study.
3) </a:t>
            </a:r>
            <a:r>
              <a:rPr lang="en-US" dirty="0" err="1"/>
              <a:t>Tyalor</a:t>
            </a:r>
            <a:r>
              <a:rPr lang="en-US" dirty="0"/>
              <a:t> posits the problem with educational program lack </a:t>
            </a:r>
            <a:r>
              <a:rPr lang="en-US" dirty="0" err="1"/>
              <a:t>unmistakely</a:t>
            </a:r>
            <a:r>
              <a:rPr lang="en-US" dirty="0"/>
              <a:t> defined purpose.</a:t>
            </a:r>
          </a:p>
        </p:txBody>
      </p:sp>
    </p:spTree>
    <p:extLst>
      <p:ext uri="{BB962C8B-B14F-4D97-AF65-F5344CB8AC3E}">
        <p14:creationId xmlns:p14="http://schemas.microsoft.com/office/powerpoint/2010/main" val="32087656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55375-8E78-4848-AC43-27C9AAC8ED4F}"/>
              </a:ext>
            </a:extLst>
          </p:cNvPr>
          <p:cNvSpPr>
            <a:spLocks noGrp="1"/>
          </p:cNvSpPr>
          <p:nvPr>
            <p:ph type="title"/>
          </p:nvPr>
        </p:nvSpPr>
        <p:spPr/>
        <p:txBody>
          <a:bodyPr>
            <a:normAutofit fontScale="90000"/>
          </a:bodyPr>
          <a:lstStyle/>
          <a:p>
            <a:r>
              <a:rPr lang="en-US" sz="4000" cap="none" dirty="0">
                <a:solidFill>
                  <a:schemeClr val="tx1"/>
                </a:solidFill>
                <a:latin typeface="Century Gothic"/>
                <a:ea typeface="+mn-ea"/>
                <a:cs typeface="+mn-cs"/>
              </a:rPr>
              <a:t>What is curriculum development?????</a:t>
            </a:r>
            <a:endParaRPr lang="en-US" sz="4000" dirty="0">
              <a:solidFill>
                <a:schemeClr val="tx1"/>
              </a:solidFill>
            </a:endParaRPr>
          </a:p>
        </p:txBody>
      </p:sp>
      <p:sp>
        <p:nvSpPr>
          <p:cNvPr id="3" name="Content Placeholder 2">
            <a:extLst>
              <a:ext uri="{FF2B5EF4-FFF2-40B4-BE49-F238E27FC236}">
                <a16:creationId xmlns:a16="http://schemas.microsoft.com/office/drawing/2014/main" id="{BBB007AE-2CFD-0341-86D4-CC661726C713}"/>
              </a:ext>
            </a:extLst>
          </p:cNvPr>
          <p:cNvSpPr>
            <a:spLocks noGrp="1"/>
          </p:cNvSpPr>
          <p:nvPr>
            <p:ph idx="1"/>
          </p:nvPr>
        </p:nvSpPr>
        <p:spPr/>
        <p:txBody>
          <a:bodyPr>
            <a:normAutofit fontScale="85000" lnSpcReduction="10000"/>
          </a:bodyPr>
          <a:lstStyle/>
          <a:p>
            <a:r>
              <a:rPr lang="en-US" dirty="0"/>
              <a:t>
                              Curriculum development can be defined as the process of planning, implementing and evaluating curriculum that ultimately results in a curriculum plan.  In his book Taylor presented the concept that curriculum should be….
1) Dynamic .
2) A program under constant evaluation and revision.
3) curriculum had always been thought of as a </a:t>
            </a:r>
            <a:r>
              <a:rPr lang="en-US" dirty="0" err="1"/>
              <a:t>static,set</a:t>
            </a:r>
            <a:r>
              <a:rPr lang="en-US" dirty="0"/>
              <a:t> program and in an area preoccupied with student </a:t>
            </a:r>
            <a:r>
              <a:rPr lang="en-US" dirty="0" err="1"/>
              <a:t>testing,he</a:t>
            </a:r>
            <a:r>
              <a:rPr lang="en-US" dirty="0"/>
              <a:t> offered the innovatively idea that teachers and administrators should spend as much time evaluating their plans as they do assessing their students.</a:t>
            </a:r>
          </a:p>
        </p:txBody>
      </p:sp>
    </p:spTree>
    <p:extLst>
      <p:ext uri="{BB962C8B-B14F-4D97-AF65-F5344CB8AC3E}">
        <p14:creationId xmlns:p14="http://schemas.microsoft.com/office/powerpoint/2010/main" val="36936195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E3D18-35EC-B34D-AD4E-B20612628A46}"/>
              </a:ext>
            </a:extLst>
          </p:cNvPr>
          <p:cNvSpPr>
            <a:spLocks noGrp="1"/>
          </p:cNvSpPr>
          <p:nvPr>
            <p:ph type="title"/>
          </p:nvPr>
        </p:nvSpPr>
        <p:spPr/>
        <p:txBody>
          <a:bodyPr>
            <a:normAutofit/>
          </a:bodyPr>
          <a:lstStyle/>
          <a:p>
            <a:r>
              <a:rPr lang="en-US" sz="4000" cap="none" dirty="0">
                <a:solidFill>
                  <a:schemeClr val="tx1"/>
                </a:solidFill>
                <a:latin typeface="Century Gothic"/>
                <a:ea typeface="+mn-ea"/>
                <a:cs typeface="+mn-cs"/>
              </a:rPr>
              <a:t>Tyler’s four </a:t>
            </a:r>
            <a:r>
              <a:rPr lang="en-US" sz="4000" cap="none" dirty="0" err="1">
                <a:solidFill>
                  <a:schemeClr val="tx1"/>
                </a:solidFill>
                <a:latin typeface="Century Gothic"/>
                <a:ea typeface="+mn-ea"/>
                <a:cs typeface="+mn-cs"/>
              </a:rPr>
              <a:t>fandamental</a:t>
            </a:r>
            <a:r>
              <a:rPr lang="en-US" sz="4000" cap="none" dirty="0">
                <a:solidFill>
                  <a:schemeClr val="tx1"/>
                </a:solidFill>
                <a:latin typeface="Century Gothic"/>
                <a:ea typeface="+mn-ea"/>
                <a:cs typeface="+mn-cs"/>
              </a:rPr>
              <a:t> questions…..</a:t>
            </a:r>
            <a:endParaRPr lang="en-US" sz="4000" dirty="0">
              <a:solidFill>
                <a:schemeClr val="tx1"/>
              </a:solidFill>
            </a:endParaRPr>
          </a:p>
        </p:txBody>
      </p:sp>
      <p:sp>
        <p:nvSpPr>
          <p:cNvPr id="3" name="Content Placeholder 2">
            <a:extLst>
              <a:ext uri="{FF2B5EF4-FFF2-40B4-BE49-F238E27FC236}">
                <a16:creationId xmlns:a16="http://schemas.microsoft.com/office/drawing/2014/main" id="{28267D40-568F-B44D-BD19-53325E2D5ED3}"/>
              </a:ext>
            </a:extLst>
          </p:cNvPr>
          <p:cNvSpPr>
            <a:spLocks noGrp="1"/>
          </p:cNvSpPr>
          <p:nvPr>
            <p:ph idx="1"/>
          </p:nvPr>
        </p:nvSpPr>
        <p:spPr/>
        <p:txBody>
          <a:bodyPr>
            <a:normAutofit lnSpcReduction="10000"/>
          </a:bodyPr>
          <a:lstStyle/>
          <a:p>
            <a:r>
              <a:rPr lang="en-US" dirty="0"/>
              <a:t>
                      1) what the educational purpose should the school seek to attain???
2) What educational learning experience can be provided that are likely to attain these purpose???
3) How can these educational experience be effectively organized????
4) How can we determine weather these purpose are being attained????</a:t>
            </a:r>
          </a:p>
        </p:txBody>
      </p:sp>
    </p:spTree>
    <p:extLst>
      <p:ext uri="{BB962C8B-B14F-4D97-AF65-F5344CB8AC3E}">
        <p14:creationId xmlns:p14="http://schemas.microsoft.com/office/powerpoint/2010/main" val="37461832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3F37D-4C28-A242-93F9-12F43A8032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B58C760-E948-1E4A-BBB8-E814D44E629E}"/>
              </a:ext>
            </a:extLst>
          </p:cNvPr>
          <p:cNvSpPr>
            <a:spLocks noGrp="1"/>
          </p:cNvSpPr>
          <p:nvPr>
            <p:ph idx="1"/>
          </p:nvPr>
        </p:nvSpPr>
        <p:spPr/>
        <p:txBody>
          <a:bodyPr>
            <a:normAutofit fontScale="85000" lnSpcReduction="20000"/>
          </a:bodyPr>
          <a:lstStyle/>
          <a:p>
            <a:pPr marL="0" indent="0">
              <a:buNone/>
            </a:pPr>
            <a:r>
              <a:rPr lang="en-US"/>
              <a:t> 4) Abraham Maslow (1908_1970) 
1) Humanistic – existential paradigm.
2) Self ectulization Theory.
Theory of Human Motivation…
                     Introduction…
The basic of Maslow’s Theory is that human beings are motivated by unsatisfied needs ,and that certain lower needs ,need to be satisfied before higher needs can be satisfied.
               According to Maslow’s there are three general needs( psychological, safety and esteem ) that called “ deficiency needs “ . As long as we are motivated to satisfy these craving ,we are moving towards growth and self actualization.</a:t>
            </a:r>
          </a:p>
        </p:txBody>
      </p:sp>
    </p:spTree>
    <p:extLst>
      <p:ext uri="{BB962C8B-B14F-4D97-AF65-F5344CB8AC3E}">
        <p14:creationId xmlns:p14="http://schemas.microsoft.com/office/powerpoint/2010/main" val="26118493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16C6B-BFAC-0044-B4E6-F733017F1BBD}"/>
              </a:ext>
            </a:extLst>
          </p:cNvPr>
          <p:cNvSpPr>
            <a:spLocks noGrp="1"/>
          </p:cNvSpPr>
          <p:nvPr>
            <p:ph type="title"/>
          </p:nvPr>
        </p:nvSpPr>
        <p:spPr>
          <a:xfrm>
            <a:off x="381000" y="228600"/>
            <a:ext cx="10972800" cy="1252728"/>
          </a:xfrm>
        </p:spPr>
        <p:txBody>
          <a:bodyPr>
            <a:normAutofit/>
          </a:bodyPr>
          <a:lstStyle/>
          <a:p>
            <a:r>
              <a:rPr lang="en-US" sz="4000" cap="none" dirty="0">
                <a:solidFill>
                  <a:srgbClr val="564B3C"/>
                </a:solidFill>
                <a:latin typeface="Century Gothic"/>
                <a:ea typeface="+mn-ea"/>
                <a:cs typeface="+mn-cs"/>
              </a:rPr>
              <a:t>Deficiency needs….</a:t>
            </a:r>
            <a:endParaRPr lang="en-US" sz="4000" dirty="0"/>
          </a:p>
        </p:txBody>
      </p:sp>
      <p:sp>
        <p:nvSpPr>
          <p:cNvPr id="3" name="Content Placeholder 2">
            <a:extLst>
              <a:ext uri="{FF2B5EF4-FFF2-40B4-BE49-F238E27FC236}">
                <a16:creationId xmlns:a16="http://schemas.microsoft.com/office/drawing/2014/main" id="{C72C60C4-51B4-3440-A8D9-42DAF5FA8DB7}"/>
              </a:ext>
            </a:extLst>
          </p:cNvPr>
          <p:cNvSpPr>
            <a:spLocks noGrp="1"/>
          </p:cNvSpPr>
          <p:nvPr>
            <p:ph idx="1"/>
          </p:nvPr>
        </p:nvSpPr>
        <p:spPr/>
        <p:txBody>
          <a:bodyPr>
            <a:normAutofit lnSpcReduction="10000"/>
          </a:bodyPr>
          <a:lstStyle/>
          <a:p>
            <a:r>
              <a:rPr lang="en-US" dirty="0"/>
              <a:t>
1) Psychological ( are those required to sustain life such as air ,water, food and sleep).
2) Safety need ( when psychological needs are met , once attention turns into safety and security in order to be free from </a:t>
            </a:r>
            <a:r>
              <a:rPr lang="en-US" dirty="0" err="1"/>
              <a:t>thraet</a:t>
            </a:r>
            <a:r>
              <a:rPr lang="en-US" dirty="0"/>
              <a:t> like … living in safe area, medical insurance , job security and </a:t>
            </a:r>
            <a:r>
              <a:rPr lang="en-US" dirty="0" err="1"/>
              <a:t>finicial</a:t>
            </a:r>
            <a:r>
              <a:rPr lang="en-US" dirty="0"/>
              <a:t> reserves.
3) Esteem needs( like self respect , achievement, attention </a:t>
            </a:r>
            <a:r>
              <a:rPr lang="en-US" dirty="0" err="1"/>
              <a:t>etc</a:t>
            </a:r>
            <a:r>
              <a:rPr lang="en-US" dirty="0"/>
              <a:t>).</a:t>
            </a:r>
          </a:p>
        </p:txBody>
      </p:sp>
    </p:spTree>
    <p:extLst>
      <p:ext uri="{BB962C8B-B14F-4D97-AF65-F5344CB8AC3E}">
        <p14:creationId xmlns:p14="http://schemas.microsoft.com/office/powerpoint/2010/main" val="3950964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5F0E9-2A00-6044-8AFA-DFA64DD46C3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CEAECB-6BFB-074B-AB54-4FDC1C9AE217}"/>
              </a:ext>
            </a:extLst>
          </p:cNvPr>
          <p:cNvSpPr>
            <a:spLocks noGrp="1"/>
          </p:cNvSpPr>
          <p:nvPr>
            <p:ph idx="1"/>
          </p:nvPr>
        </p:nvSpPr>
        <p:spPr/>
        <p:txBody>
          <a:bodyPr/>
          <a:lstStyle/>
          <a:p>
            <a:r>
              <a:rPr lang="en-US" dirty="0"/>
              <a:t>• Education in the largest sense is any act or experience that has a formative effect on the mind, character or physical ability of an individual. In its technical sense, education is the process by which society deliberately transmits its accumulated knowledge, skills and values from one generation to another.</a:t>
            </a:r>
          </a:p>
          <a:p>
            <a:endParaRPr lang="en-US" dirty="0"/>
          </a:p>
        </p:txBody>
      </p:sp>
    </p:spTree>
    <p:extLst>
      <p:ext uri="{BB962C8B-B14F-4D97-AF65-F5344CB8AC3E}">
        <p14:creationId xmlns:p14="http://schemas.microsoft.com/office/powerpoint/2010/main" val="20999109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46604-9ACC-534F-AC0E-3E320100309C}"/>
              </a:ext>
            </a:extLst>
          </p:cNvPr>
          <p:cNvSpPr>
            <a:spLocks noGrp="1"/>
          </p:cNvSpPr>
          <p:nvPr>
            <p:ph type="title"/>
          </p:nvPr>
        </p:nvSpPr>
        <p:spPr/>
        <p:txBody>
          <a:bodyPr>
            <a:normAutofit/>
          </a:bodyPr>
          <a:lstStyle/>
          <a:p>
            <a:r>
              <a:rPr lang="en-US" sz="4000" cap="none" dirty="0">
                <a:solidFill>
                  <a:schemeClr val="tx1"/>
                </a:solidFill>
                <a:latin typeface="Century Gothic"/>
                <a:ea typeface="+mn-ea"/>
                <a:cs typeface="+mn-cs"/>
              </a:rPr>
              <a:t> </a:t>
            </a:r>
            <a:r>
              <a:rPr lang="en-US" sz="4000" cap="none" dirty="0" err="1">
                <a:solidFill>
                  <a:schemeClr val="tx1"/>
                </a:solidFill>
                <a:latin typeface="Century Gothic"/>
                <a:ea typeface="+mn-ea"/>
                <a:cs typeface="+mn-cs"/>
              </a:rPr>
              <a:t>Freire</a:t>
            </a:r>
            <a:r>
              <a:rPr lang="en-US" sz="4000" cap="none" dirty="0">
                <a:solidFill>
                  <a:schemeClr val="tx1"/>
                </a:solidFill>
                <a:latin typeface="Century Gothic"/>
                <a:ea typeface="+mn-ea"/>
                <a:cs typeface="+mn-cs"/>
              </a:rPr>
              <a:t> and education</a:t>
            </a:r>
            <a:endParaRPr lang="en-US" sz="4000" dirty="0">
              <a:solidFill>
                <a:schemeClr val="tx1"/>
              </a:solidFill>
            </a:endParaRPr>
          </a:p>
        </p:txBody>
      </p:sp>
      <p:sp>
        <p:nvSpPr>
          <p:cNvPr id="3" name="Content Placeholder 2">
            <a:extLst>
              <a:ext uri="{FF2B5EF4-FFF2-40B4-BE49-F238E27FC236}">
                <a16:creationId xmlns:a16="http://schemas.microsoft.com/office/drawing/2014/main" id="{0FA7719A-3FB8-1F41-AE0E-97411626F939}"/>
              </a:ext>
            </a:extLst>
          </p:cNvPr>
          <p:cNvSpPr>
            <a:spLocks noGrp="1"/>
          </p:cNvSpPr>
          <p:nvPr>
            <p:ph idx="1"/>
          </p:nvPr>
        </p:nvSpPr>
        <p:spPr/>
        <p:txBody>
          <a:bodyPr>
            <a:normAutofit fontScale="92500" lnSpcReduction="10000"/>
          </a:bodyPr>
          <a:lstStyle/>
          <a:p>
            <a:r>
              <a:rPr lang="en-US" dirty="0"/>
              <a:t>…
                    1) interest in reproduction of inequalities.
2) Education and the “ banking system “ concept.
3) </a:t>
            </a:r>
            <a:r>
              <a:rPr lang="en-US" dirty="0" err="1"/>
              <a:t>Conscientization</a:t>
            </a:r>
            <a:r>
              <a:rPr lang="en-US" dirty="0"/>
              <a:t> _ </a:t>
            </a:r>
            <a:r>
              <a:rPr lang="en-US" dirty="0" err="1"/>
              <a:t>litracy</a:t>
            </a:r>
            <a:r>
              <a:rPr lang="en-US" dirty="0"/>
              <a:t> , critical </a:t>
            </a:r>
            <a:r>
              <a:rPr lang="en-US" dirty="0" err="1"/>
              <a:t>litracy</a:t>
            </a:r>
            <a:r>
              <a:rPr lang="en-US" dirty="0"/>
              <a:t> and reading the world.
5) who was Paulo </a:t>
            </a:r>
            <a:r>
              <a:rPr lang="en-US" dirty="0" err="1"/>
              <a:t>Freire</a:t>
            </a:r>
            <a:r>
              <a:rPr lang="en-US" dirty="0"/>
              <a:t>??? ( 1921_1997)
1) South American Theorist. 
2) Political activist.
3) </a:t>
            </a:r>
            <a:r>
              <a:rPr lang="en-US" dirty="0" err="1"/>
              <a:t>Marxit</a:t>
            </a:r>
            <a:r>
              <a:rPr lang="en-US" dirty="0"/>
              <a:t> tradition.</a:t>
            </a:r>
          </a:p>
        </p:txBody>
      </p:sp>
    </p:spTree>
    <p:extLst>
      <p:ext uri="{BB962C8B-B14F-4D97-AF65-F5344CB8AC3E}">
        <p14:creationId xmlns:p14="http://schemas.microsoft.com/office/powerpoint/2010/main" val="1925995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8612D-AD7B-3D4E-9BCC-6DBB7D07F576}"/>
              </a:ext>
            </a:extLst>
          </p:cNvPr>
          <p:cNvSpPr>
            <a:spLocks noGrp="1"/>
          </p:cNvSpPr>
          <p:nvPr>
            <p:ph type="title"/>
          </p:nvPr>
        </p:nvSpPr>
        <p:spPr/>
        <p:txBody>
          <a:bodyPr>
            <a:normAutofit/>
          </a:bodyPr>
          <a:lstStyle/>
          <a:p>
            <a:r>
              <a:rPr lang="en-US" sz="4000" cap="none" dirty="0">
                <a:solidFill>
                  <a:schemeClr val="tx1"/>
                </a:solidFill>
                <a:latin typeface="Century Gothic"/>
                <a:ea typeface="+mn-ea"/>
                <a:cs typeface="+mn-cs"/>
              </a:rPr>
              <a:t>Community literacy….</a:t>
            </a:r>
            <a:endParaRPr lang="en-US" sz="4000" dirty="0">
              <a:solidFill>
                <a:schemeClr val="tx1"/>
              </a:solidFill>
            </a:endParaRPr>
          </a:p>
        </p:txBody>
      </p:sp>
      <p:sp>
        <p:nvSpPr>
          <p:cNvPr id="3" name="Content Placeholder 2">
            <a:extLst>
              <a:ext uri="{FF2B5EF4-FFF2-40B4-BE49-F238E27FC236}">
                <a16:creationId xmlns:a16="http://schemas.microsoft.com/office/drawing/2014/main" id="{27EDF217-7A8E-554F-9695-4A1C51D8A4D0}"/>
              </a:ext>
            </a:extLst>
          </p:cNvPr>
          <p:cNvSpPr>
            <a:spLocks noGrp="1"/>
          </p:cNvSpPr>
          <p:nvPr>
            <p:ph idx="1"/>
          </p:nvPr>
        </p:nvSpPr>
        <p:spPr/>
        <p:txBody>
          <a:bodyPr>
            <a:normAutofit fontScale="92500" lnSpcReduction="20000"/>
          </a:bodyPr>
          <a:lstStyle/>
          <a:p>
            <a:r>
              <a:rPr lang="en-US" dirty="0"/>
              <a:t>
               1) Reading the world through collaboration and enquiry.
2) Aimed at social change .
3) These changes are often in the intermediate social world 
4) Allow young people to negotiate a position for themselves in their world.
French literacy….
                           1) Literacies that arise from popular culture.
2) Literacies that arise from technology.</a:t>
            </a:r>
          </a:p>
        </p:txBody>
      </p:sp>
    </p:spTree>
    <p:extLst>
      <p:ext uri="{BB962C8B-B14F-4D97-AF65-F5344CB8AC3E}">
        <p14:creationId xmlns:p14="http://schemas.microsoft.com/office/powerpoint/2010/main" val="35938329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CF3B3-E6A8-254D-A548-7C44C8B78A6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E8B1950-39D3-544B-866E-F2AEE153F909}"/>
              </a:ext>
            </a:extLst>
          </p:cNvPr>
          <p:cNvSpPr>
            <a:spLocks noGrp="1"/>
          </p:cNvSpPr>
          <p:nvPr>
            <p:ph idx="1"/>
          </p:nvPr>
        </p:nvSpPr>
        <p:spPr/>
        <p:txBody>
          <a:bodyPr/>
          <a:lstStyle/>
          <a:p>
            <a:r>
              <a:rPr lang="en-US"/>
              <a:t>6) Most important Pakistani personality Sir Syed Ahmad Khan…
      Introduction 
1)   Sir Syed Ahmad Khan was great Muslim scholar and performer. 
2) He was born 17 October 1817 in new Dehli.
3) His father’s name was Mir Muttaqi and mother’s name was Aziz un Nisa.</a:t>
            </a:r>
          </a:p>
        </p:txBody>
      </p:sp>
    </p:spTree>
    <p:extLst>
      <p:ext uri="{BB962C8B-B14F-4D97-AF65-F5344CB8AC3E}">
        <p14:creationId xmlns:p14="http://schemas.microsoft.com/office/powerpoint/2010/main" val="15101674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4840E-B578-304D-93F9-2DFC46FBA28A}"/>
              </a:ext>
            </a:extLst>
          </p:cNvPr>
          <p:cNvSpPr>
            <a:spLocks noGrp="1"/>
          </p:cNvSpPr>
          <p:nvPr>
            <p:ph type="title"/>
          </p:nvPr>
        </p:nvSpPr>
        <p:spPr/>
        <p:txBody>
          <a:bodyPr>
            <a:noAutofit/>
          </a:bodyPr>
          <a:lstStyle/>
          <a:p>
            <a:r>
              <a:rPr lang="en-US" sz="4000" cap="none" dirty="0" err="1">
                <a:solidFill>
                  <a:schemeClr val="tx1"/>
                </a:solidFill>
                <a:latin typeface="Century Gothic"/>
                <a:ea typeface="+mn-ea"/>
                <a:cs typeface="+mn-cs"/>
              </a:rPr>
              <a:t>Aligarg</a:t>
            </a:r>
            <a:r>
              <a:rPr lang="en-US" sz="4000" cap="none" dirty="0">
                <a:solidFill>
                  <a:schemeClr val="tx1"/>
                </a:solidFill>
                <a:latin typeface="Century Gothic"/>
                <a:ea typeface="+mn-ea"/>
                <a:cs typeface="+mn-cs"/>
              </a:rPr>
              <a:t> Movement…
</a:t>
            </a:r>
            <a:endParaRPr lang="en-US" sz="4000" dirty="0">
              <a:solidFill>
                <a:schemeClr val="tx1"/>
              </a:solidFill>
            </a:endParaRPr>
          </a:p>
        </p:txBody>
      </p:sp>
      <p:sp>
        <p:nvSpPr>
          <p:cNvPr id="3" name="Content Placeholder 2">
            <a:extLst>
              <a:ext uri="{FF2B5EF4-FFF2-40B4-BE49-F238E27FC236}">
                <a16:creationId xmlns:a16="http://schemas.microsoft.com/office/drawing/2014/main" id="{81F08660-7914-A94B-9A8E-11C6FFA51361}"/>
              </a:ext>
            </a:extLst>
          </p:cNvPr>
          <p:cNvSpPr>
            <a:spLocks noGrp="1"/>
          </p:cNvSpPr>
          <p:nvPr>
            <p:ph idx="1"/>
          </p:nvPr>
        </p:nvSpPr>
        <p:spPr/>
        <p:txBody>
          <a:bodyPr/>
          <a:lstStyle/>
          <a:p>
            <a:r>
              <a:rPr lang="en-US" dirty="0" err="1"/>
              <a:t>Aligarg</a:t>
            </a:r>
            <a:r>
              <a:rPr lang="en-US" dirty="0"/>
              <a:t> Movement was aimed at not only apprising the British that Muslims are not only responsible for the war and therefore wrath should not be inflicted to them but also persuade the Muslims to get modern education and exhibit moderate outlook in every sphere of Life.</a:t>
            </a:r>
          </a:p>
        </p:txBody>
      </p:sp>
    </p:spTree>
    <p:extLst>
      <p:ext uri="{BB962C8B-B14F-4D97-AF65-F5344CB8AC3E}">
        <p14:creationId xmlns:p14="http://schemas.microsoft.com/office/powerpoint/2010/main" val="26097802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FCDBC-4206-6144-9B0A-EEEE296AE797}"/>
              </a:ext>
            </a:extLst>
          </p:cNvPr>
          <p:cNvSpPr>
            <a:spLocks noGrp="1"/>
          </p:cNvSpPr>
          <p:nvPr>
            <p:ph type="title"/>
          </p:nvPr>
        </p:nvSpPr>
        <p:spPr/>
        <p:txBody>
          <a:bodyPr>
            <a:normAutofit/>
          </a:bodyPr>
          <a:lstStyle/>
          <a:p>
            <a:r>
              <a:rPr lang="en-US" sz="4000" cap="none" dirty="0">
                <a:solidFill>
                  <a:schemeClr val="tx1"/>
                </a:solidFill>
                <a:latin typeface="Century Gothic"/>
                <a:ea typeface="+mn-ea"/>
                <a:cs typeface="+mn-cs"/>
              </a:rPr>
              <a:t>Educational contribution…</a:t>
            </a:r>
            <a:endParaRPr lang="en-US" sz="4000" dirty="0">
              <a:solidFill>
                <a:schemeClr val="tx1"/>
              </a:solidFill>
            </a:endParaRPr>
          </a:p>
        </p:txBody>
      </p:sp>
      <p:sp>
        <p:nvSpPr>
          <p:cNvPr id="3" name="Content Placeholder 2">
            <a:extLst>
              <a:ext uri="{FF2B5EF4-FFF2-40B4-BE49-F238E27FC236}">
                <a16:creationId xmlns:a16="http://schemas.microsoft.com/office/drawing/2014/main" id="{055E972A-1482-AE41-9045-3A4007CB68E4}"/>
              </a:ext>
            </a:extLst>
          </p:cNvPr>
          <p:cNvSpPr>
            <a:spLocks noGrp="1"/>
          </p:cNvSpPr>
          <p:nvPr>
            <p:ph idx="1"/>
          </p:nvPr>
        </p:nvSpPr>
        <p:spPr/>
        <p:txBody>
          <a:bodyPr>
            <a:normAutofit fontScale="77500" lnSpcReduction="20000"/>
          </a:bodyPr>
          <a:lstStyle/>
          <a:p>
            <a:pPr marL="0" indent="0">
              <a:buNone/>
            </a:pPr>
            <a:r>
              <a:rPr lang="en-US" dirty="0"/>
              <a:t>
                        1) Aligarh school 1875.
2) Aligarh college 1877.
3) Aligarh University 1920. 
4) All India </a:t>
            </a:r>
            <a:r>
              <a:rPr lang="en-US" dirty="0" err="1"/>
              <a:t>Muhammdan</a:t>
            </a:r>
            <a:r>
              <a:rPr lang="en-US" dirty="0"/>
              <a:t> educational conference 1886 awarded LLD award by University of Edinburgh.
Educational Aspects … 
                  1) Establishment of schools.
2) Scientific society.
3) Establishment of M.A.O school.
4) Establishment of M.A.O. college.
5) Publication of </a:t>
            </a:r>
            <a:r>
              <a:rPr lang="en-US" dirty="0" err="1"/>
              <a:t>Tehzeeb</a:t>
            </a:r>
            <a:r>
              <a:rPr lang="en-US" dirty="0"/>
              <a:t>_ </a:t>
            </a:r>
            <a:r>
              <a:rPr lang="en-US" dirty="0" err="1"/>
              <a:t>ul</a:t>
            </a:r>
            <a:r>
              <a:rPr lang="en-US" dirty="0"/>
              <a:t>_ </a:t>
            </a:r>
            <a:r>
              <a:rPr lang="en-US" dirty="0" err="1"/>
              <a:t>ikhlaq</a:t>
            </a:r>
            <a:r>
              <a:rPr lang="en-US" dirty="0"/>
              <a:t>.</a:t>
            </a:r>
          </a:p>
        </p:txBody>
      </p:sp>
    </p:spTree>
    <p:extLst>
      <p:ext uri="{BB962C8B-B14F-4D97-AF65-F5344CB8AC3E}">
        <p14:creationId xmlns:p14="http://schemas.microsoft.com/office/powerpoint/2010/main" val="11694561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4000" dirty="0"/>
              <a:t> </a:t>
            </a:r>
            <a:r>
              <a:rPr lang="en-US" sz="7200" dirty="0"/>
              <a:t>Any Question???</a:t>
            </a:r>
          </a:p>
        </p:txBody>
      </p:sp>
    </p:spTree>
    <p:extLst>
      <p:ext uri="{BB962C8B-B14F-4D97-AF65-F5344CB8AC3E}">
        <p14:creationId xmlns:p14="http://schemas.microsoft.com/office/powerpoint/2010/main" val="1004562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8800" dirty="0">
                <a:latin typeface="Arial" pitchFamily="34" charset="0"/>
                <a:cs typeface="Arial" pitchFamily="34" charset="0"/>
              </a:rPr>
              <a:t>                     THANKS FOR LISSTING</a:t>
            </a:r>
          </a:p>
        </p:txBody>
      </p:sp>
    </p:spTree>
    <p:extLst>
      <p:ext uri="{BB962C8B-B14F-4D97-AF65-F5344CB8AC3E}">
        <p14:creationId xmlns:p14="http://schemas.microsoft.com/office/powerpoint/2010/main" val="1249766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E0AE7-47A8-F940-AC88-EB97A289C8B2}"/>
              </a:ext>
            </a:extLst>
          </p:cNvPr>
          <p:cNvSpPr>
            <a:spLocks noGrp="1"/>
          </p:cNvSpPr>
          <p:nvPr>
            <p:ph type="title"/>
          </p:nvPr>
        </p:nvSpPr>
        <p:spPr/>
        <p:txBody>
          <a:bodyPr>
            <a:normAutofit fontScale="90000"/>
          </a:bodyPr>
          <a:lstStyle/>
          <a:p>
            <a:pPr marL="342900" lvl="0" indent="-228600">
              <a:spcBef>
                <a:spcPct val="20000"/>
              </a:spcBef>
            </a:pPr>
            <a:r>
              <a:rPr lang="en-US" sz="4000" cap="none" dirty="0">
                <a:solidFill>
                  <a:schemeClr val="tx1"/>
                </a:solidFill>
                <a:latin typeface="Century Gothic"/>
                <a:ea typeface="+mn-ea"/>
                <a:cs typeface="+mn-cs"/>
              </a:rPr>
              <a:t>Types of education</a:t>
            </a:r>
            <a:br>
              <a:rPr lang="en-US" sz="2400" cap="none" dirty="0">
                <a:solidFill>
                  <a:schemeClr val="tx1"/>
                </a:solidFill>
                <a:latin typeface="Century Gothic"/>
                <a:ea typeface="+mn-ea"/>
                <a:cs typeface="+mn-cs"/>
              </a:rPr>
            </a:br>
            <a:endParaRPr lang="en-US" dirty="0">
              <a:solidFill>
                <a:schemeClr val="tx1"/>
              </a:solidFill>
            </a:endParaRPr>
          </a:p>
        </p:txBody>
      </p:sp>
      <p:sp>
        <p:nvSpPr>
          <p:cNvPr id="3" name="Content Placeholder 2">
            <a:extLst>
              <a:ext uri="{FF2B5EF4-FFF2-40B4-BE49-F238E27FC236}">
                <a16:creationId xmlns:a16="http://schemas.microsoft.com/office/drawing/2014/main" id="{937C3E87-C420-D34A-AA57-586ADB1E2A50}"/>
              </a:ext>
            </a:extLst>
          </p:cNvPr>
          <p:cNvSpPr>
            <a:spLocks noGrp="1"/>
          </p:cNvSpPr>
          <p:nvPr>
            <p:ph idx="1"/>
          </p:nvPr>
        </p:nvSpPr>
        <p:spPr>
          <a:xfrm>
            <a:off x="609600" y="1788227"/>
            <a:ext cx="10972800" cy="4373563"/>
          </a:xfrm>
        </p:spPr>
        <p:txBody>
          <a:bodyPr/>
          <a:lstStyle/>
          <a:p>
            <a:r>
              <a:rPr lang="en-US" dirty="0"/>
              <a:t>in Education is divided into three types as per philosophers and education thinkers.</a:t>
            </a:r>
          </a:p>
          <a:p>
            <a:r>
              <a:rPr lang="en-US" dirty="0"/>
              <a:t> 1 Formal education</a:t>
            </a:r>
          </a:p>
          <a:p>
            <a:r>
              <a:rPr lang="en-US" dirty="0"/>
              <a:t> 2 Informal education and </a:t>
            </a:r>
          </a:p>
          <a:p>
            <a:r>
              <a:rPr lang="en-US" dirty="0"/>
              <a:t>3 Non-Formal Education</a:t>
            </a:r>
          </a:p>
        </p:txBody>
      </p:sp>
    </p:spTree>
    <p:extLst>
      <p:ext uri="{BB962C8B-B14F-4D97-AF65-F5344CB8AC3E}">
        <p14:creationId xmlns:p14="http://schemas.microsoft.com/office/powerpoint/2010/main" val="2860980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11FE8-25F0-CC4E-9EEA-67EA6C81E251}"/>
              </a:ext>
            </a:extLst>
          </p:cNvPr>
          <p:cNvSpPr>
            <a:spLocks noGrp="1"/>
          </p:cNvSpPr>
          <p:nvPr>
            <p:ph type="title"/>
          </p:nvPr>
        </p:nvSpPr>
        <p:spPr/>
        <p:txBody>
          <a:bodyPr>
            <a:noAutofit/>
          </a:bodyPr>
          <a:lstStyle/>
          <a:p>
            <a:pPr marL="342900" lvl="0" indent="-228600">
              <a:spcBef>
                <a:spcPct val="20000"/>
              </a:spcBef>
            </a:pPr>
            <a:r>
              <a:rPr lang="en-US" sz="4000" cap="none" dirty="0">
                <a:solidFill>
                  <a:schemeClr val="tx1"/>
                </a:solidFill>
                <a:latin typeface="Century Gothic"/>
                <a:ea typeface="+mn-ea"/>
                <a:cs typeface="+mn-cs"/>
              </a:rPr>
              <a:t>1. Formal Education</a:t>
            </a:r>
            <a:br>
              <a:rPr lang="en-US" sz="4000" cap="none" dirty="0">
                <a:solidFill>
                  <a:schemeClr val="tx1"/>
                </a:solidFill>
                <a:latin typeface="Century Gothic"/>
                <a:ea typeface="+mn-ea"/>
                <a:cs typeface="+mn-cs"/>
              </a:rPr>
            </a:br>
            <a:endParaRPr lang="en-US" sz="4000" dirty="0">
              <a:solidFill>
                <a:schemeClr val="tx1"/>
              </a:solidFill>
            </a:endParaRPr>
          </a:p>
        </p:txBody>
      </p:sp>
      <p:sp>
        <p:nvSpPr>
          <p:cNvPr id="3" name="Content Placeholder 2">
            <a:extLst>
              <a:ext uri="{FF2B5EF4-FFF2-40B4-BE49-F238E27FC236}">
                <a16:creationId xmlns:a16="http://schemas.microsoft.com/office/drawing/2014/main" id="{0063EE05-B6AA-0445-90AF-5547077D7C6A}"/>
              </a:ext>
            </a:extLst>
          </p:cNvPr>
          <p:cNvSpPr>
            <a:spLocks noGrp="1"/>
          </p:cNvSpPr>
          <p:nvPr>
            <p:ph idx="1"/>
          </p:nvPr>
        </p:nvSpPr>
        <p:spPr>
          <a:xfrm>
            <a:off x="1143000" y="1752600"/>
            <a:ext cx="9036423" cy="3508977"/>
          </a:xfrm>
        </p:spPr>
        <p:txBody>
          <a:bodyPr/>
          <a:lstStyle/>
          <a:p>
            <a:endParaRPr lang="en-US" dirty="0"/>
          </a:p>
          <a:p>
            <a:r>
              <a:rPr lang="en-US" dirty="0"/>
              <a:t> It is one of the types of education, and it will be provided by institution, universities, colleges or any schools. This kind of Formal education is having a fixed timetable, examination system. Also, they will have some discipline in the school. Formal education is designed with set of aims and objectives, and it will be provided according to curriculum, rules, and regulations of the concerned schools or colleges.</a:t>
            </a:r>
          </a:p>
        </p:txBody>
      </p:sp>
    </p:spTree>
    <p:extLst>
      <p:ext uri="{BB962C8B-B14F-4D97-AF65-F5344CB8AC3E}">
        <p14:creationId xmlns:p14="http://schemas.microsoft.com/office/powerpoint/2010/main" val="268489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4284B-D00E-CF4C-B9B7-F987123A7534}"/>
              </a:ext>
            </a:extLst>
          </p:cNvPr>
          <p:cNvSpPr>
            <a:spLocks noGrp="1"/>
          </p:cNvSpPr>
          <p:nvPr>
            <p:ph type="title"/>
          </p:nvPr>
        </p:nvSpPr>
        <p:spPr/>
        <p:txBody>
          <a:bodyPr>
            <a:normAutofit/>
          </a:bodyPr>
          <a:lstStyle/>
          <a:p>
            <a:r>
              <a:rPr lang="en-US" sz="4000" cap="none" dirty="0">
                <a:solidFill>
                  <a:schemeClr val="tx1"/>
                </a:solidFill>
                <a:latin typeface="Century Gothic"/>
                <a:ea typeface="+mn-ea"/>
                <a:cs typeface="+mn-cs"/>
              </a:rPr>
              <a:t>2. Informal Education</a:t>
            </a:r>
            <a:endParaRPr lang="en-US" sz="4000" dirty="0">
              <a:solidFill>
                <a:schemeClr val="tx1"/>
              </a:solidFill>
            </a:endParaRPr>
          </a:p>
        </p:txBody>
      </p:sp>
      <p:sp>
        <p:nvSpPr>
          <p:cNvPr id="3" name="Content Placeholder 2">
            <a:extLst>
              <a:ext uri="{FF2B5EF4-FFF2-40B4-BE49-F238E27FC236}">
                <a16:creationId xmlns:a16="http://schemas.microsoft.com/office/drawing/2014/main" id="{D87DCB61-49E5-4F4A-B8B4-2A5F47037BFE}"/>
              </a:ext>
            </a:extLst>
          </p:cNvPr>
          <p:cNvSpPr>
            <a:spLocks noGrp="1"/>
          </p:cNvSpPr>
          <p:nvPr>
            <p:ph idx="1"/>
          </p:nvPr>
        </p:nvSpPr>
        <p:spPr/>
        <p:txBody>
          <a:bodyPr>
            <a:normAutofit lnSpcReduction="10000"/>
          </a:bodyPr>
          <a:lstStyle/>
          <a:p>
            <a:r>
              <a:rPr lang="en-US" dirty="0"/>
              <a:t>Informal education might be moms and dad showing a kid how to prepare a dish or ride a bicycle. People can additionally get an informal education and learning by reading lots of books from a collection or educational websites. In this sort of education, awareness efforts are not entailed. It is neither pre-planned nor calculated. It might be discovered in some place, workplace or at your home. Unlike formal education, informal education is not presented by an institution such as school or college. Informal education is no collection curriculum required.</a:t>
            </a:r>
          </a:p>
        </p:txBody>
      </p:sp>
    </p:spTree>
    <p:extLst>
      <p:ext uri="{BB962C8B-B14F-4D97-AF65-F5344CB8AC3E}">
        <p14:creationId xmlns:p14="http://schemas.microsoft.com/office/powerpoint/2010/main" val="1756157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BC2E0-FEDB-F741-ACE7-05C909ADF8D7}"/>
              </a:ext>
            </a:extLst>
          </p:cNvPr>
          <p:cNvSpPr>
            <a:spLocks noGrp="1"/>
          </p:cNvSpPr>
          <p:nvPr>
            <p:ph type="title"/>
          </p:nvPr>
        </p:nvSpPr>
        <p:spPr/>
        <p:txBody>
          <a:bodyPr>
            <a:normAutofit/>
          </a:bodyPr>
          <a:lstStyle/>
          <a:p>
            <a:r>
              <a:rPr lang="en-US" sz="4000" cap="none" dirty="0">
                <a:solidFill>
                  <a:schemeClr val="tx1"/>
                </a:solidFill>
                <a:latin typeface="Century Gothic"/>
                <a:ea typeface="+mn-ea"/>
                <a:cs typeface="+mn-cs"/>
              </a:rPr>
              <a:t>3. Non Formal Education</a:t>
            </a:r>
            <a:endParaRPr lang="en-US" sz="4000" dirty="0">
              <a:solidFill>
                <a:schemeClr val="tx1"/>
              </a:solidFill>
            </a:endParaRPr>
          </a:p>
        </p:txBody>
      </p:sp>
      <p:sp>
        <p:nvSpPr>
          <p:cNvPr id="3" name="Content Placeholder 2">
            <a:extLst>
              <a:ext uri="{FF2B5EF4-FFF2-40B4-BE49-F238E27FC236}">
                <a16:creationId xmlns:a16="http://schemas.microsoft.com/office/drawing/2014/main" id="{34F20198-FD1D-3646-8071-B8CBAF560F58}"/>
              </a:ext>
            </a:extLst>
          </p:cNvPr>
          <p:cNvSpPr>
            <a:spLocks noGrp="1"/>
          </p:cNvSpPr>
          <p:nvPr>
            <p:ph idx="1"/>
          </p:nvPr>
        </p:nvSpPr>
        <p:spPr/>
        <p:txBody>
          <a:bodyPr>
            <a:normAutofit fontScale="85000" lnSpcReduction="20000"/>
          </a:bodyPr>
          <a:lstStyle/>
          <a:p>
            <a:r>
              <a:rPr lang="en-US" dirty="0"/>
              <a:t>This kind of education is one of the recent and best education systems getting into use in </a:t>
            </a:r>
            <a:r>
              <a:rPr lang="en-US" dirty="0" err="1"/>
              <a:t>india</a:t>
            </a:r>
            <a:r>
              <a:rPr lang="en-US" dirty="0"/>
              <a:t>. Non-Formal education is any organized activity bought into an outside of the framework or institution or school. This kind of education will be taught to children at their convenient place instead of a particular school or college. Non-Formal education is not competitive. This is a structured and planned method to teach children outside the school or institution. It is entirely a kind of formal education but</a:t>
            </a:r>
          </a:p>
          <a:p>
            <a:r>
              <a:rPr lang="en-US" dirty="0"/>
              <a:t>This kind of education will not have a specific time to teach or learn. It is a continuous process of learning. This kind of education is mostly for Adults who want to learn things from others with their passion. Attendance in this kind of education is voluntary, not compulsory. Anyone can learn in this education; there is limit.</a:t>
            </a:r>
          </a:p>
        </p:txBody>
      </p:sp>
    </p:spTree>
    <p:extLst>
      <p:ext uri="{BB962C8B-B14F-4D97-AF65-F5344CB8AC3E}">
        <p14:creationId xmlns:p14="http://schemas.microsoft.com/office/powerpoint/2010/main" val="1012505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F3C1E-D1E9-0847-BCDF-42064B827AE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DA86251-FE21-A84C-BF17-6427BE2EB529}"/>
              </a:ext>
            </a:extLst>
          </p:cNvPr>
          <p:cNvSpPr>
            <a:spLocks noGrp="1"/>
          </p:cNvSpPr>
          <p:nvPr>
            <p:ph idx="1"/>
          </p:nvPr>
        </p:nvSpPr>
        <p:spPr/>
        <p:txBody>
          <a:bodyPr/>
          <a:lstStyle/>
          <a:p>
            <a:r>
              <a:rPr lang="en-US"/>
              <a:t>If you don’t have these five things in spite of getting an education, then it means you are not educated.</a:t>
            </a:r>
          </a:p>
          <a:p>
            <a:r>
              <a:rPr lang="en-US"/>
              <a:t>1. AWARENESS</a:t>
            </a:r>
          </a:p>
          <a:p>
            <a:r>
              <a:rPr lang="en-US"/>
              <a:t> 2. DEVELOPMENT </a:t>
            </a:r>
          </a:p>
          <a:p>
            <a:r>
              <a:rPr lang="en-US"/>
              <a:t>3. MANAGEMENT OF RESOURCES</a:t>
            </a:r>
          </a:p>
          <a:p>
            <a:r>
              <a:rPr lang="en-US"/>
              <a:t> 4. VISION</a:t>
            </a:r>
          </a:p>
          <a:p>
            <a:r>
              <a:rPr lang="en-US"/>
              <a:t> 5. PROGRE</a:t>
            </a:r>
          </a:p>
        </p:txBody>
      </p:sp>
    </p:spTree>
    <p:extLst>
      <p:ext uri="{BB962C8B-B14F-4D97-AF65-F5344CB8AC3E}">
        <p14:creationId xmlns:p14="http://schemas.microsoft.com/office/powerpoint/2010/main" val="4109357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148</TotalTime>
  <Words>1150</Words>
  <Application>Microsoft Office PowerPoint</Application>
  <PresentationFormat>Widescreen</PresentationFormat>
  <Paragraphs>148</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Austin</vt:lpstr>
      <vt:lpstr>  Submitted to Sir: Tariq Rasheed   Submitted by Mubeen yaqoob  Roll no: (MLIF19M14) Sumera fatima Roll no:(MLIF19M02) &amp; Samina nusrat Roll no:(MLIF19M24) 3rd: Semester</vt:lpstr>
      <vt:lpstr>WHAT IS EDUCATION? Meaning of education?  </vt:lpstr>
      <vt:lpstr>What is  education?</vt:lpstr>
      <vt:lpstr>PowerPoint Presentation</vt:lpstr>
      <vt:lpstr>Types of education </vt:lpstr>
      <vt:lpstr>1. Formal Education </vt:lpstr>
      <vt:lpstr>2. Informal Education</vt:lpstr>
      <vt:lpstr>3. Non Formal Education</vt:lpstr>
      <vt:lpstr>PowerPoint Presentation</vt:lpstr>
      <vt:lpstr>3C in education</vt:lpstr>
      <vt:lpstr>Scope of Education </vt:lpstr>
      <vt:lpstr>Scope of Education The area covered by a given activity of Education</vt:lpstr>
      <vt:lpstr>Education as a Tool to Discipline The Intellect. </vt:lpstr>
      <vt:lpstr>Education as a Preparation of Life </vt:lpstr>
      <vt:lpstr>Education as Transmission of Culture </vt:lpstr>
      <vt:lpstr>Education as Direction  </vt:lpstr>
      <vt:lpstr>Education as growth  </vt:lpstr>
      <vt:lpstr>Relation of Education with different Subjects</vt:lpstr>
      <vt:lpstr>SOCIOLOGY</vt:lpstr>
      <vt:lpstr>Philosophy</vt:lpstr>
      <vt:lpstr>Economics</vt:lpstr>
      <vt:lpstr>Statistics</vt:lpstr>
      <vt:lpstr>Topic 
       Reference material of social science</vt:lpstr>
      <vt:lpstr>(1 )Dictionary</vt:lpstr>
      <vt:lpstr> (3) handbook </vt:lpstr>
      <vt:lpstr>Social science organization</vt:lpstr>
      <vt:lpstr>Organization theory is a theoretical perspective</vt:lpstr>
      <vt:lpstr>Topic….
Prominent personalities in Education and development….</vt:lpstr>
      <vt:lpstr>1) Mahatma karamchand Gandhi.
              Introduction</vt:lpstr>
      <vt:lpstr>Gandhi’s educational philosophy….</vt:lpstr>
      <vt:lpstr>Aims and curriculum….</vt:lpstr>
      <vt:lpstr> 2) IVAN lllich </vt:lpstr>
      <vt:lpstr> Who was IVAN lllich???</vt:lpstr>
      <vt:lpstr>Deschooling society.</vt:lpstr>
      <vt:lpstr>3) The Ralph Tyler….
     Introduction</vt:lpstr>
      <vt:lpstr>What is curriculum development?????</vt:lpstr>
      <vt:lpstr>Tyler’s four fandamental questions…..</vt:lpstr>
      <vt:lpstr>PowerPoint Presentation</vt:lpstr>
      <vt:lpstr>Deficiency needs….</vt:lpstr>
      <vt:lpstr> Freire and education</vt:lpstr>
      <vt:lpstr>Community literacy….</vt:lpstr>
      <vt:lpstr>PowerPoint Presentation</vt:lpstr>
      <vt:lpstr>Aligarg Movement…
</vt:lpstr>
      <vt:lpstr>Educational contribution…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923346792828</dc:creator>
  <cp:lastModifiedBy>923346792828</cp:lastModifiedBy>
  <cp:revision>41</cp:revision>
  <dcterms:created xsi:type="dcterms:W3CDTF">2020-11-17T04:14:41Z</dcterms:created>
  <dcterms:modified xsi:type="dcterms:W3CDTF">2020-12-04T04:25:03Z</dcterms:modified>
</cp:coreProperties>
</file>