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78" r:id="rId4"/>
    <p:sldId id="264" r:id="rId5"/>
    <p:sldId id="279" r:id="rId6"/>
    <p:sldId id="259" r:id="rId7"/>
    <p:sldId id="260" r:id="rId8"/>
    <p:sldId id="261" r:id="rId9"/>
    <p:sldId id="262" r:id="rId10"/>
    <p:sldId id="282" r:id="rId11"/>
    <p:sldId id="283" r:id="rId12"/>
    <p:sldId id="284" r:id="rId13"/>
    <p:sldId id="285" r:id="rId14"/>
    <p:sldId id="286" r:id="rId15"/>
    <p:sldId id="287" r:id="rId16"/>
    <p:sldId id="288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1" d="100"/>
          <a:sy n="71" d="100"/>
        </p:scale>
        <p:origin x="-1356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184592AB-29D3-4127-B9C5-61A051EBFFCC}" type="datetimeFigureOut">
              <a:rPr lang="en-US" smtClean="0"/>
              <a:pPr/>
              <a:t>6/21/2020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4AD627F4-8E65-4B09-9731-7F1A55D7610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592AB-29D3-4127-B9C5-61A051EBFFCC}" type="datetimeFigureOut">
              <a:rPr lang="en-US" smtClean="0"/>
              <a:pPr/>
              <a:t>6/21/2020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627F4-8E65-4B09-9731-7F1A55D7610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592AB-29D3-4127-B9C5-61A051EBFFCC}" type="datetimeFigureOut">
              <a:rPr lang="en-US" smtClean="0"/>
              <a:pPr/>
              <a:t>6/21/2020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627F4-8E65-4B09-9731-7F1A55D7610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592AB-29D3-4127-B9C5-61A051EBFFCC}" type="datetimeFigureOut">
              <a:rPr lang="en-US" smtClean="0"/>
              <a:pPr/>
              <a:t>6/21/2020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627F4-8E65-4B09-9731-7F1A55D7610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184592AB-29D3-4127-B9C5-61A051EBFFCC}" type="datetimeFigureOut">
              <a:rPr lang="en-US" smtClean="0"/>
              <a:pPr/>
              <a:t>6/21/2020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4AD627F4-8E65-4B09-9731-7F1A55D7610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592AB-29D3-4127-B9C5-61A051EBFFCC}" type="datetimeFigureOut">
              <a:rPr lang="en-US" smtClean="0"/>
              <a:pPr/>
              <a:t>6/21/2020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627F4-8E65-4B09-9731-7F1A55D7610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592AB-29D3-4127-B9C5-61A051EBFFCC}" type="datetimeFigureOut">
              <a:rPr lang="en-US" smtClean="0"/>
              <a:pPr/>
              <a:t>6/21/2020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627F4-8E65-4B09-9731-7F1A55D7610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592AB-29D3-4127-B9C5-61A051EBFFCC}" type="datetimeFigureOut">
              <a:rPr lang="en-US" smtClean="0"/>
              <a:pPr/>
              <a:t>6/21/2020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627F4-8E65-4B09-9731-7F1A55D7610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592AB-29D3-4127-B9C5-61A051EBFFCC}" type="datetimeFigureOut">
              <a:rPr lang="en-US" smtClean="0"/>
              <a:pPr/>
              <a:t>6/21/2020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627F4-8E65-4B09-9731-7F1A55D7610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592AB-29D3-4127-B9C5-61A051EBFFCC}" type="datetimeFigureOut">
              <a:rPr lang="en-US" smtClean="0"/>
              <a:pPr/>
              <a:t>6/21/2020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627F4-8E65-4B09-9731-7F1A55D7610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592AB-29D3-4127-B9C5-61A051EBFFCC}" type="datetimeFigureOut">
              <a:rPr lang="en-US" smtClean="0"/>
              <a:pPr/>
              <a:t>6/21/2020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627F4-8E65-4B09-9731-7F1A55D7610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84592AB-29D3-4127-B9C5-61A051EBFFCC}" type="datetimeFigureOut">
              <a:rPr lang="en-US" smtClean="0"/>
              <a:pPr/>
              <a:t>6/21/2020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AD627F4-8E65-4B09-9731-7F1A55D7610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Applied Cataloguing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Technical Reading of an Information Package to be Cataloged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5003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Technical Reading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First part of an information package that the cataloguer examines in detail;</a:t>
            </a:r>
          </a:p>
          <a:p>
            <a:pPr lvl="1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Chief source of information</a:t>
            </a:r>
          </a:p>
          <a:p>
            <a:pPr lvl="1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source varies according to the type of material</a:t>
            </a:r>
          </a:p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books, manuscripts, printed music, and printed serials</a:t>
            </a:r>
          </a:p>
          <a:p>
            <a:pPr lvl="1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title page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5142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Technical Reading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micro-forms, films and videotapes </a:t>
            </a:r>
          </a:p>
          <a:p>
            <a:pPr lvl="1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title frame(s)</a:t>
            </a:r>
          </a:p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sound recordings</a:t>
            </a:r>
          </a:p>
          <a:p>
            <a:pPr lvl="1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label</a:t>
            </a:r>
          </a:p>
          <a:p>
            <a:pPr lvl="1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Some times a container that affixed to the item</a:t>
            </a:r>
          </a:p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cartographic and graphic materials</a:t>
            </a:r>
          </a:p>
          <a:p>
            <a:pPr lvl="1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object itself</a:t>
            </a:r>
          </a:p>
        </p:txBody>
      </p:sp>
    </p:spTree>
    <p:extLst>
      <p:ext uri="{BB962C8B-B14F-4D97-AF65-F5344CB8AC3E}">
        <p14:creationId xmlns:p14="http://schemas.microsoft.com/office/powerpoint/2010/main" val="37942058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Technical Reading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Computer files</a:t>
            </a:r>
          </a:p>
          <a:p>
            <a:pPr lvl="1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Title screens</a:t>
            </a:r>
          </a:p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home pages of World Wide Web sites</a:t>
            </a:r>
          </a:p>
          <a:p>
            <a:pPr lvl="1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Title screens</a:t>
            </a:r>
          </a:p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chief source of information may be absent for some reason;</a:t>
            </a:r>
          </a:p>
          <a:p>
            <a:pPr lvl="1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Cataloging rules prescribe alternate sources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32859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Bibliographic Information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chief source of information provides the most complete bibliographic information about the information package;</a:t>
            </a:r>
          </a:p>
          <a:p>
            <a:pPr lvl="1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Author or person responsible for the intellectual contents</a:t>
            </a:r>
          </a:p>
          <a:p>
            <a:pPr lvl="1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Title</a:t>
            </a:r>
          </a:p>
          <a:p>
            <a:pPr lvl="1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Edition</a:t>
            </a:r>
          </a:p>
          <a:p>
            <a:pPr lvl="1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Name of publisher, distributor</a:t>
            </a:r>
          </a:p>
          <a:p>
            <a:pPr lvl="1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lace of publication</a:t>
            </a:r>
          </a:p>
          <a:p>
            <a:pPr lvl="1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Date of publication, distribution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56746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Bibliographic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Physical description</a:t>
            </a:r>
          </a:p>
          <a:p>
            <a:pPr lvl="1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pages</a:t>
            </a:r>
          </a:p>
          <a:p>
            <a:pPr lvl="1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Volumes </a:t>
            </a:r>
          </a:p>
          <a:p>
            <a:pPr lvl="1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Number of pieces </a:t>
            </a:r>
          </a:p>
          <a:p>
            <a:pPr lvl="1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length of item, size</a:t>
            </a:r>
          </a:p>
          <a:p>
            <a:pPr lvl="1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Dimensions</a:t>
            </a:r>
          </a:p>
          <a:p>
            <a:pPr lvl="1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Accompanying materials and containers</a:t>
            </a:r>
          </a:p>
        </p:txBody>
      </p:sp>
    </p:spTree>
    <p:extLst>
      <p:ext uri="{BB962C8B-B14F-4D97-AF65-F5344CB8AC3E}">
        <p14:creationId xmlns:p14="http://schemas.microsoft.com/office/powerpoint/2010/main" val="22852566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Bibliographic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standard numbers</a:t>
            </a:r>
          </a:p>
          <a:p>
            <a:pPr lvl="2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ISBN</a:t>
            </a:r>
          </a:p>
          <a:p>
            <a:pPr lvl="2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ISSN</a:t>
            </a:r>
          </a:p>
          <a:p>
            <a:pPr lvl="1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Index</a:t>
            </a:r>
          </a:p>
          <a:p>
            <a:pPr lvl="1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ibliography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0066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Cataloguing - The process of organizing library materials and making them accessible to library users. Cataloguing work is divided into three parts: descriptive cataloguing, subject cataloguing and classification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Applied cataloguing is the process that reference the application of theoretical aspects for the recording of Bibliographical information.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Cataloguing is the process of making library catalogues.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Managing bibliographical information by using set rules for uniformity</a:t>
            </a:r>
          </a:p>
          <a:p>
            <a:pPr algn="just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Description of Materials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Books, Pamphlets, and Printed Sheets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Cartographic Materials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Manuscripts (including Manuscript Collections)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Music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Sound Recordings</a:t>
            </a:r>
          </a:p>
          <a:p>
            <a:pPr marL="742950" indent="-742950">
              <a:buFont typeface="+mj-lt"/>
              <a:buAutoNum type="arabicPeriod" startAt="7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Motion Pictures and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Videorecordings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 startAt="7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Graphic Materials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Computer Files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Three-Dimensional Artifacts and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Realia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 startAt="7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Microforms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Serials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Level of description 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There are three levels of description in the </a:t>
            </a:r>
            <a:r>
              <a:rPr lang="en-US" dirty="0" smtClean="0"/>
              <a:t>catalogue: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Author Main Entry (Author Name)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Title proper / first statement of responsibility. -- Edition statement. -- Material (or 	type of publication) specific details. -- First place of publication : first publisher, date of publication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Extent of item : other physical details ; dimensions. – (Title proper of series)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Note(s)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Standard number and Terms of availability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351153" y="3244334"/>
            <a:ext cx="24416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Description of Materials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Second Level of Description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Title proper [general material designation] = Parallel title : other title information / first statement of responsibility ; each subsequent statement of responsibility. -- Edition statement / first statement of responsibility relating to the edition. -- Material (or type of publication) specific details. -- First place of publication, etc. : first publisher, etc., date of publication, etc. -- Extent of item : other physical details ; dimensions. – (Title proper of series/ statement of responsibility relating to series, ISSN of series ; numbering within the series. Title of subseries, ISSN of subseries ; numbering within subseries). -- Note(s). -- Standard number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Areas of catalogue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Title statement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Statement of responsibility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Edition statement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Imprint area(place, publication and year)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Physical description area( collation)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Series statement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Notes area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ISBN area</a:t>
            </a:r>
          </a:p>
          <a:p>
            <a:pPr algn="just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Punctuation and abbreviations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Punctuations 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sign, such as comma or question mark, used to divide a piece of writing into sentences, phrases etc.(LDOCE).</a:t>
            </a:r>
          </a:p>
          <a:p>
            <a:pPr lvl="1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Punctuation,</a:t>
            </a:r>
          </a:p>
          <a:p>
            <a:pPr lvl="1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punctuation marks are the group of marks that shows period, breath, exclamation, list of things etc.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comma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:, colon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 equation mark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;semicolon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squire brackets]/ parenthesis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 forward slash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… omission Marks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©copyright mark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Ca.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sinca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– dot space dash space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(round)brackets.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? Question mark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--continue sign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…[et. al] signs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s.n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Sine nomine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s.l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]sine loco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s.n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s.l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]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Ed.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[GMD]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Rep.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Rev.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Col.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Ill.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Cm.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Mm.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Capitalization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GOLDEN GET BRIDGE.</a:t>
            </a:r>
          </a:p>
          <a:p>
            <a:r>
              <a:rPr lang="en-US" dirty="0" smtClean="0"/>
              <a:t>Golden get bridge.</a:t>
            </a:r>
          </a:p>
          <a:p>
            <a:r>
              <a:rPr lang="en-US" dirty="0" smtClean="0"/>
              <a:t>DR. JOSE P. RIZAL</a:t>
            </a:r>
          </a:p>
          <a:p>
            <a:r>
              <a:rPr lang="en-US" dirty="0" smtClean="0"/>
              <a:t>dr. </a:t>
            </a:r>
            <a:r>
              <a:rPr lang="en-US" dirty="0" err="1" smtClean="0"/>
              <a:t>jose</a:t>
            </a:r>
            <a:r>
              <a:rPr lang="en-US" dirty="0" smtClean="0"/>
              <a:t> p. </a:t>
            </a:r>
            <a:r>
              <a:rPr lang="en-US" dirty="0" err="1" smtClean="0"/>
              <a:t>rizal</a:t>
            </a:r>
            <a:endParaRPr lang="en-US" dirty="0" smtClean="0"/>
          </a:p>
          <a:p>
            <a:r>
              <a:rPr lang="en-US" dirty="0" smtClean="0"/>
              <a:t>PASING CATHOLIC COLLAGE</a:t>
            </a:r>
          </a:p>
          <a:p>
            <a:r>
              <a:rPr lang="en-US" dirty="0" err="1" smtClean="0"/>
              <a:t>pasing</a:t>
            </a:r>
            <a:r>
              <a:rPr lang="en-US" dirty="0" smtClean="0"/>
              <a:t> catholic collage</a:t>
            </a:r>
          </a:p>
          <a:p>
            <a:pPr lvl="1"/>
            <a:r>
              <a:rPr lang="en-US" dirty="0" smtClean="0"/>
              <a:t>In </a:t>
            </a:r>
            <a:r>
              <a:rPr lang="en-US" dirty="0" err="1" smtClean="0"/>
              <a:t>ctalogue</a:t>
            </a:r>
            <a:r>
              <a:rPr lang="en-US" dirty="0" smtClean="0"/>
              <a:t>, A cataloguer should follow the rules for capitalization such as:</a:t>
            </a:r>
          </a:p>
          <a:p>
            <a:pPr lvl="2"/>
            <a:r>
              <a:rPr lang="en-US" dirty="0" smtClean="0"/>
              <a:t> Golden Get Bridge</a:t>
            </a:r>
          </a:p>
          <a:p>
            <a:pPr lvl="2"/>
            <a:r>
              <a:rPr lang="en-US" dirty="0" smtClean="0"/>
              <a:t>Dr. Jose P. Rizal.</a:t>
            </a:r>
          </a:p>
          <a:p>
            <a:pPr lvl="2"/>
            <a:r>
              <a:rPr lang="en-US" dirty="0" err="1" smtClean="0"/>
              <a:t>Pasing</a:t>
            </a:r>
            <a:r>
              <a:rPr lang="en-US" dirty="0" smtClean="0"/>
              <a:t> Catholic Collage.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307</TotalTime>
  <Words>657</Words>
  <Application>Microsoft Office PowerPoint</Application>
  <PresentationFormat>On-screen Show (4:3)</PresentationFormat>
  <Paragraphs>126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Origin</vt:lpstr>
      <vt:lpstr>Applied Cataloguing</vt:lpstr>
      <vt:lpstr>Introduction</vt:lpstr>
      <vt:lpstr>Description of Materials</vt:lpstr>
      <vt:lpstr>Level of description </vt:lpstr>
      <vt:lpstr>Second Level of Description</vt:lpstr>
      <vt:lpstr>Areas of catalogue</vt:lpstr>
      <vt:lpstr>Punctuation and abbreviations</vt:lpstr>
      <vt:lpstr>Cont…</vt:lpstr>
      <vt:lpstr>Capitalization</vt:lpstr>
      <vt:lpstr>Technical Reading of an Information Package to be Cataloged</vt:lpstr>
      <vt:lpstr>Technical Reading</vt:lpstr>
      <vt:lpstr>Technical Reading</vt:lpstr>
      <vt:lpstr>Technical Reading</vt:lpstr>
      <vt:lpstr>Bibliographic Information</vt:lpstr>
      <vt:lpstr>Bibliographic Information</vt:lpstr>
      <vt:lpstr>Bibliographic Information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Applied cataloguing</dc:title>
  <dc:creator>Shahzeb</dc:creator>
  <cp:lastModifiedBy>zuni shah</cp:lastModifiedBy>
  <cp:revision>87</cp:revision>
  <dcterms:created xsi:type="dcterms:W3CDTF">2018-01-30T07:26:02Z</dcterms:created>
  <dcterms:modified xsi:type="dcterms:W3CDTF">2020-06-21T16:49:55Z</dcterms:modified>
</cp:coreProperties>
</file>