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885" r:id="rId2"/>
  </p:sldMasterIdLst>
  <p:notesMasterIdLst>
    <p:notesMasterId r:id="rId31"/>
  </p:notesMasterIdLst>
  <p:handoutMasterIdLst>
    <p:handoutMasterId r:id="rId32"/>
  </p:handoutMasterIdLst>
  <p:sldIdLst>
    <p:sldId id="379" r:id="rId3"/>
    <p:sldId id="353" r:id="rId4"/>
    <p:sldId id="354" r:id="rId5"/>
    <p:sldId id="356" r:id="rId6"/>
    <p:sldId id="357" r:id="rId7"/>
    <p:sldId id="358" r:id="rId8"/>
    <p:sldId id="359" r:id="rId9"/>
    <p:sldId id="360" r:id="rId10"/>
    <p:sldId id="361" r:id="rId11"/>
    <p:sldId id="362" r:id="rId12"/>
    <p:sldId id="363" r:id="rId13"/>
    <p:sldId id="381" r:id="rId14"/>
    <p:sldId id="382" r:id="rId15"/>
    <p:sldId id="368" r:id="rId16"/>
    <p:sldId id="369" r:id="rId17"/>
    <p:sldId id="370" r:id="rId18"/>
    <p:sldId id="371" r:id="rId19"/>
    <p:sldId id="372" r:id="rId20"/>
    <p:sldId id="389" r:id="rId21"/>
    <p:sldId id="383" r:id="rId22"/>
    <p:sldId id="374" r:id="rId23"/>
    <p:sldId id="376" r:id="rId24"/>
    <p:sldId id="384" r:id="rId25"/>
    <p:sldId id="385" r:id="rId26"/>
    <p:sldId id="386" r:id="rId27"/>
    <p:sldId id="390" r:id="rId28"/>
    <p:sldId id="387" r:id="rId29"/>
    <p:sldId id="388" r:id="rId30"/>
  </p:sldIdLst>
  <p:sldSz cx="9144000" cy="6858000" type="screen4x3"/>
  <p:notesSz cx="6858000" cy="91440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walbe"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99"/>
    <a:srgbClr val="5B5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551" autoAdjust="0"/>
  </p:normalViewPr>
  <p:slideViewPr>
    <p:cSldViewPr>
      <p:cViewPr>
        <p:scale>
          <a:sx n="81" d="100"/>
          <a:sy n="81" d="100"/>
        </p:scale>
        <p:origin x="-10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79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5939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endParaRPr lang="en-US" dirty="0"/>
          </a:p>
        </p:txBody>
      </p:sp>
      <p:sp>
        <p:nvSpPr>
          <p:cNvPr id="5939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5939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fld id="{A471A8CE-0E72-460B-898D-9FCAF66DD7DD}" type="slidenum">
              <a:rPr lang="en-US"/>
              <a:pPr>
                <a:defRPr/>
              </a:pPr>
              <a:t>‹#›</a:t>
            </a:fld>
            <a:endParaRPr lang="en-US" dirty="0"/>
          </a:p>
        </p:txBody>
      </p:sp>
    </p:spTree>
    <p:extLst>
      <p:ext uri="{BB962C8B-B14F-4D97-AF65-F5344CB8AC3E}">
        <p14:creationId xmlns:p14="http://schemas.microsoft.com/office/powerpoint/2010/main" val="817777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368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368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fld id="{E39DB59F-DBFB-47E5-BFE8-743E11972470}" type="slidenum">
              <a:rPr lang="en-US"/>
              <a:pPr>
                <a:defRPr/>
              </a:pPr>
              <a:t>‹#›</a:t>
            </a:fld>
            <a:endParaRPr lang="en-US" dirty="0"/>
          </a:p>
        </p:txBody>
      </p:sp>
    </p:spTree>
    <p:extLst>
      <p:ext uri="{BB962C8B-B14F-4D97-AF65-F5344CB8AC3E}">
        <p14:creationId xmlns:p14="http://schemas.microsoft.com/office/powerpoint/2010/main" val="1549789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pPr eaLnBrk="1" hangingPunct="1"/>
            <a:endParaRPr lang="en-US" dirty="0" smtClean="0"/>
          </a:p>
        </p:txBody>
      </p:sp>
      <p:sp>
        <p:nvSpPr>
          <p:cNvPr id="59396" name="Slide Number Placeholder 3"/>
          <p:cNvSpPr>
            <a:spLocks noGrp="1"/>
          </p:cNvSpPr>
          <p:nvPr>
            <p:ph type="sldNum" sz="quarter" idx="5"/>
          </p:nvPr>
        </p:nvSpPr>
        <p:spPr>
          <a:noFill/>
        </p:spPr>
        <p:txBody>
          <a:bodyPr/>
          <a:lstStyle/>
          <a:p>
            <a:fld id="{86EC327F-7E80-4D08-B8B0-0F574A3B94BC}" type="slidenum">
              <a:rPr lang="en-US" smtClean="0"/>
              <a:pPr/>
              <a:t>1</a:t>
            </a:fld>
            <a:endParaRPr lang="en-US" dirty="0" smtClean="0"/>
          </a:p>
        </p:txBody>
      </p:sp>
    </p:spTree>
    <p:extLst>
      <p:ext uri="{BB962C8B-B14F-4D97-AF65-F5344CB8AC3E}">
        <p14:creationId xmlns:p14="http://schemas.microsoft.com/office/powerpoint/2010/main" val="1860751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4BEDAA1-AB8B-4818-B524-3A50969A2F0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D4141E6-86B5-4F33-80CE-1E6AB03295B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FDBA7C-0D50-4EB9-909A-D860461C6E19}"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2"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Information Technology Project Management, Eighth Edition</a:t>
            </a: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99C9FF7E-57B2-43A2-BA09-B73DB1F96FF2}"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ooter Placeholder 21"/>
          <p:cNvSpPr txBox="1">
            <a:spLocks/>
          </p:cNvSpPr>
          <p:nvPr/>
        </p:nvSpPr>
        <p:spPr>
          <a:xfrm>
            <a:off x="5486400" y="6492875"/>
            <a:ext cx="1600200" cy="365125"/>
          </a:xfrm>
          <a:prstGeom prst="rect">
            <a:avLst/>
          </a:prstGeom>
        </p:spPr>
        <p:txBody>
          <a:bodyPr anchor="b"/>
          <a:lstStyle>
            <a:lvl1pPr algn="l">
              <a:buFontTx/>
              <a:buNone/>
              <a:defRPr smtClean="0"/>
            </a:lvl1pPr>
          </a:lstStyle>
          <a:p>
            <a:pPr>
              <a:defRPr/>
            </a:pPr>
            <a:r>
              <a:rPr lang="en-US" sz="1200" dirty="0">
                <a:latin typeface="+mn-lt"/>
              </a:rPr>
              <a:t>Copyright </a:t>
            </a:r>
            <a:r>
              <a:rPr lang="en-US" sz="1200" dirty="0" smtClean="0">
                <a:latin typeface="+mn-lt"/>
              </a:rPr>
              <a:t>2016</a:t>
            </a:r>
            <a:endParaRPr lang="en-US" sz="1200" dirty="0">
              <a:latin typeface="+mn-lt"/>
            </a:endParaRPr>
          </a:p>
        </p:txBody>
      </p:sp>
      <p:sp>
        <p:nvSpPr>
          <p:cNvPr id="3" name="Content Placeholder 2"/>
          <p:cNvSpPr>
            <a:spLocks noGrp="1"/>
          </p:cNvSpPr>
          <p:nvPr>
            <p:ph idx="1"/>
          </p:nvPr>
        </p:nvSpPr>
        <p:spPr/>
        <p:txBody>
          <a:bodyPr/>
          <a:lstStyle>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extLst/>
          </a:lstStyle>
          <a:p>
            <a:r>
              <a:rPr lang="en-US" smtClean="0"/>
              <a:t>Click to edit Master title style</a:t>
            </a:r>
            <a:endParaRPr lang="en-US" dirty="0"/>
          </a:p>
        </p:txBody>
      </p:sp>
      <p:sp>
        <p:nvSpPr>
          <p:cNvPr id="5" name="Footer Placeholder 21"/>
          <p:cNvSpPr>
            <a:spLocks noGrp="1"/>
          </p:cNvSpPr>
          <p:nvPr>
            <p:ph type="ftr" sz="quarter" idx="10"/>
          </p:nvPr>
        </p:nvSpPr>
        <p:spPr>
          <a:xfrm>
            <a:off x="0" y="6492875"/>
            <a:ext cx="2590800" cy="365125"/>
          </a:xfrm>
        </p:spPr>
        <p:txBody>
          <a:bodyPr/>
          <a:lstStyle>
            <a:lvl1pPr algn="l">
              <a:buFontTx/>
              <a:buNone/>
              <a:defRPr sz="1200">
                <a:latin typeface="+mn-lt"/>
              </a:defRPr>
            </a:lvl1pPr>
          </a:lstStyle>
          <a:p>
            <a:pPr>
              <a:defRPr/>
            </a:pPr>
            <a:r>
              <a:rPr lang="en-US" smtClean="0"/>
              <a:t>Information Technology Project Management, Eighth Edition</a:t>
            </a:r>
            <a:endParaRPr lang="en-US" dirty="0"/>
          </a:p>
        </p:txBody>
      </p:sp>
      <p:sp>
        <p:nvSpPr>
          <p:cNvPr id="6" name="Slide Number Placeholder 17"/>
          <p:cNvSpPr>
            <a:spLocks noGrp="1"/>
          </p:cNvSpPr>
          <p:nvPr>
            <p:ph type="sldNum" sz="quarter" idx="11"/>
          </p:nvPr>
        </p:nvSpPr>
        <p:spPr>
          <a:xfrm>
            <a:off x="8588375" y="6492875"/>
            <a:ext cx="555625" cy="365125"/>
          </a:xfrm>
        </p:spPr>
        <p:txBody>
          <a:bodyPr/>
          <a:lstStyle>
            <a:lvl1pPr>
              <a:buFontTx/>
              <a:buNone/>
              <a:defRPr sz="1200">
                <a:latin typeface="+mn-lt"/>
              </a:defRPr>
            </a:lvl1pPr>
          </a:lstStyle>
          <a:p>
            <a:pPr>
              <a:defRPr/>
            </a:pPr>
            <a:fld id="{D4FD9659-824B-46C0-8A9A-C90F38C1F825}"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dirty="0"/>
          </a:p>
        </p:txBody>
      </p:sp>
      <p:sp>
        <p:nvSpPr>
          <p:cNvPr id="7" name="Footer Placeholder 4"/>
          <p:cNvSpPr>
            <a:spLocks noGrp="1"/>
          </p:cNvSpPr>
          <p:nvPr>
            <p:ph type="ftr" sz="quarter" idx="11"/>
          </p:nvPr>
        </p:nvSpPr>
        <p:spPr/>
        <p:txBody>
          <a:bodyPr/>
          <a:lstStyle>
            <a:lvl1pPr>
              <a:defRPr/>
            </a:lvl1pPr>
            <a:extLst/>
          </a:lstStyle>
          <a:p>
            <a:pPr>
              <a:defRPr/>
            </a:pPr>
            <a:r>
              <a:rPr lang="en-US" smtClean="0"/>
              <a:t>Information Technology Project Management, Eighth Edition</a:t>
            </a: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2799675F-4A93-44A1-8896-452D54AE32F2}"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smtClean="0"/>
              <a:t>Information Technology Project Management, Eighth Edition</a:t>
            </a: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45A903A5-3145-4C33-861E-F726013C416E}"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dirty="0"/>
          </a:p>
        </p:txBody>
      </p:sp>
      <p:sp>
        <p:nvSpPr>
          <p:cNvPr id="8" name="Footer Placeholder 7"/>
          <p:cNvSpPr>
            <a:spLocks noGrp="1"/>
          </p:cNvSpPr>
          <p:nvPr>
            <p:ph type="ftr" sz="quarter" idx="11"/>
          </p:nvPr>
        </p:nvSpPr>
        <p:spPr/>
        <p:txBody>
          <a:bodyPr/>
          <a:lstStyle>
            <a:lvl1pPr>
              <a:defRPr/>
            </a:lvl1pPr>
            <a:extLst/>
          </a:lstStyle>
          <a:p>
            <a:pPr>
              <a:defRPr/>
            </a:pPr>
            <a:r>
              <a:rPr lang="en-US" smtClean="0"/>
              <a:t>Information Technology Project Management, Eighth Edition</a:t>
            </a: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79F8D2C1-FDC8-4049-A2F1-36C9287BEF68}"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dirty="0"/>
          </a:p>
        </p:txBody>
      </p:sp>
      <p:sp>
        <p:nvSpPr>
          <p:cNvPr id="4" name="Footer Placeholder 3"/>
          <p:cNvSpPr>
            <a:spLocks noGrp="1"/>
          </p:cNvSpPr>
          <p:nvPr>
            <p:ph type="ftr" sz="quarter" idx="11"/>
          </p:nvPr>
        </p:nvSpPr>
        <p:spPr/>
        <p:txBody>
          <a:bodyPr/>
          <a:lstStyle>
            <a:lvl1pPr>
              <a:defRPr/>
            </a:lvl1pPr>
            <a:extLst/>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0BD84499-56DB-4FF3-8D99-174F9EB975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88BFF443-6094-4853-B8BA-F1264293BEA5}" type="slidenum">
              <a:rPr lang="en-US" smtClean="0"/>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smtClean="0"/>
              <a:t>Information Technology Project Management, Eighth Edition</a:t>
            </a: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A521D880-5042-48D3-9E9D-9C6275C0D5B4}"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4F7053E-F83E-4271-AA08-D5C8F0521D54}"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smtClean="0"/>
              <a:t>Information Technology Project Management, Eighth Edition</a:t>
            </a: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0A9D95BA-DBCE-4585-9D62-69E5B33609E2}"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79C7716B-8CDB-4114-B58A-CD791D036412}" type="slidenum">
              <a:rPr lang="en-US" smtClean="0"/>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A5896A34-DE02-4C2F-B86D-63B07783C002}"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7F9E4DD-5D64-4A63-89E9-4C623F7791F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FD5B2B2-4C46-45EE-BEF1-8C3D9FBA399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8E8515F-EAA7-497F-A8F6-4CE386C3FAC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733A7672-6F35-4B80-8974-351A77EC4C8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C99E3D6-3C62-42FF-A07A-362FC34BCCC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319A391-6174-4976-A8AD-AEA04E68797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Eighth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FFDDE7D-2F39-4F2E-B126-93BFCEB7FB4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nSpc>
                <a:spcPct val="90000"/>
              </a:lnSpc>
              <a:spcBef>
                <a:spcPct val="20000"/>
              </a:spcBef>
              <a:buFontTx/>
              <a:buChar char="•"/>
              <a:defRPr sz="1200">
                <a:solidFill>
                  <a:srgbClr val="898989"/>
                </a:solidFill>
                <a:latin typeface="Times New Roman" pitchFamily="18"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lnSpc>
                <a:spcPct val="90000"/>
              </a:lnSpc>
              <a:spcBef>
                <a:spcPct val="20000"/>
              </a:spcBef>
              <a:buFontTx/>
              <a:buChar char="•"/>
              <a:defRPr sz="1200">
                <a:solidFill>
                  <a:srgbClr val="898989"/>
                </a:solidFill>
                <a:latin typeface="Times New Roman" pitchFamily="18" charset="0"/>
              </a:defRPr>
            </a:lvl1pPr>
          </a:lstStyle>
          <a:p>
            <a:pPr>
              <a:defRPr/>
            </a:pPr>
            <a:r>
              <a:rPr lang="en-US" smtClean="0"/>
              <a:t>Information Technology Project Management, Eighth Edition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lnSpc>
                <a:spcPct val="90000"/>
              </a:lnSpc>
              <a:spcBef>
                <a:spcPct val="20000"/>
              </a:spcBef>
              <a:buFontTx/>
              <a:buChar char="•"/>
              <a:defRPr sz="1200">
                <a:solidFill>
                  <a:schemeClr val="tx1">
                    <a:tint val="75000"/>
                  </a:schemeClr>
                </a:solidFill>
                <a:latin typeface="Times New Roman" pitchFamily="18" charset="0"/>
              </a:defRPr>
            </a:lvl1pPr>
          </a:lstStyle>
          <a:p>
            <a:pPr>
              <a:defRPr/>
            </a:pPr>
            <a:fld id="{1F0DB9A2-6BF9-4BB6-B94C-EBCA4916974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smtClean="0"/>
              <a:t>Information Technology Project Management, Eighth Edition</a:t>
            </a: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1F0DB9A2-6BF9-4BB6-B94C-EBCA4916974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hf hdr="0" dt="0"/>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Arial" charset="0"/>
        </a:defRPr>
      </a:lvl2pPr>
      <a:lvl3pPr algn="l" rtl="0" eaLnBrk="1" fontAlgn="base" hangingPunct="1">
        <a:spcBef>
          <a:spcPct val="0"/>
        </a:spcBef>
        <a:spcAft>
          <a:spcPct val="0"/>
        </a:spcAft>
        <a:defRPr sz="4100" b="1">
          <a:solidFill>
            <a:schemeClr val="tx2"/>
          </a:solidFill>
          <a:latin typeface="Arial" charset="0"/>
        </a:defRPr>
      </a:lvl3pPr>
      <a:lvl4pPr algn="l" rtl="0" eaLnBrk="1" fontAlgn="base" hangingPunct="1">
        <a:spcBef>
          <a:spcPct val="0"/>
        </a:spcBef>
        <a:spcAft>
          <a:spcPct val="0"/>
        </a:spcAft>
        <a:defRPr sz="4100" b="1">
          <a:solidFill>
            <a:schemeClr val="tx2"/>
          </a:solidFill>
          <a:latin typeface="Arial" charset="0"/>
        </a:defRPr>
      </a:lvl4pPr>
      <a:lvl5pPr algn="l" rtl="0" eaLnBrk="1" fontAlgn="base" hangingPunct="1">
        <a:spcBef>
          <a:spcPct val="0"/>
        </a:spcBef>
        <a:spcAft>
          <a:spcPct val="0"/>
        </a:spcAft>
        <a:defRPr sz="4100" b="1">
          <a:solidFill>
            <a:schemeClr val="tx2"/>
          </a:solidFill>
          <a:latin typeface="Arial"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600200"/>
            <a:ext cx="9144000" cy="1349375"/>
          </a:xfrm>
        </p:spPr>
        <p:txBody>
          <a:bodyPr>
            <a:noAutofit/>
          </a:bodyPr>
          <a:lstStyle/>
          <a:p>
            <a:pPr fontAlgn="auto">
              <a:spcAft>
                <a:spcPts val="0"/>
              </a:spcAft>
              <a:defRPr/>
            </a:pPr>
            <a:r>
              <a:rPr>
                <a:effectLst>
                  <a:outerShdw blurRad="38100" dist="38100" dir="2700000" algn="tl">
                    <a:srgbClr val="FFFFFF"/>
                  </a:outerShdw>
                </a:effectLst>
                <a:latin typeface="Arial Rounded MT Bold" pitchFamily="34" charset="0"/>
              </a:rPr>
              <a:t>Chapter </a:t>
            </a:r>
            <a:r>
              <a:rPr lang="en-US" dirty="0" smtClean="0">
                <a:effectLst>
                  <a:outerShdw blurRad="38100" dist="38100" dir="2700000" algn="tl">
                    <a:srgbClr val="FFFFFF"/>
                  </a:outerShdw>
                </a:effectLst>
                <a:latin typeface="Arial Rounded MT Bold" pitchFamily="34" charset="0"/>
              </a:rPr>
              <a:t>2</a:t>
            </a:r>
            <a:r>
              <a:rPr smtClean="0">
                <a:effectLst>
                  <a:outerShdw blurRad="38100" dist="38100" dir="2700000" algn="tl">
                    <a:srgbClr val="FFFFFF"/>
                  </a:outerShdw>
                </a:effectLst>
                <a:latin typeface="Arial Rounded MT Bold" pitchFamily="34" charset="0"/>
              </a:rPr>
              <a:t>:</a:t>
            </a:r>
            <a:r>
              <a:rPr>
                <a:effectLst>
                  <a:outerShdw blurRad="38100" dist="38100" dir="2700000" algn="tl">
                    <a:srgbClr val="FFFFFF"/>
                  </a:outerShdw>
                </a:effectLst>
                <a:latin typeface="Arial Rounded MT Bold" pitchFamily="34" charset="0"/>
              </a:rPr>
              <a:t/>
            </a:r>
            <a:br>
              <a:rPr>
                <a:effectLst>
                  <a:outerShdw blurRad="38100" dist="38100" dir="2700000" algn="tl">
                    <a:srgbClr val="FFFFFF"/>
                  </a:outerShdw>
                </a:effectLst>
                <a:latin typeface="Arial Rounded MT Bold" pitchFamily="34" charset="0"/>
              </a:rPr>
            </a:br>
            <a:r>
              <a:rPr lang="en-US" sz="4400" dirty="0" smtClean="0">
                <a:effectLst>
                  <a:outerShdw blurRad="38100" dist="38100" dir="2700000" algn="tl">
                    <a:srgbClr val="FFFFFF"/>
                  </a:outerShdw>
                </a:effectLst>
                <a:latin typeface="Arial Rounded MT Bold" pitchFamily="34" charset="0"/>
              </a:rPr>
              <a:t>The Project Management and Information Technology Context</a:t>
            </a:r>
            <a:endParaRPr>
              <a:effectLst>
                <a:outerShdw blurRad="38100" dist="38100" dir="2700000" algn="tl">
                  <a:srgbClr val="FFFFFF"/>
                </a:outerShdw>
              </a:effectLst>
              <a:latin typeface="Arial Rounded MT Bold" pitchFamily="34" charset="0"/>
            </a:endParaRPr>
          </a:p>
        </p:txBody>
      </p:sp>
      <p:sp>
        <p:nvSpPr>
          <p:cNvPr id="3075" name="Rectangle 3"/>
          <p:cNvSpPr>
            <a:spLocks noChangeArrowheads="1"/>
          </p:cNvSpPr>
          <p:nvPr/>
        </p:nvSpPr>
        <p:spPr bwMode="auto">
          <a:xfrm>
            <a:off x="152400" y="3657600"/>
            <a:ext cx="5791200" cy="1349375"/>
          </a:xfrm>
          <a:prstGeom prst="rect">
            <a:avLst/>
          </a:prstGeom>
          <a:noFill/>
          <a:ln w="9525">
            <a:noFill/>
            <a:miter lim="800000"/>
            <a:headEnd/>
            <a:tailEnd/>
          </a:ln>
          <a:effectLst/>
        </p:spPr>
        <p:txBody>
          <a:bodyPr/>
          <a:lstStyle/>
          <a:p>
            <a:pPr>
              <a:defRPr/>
            </a:pPr>
            <a:endParaRPr lang="en-US" sz="2800" b="1" dirty="0">
              <a:solidFill>
                <a:schemeClr val="tx2"/>
              </a:solidFill>
              <a:effectLst>
                <a:outerShdw blurRad="38100" dist="38100" dir="2700000" algn="tl">
                  <a:srgbClr val="FFFFFF"/>
                </a:outerShdw>
              </a:effectLst>
              <a:latin typeface="Arial Rounded MT Bold" pitchFamily="34" charset="0"/>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3"/>
          <p:cNvSpPr>
            <a:spLocks noGrp="1" noChangeArrowheads="1"/>
          </p:cNvSpPr>
          <p:nvPr>
            <p:ph idx="1"/>
          </p:nvPr>
        </p:nvSpPr>
        <p:spPr/>
        <p:txBody>
          <a:bodyPr/>
          <a:lstStyle/>
          <a:p>
            <a:r>
              <a:rPr lang="en-US" b="1" dirty="0" smtClean="0"/>
              <a:t>Organizational culture</a:t>
            </a:r>
            <a:r>
              <a:rPr lang="en-US" dirty="0" smtClean="0"/>
              <a:t> is a set of shared assumptions, values, and behaviors that characterize the functioning of an organization</a:t>
            </a:r>
          </a:p>
          <a:p>
            <a:r>
              <a:rPr lang="en-US" dirty="0" smtClean="0"/>
              <a:t>Many experts believe the underlying causes of many companies’ problems are not the structure or staff, but the culture</a:t>
            </a:r>
          </a:p>
          <a:p>
            <a:endParaRPr lang="en-US" dirty="0" smtClean="0"/>
          </a:p>
        </p:txBody>
      </p:sp>
      <p:sp>
        <p:nvSpPr>
          <p:cNvPr id="20484" name="Rectangle 2"/>
          <p:cNvSpPr>
            <a:spLocks noGrp="1" noChangeArrowheads="1"/>
          </p:cNvSpPr>
          <p:nvPr>
            <p:ph type="title"/>
          </p:nvPr>
        </p:nvSpPr>
        <p:spPr/>
        <p:txBody>
          <a:bodyPr/>
          <a:lstStyle/>
          <a:p>
            <a:r>
              <a:rPr lang="en-US" dirty="0" smtClean="0"/>
              <a:t>Organizational Culture</a:t>
            </a:r>
          </a:p>
        </p:txBody>
      </p:sp>
      <p:sp>
        <p:nvSpPr>
          <p:cNvPr id="20482"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6C8CAC95-EB76-4381-B468-1459D202A00B}" type="slidenum">
              <a:rPr lang="en-US"/>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5"/>
          <p:cNvSpPr>
            <a:spLocks noGrp="1" noChangeArrowheads="1"/>
          </p:cNvSpPr>
          <p:nvPr>
            <p:ph idx="1"/>
          </p:nvPr>
        </p:nvSpPr>
        <p:spPr/>
        <p:txBody>
          <a:bodyPr/>
          <a:lstStyle/>
          <a:p>
            <a:r>
              <a:rPr lang="en-US" dirty="0" smtClean="0"/>
              <a:t>Member identity*</a:t>
            </a:r>
          </a:p>
          <a:p>
            <a:r>
              <a:rPr lang="en-US" dirty="0" smtClean="0"/>
              <a:t>Group emphasis*</a:t>
            </a:r>
          </a:p>
          <a:p>
            <a:r>
              <a:rPr lang="en-US" dirty="0" smtClean="0"/>
              <a:t>People focus</a:t>
            </a:r>
          </a:p>
          <a:p>
            <a:r>
              <a:rPr lang="en-US" dirty="0" smtClean="0"/>
              <a:t>Unit integration*</a:t>
            </a:r>
          </a:p>
          <a:p>
            <a:r>
              <a:rPr lang="en-US" dirty="0" smtClean="0"/>
              <a:t>Control</a:t>
            </a:r>
          </a:p>
        </p:txBody>
      </p:sp>
      <p:sp>
        <p:nvSpPr>
          <p:cNvPr id="21506" name="Rectangle 4"/>
          <p:cNvSpPr>
            <a:spLocks noGrp="1" noChangeArrowheads="1"/>
          </p:cNvSpPr>
          <p:nvPr>
            <p:ph type="title"/>
          </p:nvPr>
        </p:nvSpPr>
        <p:spPr/>
        <p:txBody>
          <a:bodyPr>
            <a:normAutofit fontScale="90000"/>
          </a:bodyPr>
          <a:lstStyle/>
          <a:p>
            <a:r>
              <a:rPr lang="en-US" dirty="0" smtClean="0"/>
              <a:t>Ten Characteristics of Organizational Culture</a:t>
            </a:r>
          </a:p>
        </p:txBody>
      </p:sp>
      <p:sp>
        <p:nvSpPr>
          <p:cNvPr id="21512" name="Footer Placeholder 8"/>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Eighth Edition</a:t>
            </a:r>
            <a:endParaRPr lang="en-US" dirty="0" smtClean="0"/>
          </a:p>
        </p:txBody>
      </p:sp>
      <p:sp>
        <p:nvSpPr>
          <p:cNvPr id="8" name="Slide Number Placeholder 7"/>
          <p:cNvSpPr>
            <a:spLocks noGrp="1"/>
          </p:cNvSpPr>
          <p:nvPr>
            <p:ph type="sldNum" sz="quarter" idx="11"/>
          </p:nvPr>
        </p:nvSpPr>
        <p:spPr/>
        <p:txBody>
          <a:bodyPr/>
          <a:lstStyle/>
          <a:p>
            <a:pPr>
              <a:buFontTx/>
              <a:buNone/>
              <a:defRPr/>
            </a:pPr>
            <a:fld id="{23679D00-0FE1-4DFA-BD83-BBDAA061D085}" type="slidenum">
              <a:rPr lang="en-US" smtClean="0"/>
              <a:pPr>
                <a:buFontTx/>
                <a:buNone/>
                <a:defRPr/>
              </a:pPr>
              <a:t>11</a:t>
            </a:fld>
            <a:endParaRPr lang="en-US" dirty="0"/>
          </a:p>
        </p:txBody>
      </p:sp>
      <p:sp>
        <p:nvSpPr>
          <p:cNvPr id="21508" name="Rectangle 6"/>
          <p:cNvSpPr>
            <a:spLocks noGrp="1" noChangeArrowheads="1"/>
          </p:cNvSpPr>
          <p:nvPr>
            <p:ph sz="half" idx="4294967295"/>
          </p:nvPr>
        </p:nvSpPr>
        <p:spPr>
          <a:xfrm>
            <a:off x="5105400" y="1481138"/>
            <a:ext cx="4038600" cy="4525962"/>
          </a:xfrm>
        </p:spPr>
        <p:txBody>
          <a:bodyPr/>
          <a:lstStyle/>
          <a:p>
            <a:r>
              <a:rPr lang="en-US" dirty="0" smtClean="0"/>
              <a:t>Risk tolerance*</a:t>
            </a:r>
          </a:p>
          <a:p>
            <a:r>
              <a:rPr lang="en-US" dirty="0" smtClean="0"/>
              <a:t>Reward criteria*</a:t>
            </a:r>
          </a:p>
          <a:p>
            <a:r>
              <a:rPr lang="en-US" dirty="0" smtClean="0"/>
              <a:t>Conflict tolerance*</a:t>
            </a:r>
          </a:p>
          <a:p>
            <a:r>
              <a:rPr lang="en-US" dirty="0" smtClean="0"/>
              <a:t>Means-ends orientation</a:t>
            </a:r>
          </a:p>
          <a:p>
            <a:r>
              <a:rPr lang="en-US" dirty="0" smtClean="0"/>
              <a:t>Open-systems focus*</a:t>
            </a:r>
          </a:p>
        </p:txBody>
      </p:sp>
      <p:sp>
        <p:nvSpPr>
          <p:cNvPr id="21509" name="Rectangle 7"/>
          <p:cNvSpPr>
            <a:spLocks noChangeArrowheads="1"/>
          </p:cNvSpPr>
          <p:nvPr/>
        </p:nvSpPr>
        <p:spPr bwMode="auto">
          <a:xfrm>
            <a:off x="304800" y="4419600"/>
            <a:ext cx="8458200" cy="1373188"/>
          </a:xfrm>
          <a:prstGeom prst="rect">
            <a:avLst/>
          </a:prstGeom>
          <a:noFill/>
          <a:ln w="9525">
            <a:noFill/>
            <a:miter lim="800000"/>
            <a:headEnd/>
            <a:tailEnd/>
          </a:ln>
        </p:spPr>
        <p:txBody>
          <a:bodyPr anchor="ctr">
            <a:spAutoFit/>
          </a:bodyPr>
          <a:lstStyle/>
          <a:p>
            <a:r>
              <a:rPr lang="en-US" sz="2800" dirty="0"/>
              <a:t>*Project work is most successful in an organizational culture where these items are strong/high and other items are balanced.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800"/>
            <a:ext cx="8686800" cy="4525962"/>
          </a:xfrm>
        </p:spPr>
        <p:txBody>
          <a:bodyPr/>
          <a:lstStyle/>
          <a:p>
            <a:r>
              <a:rPr lang="en-US" dirty="0" smtClean="0"/>
              <a:t>People in top management positions are key stakeholders in projects</a:t>
            </a:r>
          </a:p>
          <a:p>
            <a:r>
              <a:rPr lang="en-US" dirty="0" smtClean="0"/>
              <a:t> A very important factor in helping project managers successfully lead projects is the level of commitment and support they receive from top management</a:t>
            </a:r>
          </a:p>
          <a:p>
            <a:r>
              <a:rPr lang="en-US" dirty="0" smtClean="0"/>
              <a:t>Without top management commitment, many projects will fail.</a:t>
            </a:r>
          </a:p>
          <a:p>
            <a:r>
              <a:rPr lang="en-US" dirty="0" smtClean="0"/>
              <a:t>Some projects have a senior manager called a </a:t>
            </a:r>
            <a:r>
              <a:rPr lang="en-US" b="1" dirty="0" smtClean="0"/>
              <a:t>champion</a:t>
            </a:r>
            <a:r>
              <a:rPr lang="en-US" dirty="0" smtClean="0"/>
              <a:t> who acts as a key proponent for a project.</a:t>
            </a:r>
          </a:p>
          <a:p>
            <a:endParaRPr lang="en-US" dirty="0"/>
          </a:p>
        </p:txBody>
      </p:sp>
      <p:sp>
        <p:nvSpPr>
          <p:cNvPr id="3" name="Title 2"/>
          <p:cNvSpPr>
            <a:spLocks noGrp="1"/>
          </p:cNvSpPr>
          <p:nvPr>
            <p:ph type="title"/>
          </p:nvPr>
        </p:nvSpPr>
        <p:spPr/>
        <p:txBody>
          <a:bodyPr>
            <a:normAutofit fontScale="90000"/>
          </a:bodyPr>
          <a:lstStyle/>
          <a:p>
            <a:r>
              <a:rPr lang="en-US" dirty="0" smtClean="0"/>
              <a:t>The Importance of Top Management Commitment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Providing adequate resources</a:t>
            </a:r>
          </a:p>
          <a:p>
            <a:r>
              <a:rPr lang="en-US" dirty="0" smtClean="0"/>
              <a:t>Approving unique project needs in a timely manner</a:t>
            </a:r>
          </a:p>
          <a:p>
            <a:r>
              <a:rPr lang="en-US" dirty="0" smtClean="0"/>
              <a:t>Getting cooperation from other parts of the organization</a:t>
            </a:r>
          </a:p>
          <a:p>
            <a:r>
              <a:rPr lang="en-US" dirty="0" smtClean="0"/>
              <a:t>Mentoring and coaching on leadership issues</a:t>
            </a:r>
            <a:endParaRPr lang="en-US" dirty="0"/>
          </a:p>
        </p:txBody>
      </p:sp>
      <p:sp>
        <p:nvSpPr>
          <p:cNvPr id="3" name="Title 2"/>
          <p:cNvSpPr>
            <a:spLocks noGrp="1"/>
          </p:cNvSpPr>
          <p:nvPr>
            <p:ph type="title"/>
          </p:nvPr>
        </p:nvSpPr>
        <p:spPr/>
        <p:txBody>
          <a:bodyPr>
            <a:normAutofit fontScale="90000"/>
          </a:bodyPr>
          <a:lstStyle/>
          <a:p>
            <a:r>
              <a:rPr lang="en-US" dirty="0" smtClean="0"/>
              <a:t>How Top Management Can Help Project Managers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3"/>
          <p:cNvSpPr>
            <a:spLocks noGrp="1" noChangeArrowheads="1"/>
          </p:cNvSpPr>
          <p:nvPr>
            <p:ph idx="1"/>
          </p:nvPr>
        </p:nvSpPr>
        <p:spPr/>
        <p:txBody>
          <a:bodyPr/>
          <a:lstStyle/>
          <a:p>
            <a:pPr>
              <a:lnSpc>
                <a:spcPct val="90000"/>
              </a:lnSpc>
            </a:pPr>
            <a:r>
              <a:rPr lang="en-US" dirty="0" smtClean="0"/>
              <a:t>A </a:t>
            </a:r>
            <a:r>
              <a:rPr lang="en-US" b="1" dirty="0" smtClean="0"/>
              <a:t>project life cycle</a:t>
            </a:r>
            <a:r>
              <a:rPr lang="en-US" dirty="0" smtClean="0"/>
              <a:t> is a collection of project phases that defines</a:t>
            </a:r>
          </a:p>
          <a:p>
            <a:pPr lvl="1">
              <a:lnSpc>
                <a:spcPct val="90000"/>
              </a:lnSpc>
            </a:pPr>
            <a:r>
              <a:rPr lang="en-US" dirty="0" smtClean="0"/>
              <a:t>what work will be performed in each phase</a:t>
            </a:r>
          </a:p>
          <a:p>
            <a:pPr lvl="1">
              <a:lnSpc>
                <a:spcPct val="90000"/>
              </a:lnSpc>
            </a:pPr>
            <a:r>
              <a:rPr lang="en-US" dirty="0" smtClean="0"/>
              <a:t>what deliverables will be produced and when</a:t>
            </a:r>
          </a:p>
          <a:p>
            <a:pPr lvl="1">
              <a:lnSpc>
                <a:spcPct val="90000"/>
              </a:lnSpc>
            </a:pPr>
            <a:r>
              <a:rPr lang="en-US" dirty="0" smtClean="0"/>
              <a:t>who is involved in each phase, and </a:t>
            </a:r>
          </a:p>
          <a:p>
            <a:pPr lvl="1">
              <a:lnSpc>
                <a:spcPct val="90000"/>
              </a:lnSpc>
            </a:pPr>
            <a:r>
              <a:rPr lang="en-US" dirty="0" smtClean="0"/>
              <a:t>how management will control and approve work produced in each phase</a:t>
            </a:r>
          </a:p>
          <a:p>
            <a:pPr>
              <a:lnSpc>
                <a:spcPct val="90000"/>
              </a:lnSpc>
            </a:pPr>
            <a:r>
              <a:rPr lang="en-US" dirty="0" smtClean="0"/>
              <a:t>A </a:t>
            </a:r>
            <a:r>
              <a:rPr lang="en-US" b="1" dirty="0" smtClean="0"/>
              <a:t>deliverable</a:t>
            </a:r>
            <a:r>
              <a:rPr lang="en-US" dirty="0" smtClean="0"/>
              <a:t> is a product or service produced or provided as part of a project</a:t>
            </a:r>
          </a:p>
          <a:p>
            <a:pPr>
              <a:lnSpc>
                <a:spcPct val="90000"/>
              </a:lnSpc>
            </a:pPr>
            <a:endParaRPr lang="en-US" dirty="0" smtClean="0"/>
          </a:p>
        </p:txBody>
      </p:sp>
      <p:sp>
        <p:nvSpPr>
          <p:cNvPr id="26628" name="Rectangle 2"/>
          <p:cNvSpPr>
            <a:spLocks noGrp="1" noChangeArrowheads="1"/>
          </p:cNvSpPr>
          <p:nvPr>
            <p:ph type="title"/>
          </p:nvPr>
        </p:nvSpPr>
        <p:spPr/>
        <p:txBody>
          <a:bodyPr>
            <a:normAutofit fontScale="90000"/>
          </a:bodyPr>
          <a:lstStyle/>
          <a:p>
            <a:r>
              <a:rPr lang="en-US" dirty="0" smtClean="0"/>
              <a:t>Project Phases and the Project Life Cycle</a:t>
            </a:r>
          </a:p>
        </p:txBody>
      </p:sp>
      <p:sp>
        <p:nvSpPr>
          <p:cNvPr id="2662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4D96721C-6BC0-4C07-9A39-4E0D16EE6CE8}" type="slidenum">
              <a:rPr lang="en-US"/>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3"/>
          <p:cNvSpPr>
            <a:spLocks noGrp="1" noChangeArrowheads="1"/>
          </p:cNvSpPr>
          <p:nvPr>
            <p:ph idx="1"/>
          </p:nvPr>
        </p:nvSpPr>
        <p:spPr/>
        <p:txBody>
          <a:bodyPr/>
          <a:lstStyle/>
          <a:p>
            <a:pPr>
              <a:lnSpc>
                <a:spcPct val="90000"/>
              </a:lnSpc>
            </a:pPr>
            <a:r>
              <a:rPr lang="en-US" dirty="0" smtClean="0"/>
              <a:t>In early phases of a project life cycle</a:t>
            </a:r>
          </a:p>
          <a:p>
            <a:pPr lvl="1">
              <a:lnSpc>
                <a:spcPct val="90000"/>
              </a:lnSpc>
            </a:pPr>
            <a:r>
              <a:rPr lang="en-US" dirty="0" smtClean="0"/>
              <a:t>resource needs are usually lowest</a:t>
            </a:r>
          </a:p>
          <a:p>
            <a:pPr lvl="1">
              <a:lnSpc>
                <a:spcPct val="90000"/>
              </a:lnSpc>
            </a:pPr>
            <a:r>
              <a:rPr lang="en-US" dirty="0" smtClean="0"/>
              <a:t>the level of uncertainty (risk) is highest</a:t>
            </a:r>
          </a:p>
          <a:p>
            <a:pPr lvl="1">
              <a:lnSpc>
                <a:spcPct val="90000"/>
              </a:lnSpc>
            </a:pPr>
            <a:r>
              <a:rPr lang="en-US" dirty="0" smtClean="0"/>
              <a:t>project stakeholders have the greatest opportunity to influence the project</a:t>
            </a:r>
          </a:p>
          <a:p>
            <a:pPr>
              <a:lnSpc>
                <a:spcPct val="90000"/>
              </a:lnSpc>
            </a:pPr>
            <a:r>
              <a:rPr lang="en-US" dirty="0" smtClean="0"/>
              <a:t>In middle phases of a project life cycle</a:t>
            </a:r>
          </a:p>
          <a:p>
            <a:pPr lvl="1">
              <a:lnSpc>
                <a:spcPct val="90000"/>
              </a:lnSpc>
            </a:pPr>
            <a:r>
              <a:rPr lang="en-US" dirty="0" smtClean="0"/>
              <a:t>the certainty of completing a project improves</a:t>
            </a:r>
          </a:p>
          <a:p>
            <a:pPr lvl="1">
              <a:lnSpc>
                <a:spcPct val="90000"/>
              </a:lnSpc>
            </a:pPr>
            <a:r>
              <a:rPr lang="en-US" dirty="0" smtClean="0"/>
              <a:t>more resources are needed</a:t>
            </a:r>
          </a:p>
          <a:p>
            <a:pPr>
              <a:lnSpc>
                <a:spcPct val="90000"/>
              </a:lnSpc>
            </a:pPr>
            <a:r>
              <a:rPr lang="en-US" dirty="0" smtClean="0"/>
              <a:t>The final phase of a project life cycle focuses on</a:t>
            </a:r>
          </a:p>
          <a:p>
            <a:pPr lvl="1">
              <a:lnSpc>
                <a:spcPct val="90000"/>
              </a:lnSpc>
            </a:pPr>
            <a:r>
              <a:rPr lang="en-US" dirty="0" smtClean="0"/>
              <a:t>ensuring that project requirements were met</a:t>
            </a:r>
          </a:p>
          <a:p>
            <a:pPr lvl="1">
              <a:lnSpc>
                <a:spcPct val="90000"/>
              </a:lnSpc>
            </a:pPr>
            <a:r>
              <a:rPr lang="en-US" dirty="0" smtClean="0"/>
              <a:t>the sponsor approves completion of the project</a:t>
            </a:r>
          </a:p>
          <a:p>
            <a:pPr lvl="1">
              <a:lnSpc>
                <a:spcPct val="90000"/>
              </a:lnSpc>
            </a:pPr>
            <a:endParaRPr lang="en-US" dirty="0" smtClean="0"/>
          </a:p>
        </p:txBody>
      </p:sp>
      <p:sp>
        <p:nvSpPr>
          <p:cNvPr id="27652" name="Rectangle 2"/>
          <p:cNvSpPr>
            <a:spLocks noGrp="1" noChangeArrowheads="1"/>
          </p:cNvSpPr>
          <p:nvPr>
            <p:ph type="title"/>
          </p:nvPr>
        </p:nvSpPr>
        <p:spPr/>
        <p:txBody>
          <a:bodyPr/>
          <a:lstStyle/>
          <a:p>
            <a:r>
              <a:rPr lang="en-US" dirty="0" smtClean="0"/>
              <a:t>More on Project Phases</a:t>
            </a:r>
          </a:p>
        </p:txBody>
      </p:sp>
      <p:sp>
        <p:nvSpPr>
          <p:cNvPr id="27650"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6E850ECD-DC50-44BE-9E96-61A1A4867365}" type="slidenum">
              <a:rPr lang="en-US"/>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dirty="0" smtClean="0"/>
              <a:t>Figure 2-4. Phases of the Traditional Project Life Cycle</a:t>
            </a:r>
          </a:p>
        </p:txBody>
      </p:sp>
      <p:sp>
        <p:nvSpPr>
          <p:cNvPr id="28678"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Eighth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DC9D79A6-F114-4CB1-8985-7DBC117EBAC0}" type="slidenum">
              <a:rPr lang="en-US" smtClean="0"/>
              <a:pPr>
                <a:buFontTx/>
                <a:buNone/>
                <a:defRPr/>
              </a:pPr>
              <a:t>16</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799" y="1600200"/>
            <a:ext cx="8719843" cy="474309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3"/>
          <p:cNvSpPr>
            <a:spLocks noGrp="1" noChangeArrowheads="1"/>
          </p:cNvSpPr>
          <p:nvPr>
            <p:ph idx="1"/>
          </p:nvPr>
        </p:nvSpPr>
        <p:spPr>
          <a:xfrm>
            <a:off x="304800" y="762000"/>
            <a:ext cx="8305800" cy="4572000"/>
          </a:xfrm>
        </p:spPr>
        <p:txBody>
          <a:bodyPr/>
          <a:lstStyle/>
          <a:p>
            <a:r>
              <a:rPr lang="en-US" dirty="0" smtClean="0"/>
              <a:t>Products also have life cycles</a:t>
            </a:r>
          </a:p>
          <a:p>
            <a:r>
              <a:rPr lang="en-US" dirty="0" smtClean="0"/>
              <a:t>The </a:t>
            </a:r>
            <a:r>
              <a:rPr lang="en-US" b="1" dirty="0" smtClean="0"/>
              <a:t>Systems Development Life Cycle (SDLC)</a:t>
            </a:r>
            <a:r>
              <a:rPr lang="en-US" dirty="0" smtClean="0"/>
              <a:t> is a framework for describing the phases involved in developing and maintaining information systems</a:t>
            </a:r>
          </a:p>
          <a:p>
            <a:r>
              <a:rPr lang="en-US" dirty="0" smtClean="0"/>
              <a:t>Systems development projects can follow </a:t>
            </a:r>
          </a:p>
          <a:p>
            <a:pPr lvl="1"/>
            <a:r>
              <a:rPr lang="en-US" b="1" dirty="0" smtClean="0"/>
              <a:t>Predictive life cycle</a:t>
            </a:r>
            <a:r>
              <a:rPr lang="en-US" dirty="0" smtClean="0"/>
              <a:t>: the scope of the project can be clearly articulated and the schedule and cost can be predicted</a:t>
            </a:r>
          </a:p>
          <a:p>
            <a:pPr lvl="1"/>
            <a:r>
              <a:rPr lang="en-US" b="1" dirty="0" smtClean="0"/>
              <a:t>Adaptive Software Development (ASD)</a:t>
            </a:r>
            <a:r>
              <a:rPr lang="en-US" dirty="0" smtClean="0"/>
              <a:t> </a:t>
            </a:r>
            <a:r>
              <a:rPr lang="en-US" b="1" dirty="0" smtClean="0"/>
              <a:t>life cycle</a:t>
            </a:r>
            <a:r>
              <a:rPr lang="en-US" dirty="0" smtClean="0"/>
              <a:t>: requirements cannot be clearly expressed, projects are mission driven and component based, using time-based cycles to meet target dates</a:t>
            </a:r>
          </a:p>
          <a:p>
            <a:pPr lvl="1">
              <a:buFontTx/>
              <a:buNone/>
            </a:pPr>
            <a:endParaRPr lang="en-US" dirty="0" smtClean="0"/>
          </a:p>
        </p:txBody>
      </p:sp>
      <p:sp>
        <p:nvSpPr>
          <p:cNvPr id="29700" name="Rectangle 2"/>
          <p:cNvSpPr>
            <a:spLocks noGrp="1" noChangeArrowheads="1"/>
          </p:cNvSpPr>
          <p:nvPr>
            <p:ph type="title"/>
          </p:nvPr>
        </p:nvSpPr>
        <p:spPr>
          <a:xfrm>
            <a:off x="381000" y="274638"/>
            <a:ext cx="8305800" cy="487362"/>
          </a:xfrm>
        </p:spPr>
        <p:txBody>
          <a:bodyPr>
            <a:normAutofit fontScale="90000"/>
          </a:bodyPr>
          <a:lstStyle/>
          <a:p>
            <a:r>
              <a:rPr lang="en-US" dirty="0" smtClean="0"/>
              <a:t>Product Life Cycles</a:t>
            </a:r>
          </a:p>
        </p:txBody>
      </p:sp>
      <p:sp>
        <p:nvSpPr>
          <p:cNvPr id="29698"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E2965920-7E31-46B5-8B7E-9CD60737DC3C}" type="slidenum">
              <a:rPr lang="en-US"/>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3"/>
          <p:cNvSpPr>
            <a:spLocks noGrp="1" noChangeArrowheads="1"/>
          </p:cNvSpPr>
          <p:nvPr>
            <p:ph idx="1"/>
          </p:nvPr>
        </p:nvSpPr>
        <p:spPr>
          <a:xfrm>
            <a:off x="457200" y="1219200"/>
            <a:ext cx="8229600" cy="4525962"/>
          </a:xfrm>
        </p:spPr>
        <p:txBody>
          <a:bodyPr/>
          <a:lstStyle/>
          <a:p>
            <a:pPr>
              <a:lnSpc>
                <a:spcPct val="90000"/>
              </a:lnSpc>
            </a:pPr>
            <a:r>
              <a:rPr lang="en-US" dirty="0" smtClean="0"/>
              <a:t>Waterfall model: has well-defined, linear stages of systems development and support</a:t>
            </a:r>
          </a:p>
          <a:p>
            <a:pPr>
              <a:lnSpc>
                <a:spcPct val="90000"/>
              </a:lnSpc>
            </a:pPr>
            <a:r>
              <a:rPr lang="en-US" dirty="0" smtClean="0"/>
              <a:t>Spiral model: shows that software is developed using an iterative or spiral approach rather than a linear approach</a:t>
            </a:r>
          </a:p>
          <a:p>
            <a:pPr>
              <a:lnSpc>
                <a:spcPct val="90000"/>
              </a:lnSpc>
            </a:pPr>
            <a:r>
              <a:rPr lang="en-US" dirty="0" smtClean="0"/>
              <a:t>Incremental build model: provides for progressive development of operational software</a:t>
            </a:r>
          </a:p>
          <a:p>
            <a:pPr>
              <a:lnSpc>
                <a:spcPct val="90000"/>
              </a:lnSpc>
            </a:pPr>
            <a:r>
              <a:rPr lang="en-US" dirty="0" smtClean="0"/>
              <a:t>Prototyping model: used for developing prototypes to clarify user requirements</a:t>
            </a:r>
          </a:p>
          <a:p>
            <a:pPr>
              <a:lnSpc>
                <a:spcPct val="90000"/>
              </a:lnSpc>
            </a:pPr>
            <a:r>
              <a:rPr lang="en-US" dirty="0" smtClean="0"/>
              <a:t>Rapid Application Development (RAD) model:  used to produce systems quickly without sacrificing quality</a:t>
            </a:r>
          </a:p>
        </p:txBody>
      </p:sp>
      <p:sp>
        <p:nvSpPr>
          <p:cNvPr id="30724" name="Rectangle 2"/>
          <p:cNvSpPr>
            <a:spLocks noGrp="1" noChangeArrowheads="1"/>
          </p:cNvSpPr>
          <p:nvPr>
            <p:ph type="title"/>
          </p:nvPr>
        </p:nvSpPr>
        <p:spPr>
          <a:xfrm>
            <a:off x="533400" y="152400"/>
            <a:ext cx="8229600" cy="1143000"/>
          </a:xfrm>
        </p:spPr>
        <p:txBody>
          <a:bodyPr/>
          <a:lstStyle/>
          <a:p>
            <a:r>
              <a:rPr lang="en-US" dirty="0" smtClean="0"/>
              <a:t>Predictive Life Cycle Models</a:t>
            </a:r>
          </a:p>
        </p:txBody>
      </p:sp>
      <p:sp>
        <p:nvSpPr>
          <p:cNvPr id="30722"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4F5B79B3-05A3-4B8C-B607-F4486E5A67C2}" type="slidenum">
              <a:rPr lang="en-US"/>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7514"/>
            <a:ext cx="8229600" cy="1143000"/>
          </a:xfrm>
        </p:spPr>
        <p:txBody>
          <a:bodyPr>
            <a:normAutofit fontScale="90000"/>
          </a:bodyPr>
          <a:lstStyle/>
          <a:p>
            <a:r>
              <a:rPr lang="en-US" dirty="0" smtClean="0"/>
              <a:t>Figure 2-5. Waterfall and Spiral Life Cycle Models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19</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371600"/>
            <a:ext cx="7924799" cy="4990936"/>
          </a:xfrm>
          <a:prstGeom prst="rect">
            <a:avLst/>
          </a:prstGeom>
        </p:spPr>
      </p:pic>
    </p:spTree>
    <p:extLst>
      <p:ext uri="{BB962C8B-B14F-4D97-AF65-F5344CB8AC3E}">
        <p14:creationId xmlns:p14="http://schemas.microsoft.com/office/powerpoint/2010/main" val="330518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3"/>
          <p:cNvSpPr>
            <a:spLocks noGrp="1" noChangeArrowheads="1"/>
          </p:cNvSpPr>
          <p:nvPr>
            <p:ph idx="1"/>
          </p:nvPr>
        </p:nvSpPr>
        <p:spPr/>
        <p:txBody>
          <a:bodyPr/>
          <a:lstStyle/>
          <a:p>
            <a:r>
              <a:rPr lang="en-US" dirty="0" smtClean="0"/>
              <a:t>Projects must operate in a broad organizational environment</a:t>
            </a:r>
          </a:p>
          <a:p>
            <a:r>
              <a:rPr lang="en-US" dirty="0" smtClean="0"/>
              <a:t>Project managers need to use </a:t>
            </a:r>
            <a:r>
              <a:rPr lang="en-US" b="1" dirty="0" smtClean="0"/>
              <a:t>systems thinking:</a:t>
            </a:r>
          </a:p>
          <a:p>
            <a:pPr lvl="1"/>
            <a:r>
              <a:rPr lang="en-US" dirty="0" smtClean="0"/>
              <a:t>taking a holistic view of carrying out projects within the context of the organization</a:t>
            </a:r>
          </a:p>
          <a:p>
            <a:r>
              <a:rPr lang="en-US" dirty="0" smtClean="0"/>
              <a:t>Senior managers must make sure projects continue to support current business needs</a:t>
            </a:r>
          </a:p>
          <a:p>
            <a:endParaRPr lang="en-US" dirty="0" smtClean="0"/>
          </a:p>
        </p:txBody>
      </p:sp>
      <p:sp>
        <p:nvSpPr>
          <p:cNvPr id="12292" name="Rectangle 2"/>
          <p:cNvSpPr>
            <a:spLocks noGrp="1" noChangeArrowheads="1"/>
          </p:cNvSpPr>
          <p:nvPr>
            <p:ph type="title"/>
          </p:nvPr>
        </p:nvSpPr>
        <p:spPr>
          <a:xfrm>
            <a:off x="304800" y="228600"/>
            <a:ext cx="8839200" cy="1143000"/>
          </a:xfrm>
        </p:spPr>
        <p:txBody>
          <a:bodyPr>
            <a:normAutofit fontScale="90000"/>
          </a:bodyPr>
          <a:lstStyle/>
          <a:p>
            <a:r>
              <a:rPr lang="en-US" dirty="0" smtClean="0"/>
              <a:t>Projects Cannot Be Run</a:t>
            </a:r>
            <a:br>
              <a:rPr lang="en-US" dirty="0" smtClean="0"/>
            </a:br>
            <a:r>
              <a:rPr lang="en-US" dirty="0" smtClean="0"/>
              <a:t>In Isolation</a:t>
            </a:r>
          </a:p>
        </p:txBody>
      </p:sp>
      <p:sp>
        <p:nvSpPr>
          <p:cNvPr id="12290"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EB3A963B-2A76-42DC-B4A5-25130FB0888A}" type="slidenum">
              <a:rPr lang="en-US"/>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Agile software development has become popular to describe new approaches that focus on close collaboration between programming teams and business experts</a:t>
            </a:r>
          </a:p>
          <a:p>
            <a:pPr marL="109537" indent="0">
              <a:buNone/>
            </a:pPr>
            <a:endParaRPr lang="en-US" dirty="0"/>
          </a:p>
        </p:txBody>
      </p:sp>
      <p:sp>
        <p:nvSpPr>
          <p:cNvPr id="3" name="Title 2"/>
          <p:cNvSpPr>
            <a:spLocks noGrp="1"/>
          </p:cNvSpPr>
          <p:nvPr>
            <p:ph type="title"/>
          </p:nvPr>
        </p:nvSpPr>
        <p:spPr/>
        <p:txBody>
          <a:bodyPr/>
          <a:lstStyle/>
          <a:p>
            <a:r>
              <a:rPr lang="en-US" dirty="0" smtClean="0"/>
              <a:t>Agile Software Development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a:spLocks noGrp="1" noChangeArrowheads="1"/>
          </p:cNvSpPr>
          <p:nvPr>
            <p:ph idx="1"/>
          </p:nvPr>
        </p:nvSpPr>
        <p:spPr/>
        <p:txBody>
          <a:bodyPr/>
          <a:lstStyle/>
          <a:p>
            <a:r>
              <a:rPr lang="en-US" dirty="0" smtClean="0"/>
              <a:t>A project should successfully pass through each of the project phases in order to continue on to the next</a:t>
            </a:r>
          </a:p>
          <a:p>
            <a:r>
              <a:rPr lang="en-US" dirty="0" smtClean="0"/>
              <a:t>Management reviews, also called </a:t>
            </a:r>
            <a:r>
              <a:rPr lang="en-US" b="1" dirty="0" smtClean="0"/>
              <a:t>phase exits</a:t>
            </a:r>
            <a:r>
              <a:rPr lang="en-US" dirty="0" smtClean="0"/>
              <a:t> or </a:t>
            </a:r>
            <a:r>
              <a:rPr lang="en-US" b="1" dirty="0" smtClean="0"/>
              <a:t>kill points</a:t>
            </a:r>
            <a:r>
              <a:rPr lang="en-US" dirty="0" smtClean="0"/>
              <a:t>, should occur after each phase to evaluate the project’s progress, likely success, and continued compatibility with organizational goals</a:t>
            </a:r>
          </a:p>
        </p:txBody>
      </p:sp>
      <p:sp>
        <p:nvSpPr>
          <p:cNvPr id="31748" name="Rectangle 2"/>
          <p:cNvSpPr>
            <a:spLocks noGrp="1" noChangeArrowheads="1"/>
          </p:cNvSpPr>
          <p:nvPr>
            <p:ph type="title"/>
          </p:nvPr>
        </p:nvSpPr>
        <p:spPr/>
        <p:txBody>
          <a:bodyPr>
            <a:normAutofit fontScale="90000"/>
          </a:bodyPr>
          <a:lstStyle/>
          <a:p>
            <a:r>
              <a:rPr lang="en-US" dirty="0" smtClean="0"/>
              <a:t>The Importance of Project Phases and Management Reviews</a:t>
            </a:r>
          </a:p>
        </p:txBody>
      </p:sp>
      <p:sp>
        <p:nvSpPr>
          <p:cNvPr id="3174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3283665F-2A2C-41B7-B054-D29178245054}" type="slidenum">
              <a:rPr lang="en-US"/>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3"/>
          <p:cNvSpPr>
            <a:spLocks noGrp="1" noChangeArrowheads="1"/>
          </p:cNvSpPr>
          <p:nvPr>
            <p:ph idx="1"/>
          </p:nvPr>
        </p:nvSpPr>
        <p:spPr/>
        <p:txBody>
          <a:bodyPr/>
          <a:lstStyle/>
          <a:p>
            <a:r>
              <a:rPr lang="en-US" dirty="0" smtClean="0"/>
              <a:t>IT projects can be very diverse in terms of size,  complexity, products produced, application area, and resource requirements</a:t>
            </a:r>
          </a:p>
          <a:p>
            <a:r>
              <a:rPr lang="en-US" dirty="0" smtClean="0"/>
              <a:t>IT project team members often have diverse backgrounds and skill sets</a:t>
            </a:r>
          </a:p>
          <a:p>
            <a:r>
              <a:rPr lang="en-US" dirty="0" smtClean="0"/>
              <a:t>IT projects use diverse technologies that change rapidly.  Even within one technology area, people must be highly specialized</a:t>
            </a:r>
          </a:p>
        </p:txBody>
      </p:sp>
      <p:sp>
        <p:nvSpPr>
          <p:cNvPr id="33796" name="Rectangle 2"/>
          <p:cNvSpPr>
            <a:spLocks noGrp="1" noChangeArrowheads="1"/>
          </p:cNvSpPr>
          <p:nvPr>
            <p:ph type="title"/>
          </p:nvPr>
        </p:nvSpPr>
        <p:spPr/>
        <p:txBody>
          <a:bodyPr/>
          <a:lstStyle/>
          <a:p>
            <a:r>
              <a:rPr lang="en-US" dirty="0" smtClean="0"/>
              <a:t>The Context of IT Projects</a:t>
            </a:r>
          </a:p>
        </p:txBody>
      </p:sp>
      <p:sp>
        <p:nvSpPr>
          <p:cNvPr id="33794"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5A7AAFB9-DD0E-414F-9474-EA0B471D20ED}" type="slidenum">
              <a:rPr lang="en-US"/>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81138"/>
            <a:ext cx="8382000" cy="4525962"/>
          </a:xfrm>
        </p:spPr>
        <p:txBody>
          <a:bodyPr/>
          <a:lstStyle/>
          <a:p>
            <a:pPr>
              <a:buFont typeface="Wingdings" pitchFamily="2" charset="2"/>
              <a:buChar char="Ø"/>
            </a:pPr>
            <a:r>
              <a:rPr lang="en-US" sz="2800" dirty="0" smtClean="0"/>
              <a:t>Globalization</a:t>
            </a:r>
          </a:p>
          <a:p>
            <a:pPr>
              <a:buFont typeface="Wingdings" pitchFamily="2" charset="2"/>
              <a:buChar char="Ø"/>
            </a:pPr>
            <a:r>
              <a:rPr lang="en-US" sz="2800" dirty="0" smtClean="0"/>
              <a:t>Outsourcing: </a:t>
            </a:r>
            <a:r>
              <a:rPr lang="en-US" sz="2800" b="1" dirty="0" smtClean="0"/>
              <a:t>Outsourcing</a:t>
            </a:r>
            <a:r>
              <a:rPr lang="en-US" sz="2800" dirty="0" smtClean="0"/>
              <a:t> is when an organization acquires goods and/or sources from an outside source. </a:t>
            </a:r>
            <a:r>
              <a:rPr lang="en-US" sz="2800" b="1" dirty="0" smtClean="0"/>
              <a:t>Offshoring</a:t>
            </a:r>
            <a:r>
              <a:rPr lang="en-US" sz="2800" dirty="0" smtClean="0"/>
              <a:t> is sometimes used to describe outsourcing from another country</a:t>
            </a:r>
          </a:p>
          <a:p>
            <a:r>
              <a:rPr lang="en-US" sz="2800" dirty="0" smtClean="0"/>
              <a:t>Virtual teams: A </a:t>
            </a:r>
            <a:r>
              <a:rPr lang="en-US" sz="2800" b="1" dirty="0" smtClean="0"/>
              <a:t>virtual te</a:t>
            </a:r>
            <a:r>
              <a:rPr lang="en-US" sz="2800" dirty="0" smtClean="0"/>
              <a:t>am is a group of individuals who work across time and space using communication technologies</a:t>
            </a:r>
          </a:p>
          <a:p>
            <a:r>
              <a:rPr lang="en-US" sz="2800" dirty="0" smtClean="0"/>
              <a:t>Agile project management</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Recent Trends Affecting IT Project Management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Issues</a:t>
            </a:r>
          </a:p>
          <a:p>
            <a:pPr lvl="1"/>
            <a:r>
              <a:rPr lang="en-US" dirty="0" smtClean="0"/>
              <a:t>Communications</a:t>
            </a:r>
          </a:p>
          <a:p>
            <a:pPr lvl="1"/>
            <a:r>
              <a:rPr lang="en-US" dirty="0" smtClean="0"/>
              <a:t>Trust</a:t>
            </a:r>
          </a:p>
          <a:p>
            <a:pPr lvl="1"/>
            <a:r>
              <a:rPr lang="en-US" dirty="0" smtClean="0"/>
              <a:t>Common work practices</a:t>
            </a:r>
          </a:p>
          <a:p>
            <a:pPr lvl="1"/>
            <a:r>
              <a:rPr lang="en-US" dirty="0" smtClean="0"/>
              <a:t>Tools</a:t>
            </a:r>
          </a:p>
          <a:p>
            <a:r>
              <a:rPr lang="en-US" dirty="0" smtClean="0"/>
              <a:t>Suggestions</a:t>
            </a:r>
          </a:p>
          <a:p>
            <a:pPr lvl="1"/>
            <a:r>
              <a:rPr lang="en-US" dirty="0" smtClean="0"/>
              <a:t>Employ greater project discipline</a:t>
            </a:r>
          </a:p>
          <a:p>
            <a:pPr lvl="1"/>
            <a:r>
              <a:rPr lang="en-US" dirty="0" smtClean="0"/>
              <a:t>Think global but act local</a:t>
            </a:r>
          </a:p>
          <a:p>
            <a:pPr lvl="1"/>
            <a:r>
              <a:rPr lang="en-US" dirty="0" smtClean="0"/>
              <a:t>Keep project momentum going</a:t>
            </a:r>
          </a:p>
          <a:p>
            <a:pPr lvl="1"/>
            <a:r>
              <a:rPr lang="en-US" dirty="0" smtClean="0"/>
              <a:t>Use newer tools and technology</a:t>
            </a:r>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Important Issues and Suggestions Related to Globalization</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458200" cy="4525962"/>
          </a:xfrm>
        </p:spPr>
        <p:txBody>
          <a:bodyPr/>
          <a:lstStyle/>
          <a:p>
            <a:r>
              <a:rPr lang="en-US" dirty="0" smtClean="0"/>
              <a:t>Organizations remain competitive by using outsourcing to their advantage, such as finding ways to reduce costs</a:t>
            </a:r>
          </a:p>
          <a:p>
            <a:r>
              <a:rPr lang="en-US" dirty="0" smtClean="0"/>
              <a:t>Their next challenge is to make strategic IT investments with outsourcing by improving their enterprise architecture to ensure that IT infrastructure and business processes are integrated and standardized (See Suggested Readings)</a:t>
            </a:r>
          </a:p>
          <a:p>
            <a:r>
              <a:rPr lang="en-US" dirty="0" smtClean="0"/>
              <a:t>Project managers should become more familiar with negotiating contracts and other outsourcing issues</a:t>
            </a:r>
          </a:p>
          <a:p>
            <a:endParaRPr lang="en-US" dirty="0" smtClean="0"/>
          </a:p>
          <a:p>
            <a:endParaRPr lang="en-US" dirty="0"/>
          </a:p>
        </p:txBody>
      </p:sp>
      <p:sp>
        <p:nvSpPr>
          <p:cNvPr id="3" name="Title 2"/>
          <p:cNvSpPr>
            <a:spLocks noGrp="1"/>
          </p:cNvSpPr>
          <p:nvPr>
            <p:ph type="title"/>
          </p:nvPr>
        </p:nvSpPr>
        <p:spPr/>
        <p:txBody>
          <a:bodyPr/>
          <a:lstStyle/>
          <a:p>
            <a:r>
              <a:rPr lang="en-US" dirty="0" smtClean="0"/>
              <a:t>Outsourcing</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Outsourcing also has disadvantages. For example, Apple benefits from </a:t>
            </a:r>
            <a:r>
              <a:rPr lang="en-US" sz="2400" dirty="0" smtClean="0"/>
              <a:t>manufacturing products </a:t>
            </a:r>
            <a:r>
              <a:rPr lang="en-US" sz="2400" dirty="0"/>
              <a:t>in China, but it had big problems there after its iPhone 4S launch in January </a:t>
            </a:r>
            <a:r>
              <a:rPr lang="en-US" sz="2400" dirty="0" smtClean="0"/>
              <a:t>2012 caused </a:t>
            </a:r>
            <a:r>
              <a:rPr lang="en-US" sz="2400" dirty="0"/>
              <a:t>fighting between migrant workers who were hired by scalpers to stand in line to </a:t>
            </a:r>
            <a:r>
              <a:rPr lang="en-US" sz="2400" dirty="0" smtClean="0"/>
              <a:t>buy the </a:t>
            </a:r>
            <a:r>
              <a:rPr lang="en-US" sz="2400" dirty="0"/>
              <a:t>phones. </a:t>
            </a:r>
            <a:endParaRPr lang="en-US" sz="2400" dirty="0" smtClean="0"/>
          </a:p>
          <a:p>
            <a:r>
              <a:rPr lang="en-US" sz="2400" dirty="0" smtClean="0"/>
              <a:t>When </a:t>
            </a:r>
            <a:r>
              <a:rPr lang="en-US" sz="2400" dirty="0"/>
              <a:t>Apple said it would not open its store in Beijing, riots resulted and </a:t>
            </a:r>
            <a:r>
              <a:rPr lang="en-US" sz="2400" dirty="0" smtClean="0"/>
              <a:t>people attacked </a:t>
            </a:r>
            <a:r>
              <a:rPr lang="en-US" sz="2400" dirty="0"/>
              <a:t>security guards. The Beijing Apple Store has had problems before. In May </a:t>
            </a:r>
            <a:r>
              <a:rPr lang="en-US" sz="2400" dirty="0" smtClean="0"/>
              <a:t>2011, four </a:t>
            </a:r>
            <a:r>
              <a:rPr lang="en-US" sz="2400" dirty="0"/>
              <a:t>people were injured when a crowd waiting to buy the </a:t>
            </a:r>
            <a:r>
              <a:rPr lang="en-US" sz="2400" dirty="0" err="1"/>
              <a:t>iPad</a:t>
            </a:r>
            <a:r>
              <a:rPr lang="en-US" sz="2400" dirty="0"/>
              <a:t> 2 turned ugly. </a:t>
            </a:r>
          </a:p>
        </p:txBody>
      </p:sp>
      <p:sp>
        <p:nvSpPr>
          <p:cNvPr id="3" name="Title 2"/>
          <p:cNvSpPr>
            <a:spLocks noGrp="1"/>
          </p:cNvSpPr>
          <p:nvPr>
            <p:ph type="title"/>
          </p:nvPr>
        </p:nvSpPr>
        <p:spPr/>
        <p:txBody>
          <a:bodyPr/>
          <a:lstStyle/>
          <a:p>
            <a:r>
              <a:rPr lang="en-US" dirty="0" smtClean="0"/>
              <a:t>Global Issues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26</a:t>
            </a:fld>
            <a:endParaRPr lang="en-US" dirty="0"/>
          </a:p>
        </p:txBody>
      </p:sp>
    </p:spTree>
    <p:extLst>
      <p:ext uri="{BB962C8B-B14F-4D97-AF65-F5344CB8AC3E}">
        <p14:creationId xmlns:p14="http://schemas.microsoft.com/office/powerpoint/2010/main" val="1599026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25962"/>
          </a:xfrm>
        </p:spPr>
        <p:txBody>
          <a:bodyPr/>
          <a:lstStyle/>
          <a:p>
            <a:r>
              <a:rPr lang="en-US" sz="2800" dirty="0" smtClean="0"/>
              <a:t>Increasing competiveness and responsiveness by having a team of workers available 24/7</a:t>
            </a:r>
          </a:p>
          <a:p>
            <a:r>
              <a:rPr lang="en-US" sz="2800" dirty="0" smtClean="0"/>
              <a:t>Lowering costs because many virtual workers do not require office space or support beyond their home offices.</a:t>
            </a:r>
          </a:p>
          <a:p>
            <a:r>
              <a:rPr lang="en-US" sz="2800" dirty="0" smtClean="0"/>
              <a:t>Providing more expertise and flexibility by having team members from across the globe working any time of day or night</a:t>
            </a:r>
          </a:p>
          <a:p>
            <a:r>
              <a:rPr lang="en-US" sz="2800" dirty="0" smtClean="0"/>
              <a:t>Increasing the work/life balance for team members by eliminating fixed office hours and the need to travel to work.</a:t>
            </a:r>
            <a:endParaRPr lang="en-US" sz="3200" dirty="0" smtClean="0"/>
          </a:p>
          <a:p>
            <a:pPr lvl="1"/>
            <a:endParaRPr lang="en-US" dirty="0"/>
          </a:p>
        </p:txBody>
      </p:sp>
      <p:sp>
        <p:nvSpPr>
          <p:cNvPr id="3" name="Title 2"/>
          <p:cNvSpPr>
            <a:spLocks noGrp="1"/>
          </p:cNvSpPr>
          <p:nvPr>
            <p:ph type="title"/>
          </p:nvPr>
        </p:nvSpPr>
        <p:spPr/>
        <p:txBody>
          <a:bodyPr/>
          <a:lstStyle/>
          <a:p>
            <a:r>
              <a:rPr lang="en-US" dirty="0" smtClean="0"/>
              <a:t>Virtual Teams Advantages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525962"/>
          </a:xfrm>
        </p:spPr>
        <p:txBody>
          <a:bodyPr/>
          <a:lstStyle/>
          <a:p>
            <a:r>
              <a:rPr lang="en-US" dirty="0" smtClean="0"/>
              <a:t>Isolating team members</a:t>
            </a:r>
          </a:p>
          <a:p>
            <a:r>
              <a:rPr lang="en-US" dirty="0" smtClean="0"/>
              <a:t>Increasing the potential for communications problems</a:t>
            </a:r>
          </a:p>
          <a:p>
            <a:r>
              <a:rPr lang="en-US" dirty="0" smtClean="0"/>
              <a:t>Reducing the ability for team members to network and transfer information informally</a:t>
            </a:r>
          </a:p>
          <a:p>
            <a:r>
              <a:rPr lang="en-US" dirty="0" smtClean="0"/>
              <a:t>Increasing the dependence on technology to accomplish work</a:t>
            </a:r>
          </a:p>
          <a:p>
            <a:r>
              <a:rPr lang="en-US" dirty="0" smtClean="0"/>
              <a:t>See text for a list of factors that help virtual teams succeed, including team processes, trust/relationships, leadership style, and team member selection</a:t>
            </a:r>
          </a:p>
          <a:p>
            <a:endParaRPr lang="en-US" dirty="0"/>
          </a:p>
        </p:txBody>
      </p:sp>
      <p:sp>
        <p:nvSpPr>
          <p:cNvPr id="3" name="Title 2"/>
          <p:cNvSpPr>
            <a:spLocks noGrp="1"/>
          </p:cNvSpPr>
          <p:nvPr>
            <p:ph type="title"/>
          </p:nvPr>
        </p:nvSpPr>
        <p:spPr/>
        <p:txBody>
          <a:bodyPr/>
          <a:lstStyle/>
          <a:p>
            <a:r>
              <a:rPr lang="en-US" dirty="0" smtClean="0"/>
              <a:t>Virtual Team Disadvantages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28</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3"/>
          <p:cNvSpPr>
            <a:spLocks noGrp="1" noChangeArrowheads="1"/>
          </p:cNvSpPr>
          <p:nvPr>
            <p:ph idx="1"/>
          </p:nvPr>
        </p:nvSpPr>
        <p:spPr>
          <a:xfrm>
            <a:off x="381000" y="1295400"/>
            <a:ext cx="8458200" cy="4572000"/>
          </a:xfrm>
        </p:spPr>
        <p:txBody>
          <a:bodyPr/>
          <a:lstStyle/>
          <a:p>
            <a:pPr>
              <a:lnSpc>
                <a:spcPct val="90000"/>
              </a:lnSpc>
            </a:pPr>
            <a:r>
              <a:rPr lang="en-US" dirty="0" smtClean="0"/>
              <a:t>A </a:t>
            </a:r>
            <a:r>
              <a:rPr lang="en-US" b="1" dirty="0" smtClean="0"/>
              <a:t>systems approach </a:t>
            </a:r>
            <a:r>
              <a:rPr lang="en-US" dirty="0" smtClean="0"/>
              <a:t>emerged in the 1950s to describe a more analytical approach to management and problem solving</a:t>
            </a:r>
          </a:p>
          <a:p>
            <a:pPr>
              <a:lnSpc>
                <a:spcPct val="90000"/>
              </a:lnSpc>
            </a:pPr>
            <a:r>
              <a:rPr lang="en-US" dirty="0" smtClean="0"/>
              <a:t>Three parts include:</a:t>
            </a:r>
          </a:p>
          <a:p>
            <a:pPr lvl="1">
              <a:lnSpc>
                <a:spcPct val="90000"/>
              </a:lnSpc>
            </a:pPr>
            <a:r>
              <a:rPr lang="en-US" b="1" dirty="0" smtClean="0"/>
              <a:t>Systems philosophy</a:t>
            </a:r>
            <a:r>
              <a:rPr lang="en-US" dirty="0" smtClean="0"/>
              <a:t>: an overall model for thinking about things as systems</a:t>
            </a:r>
          </a:p>
          <a:p>
            <a:pPr lvl="1">
              <a:lnSpc>
                <a:spcPct val="90000"/>
              </a:lnSpc>
            </a:pPr>
            <a:r>
              <a:rPr lang="en-US" b="1" dirty="0" smtClean="0"/>
              <a:t>Systems analysis</a:t>
            </a:r>
            <a:r>
              <a:rPr lang="en-US" dirty="0" smtClean="0"/>
              <a:t>: problem-solving approach</a:t>
            </a:r>
          </a:p>
          <a:p>
            <a:pPr lvl="1">
              <a:lnSpc>
                <a:spcPct val="90000"/>
              </a:lnSpc>
            </a:pPr>
            <a:r>
              <a:rPr lang="en-US" b="1" dirty="0" smtClean="0"/>
              <a:t>Systems management</a:t>
            </a:r>
            <a:r>
              <a:rPr lang="en-US" dirty="0" smtClean="0"/>
              <a:t>: address business, technological, and organizational issues before making changes to systems</a:t>
            </a:r>
          </a:p>
          <a:p>
            <a:pPr lvl="1">
              <a:lnSpc>
                <a:spcPct val="90000"/>
              </a:lnSpc>
            </a:pPr>
            <a:endParaRPr lang="en-US" dirty="0" smtClean="0"/>
          </a:p>
        </p:txBody>
      </p:sp>
      <p:sp>
        <p:nvSpPr>
          <p:cNvPr id="13316" name="Rectangle 2"/>
          <p:cNvSpPr>
            <a:spLocks noGrp="1" noChangeArrowheads="1"/>
          </p:cNvSpPr>
          <p:nvPr>
            <p:ph type="title"/>
          </p:nvPr>
        </p:nvSpPr>
        <p:spPr>
          <a:xfrm>
            <a:off x="304800" y="152400"/>
            <a:ext cx="8839200" cy="1143000"/>
          </a:xfrm>
        </p:spPr>
        <p:txBody>
          <a:bodyPr>
            <a:normAutofit fontScale="90000"/>
          </a:bodyPr>
          <a:lstStyle/>
          <a:p>
            <a:r>
              <a:rPr lang="en-US" dirty="0" smtClean="0"/>
              <a:t>A Systems View of Project Management</a:t>
            </a:r>
          </a:p>
        </p:txBody>
      </p:sp>
      <p:sp>
        <p:nvSpPr>
          <p:cNvPr id="13314"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51C533D4-6C77-4C28-9310-1A48D750367A}" type="slidenum">
              <a:rPr lang="en-US"/>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dirty="0" smtClean="0"/>
              <a:t>Figure 2-1. Three Sphere Model for Systems Management</a:t>
            </a:r>
          </a:p>
        </p:txBody>
      </p:sp>
      <p:sp>
        <p:nvSpPr>
          <p:cNvPr id="7" name="Footer Placeholder 6"/>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6" name="Slide Number Placeholder 5"/>
          <p:cNvSpPr>
            <a:spLocks noGrp="1"/>
          </p:cNvSpPr>
          <p:nvPr>
            <p:ph type="sldNum" sz="quarter" idx="11"/>
          </p:nvPr>
        </p:nvSpPr>
        <p:spPr/>
        <p:txBody>
          <a:bodyPr/>
          <a:lstStyle/>
          <a:p>
            <a:pPr>
              <a:defRPr/>
            </a:pPr>
            <a:fld id="{0BD84499-56DB-4FF3-8D99-174F9EB97545}" type="slidenum">
              <a:rPr lang="en-US" smtClean="0"/>
              <a:pPr>
                <a:defRPr/>
              </a:pPr>
              <a:t>4</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557048"/>
            <a:ext cx="6781800" cy="483065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228600" y="685800"/>
            <a:ext cx="8915400" cy="533400"/>
          </a:xfrm>
        </p:spPr>
        <p:txBody>
          <a:bodyPr>
            <a:normAutofit fontScale="90000"/>
          </a:bodyPr>
          <a:lstStyle/>
          <a:p>
            <a:r>
              <a:rPr lang="en-US" dirty="0" smtClean="0"/>
              <a:t>Figure 2-2. </a:t>
            </a:r>
            <a:r>
              <a:rPr lang="en-US" dirty="0">
                <a:effectLst/>
              </a:rPr>
              <a:t>The Four Frames of Organizations</a:t>
            </a:r>
            <a:br>
              <a:rPr lang="en-US" dirty="0">
                <a:effectLst/>
              </a:rPr>
            </a:br>
            <a:endParaRPr lang="en-US" dirty="0" smtClean="0"/>
          </a:p>
        </p:txBody>
      </p:sp>
      <p:sp>
        <p:nvSpPr>
          <p:cNvPr id="1638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12" name="Slide Number Placeholder 4"/>
          <p:cNvSpPr>
            <a:spLocks noGrp="1"/>
          </p:cNvSpPr>
          <p:nvPr>
            <p:ph type="sldNum" sz="quarter" idx="11"/>
          </p:nvPr>
        </p:nvSpPr>
        <p:spPr/>
        <p:txBody>
          <a:bodyPr/>
          <a:lstStyle/>
          <a:p>
            <a:pPr>
              <a:defRPr/>
            </a:pPr>
            <a:fld id="{54D9EE01-122A-4F6B-878B-46264A60159F}" type="slidenum">
              <a:rPr lang="en-US"/>
              <a:pPr>
                <a:defRPr/>
              </a:pPr>
              <a:t>5</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317491"/>
            <a:ext cx="8456096" cy="498551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792162"/>
          </a:xfrm>
        </p:spPr>
        <p:txBody>
          <a:bodyPr>
            <a:normAutofit/>
          </a:bodyPr>
          <a:lstStyle/>
          <a:p>
            <a:r>
              <a:rPr lang="en-US" dirty="0" smtClean="0"/>
              <a:t>What Went Wrong?</a:t>
            </a:r>
          </a:p>
        </p:txBody>
      </p:sp>
      <p:sp>
        <p:nvSpPr>
          <p:cNvPr id="8" name="Footer Placeholder 7"/>
          <p:cNvSpPr>
            <a:spLocks noGrp="1"/>
          </p:cNvSpPr>
          <p:nvPr>
            <p:ph type="ftr" sz="quarter" idx="10"/>
          </p:nvPr>
        </p:nvSpPr>
        <p:spPr/>
        <p:txBody>
          <a:bodyPr/>
          <a:lstStyle/>
          <a:p>
            <a:pPr>
              <a:defRPr/>
            </a:pPr>
            <a:r>
              <a:rPr lang="en-US" smtClean="0"/>
              <a:t>Information Technology Project Management, Eighth Edition</a:t>
            </a:r>
            <a:endParaRPr lang="en-US" dirty="0"/>
          </a:p>
        </p:txBody>
      </p:sp>
      <p:sp>
        <p:nvSpPr>
          <p:cNvPr id="7" name="Slide Number Placeholder 6"/>
          <p:cNvSpPr>
            <a:spLocks noGrp="1"/>
          </p:cNvSpPr>
          <p:nvPr>
            <p:ph type="sldNum" sz="quarter" idx="11"/>
          </p:nvPr>
        </p:nvSpPr>
        <p:spPr/>
        <p:txBody>
          <a:bodyPr/>
          <a:lstStyle/>
          <a:p>
            <a:pPr>
              <a:defRPr/>
            </a:pPr>
            <a:fld id="{0BD84499-56DB-4FF3-8D99-174F9EB97545}" type="slidenum">
              <a:rPr lang="en-US" smtClean="0"/>
              <a:pPr>
                <a:defRPr/>
              </a:pPr>
              <a:t>6</a:t>
            </a:fld>
            <a:endParaRPr lang="en-US" dirty="0"/>
          </a:p>
        </p:txBody>
      </p:sp>
      <p:sp>
        <p:nvSpPr>
          <p:cNvPr id="17411" name="Rectangle 3"/>
          <p:cNvSpPr>
            <a:spLocks noChangeArrowheads="1"/>
          </p:cNvSpPr>
          <p:nvPr/>
        </p:nvSpPr>
        <p:spPr bwMode="auto">
          <a:xfrm>
            <a:off x="381000" y="1295400"/>
            <a:ext cx="8534400" cy="4154984"/>
          </a:xfrm>
          <a:prstGeom prst="rect">
            <a:avLst/>
          </a:prstGeom>
          <a:noFill/>
          <a:ln w="9525">
            <a:noFill/>
            <a:miter lim="800000"/>
            <a:headEnd/>
            <a:tailEnd/>
          </a:ln>
        </p:spPr>
        <p:txBody>
          <a:bodyPr>
            <a:spAutoFit/>
          </a:bodyPr>
          <a:lstStyle/>
          <a:p>
            <a:pPr marL="342900" indent="-342900">
              <a:buFont typeface="Arial" pitchFamily="34" charset="0"/>
              <a:buChar char="•"/>
            </a:pPr>
            <a:r>
              <a:rPr lang="en-US" sz="2400" dirty="0"/>
              <a:t>In a paper titled “A Study in Project Failure,” two researchers examined the success </a:t>
            </a:r>
            <a:r>
              <a:rPr lang="en-US" sz="2400" dirty="0" smtClean="0"/>
              <a:t>and failure </a:t>
            </a:r>
            <a:r>
              <a:rPr lang="en-US" sz="2400" dirty="0"/>
              <a:t>of 214 IT projects over an eight-year period in several European countries. </a:t>
            </a:r>
            <a:endParaRPr lang="en-US" sz="2400" dirty="0" smtClean="0"/>
          </a:p>
          <a:p>
            <a:pPr marL="342900" indent="-342900">
              <a:buFont typeface="Arial" pitchFamily="34" charset="0"/>
              <a:buChar char="•"/>
            </a:pPr>
            <a:r>
              <a:rPr lang="en-US" sz="2400" dirty="0" smtClean="0"/>
              <a:t>The researchers </a:t>
            </a:r>
            <a:r>
              <a:rPr lang="en-US" sz="2400" dirty="0"/>
              <a:t>found that only one in eight (12.5 percent) were considered successful </a:t>
            </a:r>
            <a:r>
              <a:rPr lang="en-US" sz="2400" dirty="0" smtClean="0"/>
              <a:t>in terms </a:t>
            </a:r>
            <a:r>
              <a:rPr lang="en-US" sz="2400" dirty="0"/>
              <a:t>of meeting scope, time, and cost goals. </a:t>
            </a:r>
            <a:endParaRPr lang="en-US" sz="2400" dirty="0" smtClean="0"/>
          </a:p>
          <a:p>
            <a:pPr marL="342900" indent="-342900">
              <a:buFont typeface="Arial" pitchFamily="34" charset="0"/>
              <a:buChar char="•"/>
            </a:pPr>
            <a:r>
              <a:rPr lang="en-US" sz="2400" dirty="0" smtClean="0"/>
              <a:t>The </a:t>
            </a:r>
            <a:r>
              <a:rPr lang="en-US" sz="2400" dirty="0"/>
              <a:t>authors </a:t>
            </a:r>
            <a:r>
              <a:rPr lang="en-US" sz="2400" dirty="0" smtClean="0"/>
              <a:t>said that the </a:t>
            </a:r>
            <a:r>
              <a:rPr lang="en-US" sz="2400" dirty="0"/>
              <a:t>culture within many </a:t>
            </a:r>
            <a:r>
              <a:rPr lang="en-US" sz="2400" dirty="0" smtClean="0"/>
              <a:t>organizations </a:t>
            </a:r>
            <a:r>
              <a:rPr lang="en-US" sz="2400" dirty="0"/>
              <a:t>is often </a:t>
            </a:r>
            <a:r>
              <a:rPr lang="en-US" sz="2400" dirty="0" smtClean="0"/>
              <a:t>to blame</a:t>
            </a:r>
          </a:p>
          <a:p>
            <a:pPr marL="342900" indent="-342900">
              <a:buFont typeface="Arial" pitchFamily="34" charset="0"/>
              <a:buChar char="•"/>
            </a:pPr>
            <a:r>
              <a:rPr lang="en-US" sz="2400" dirty="0" smtClean="0">
                <a:cs typeface="Times New Roman" pitchFamily="18" charset="0"/>
              </a:rPr>
              <a:t>Among other things, people often do not discuss important leadership, stakeholder, and risk management issues</a:t>
            </a:r>
            <a:endParaRPr lang="en-US" sz="2400" dirty="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3"/>
          <p:cNvSpPr>
            <a:spLocks noGrp="1" noChangeArrowheads="1"/>
          </p:cNvSpPr>
          <p:nvPr>
            <p:ph idx="1"/>
          </p:nvPr>
        </p:nvSpPr>
        <p:spPr/>
        <p:txBody>
          <a:bodyPr/>
          <a:lstStyle/>
          <a:p>
            <a:r>
              <a:rPr lang="en-US" dirty="0" smtClean="0"/>
              <a:t>3 basic organization structures</a:t>
            </a:r>
          </a:p>
          <a:p>
            <a:pPr lvl="1"/>
            <a:r>
              <a:rPr lang="en-US" sz="2800" b="1" dirty="0" smtClean="0"/>
              <a:t>Functional:</a:t>
            </a:r>
            <a:r>
              <a:rPr lang="en-US" sz="2800" dirty="0" smtClean="0"/>
              <a:t> functional managers report to the CEO</a:t>
            </a:r>
          </a:p>
          <a:p>
            <a:pPr lvl="1"/>
            <a:r>
              <a:rPr lang="en-US" sz="2800" b="1" dirty="0" smtClean="0"/>
              <a:t>Project:</a:t>
            </a:r>
            <a:r>
              <a:rPr lang="en-US" sz="2800" dirty="0" smtClean="0"/>
              <a:t> program managers report to the CEO</a:t>
            </a:r>
          </a:p>
          <a:p>
            <a:pPr lvl="1"/>
            <a:r>
              <a:rPr lang="en-US" sz="2800" b="1" dirty="0" smtClean="0"/>
              <a:t>Matrix:</a:t>
            </a:r>
            <a:r>
              <a:rPr lang="en-US" sz="2800" dirty="0" smtClean="0"/>
              <a:t> middle ground between functional and project structures; personnel often report to two or more bosses; structure can be weak, balanced, or strong matrix</a:t>
            </a:r>
          </a:p>
        </p:txBody>
      </p:sp>
      <p:sp>
        <p:nvSpPr>
          <p:cNvPr id="18436" name="Rectangle 2"/>
          <p:cNvSpPr>
            <a:spLocks noGrp="1" noChangeArrowheads="1"/>
          </p:cNvSpPr>
          <p:nvPr>
            <p:ph type="title"/>
          </p:nvPr>
        </p:nvSpPr>
        <p:spPr/>
        <p:txBody>
          <a:bodyPr/>
          <a:lstStyle/>
          <a:p>
            <a:r>
              <a:rPr lang="en-US" dirty="0" smtClean="0"/>
              <a:t>Organizational Structures</a:t>
            </a:r>
          </a:p>
        </p:txBody>
      </p:sp>
      <p:sp>
        <p:nvSpPr>
          <p:cNvPr id="18434"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C4723D0A-DC20-4FDC-880A-596289672AA3}" type="slidenum">
              <a:rPr lang="en-US"/>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199" y="145330"/>
            <a:ext cx="8229600" cy="1143000"/>
          </a:xfrm>
        </p:spPr>
        <p:txBody>
          <a:bodyPr>
            <a:normAutofit fontScale="90000"/>
          </a:bodyPr>
          <a:lstStyle/>
          <a:p>
            <a:r>
              <a:rPr lang="en-US" sz="3600" dirty="0" smtClean="0"/>
              <a:t>Figure 2-3. Functional, Project, and Matrix Organizational Structures</a:t>
            </a:r>
          </a:p>
        </p:txBody>
      </p:sp>
      <p:sp>
        <p:nvSpPr>
          <p:cNvPr id="19460" name="Footer Placeholder 3"/>
          <p:cNvSpPr>
            <a:spLocks noGrp="1"/>
          </p:cNvSpPr>
          <p:nvPr>
            <p:ph type="ftr" sz="quarter" idx="10"/>
          </p:nvPr>
        </p:nvSpPr>
        <p:spPr bwMode="auto">
          <a:noFill/>
          <a:ln>
            <a:miter lim="800000"/>
            <a:headEnd/>
            <a:tailEnd/>
          </a:ln>
        </p:spPr>
        <p:txBody>
          <a:bodyPr/>
          <a:lstStyle/>
          <a:p>
            <a:pPr algn="r">
              <a:buFontTx/>
              <a:buNone/>
            </a:pPr>
            <a:r>
              <a:rPr lang="en-US" smtClean="0"/>
              <a:t>Information Technology Project Management, Eighth Edition</a:t>
            </a:r>
            <a:endParaRPr lang="en-US" dirty="0" smtClean="0"/>
          </a:p>
        </p:txBody>
      </p:sp>
      <p:sp>
        <p:nvSpPr>
          <p:cNvPr id="6" name="Slide Number Placeholder 5"/>
          <p:cNvSpPr>
            <a:spLocks noGrp="1"/>
          </p:cNvSpPr>
          <p:nvPr>
            <p:ph type="sldNum" sz="quarter" idx="11"/>
          </p:nvPr>
        </p:nvSpPr>
        <p:spPr/>
        <p:txBody>
          <a:bodyPr/>
          <a:lstStyle/>
          <a:p>
            <a:pPr>
              <a:defRPr/>
            </a:pPr>
            <a:fld id="{0BD84499-56DB-4FF3-8D99-174F9EB97545}" type="slidenum">
              <a:rPr lang="en-US" smtClean="0"/>
              <a:pPr>
                <a:defRPr/>
              </a:pPr>
              <a:t>8</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3341" y="1295400"/>
            <a:ext cx="4957317" cy="505487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152400"/>
            <a:ext cx="8305800" cy="1143000"/>
          </a:xfrm>
        </p:spPr>
        <p:txBody>
          <a:bodyPr>
            <a:normAutofit fontScale="90000"/>
          </a:bodyPr>
          <a:lstStyle/>
          <a:p>
            <a:r>
              <a:rPr lang="en-US" sz="3600" dirty="0" smtClean="0"/>
              <a:t>Table 2-1.  Organizational Structure Influences on Projects</a:t>
            </a:r>
            <a:endParaRPr lang="en-US" sz="4400" dirty="0" smtClean="0"/>
          </a:p>
        </p:txBody>
      </p:sp>
      <p:sp>
        <p:nvSpPr>
          <p:cNvPr id="1027"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Eighth Edition</a:t>
            </a:r>
            <a:endParaRPr lang="en-US" dirty="0" smtClean="0"/>
          </a:p>
        </p:txBody>
      </p:sp>
      <p:sp>
        <p:nvSpPr>
          <p:cNvPr id="5" name="Slide Number Placeholder 4"/>
          <p:cNvSpPr>
            <a:spLocks noGrp="1"/>
          </p:cNvSpPr>
          <p:nvPr>
            <p:ph type="sldNum" sz="quarter" idx="11"/>
          </p:nvPr>
        </p:nvSpPr>
        <p:spPr/>
        <p:txBody>
          <a:bodyPr/>
          <a:lstStyle/>
          <a:p>
            <a:pPr>
              <a:defRPr/>
            </a:pPr>
            <a:fld id="{4941097B-8DCA-4F4B-82F9-5CA08C941AAF}" type="slidenum">
              <a:rPr lang="en-US"/>
              <a:pPr>
                <a:defRPr/>
              </a:pPr>
              <a:t>9</a:t>
            </a:fld>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219200"/>
            <a:ext cx="7357110" cy="5073623"/>
          </a:xfrm>
          <a:prstGeom prst="rect">
            <a:avLst/>
          </a:prstGeom>
        </p:spPr>
      </p:pic>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3465</TotalTime>
  <Words>1552</Words>
  <Application>Microsoft Office PowerPoint</Application>
  <PresentationFormat>On-screen Show (4:3)</PresentationFormat>
  <Paragraphs>183</Paragraphs>
  <Slides>28</Slides>
  <Notes>1</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Custom Design</vt:lpstr>
      <vt:lpstr>Theme1</vt:lpstr>
      <vt:lpstr>Chapter 2: The Project Management and Information Technology Context</vt:lpstr>
      <vt:lpstr>Projects Cannot Be Run In Isolation</vt:lpstr>
      <vt:lpstr>A Systems View of Project Management</vt:lpstr>
      <vt:lpstr>Figure 2-1. Three Sphere Model for Systems Management</vt:lpstr>
      <vt:lpstr>Figure 2-2. The Four Frames of Organizations </vt:lpstr>
      <vt:lpstr>What Went Wrong?</vt:lpstr>
      <vt:lpstr>Organizational Structures</vt:lpstr>
      <vt:lpstr>Figure 2-3. Functional, Project, and Matrix Organizational Structures</vt:lpstr>
      <vt:lpstr>Table 2-1.  Organizational Structure Influences on Projects</vt:lpstr>
      <vt:lpstr>Organizational Culture</vt:lpstr>
      <vt:lpstr>Ten Characteristics of Organizational Culture</vt:lpstr>
      <vt:lpstr>The Importance of Top Management Commitment</vt:lpstr>
      <vt:lpstr>How Top Management Can Help Project Managers</vt:lpstr>
      <vt:lpstr>Project Phases and the Project Life Cycle</vt:lpstr>
      <vt:lpstr>More on Project Phases</vt:lpstr>
      <vt:lpstr>Figure 2-4. Phases of the Traditional Project Life Cycle</vt:lpstr>
      <vt:lpstr>Product Life Cycles</vt:lpstr>
      <vt:lpstr>Predictive Life Cycle Models</vt:lpstr>
      <vt:lpstr>Figure 2-5. Waterfall and Spiral Life Cycle Models</vt:lpstr>
      <vt:lpstr>Agile Software Development</vt:lpstr>
      <vt:lpstr>The Importance of Project Phases and Management Reviews</vt:lpstr>
      <vt:lpstr>The Context of IT Projects</vt:lpstr>
      <vt:lpstr>Recent Trends Affecting IT Project Management</vt:lpstr>
      <vt:lpstr>Important Issues and Suggestions Related to Globalization</vt:lpstr>
      <vt:lpstr>Outsourcing</vt:lpstr>
      <vt:lpstr>Global Issues</vt:lpstr>
      <vt:lpstr>Virtual Teams Advantages</vt:lpstr>
      <vt:lpstr>Virtual Team Disadvantages</vt:lpstr>
    </vt:vector>
  </TitlesOfParts>
  <Company>Augsburg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Information  Technology</dc:creator>
  <cp:lastModifiedBy>ismail - [2010]</cp:lastModifiedBy>
  <cp:revision>179</cp:revision>
  <dcterms:created xsi:type="dcterms:W3CDTF">2001-07-05T23:10:12Z</dcterms:created>
  <dcterms:modified xsi:type="dcterms:W3CDTF">2020-02-10T16:56:36Z</dcterms:modified>
</cp:coreProperties>
</file>