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7" r:id="rId2"/>
    <p:sldId id="281" r:id="rId3"/>
    <p:sldId id="258" r:id="rId4"/>
    <p:sldId id="259" r:id="rId5"/>
    <p:sldId id="260" r:id="rId6"/>
    <p:sldId id="280" r:id="rId7"/>
    <p:sldId id="270" r:id="rId8"/>
    <p:sldId id="261" r:id="rId9"/>
    <p:sldId id="271" r:id="rId10"/>
    <p:sldId id="262" r:id="rId11"/>
    <p:sldId id="272" r:id="rId12"/>
    <p:sldId id="263" r:id="rId13"/>
    <p:sldId id="273" r:id="rId14"/>
    <p:sldId id="265" r:id="rId15"/>
    <p:sldId id="274" r:id="rId16"/>
    <p:sldId id="269" r:id="rId17"/>
    <p:sldId id="276" r:id="rId18"/>
    <p:sldId id="277" r:id="rId19"/>
    <p:sldId id="267" r:id="rId20"/>
    <p:sldId id="278" r:id="rId21"/>
    <p:sldId id="268" r:id="rId22"/>
    <p:sldId id="27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7" y="3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viewProps" Target="view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notesMaster" Target="notesMasters/notesMaster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97CE40-8F29-4EE8-A4A5-4DA78AADF57C}" type="datetimeFigureOut">
              <a:rPr lang="en-PK" smtClean="0"/>
              <a:t>11/21/2020</a:t>
            </a:fld>
            <a:endParaRPr lang="en-P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44BA5F-3E87-4E4A-A928-2F54FF360C4A}" type="slidenum">
              <a:rPr lang="en-PK" smtClean="0"/>
              <a:t>‹#›</a:t>
            </a:fld>
            <a:endParaRPr lang="en-PK"/>
          </a:p>
        </p:txBody>
      </p:sp>
    </p:spTree>
    <p:extLst>
      <p:ext uri="{BB962C8B-B14F-4D97-AF65-F5344CB8AC3E}">
        <p14:creationId xmlns:p14="http://schemas.microsoft.com/office/powerpoint/2010/main" val="3084834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2B44BA5F-3E87-4E4A-A928-2F54FF360C4A}" type="slidenum">
              <a:rPr lang="en-PK" smtClean="0"/>
              <a:t>16</a:t>
            </a:fld>
            <a:endParaRPr lang="en-PK"/>
          </a:p>
        </p:txBody>
      </p:sp>
    </p:spTree>
    <p:extLst>
      <p:ext uri="{BB962C8B-B14F-4D97-AF65-F5344CB8AC3E}">
        <p14:creationId xmlns:p14="http://schemas.microsoft.com/office/powerpoint/2010/main" val="3264515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2B44BA5F-3E87-4E4A-A928-2F54FF360C4A}" type="slidenum">
              <a:rPr lang="en-PK" smtClean="0"/>
              <a:t>17</a:t>
            </a:fld>
            <a:endParaRPr lang="en-PK"/>
          </a:p>
        </p:txBody>
      </p:sp>
    </p:spTree>
    <p:extLst>
      <p:ext uri="{BB962C8B-B14F-4D97-AF65-F5344CB8AC3E}">
        <p14:creationId xmlns:p14="http://schemas.microsoft.com/office/powerpoint/2010/main" val="25631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2B44BA5F-3E87-4E4A-A928-2F54FF360C4A}" type="slidenum">
              <a:rPr lang="en-PK" smtClean="0"/>
              <a:t>18</a:t>
            </a:fld>
            <a:endParaRPr lang="en-PK"/>
          </a:p>
        </p:txBody>
      </p:sp>
    </p:spTree>
    <p:extLst>
      <p:ext uri="{BB962C8B-B14F-4D97-AF65-F5344CB8AC3E}">
        <p14:creationId xmlns:p14="http://schemas.microsoft.com/office/powerpoint/2010/main" val="1568625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2B44BA5F-3E87-4E4A-A928-2F54FF360C4A}" type="slidenum">
              <a:rPr lang="en-PK" smtClean="0"/>
              <a:t>19</a:t>
            </a:fld>
            <a:endParaRPr lang="en-PK"/>
          </a:p>
        </p:txBody>
      </p:sp>
    </p:spTree>
    <p:extLst>
      <p:ext uri="{BB962C8B-B14F-4D97-AF65-F5344CB8AC3E}">
        <p14:creationId xmlns:p14="http://schemas.microsoft.com/office/powerpoint/2010/main" val="4286103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2B44BA5F-3E87-4E4A-A928-2F54FF360C4A}" type="slidenum">
              <a:rPr lang="en-PK" smtClean="0"/>
              <a:t>20</a:t>
            </a:fld>
            <a:endParaRPr lang="en-PK"/>
          </a:p>
        </p:txBody>
      </p:sp>
    </p:spTree>
    <p:extLst>
      <p:ext uri="{BB962C8B-B14F-4D97-AF65-F5344CB8AC3E}">
        <p14:creationId xmlns:p14="http://schemas.microsoft.com/office/powerpoint/2010/main" val="4189805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2B44BA5F-3E87-4E4A-A928-2F54FF360C4A}" type="slidenum">
              <a:rPr lang="en-PK" smtClean="0"/>
              <a:t>21</a:t>
            </a:fld>
            <a:endParaRPr lang="en-PK"/>
          </a:p>
        </p:txBody>
      </p:sp>
    </p:spTree>
    <p:extLst>
      <p:ext uri="{BB962C8B-B14F-4D97-AF65-F5344CB8AC3E}">
        <p14:creationId xmlns:p14="http://schemas.microsoft.com/office/powerpoint/2010/main" val="11915230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2B44BA5F-3E87-4E4A-A928-2F54FF360C4A}" type="slidenum">
              <a:rPr lang="en-PK" smtClean="0"/>
              <a:t>22</a:t>
            </a:fld>
            <a:endParaRPr lang="en-PK"/>
          </a:p>
        </p:txBody>
      </p:sp>
    </p:spTree>
    <p:extLst>
      <p:ext uri="{BB962C8B-B14F-4D97-AF65-F5344CB8AC3E}">
        <p14:creationId xmlns:p14="http://schemas.microsoft.com/office/powerpoint/2010/main" val="21815897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3B05B30-825C-4B38-916A-02CEF3DC6548}" type="datetimeFigureOut">
              <a:rPr lang="en-PK" smtClean="0"/>
              <a:t>11/21/2020</a:t>
            </a:fld>
            <a:endParaRPr lang="en-PK"/>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PK"/>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10BE9D9-FF87-4172-8732-26410F303F40}" type="slidenum">
              <a:rPr lang="en-PK" smtClean="0"/>
              <a:t>‹#›</a:t>
            </a:fld>
            <a:endParaRPr lang="en-PK"/>
          </a:p>
        </p:txBody>
      </p:sp>
    </p:spTree>
    <p:extLst>
      <p:ext uri="{BB962C8B-B14F-4D97-AF65-F5344CB8AC3E}">
        <p14:creationId xmlns:p14="http://schemas.microsoft.com/office/powerpoint/2010/main" val="2219832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B05B30-825C-4B38-916A-02CEF3DC6548}" type="datetimeFigureOut">
              <a:rPr lang="en-PK" smtClean="0"/>
              <a:t>11/21/2020</a:t>
            </a:fld>
            <a:endParaRPr lang="en-PK"/>
          </a:p>
        </p:txBody>
      </p:sp>
      <p:sp>
        <p:nvSpPr>
          <p:cNvPr id="6" name="Footer Placeholder 5"/>
          <p:cNvSpPr>
            <a:spLocks noGrp="1"/>
          </p:cNvSpPr>
          <p:nvPr>
            <p:ph type="ftr" sz="quarter" idx="11"/>
          </p:nvPr>
        </p:nvSpPr>
        <p:spPr/>
        <p:txBody>
          <a:bodyPr/>
          <a:lstStyle/>
          <a:p>
            <a:endParaRPr lang="en-PK"/>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10BE9D9-FF87-4172-8732-26410F303F40}" type="slidenum">
              <a:rPr lang="en-PK" smtClean="0"/>
              <a:t>‹#›</a:t>
            </a:fld>
            <a:endParaRPr lang="en-PK"/>
          </a:p>
        </p:txBody>
      </p:sp>
    </p:spTree>
    <p:extLst>
      <p:ext uri="{BB962C8B-B14F-4D97-AF65-F5344CB8AC3E}">
        <p14:creationId xmlns:p14="http://schemas.microsoft.com/office/powerpoint/2010/main" val="1409363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3B05B30-825C-4B38-916A-02CEF3DC6548}" type="datetimeFigureOut">
              <a:rPr lang="en-PK" smtClean="0"/>
              <a:t>11/21/2020</a:t>
            </a:fld>
            <a:endParaRPr lang="en-PK"/>
          </a:p>
        </p:txBody>
      </p:sp>
      <p:sp>
        <p:nvSpPr>
          <p:cNvPr id="5" name="Footer Placeholder 4"/>
          <p:cNvSpPr>
            <a:spLocks noGrp="1"/>
          </p:cNvSpPr>
          <p:nvPr>
            <p:ph type="ftr" sz="quarter" idx="11"/>
          </p:nvPr>
        </p:nvSpPr>
        <p:spPr/>
        <p:txBody>
          <a:bodyPr/>
          <a:lstStyle/>
          <a:p>
            <a:endParaRPr lang="en-PK"/>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10BE9D9-FF87-4172-8732-26410F303F40}" type="slidenum">
              <a:rPr lang="en-PK" smtClean="0"/>
              <a:t>‹#›</a:t>
            </a:fld>
            <a:endParaRPr lang="en-PK"/>
          </a:p>
        </p:txBody>
      </p:sp>
    </p:spTree>
    <p:extLst>
      <p:ext uri="{BB962C8B-B14F-4D97-AF65-F5344CB8AC3E}">
        <p14:creationId xmlns:p14="http://schemas.microsoft.com/office/powerpoint/2010/main" val="1557681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3B05B30-825C-4B38-916A-02CEF3DC6548}" type="datetimeFigureOut">
              <a:rPr lang="en-PK" smtClean="0"/>
              <a:t>11/21/2020</a:t>
            </a:fld>
            <a:endParaRPr lang="en-PK"/>
          </a:p>
        </p:txBody>
      </p:sp>
      <p:sp>
        <p:nvSpPr>
          <p:cNvPr id="5" name="Footer Placeholder 4"/>
          <p:cNvSpPr>
            <a:spLocks noGrp="1"/>
          </p:cNvSpPr>
          <p:nvPr>
            <p:ph type="ftr" sz="quarter" idx="11"/>
          </p:nvPr>
        </p:nvSpPr>
        <p:spPr/>
        <p:txBody>
          <a:bodyPr/>
          <a:lstStyle/>
          <a:p>
            <a:endParaRPr lang="en-PK"/>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10BE9D9-FF87-4172-8732-26410F303F40}" type="slidenum">
              <a:rPr lang="en-PK" smtClean="0"/>
              <a:t>‹#›</a:t>
            </a:fld>
            <a:endParaRPr lang="en-PK"/>
          </a:p>
        </p:txBody>
      </p:sp>
    </p:spTree>
    <p:extLst>
      <p:ext uri="{BB962C8B-B14F-4D97-AF65-F5344CB8AC3E}">
        <p14:creationId xmlns:p14="http://schemas.microsoft.com/office/powerpoint/2010/main" val="25780500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B05B30-825C-4B38-916A-02CEF3DC6548}" type="datetimeFigureOut">
              <a:rPr lang="en-PK" smtClean="0"/>
              <a:t>11/21/2020</a:t>
            </a:fld>
            <a:endParaRPr lang="en-PK"/>
          </a:p>
        </p:txBody>
      </p:sp>
      <p:sp>
        <p:nvSpPr>
          <p:cNvPr id="5" name="Footer Placeholder 4"/>
          <p:cNvSpPr>
            <a:spLocks noGrp="1"/>
          </p:cNvSpPr>
          <p:nvPr>
            <p:ph type="ftr" sz="quarter" idx="11"/>
          </p:nvPr>
        </p:nvSpPr>
        <p:spPr/>
        <p:txBody>
          <a:bodyPr/>
          <a:lstStyle/>
          <a:p>
            <a:endParaRPr lang="en-PK"/>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10BE9D9-FF87-4172-8732-26410F303F40}" type="slidenum">
              <a:rPr lang="en-PK" smtClean="0"/>
              <a:t>‹#›</a:t>
            </a:fld>
            <a:endParaRPr lang="en-PK"/>
          </a:p>
        </p:txBody>
      </p:sp>
    </p:spTree>
    <p:extLst>
      <p:ext uri="{BB962C8B-B14F-4D97-AF65-F5344CB8AC3E}">
        <p14:creationId xmlns:p14="http://schemas.microsoft.com/office/powerpoint/2010/main" val="245935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3B05B30-825C-4B38-916A-02CEF3DC6548}" type="datetimeFigureOut">
              <a:rPr lang="en-PK" smtClean="0"/>
              <a:t>11/21/2020</a:t>
            </a:fld>
            <a:endParaRPr lang="en-PK"/>
          </a:p>
        </p:txBody>
      </p:sp>
      <p:sp>
        <p:nvSpPr>
          <p:cNvPr id="8" name="Footer Placeholder 7"/>
          <p:cNvSpPr>
            <a:spLocks noGrp="1"/>
          </p:cNvSpPr>
          <p:nvPr>
            <p:ph type="ftr" sz="quarter" idx="11"/>
          </p:nvPr>
        </p:nvSpPr>
        <p:spPr/>
        <p:txBody>
          <a:bodyPr/>
          <a:lstStyle/>
          <a:p>
            <a:endParaRPr lang="en-PK"/>
          </a:p>
        </p:txBody>
      </p:sp>
      <p:sp>
        <p:nvSpPr>
          <p:cNvPr id="9" name="Slide Number Placeholder 8"/>
          <p:cNvSpPr>
            <a:spLocks noGrp="1"/>
          </p:cNvSpPr>
          <p:nvPr>
            <p:ph type="sldNum" sz="quarter" idx="12"/>
          </p:nvPr>
        </p:nvSpPr>
        <p:spPr/>
        <p:txBody>
          <a:bodyPr/>
          <a:lstStyle/>
          <a:p>
            <a:fld id="{910BE9D9-FF87-4172-8732-26410F303F40}" type="slidenum">
              <a:rPr lang="en-PK" smtClean="0"/>
              <a:t>‹#›</a:t>
            </a:fld>
            <a:endParaRPr lang="en-PK"/>
          </a:p>
        </p:txBody>
      </p:sp>
    </p:spTree>
    <p:extLst>
      <p:ext uri="{BB962C8B-B14F-4D97-AF65-F5344CB8AC3E}">
        <p14:creationId xmlns:p14="http://schemas.microsoft.com/office/powerpoint/2010/main" val="18594657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3B05B30-825C-4B38-916A-02CEF3DC6548}" type="datetimeFigureOut">
              <a:rPr lang="en-PK" smtClean="0"/>
              <a:t>11/21/2020</a:t>
            </a:fld>
            <a:endParaRPr lang="en-PK"/>
          </a:p>
        </p:txBody>
      </p:sp>
      <p:sp>
        <p:nvSpPr>
          <p:cNvPr id="8" name="Footer Placeholder 7"/>
          <p:cNvSpPr>
            <a:spLocks noGrp="1"/>
          </p:cNvSpPr>
          <p:nvPr>
            <p:ph type="ftr" sz="quarter" idx="11"/>
          </p:nvPr>
        </p:nvSpPr>
        <p:spPr>
          <a:xfrm>
            <a:off x="561111" y="6391838"/>
            <a:ext cx="3644282" cy="304801"/>
          </a:xfrm>
        </p:spPr>
        <p:txBody>
          <a:bodyPr/>
          <a:lstStyle/>
          <a:p>
            <a:endParaRPr lang="en-PK"/>
          </a:p>
        </p:txBody>
      </p:sp>
      <p:sp>
        <p:nvSpPr>
          <p:cNvPr id="9" name="Slide Number Placeholder 8"/>
          <p:cNvSpPr>
            <a:spLocks noGrp="1"/>
          </p:cNvSpPr>
          <p:nvPr>
            <p:ph type="sldNum" sz="quarter" idx="12"/>
          </p:nvPr>
        </p:nvSpPr>
        <p:spPr/>
        <p:txBody>
          <a:bodyPr/>
          <a:lstStyle/>
          <a:p>
            <a:fld id="{910BE9D9-FF87-4172-8732-26410F303F40}" type="slidenum">
              <a:rPr lang="en-PK" smtClean="0"/>
              <a:t>‹#›</a:t>
            </a:fld>
            <a:endParaRPr lang="en-PK"/>
          </a:p>
        </p:txBody>
      </p:sp>
    </p:spTree>
    <p:extLst>
      <p:ext uri="{BB962C8B-B14F-4D97-AF65-F5344CB8AC3E}">
        <p14:creationId xmlns:p14="http://schemas.microsoft.com/office/powerpoint/2010/main" val="17396214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3B05B30-825C-4B38-916A-02CEF3DC6548}" type="datetimeFigureOut">
              <a:rPr lang="en-PK" smtClean="0"/>
              <a:t>11/21/2020</a:t>
            </a:fld>
            <a:endParaRPr lang="en-PK"/>
          </a:p>
        </p:txBody>
      </p:sp>
      <p:sp>
        <p:nvSpPr>
          <p:cNvPr id="5" name="Footer Placeholder 4"/>
          <p:cNvSpPr>
            <a:spLocks noGrp="1"/>
          </p:cNvSpPr>
          <p:nvPr>
            <p:ph type="ftr" sz="quarter" idx="11"/>
          </p:nvPr>
        </p:nvSpPr>
        <p:spPr/>
        <p:txBody>
          <a:bodyPr/>
          <a:lstStyle/>
          <a:p>
            <a:endParaRPr lang="en-PK"/>
          </a:p>
        </p:txBody>
      </p:sp>
      <p:sp>
        <p:nvSpPr>
          <p:cNvPr id="6" name="Slide Number Placeholder 5"/>
          <p:cNvSpPr>
            <a:spLocks noGrp="1"/>
          </p:cNvSpPr>
          <p:nvPr>
            <p:ph type="sldNum" sz="quarter" idx="12"/>
          </p:nvPr>
        </p:nvSpPr>
        <p:spPr/>
        <p:txBody>
          <a:bodyPr/>
          <a:lstStyle/>
          <a:p>
            <a:fld id="{910BE9D9-FF87-4172-8732-26410F303F40}" type="slidenum">
              <a:rPr lang="en-PK" smtClean="0"/>
              <a:t>‹#›</a:t>
            </a:fld>
            <a:endParaRPr lang="en-PK"/>
          </a:p>
        </p:txBody>
      </p:sp>
    </p:spTree>
    <p:extLst>
      <p:ext uri="{BB962C8B-B14F-4D97-AF65-F5344CB8AC3E}">
        <p14:creationId xmlns:p14="http://schemas.microsoft.com/office/powerpoint/2010/main" val="7316104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3B05B30-825C-4B38-916A-02CEF3DC6548}" type="datetimeFigureOut">
              <a:rPr lang="en-PK" smtClean="0"/>
              <a:t>11/21/2020</a:t>
            </a:fld>
            <a:endParaRPr lang="en-PK"/>
          </a:p>
        </p:txBody>
      </p:sp>
      <p:sp>
        <p:nvSpPr>
          <p:cNvPr id="5" name="Footer Placeholder 4"/>
          <p:cNvSpPr>
            <a:spLocks noGrp="1"/>
          </p:cNvSpPr>
          <p:nvPr>
            <p:ph type="ftr" sz="quarter" idx="11"/>
          </p:nvPr>
        </p:nvSpPr>
        <p:spPr/>
        <p:txBody>
          <a:bodyPr/>
          <a:lstStyle/>
          <a:p>
            <a:endParaRPr lang="en-PK"/>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10BE9D9-FF87-4172-8732-26410F303F40}" type="slidenum">
              <a:rPr lang="en-PK" smtClean="0"/>
              <a:t>‹#›</a:t>
            </a:fld>
            <a:endParaRPr lang="en-PK"/>
          </a:p>
        </p:txBody>
      </p:sp>
    </p:spTree>
    <p:extLst>
      <p:ext uri="{BB962C8B-B14F-4D97-AF65-F5344CB8AC3E}">
        <p14:creationId xmlns:p14="http://schemas.microsoft.com/office/powerpoint/2010/main" val="530336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B05B30-825C-4B38-916A-02CEF3DC6548}" type="datetimeFigureOut">
              <a:rPr lang="en-PK" smtClean="0"/>
              <a:t>11/21/2020</a:t>
            </a:fld>
            <a:endParaRPr lang="en-PK"/>
          </a:p>
        </p:txBody>
      </p:sp>
      <p:sp>
        <p:nvSpPr>
          <p:cNvPr id="5" name="Footer Placeholder 4"/>
          <p:cNvSpPr>
            <a:spLocks noGrp="1"/>
          </p:cNvSpPr>
          <p:nvPr>
            <p:ph type="ftr" sz="quarter" idx="11"/>
          </p:nvPr>
        </p:nvSpPr>
        <p:spPr/>
        <p:txBody>
          <a:bodyPr/>
          <a:lstStyle/>
          <a:p>
            <a:endParaRPr lang="en-PK"/>
          </a:p>
        </p:txBody>
      </p:sp>
      <p:sp>
        <p:nvSpPr>
          <p:cNvPr id="6" name="Slide Number Placeholder 5"/>
          <p:cNvSpPr>
            <a:spLocks noGrp="1"/>
          </p:cNvSpPr>
          <p:nvPr>
            <p:ph type="sldNum" sz="quarter" idx="12"/>
          </p:nvPr>
        </p:nvSpPr>
        <p:spPr/>
        <p:txBody>
          <a:bodyPr/>
          <a:lstStyle/>
          <a:p>
            <a:fld id="{910BE9D9-FF87-4172-8732-26410F303F40}" type="slidenum">
              <a:rPr lang="en-PK" smtClean="0"/>
              <a:t>‹#›</a:t>
            </a:fld>
            <a:endParaRPr lang="en-PK"/>
          </a:p>
        </p:txBody>
      </p:sp>
    </p:spTree>
    <p:extLst>
      <p:ext uri="{BB962C8B-B14F-4D97-AF65-F5344CB8AC3E}">
        <p14:creationId xmlns:p14="http://schemas.microsoft.com/office/powerpoint/2010/main" val="2554848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B05B30-825C-4B38-916A-02CEF3DC6548}" type="datetimeFigureOut">
              <a:rPr lang="en-PK" smtClean="0"/>
              <a:t>11/21/2020</a:t>
            </a:fld>
            <a:endParaRPr lang="en-PK"/>
          </a:p>
        </p:txBody>
      </p:sp>
      <p:sp>
        <p:nvSpPr>
          <p:cNvPr id="5" name="Footer Placeholder 4"/>
          <p:cNvSpPr>
            <a:spLocks noGrp="1"/>
          </p:cNvSpPr>
          <p:nvPr>
            <p:ph type="ftr" sz="quarter" idx="11"/>
          </p:nvPr>
        </p:nvSpPr>
        <p:spPr/>
        <p:txBody>
          <a:bodyPr/>
          <a:lstStyle/>
          <a:p>
            <a:endParaRPr lang="en-PK"/>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10BE9D9-FF87-4172-8732-26410F303F40}" type="slidenum">
              <a:rPr lang="en-PK" smtClean="0"/>
              <a:t>‹#›</a:t>
            </a:fld>
            <a:endParaRPr lang="en-PK"/>
          </a:p>
        </p:txBody>
      </p:sp>
    </p:spTree>
    <p:extLst>
      <p:ext uri="{BB962C8B-B14F-4D97-AF65-F5344CB8AC3E}">
        <p14:creationId xmlns:p14="http://schemas.microsoft.com/office/powerpoint/2010/main" val="2061177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B05B30-825C-4B38-916A-02CEF3DC6548}" type="datetimeFigureOut">
              <a:rPr lang="en-PK" smtClean="0"/>
              <a:t>11/21/2020</a:t>
            </a:fld>
            <a:endParaRPr lang="en-PK"/>
          </a:p>
        </p:txBody>
      </p:sp>
      <p:sp>
        <p:nvSpPr>
          <p:cNvPr id="6" name="Footer Placeholder 5"/>
          <p:cNvSpPr>
            <a:spLocks noGrp="1"/>
          </p:cNvSpPr>
          <p:nvPr>
            <p:ph type="ftr" sz="quarter" idx="11"/>
          </p:nvPr>
        </p:nvSpPr>
        <p:spPr/>
        <p:txBody>
          <a:bodyPr/>
          <a:lstStyle/>
          <a:p>
            <a:endParaRPr lang="en-PK"/>
          </a:p>
        </p:txBody>
      </p:sp>
      <p:sp>
        <p:nvSpPr>
          <p:cNvPr id="7" name="Slide Number Placeholder 6"/>
          <p:cNvSpPr>
            <a:spLocks noGrp="1"/>
          </p:cNvSpPr>
          <p:nvPr>
            <p:ph type="sldNum" sz="quarter" idx="12"/>
          </p:nvPr>
        </p:nvSpPr>
        <p:spPr/>
        <p:txBody>
          <a:bodyPr/>
          <a:lstStyle/>
          <a:p>
            <a:fld id="{910BE9D9-FF87-4172-8732-26410F303F40}" type="slidenum">
              <a:rPr lang="en-PK" smtClean="0"/>
              <a:t>‹#›</a:t>
            </a:fld>
            <a:endParaRPr lang="en-PK"/>
          </a:p>
        </p:txBody>
      </p:sp>
    </p:spTree>
    <p:extLst>
      <p:ext uri="{BB962C8B-B14F-4D97-AF65-F5344CB8AC3E}">
        <p14:creationId xmlns:p14="http://schemas.microsoft.com/office/powerpoint/2010/main" val="3341469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B05B30-825C-4B38-916A-02CEF3DC6548}" type="datetimeFigureOut">
              <a:rPr lang="en-PK" smtClean="0"/>
              <a:t>11/21/2020</a:t>
            </a:fld>
            <a:endParaRPr lang="en-PK"/>
          </a:p>
        </p:txBody>
      </p:sp>
      <p:sp>
        <p:nvSpPr>
          <p:cNvPr id="8" name="Footer Placeholder 7"/>
          <p:cNvSpPr>
            <a:spLocks noGrp="1"/>
          </p:cNvSpPr>
          <p:nvPr>
            <p:ph type="ftr" sz="quarter" idx="11"/>
          </p:nvPr>
        </p:nvSpPr>
        <p:spPr/>
        <p:txBody>
          <a:bodyPr/>
          <a:lstStyle/>
          <a:p>
            <a:endParaRPr lang="en-PK"/>
          </a:p>
        </p:txBody>
      </p:sp>
      <p:sp>
        <p:nvSpPr>
          <p:cNvPr id="9" name="Slide Number Placeholder 8"/>
          <p:cNvSpPr>
            <a:spLocks noGrp="1"/>
          </p:cNvSpPr>
          <p:nvPr>
            <p:ph type="sldNum" sz="quarter" idx="12"/>
          </p:nvPr>
        </p:nvSpPr>
        <p:spPr/>
        <p:txBody>
          <a:bodyPr/>
          <a:lstStyle/>
          <a:p>
            <a:fld id="{910BE9D9-FF87-4172-8732-26410F303F40}" type="slidenum">
              <a:rPr lang="en-PK" smtClean="0"/>
              <a:t>‹#›</a:t>
            </a:fld>
            <a:endParaRPr lang="en-PK"/>
          </a:p>
        </p:txBody>
      </p:sp>
    </p:spTree>
    <p:extLst>
      <p:ext uri="{BB962C8B-B14F-4D97-AF65-F5344CB8AC3E}">
        <p14:creationId xmlns:p14="http://schemas.microsoft.com/office/powerpoint/2010/main" val="2098666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B05B30-825C-4B38-916A-02CEF3DC6548}" type="datetimeFigureOut">
              <a:rPr lang="en-PK" smtClean="0"/>
              <a:t>11/21/2020</a:t>
            </a:fld>
            <a:endParaRPr lang="en-PK"/>
          </a:p>
        </p:txBody>
      </p:sp>
      <p:sp>
        <p:nvSpPr>
          <p:cNvPr id="4" name="Footer Placeholder 3"/>
          <p:cNvSpPr>
            <a:spLocks noGrp="1"/>
          </p:cNvSpPr>
          <p:nvPr>
            <p:ph type="ftr" sz="quarter" idx="11"/>
          </p:nvPr>
        </p:nvSpPr>
        <p:spPr/>
        <p:txBody>
          <a:bodyPr/>
          <a:lstStyle/>
          <a:p>
            <a:endParaRPr lang="en-PK"/>
          </a:p>
        </p:txBody>
      </p:sp>
      <p:sp>
        <p:nvSpPr>
          <p:cNvPr id="5" name="Slide Number Placeholder 4"/>
          <p:cNvSpPr>
            <a:spLocks noGrp="1"/>
          </p:cNvSpPr>
          <p:nvPr>
            <p:ph type="sldNum" sz="quarter" idx="12"/>
          </p:nvPr>
        </p:nvSpPr>
        <p:spPr/>
        <p:txBody>
          <a:bodyPr/>
          <a:lstStyle/>
          <a:p>
            <a:fld id="{910BE9D9-FF87-4172-8732-26410F303F40}" type="slidenum">
              <a:rPr lang="en-PK" smtClean="0"/>
              <a:t>‹#›</a:t>
            </a:fld>
            <a:endParaRPr lang="en-PK"/>
          </a:p>
        </p:txBody>
      </p:sp>
    </p:spTree>
    <p:extLst>
      <p:ext uri="{BB962C8B-B14F-4D97-AF65-F5344CB8AC3E}">
        <p14:creationId xmlns:p14="http://schemas.microsoft.com/office/powerpoint/2010/main" val="320289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05B30-825C-4B38-916A-02CEF3DC6548}" type="datetimeFigureOut">
              <a:rPr lang="en-PK" smtClean="0"/>
              <a:t>11/21/2020</a:t>
            </a:fld>
            <a:endParaRPr lang="en-PK"/>
          </a:p>
        </p:txBody>
      </p:sp>
      <p:sp>
        <p:nvSpPr>
          <p:cNvPr id="3" name="Footer Placeholder 2"/>
          <p:cNvSpPr>
            <a:spLocks noGrp="1"/>
          </p:cNvSpPr>
          <p:nvPr>
            <p:ph type="ftr" sz="quarter" idx="11"/>
          </p:nvPr>
        </p:nvSpPr>
        <p:spPr/>
        <p:txBody>
          <a:bodyPr/>
          <a:lstStyle/>
          <a:p>
            <a:endParaRPr lang="en-PK"/>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10BE9D9-FF87-4172-8732-26410F303F40}" type="slidenum">
              <a:rPr lang="en-PK" smtClean="0"/>
              <a:t>‹#›</a:t>
            </a:fld>
            <a:endParaRPr lang="en-PK"/>
          </a:p>
        </p:txBody>
      </p:sp>
    </p:spTree>
    <p:extLst>
      <p:ext uri="{BB962C8B-B14F-4D97-AF65-F5344CB8AC3E}">
        <p14:creationId xmlns:p14="http://schemas.microsoft.com/office/powerpoint/2010/main" val="2632204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B05B30-825C-4B38-916A-02CEF3DC6548}" type="datetimeFigureOut">
              <a:rPr lang="en-PK" smtClean="0"/>
              <a:t>11/21/2020</a:t>
            </a:fld>
            <a:endParaRPr lang="en-PK"/>
          </a:p>
        </p:txBody>
      </p:sp>
      <p:sp>
        <p:nvSpPr>
          <p:cNvPr id="6" name="Footer Placeholder 5"/>
          <p:cNvSpPr>
            <a:spLocks noGrp="1"/>
          </p:cNvSpPr>
          <p:nvPr>
            <p:ph type="ftr" sz="quarter" idx="11"/>
          </p:nvPr>
        </p:nvSpPr>
        <p:spPr/>
        <p:txBody>
          <a:bodyPr/>
          <a:lstStyle/>
          <a:p>
            <a:endParaRPr lang="en-PK"/>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10BE9D9-FF87-4172-8732-26410F303F40}" type="slidenum">
              <a:rPr lang="en-PK" smtClean="0"/>
              <a:t>‹#›</a:t>
            </a:fld>
            <a:endParaRPr lang="en-PK"/>
          </a:p>
        </p:txBody>
      </p:sp>
    </p:spTree>
    <p:extLst>
      <p:ext uri="{BB962C8B-B14F-4D97-AF65-F5344CB8AC3E}">
        <p14:creationId xmlns:p14="http://schemas.microsoft.com/office/powerpoint/2010/main" val="487528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B05B30-825C-4B38-916A-02CEF3DC6548}" type="datetimeFigureOut">
              <a:rPr lang="en-PK" smtClean="0"/>
              <a:t>11/21/2020</a:t>
            </a:fld>
            <a:endParaRPr lang="en-PK"/>
          </a:p>
        </p:txBody>
      </p:sp>
      <p:sp>
        <p:nvSpPr>
          <p:cNvPr id="6" name="Footer Placeholder 5"/>
          <p:cNvSpPr>
            <a:spLocks noGrp="1"/>
          </p:cNvSpPr>
          <p:nvPr>
            <p:ph type="ftr" sz="quarter" idx="11"/>
          </p:nvPr>
        </p:nvSpPr>
        <p:spPr/>
        <p:txBody>
          <a:bodyPr/>
          <a:lstStyle/>
          <a:p>
            <a:endParaRPr lang="en-PK"/>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10BE9D9-FF87-4172-8732-26410F303F40}" type="slidenum">
              <a:rPr lang="en-PK" smtClean="0"/>
              <a:t>‹#›</a:t>
            </a:fld>
            <a:endParaRPr lang="en-PK"/>
          </a:p>
        </p:txBody>
      </p:sp>
    </p:spTree>
    <p:extLst>
      <p:ext uri="{BB962C8B-B14F-4D97-AF65-F5344CB8AC3E}">
        <p14:creationId xmlns:p14="http://schemas.microsoft.com/office/powerpoint/2010/main" val="407376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jpe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3B05B30-825C-4B38-916A-02CEF3DC6548}" type="datetimeFigureOut">
              <a:rPr lang="en-PK" smtClean="0"/>
              <a:t>11/21/2020</a:t>
            </a:fld>
            <a:endParaRPr lang="en-PK"/>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PK"/>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10BE9D9-FF87-4172-8732-26410F303F40}" type="slidenum">
              <a:rPr lang="en-PK" smtClean="0"/>
              <a:t>‹#›</a:t>
            </a:fld>
            <a:endParaRPr lang="en-PK"/>
          </a:p>
        </p:txBody>
      </p:sp>
    </p:spTree>
    <p:extLst>
      <p:ext uri="{BB962C8B-B14F-4D97-AF65-F5344CB8AC3E}">
        <p14:creationId xmlns:p14="http://schemas.microsoft.com/office/powerpoint/2010/main" val="41665889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7.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3.jpg" /><Relationship Id="rId1" Type="http://schemas.openxmlformats.org/officeDocument/2006/relationships/slideLayout" Target="../slideLayouts/slideLayout4.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Vaccination</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276475"/>
            <a:ext cx="11216640" cy="4175760"/>
          </a:xfrm>
        </p:spPr>
        <p:txBody>
          <a:bodyPr>
            <a:normAutofit/>
          </a:bodyPr>
          <a:lstStyle/>
          <a:p>
            <a:pPr algn="just"/>
            <a:r>
              <a:rPr lang="en-US" sz="2000" dirty="0"/>
              <a:t>Vaccination is the administration of a vaccine to help the immune system to develop protection from a disease.</a:t>
            </a:r>
          </a:p>
          <a:p>
            <a:pPr algn="just"/>
            <a:r>
              <a:rPr lang="en-US" sz="2000" dirty="0"/>
              <a:t>Vaccine contains a microorganisms or virus in a weakened live or killed state or proteins or toxins from the organism.</a:t>
            </a:r>
          </a:p>
          <a:p>
            <a:pPr algn="just"/>
            <a:r>
              <a:rPr lang="en-US" sz="2000" dirty="0"/>
              <a:t>In stimulating the body’s adoptive immunity, they help prevent sickness from an infections disease.</a:t>
            </a:r>
          </a:p>
          <a:p>
            <a:pPr algn="just"/>
            <a:r>
              <a:rPr lang="en-US" sz="2000" dirty="0"/>
              <a:t>The technique vaccination is used world wide and very frequent for protection against different disease</a:t>
            </a:r>
          </a:p>
          <a:p>
            <a:pPr algn="just"/>
            <a:r>
              <a:rPr lang="en-US" sz="2000" dirty="0"/>
              <a:t>When a sufficiently large percentage of a population has been vaccinated herd immunity.</a:t>
            </a:r>
            <a:endParaRPr lang="en-PK" sz="2000" dirty="0"/>
          </a:p>
        </p:txBody>
      </p:sp>
    </p:spTree>
    <p:extLst>
      <p:ext uri="{BB962C8B-B14F-4D97-AF65-F5344CB8AC3E}">
        <p14:creationId xmlns:p14="http://schemas.microsoft.com/office/powerpoint/2010/main" val="2595741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Mechanism of functioning of vaccines</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257425"/>
            <a:ext cx="11216640" cy="4175760"/>
          </a:xfrm>
        </p:spPr>
        <p:txBody>
          <a:bodyPr>
            <a:normAutofit/>
          </a:bodyPr>
          <a:lstStyle/>
          <a:p>
            <a:pPr algn="just"/>
            <a:r>
              <a:rPr lang="en-US" sz="2000" dirty="0"/>
              <a:t>Vaccines are a way of artificially activating the immune system to protect against infectious disease.</a:t>
            </a:r>
          </a:p>
          <a:p>
            <a:pPr algn="just"/>
            <a:r>
              <a:rPr lang="en-US" sz="2000" dirty="0"/>
              <a:t> The activation occurs through priming the immune system with an immunogen.</a:t>
            </a:r>
          </a:p>
          <a:p>
            <a:pPr algn="just"/>
            <a:r>
              <a:rPr lang="en-US" sz="2000" dirty="0"/>
              <a:t> Stimulating immune responses with an infectious agent is known as immunization.</a:t>
            </a:r>
          </a:p>
          <a:p>
            <a:pPr algn="just"/>
            <a:r>
              <a:rPr lang="en-US" sz="2000" dirty="0"/>
              <a:t> Vaccination includes various ways of administering immunogens. </a:t>
            </a:r>
          </a:p>
          <a:p>
            <a:pPr algn="just"/>
            <a:r>
              <a:rPr lang="en-US" sz="2000" dirty="0"/>
              <a:t>Most vaccines are administered before a patient has contracted a disease to help increase future protection. </a:t>
            </a:r>
          </a:p>
          <a:p>
            <a:pPr marL="0" indent="0" algn="just">
              <a:buNone/>
            </a:pPr>
            <a:endParaRPr lang="en-PK" sz="2000" dirty="0"/>
          </a:p>
        </p:txBody>
      </p:sp>
    </p:spTree>
    <p:extLst>
      <p:ext uri="{BB962C8B-B14F-4D97-AF65-F5344CB8AC3E}">
        <p14:creationId xmlns:p14="http://schemas.microsoft.com/office/powerpoint/2010/main" val="2647936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Mechanism of functioning of vaccines</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257425"/>
            <a:ext cx="11216640" cy="4175760"/>
          </a:xfrm>
        </p:spPr>
        <p:txBody>
          <a:bodyPr>
            <a:normAutofit/>
          </a:bodyPr>
          <a:lstStyle/>
          <a:p>
            <a:pPr algn="just"/>
            <a:r>
              <a:rPr lang="en-US" sz="2000" dirty="0"/>
              <a:t>However, some vaccines are administered after the patient already has contracted a disease. </a:t>
            </a:r>
          </a:p>
          <a:p>
            <a:pPr algn="just"/>
            <a:r>
              <a:rPr lang="en-US" sz="2000" dirty="0"/>
              <a:t>Vaccines given after exposure to smallpox are reported to offer some protection from disease or may reduce the severity of disease. </a:t>
            </a:r>
          </a:p>
          <a:p>
            <a:pPr algn="just"/>
            <a:r>
              <a:rPr lang="en-US" sz="2000" dirty="0"/>
              <a:t>The first rabies immunization was given by Louis Pasteur to a child after he was bitten by a rabid dog.</a:t>
            </a:r>
          </a:p>
          <a:p>
            <a:pPr algn="just"/>
            <a:r>
              <a:rPr lang="en-US" sz="2000" dirty="0"/>
              <a:t>Since its discovery, the rabies vaccine has been proven effective in preventing rabies in humans when administered several times over 14 days along with rabies immune globulin and wound care.</a:t>
            </a:r>
          </a:p>
          <a:p>
            <a:pPr marL="0" indent="0" algn="just">
              <a:buNone/>
            </a:pPr>
            <a:endParaRPr lang="en-PK" sz="2000" dirty="0"/>
          </a:p>
        </p:txBody>
      </p:sp>
    </p:spTree>
    <p:extLst>
      <p:ext uri="{BB962C8B-B14F-4D97-AF65-F5344CB8AC3E}">
        <p14:creationId xmlns:p14="http://schemas.microsoft.com/office/powerpoint/2010/main" val="3808952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Mechanism of functioning of vaccine</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209800"/>
            <a:ext cx="11216640" cy="4175760"/>
          </a:xfrm>
        </p:spPr>
        <p:txBody>
          <a:bodyPr>
            <a:normAutofit/>
          </a:bodyPr>
          <a:lstStyle/>
          <a:p>
            <a:pPr algn="just"/>
            <a:r>
              <a:rPr lang="en-US" sz="2000" dirty="0"/>
              <a:t>Other examples include experimental AIDS, cancer and Alzheimer’s disease vaccines.</a:t>
            </a:r>
          </a:p>
          <a:p>
            <a:pPr algn="just"/>
            <a:r>
              <a:rPr lang="en-US" sz="2000" dirty="0"/>
              <a:t>Such immunizations aim to trigger an immune response more rapidly and with less harm then natural infection.</a:t>
            </a:r>
          </a:p>
          <a:p>
            <a:pPr algn="just"/>
            <a:r>
              <a:rPr lang="en-US" sz="2000" dirty="0"/>
              <a:t>Most vaccines are given by injections as they are not absorbed reliably through the intestines.</a:t>
            </a:r>
          </a:p>
          <a:p>
            <a:pPr algn="just"/>
            <a:r>
              <a:rPr lang="en-US" sz="2000" dirty="0"/>
              <a:t>Live attenuated polio, rotavirus, some typhoid and some cholera vaccines are given orally to produce immunity in the bowel.</a:t>
            </a:r>
          </a:p>
          <a:p>
            <a:pPr algn="just"/>
            <a:r>
              <a:rPr lang="en-US" sz="2000" dirty="0"/>
              <a:t>While vaccination provides a lasting effect, it usually takes several weeks to develop.</a:t>
            </a:r>
          </a:p>
          <a:p>
            <a:pPr algn="just"/>
            <a:r>
              <a:rPr lang="en-US" sz="2000" dirty="0"/>
              <a:t>This differs from passive immunity (the transfer of antibodies, such as in breastfeeding), which has immediate effect.</a:t>
            </a:r>
          </a:p>
        </p:txBody>
      </p:sp>
    </p:spTree>
    <p:extLst>
      <p:ext uri="{BB962C8B-B14F-4D97-AF65-F5344CB8AC3E}">
        <p14:creationId xmlns:p14="http://schemas.microsoft.com/office/powerpoint/2010/main" val="3267383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Mechanism of functioning of vaccine</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209800"/>
            <a:ext cx="11216640" cy="4175760"/>
          </a:xfrm>
        </p:spPr>
        <p:txBody>
          <a:bodyPr>
            <a:normAutofit/>
          </a:bodyPr>
          <a:lstStyle/>
          <a:p>
            <a:pPr algn="just"/>
            <a:r>
              <a:rPr lang="en-US" sz="2000" dirty="0"/>
              <a:t>A vaccine failure is when an organism contracts a disease in spite of being vaccinated against it.</a:t>
            </a:r>
          </a:p>
          <a:p>
            <a:pPr algn="just"/>
            <a:r>
              <a:rPr lang="en-US" sz="2000" dirty="0"/>
              <a:t>Primary vaccine failure occurs when an organism’s immune system does not produce antibodies when first vaccinated.</a:t>
            </a:r>
          </a:p>
          <a:p>
            <a:pPr algn="just"/>
            <a:r>
              <a:rPr lang="en-US" sz="2000" dirty="0"/>
              <a:t>Vaccines can fail when several series are given and fail to produce an immune response.</a:t>
            </a:r>
          </a:p>
          <a:p>
            <a:pPr algn="just"/>
            <a:r>
              <a:rPr lang="en-US" sz="2000" dirty="0"/>
              <a:t>The term “vaccine failure” does not necessarily imply that the vaccine is defective.</a:t>
            </a:r>
          </a:p>
          <a:p>
            <a:pPr algn="just"/>
            <a:r>
              <a:rPr lang="en-US" sz="2000" dirty="0"/>
              <a:t>Most vaccine failures are simply from individual variations in immune response.</a:t>
            </a:r>
          </a:p>
        </p:txBody>
      </p:sp>
    </p:spTree>
    <p:extLst>
      <p:ext uri="{BB962C8B-B14F-4D97-AF65-F5344CB8AC3E}">
        <p14:creationId xmlns:p14="http://schemas.microsoft.com/office/powerpoint/2010/main" val="3885243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Vaccination Versus Inoculation</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266950"/>
            <a:ext cx="11216640" cy="4175760"/>
          </a:xfrm>
        </p:spPr>
        <p:txBody>
          <a:bodyPr>
            <a:normAutofit/>
          </a:bodyPr>
          <a:lstStyle/>
          <a:p>
            <a:pPr algn="just"/>
            <a:r>
              <a:rPr lang="en-US" sz="2000" dirty="0"/>
              <a:t>  The term inoculation is often used interchangeably with vaccination. </a:t>
            </a:r>
          </a:p>
          <a:p>
            <a:pPr algn="just"/>
            <a:r>
              <a:rPr lang="en-US" sz="2000" dirty="0"/>
              <a:t>However, the terms are not synonymous. Dr Byron Plant explains: "Vaccination is the more commonly used term, which actually consists of a safe' injection of a sample taken from a cow suffering from cowpox... </a:t>
            </a:r>
          </a:p>
          <a:p>
            <a:pPr algn="just"/>
            <a:r>
              <a:rPr lang="en-US" sz="2000" dirty="0"/>
              <a:t>Inoculation, a practice probably as old as the disease itself, is the injection of the variola virus taken from a pustule or scab of a smallpox sufferer into the superficial layers of the skin, commonly on the upper arm of the subject.</a:t>
            </a:r>
          </a:p>
        </p:txBody>
      </p:sp>
    </p:spTree>
    <p:extLst>
      <p:ext uri="{BB962C8B-B14F-4D97-AF65-F5344CB8AC3E}">
        <p14:creationId xmlns:p14="http://schemas.microsoft.com/office/powerpoint/2010/main" val="3644665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Vaccination Versus Inoculation</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266950"/>
            <a:ext cx="11216640" cy="4175760"/>
          </a:xfrm>
        </p:spPr>
        <p:txBody>
          <a:bodyPr>
            <a:normAutofit/>
          </a:bodyPr>
          <a:lstStyle/>
          <a:p>
            <a:pPr algn="just"/>
            <a:r>
              <a:rPr lang="en-US" sz="2000" dirty="0"/>
              <a:t>Often innoculation was done 'arm-to-arm’ or ,less effectively, 'scab- to-arm’.</a:t>
            </a:r>
          </a:p>
          <a:p>
            <a:pPr algn="just"/>
            <a:r>
              <a:rPr lang="en-US" sz="2000" dirty="0"/>
              <a:t>Innoculation often times caused the patient to become infected with smallpox, and in some cases the infection turned into a severe case.</a:t>
            </a:r>
          </a:p>
          <a:p>
            <a:pPr algn="just"/>
            <a:r>
              <a:rPr lang="en-US" sz="2000" dirty="0"/>
              <a:t>Confirmed applications of inoculation for smallpox happened in China in the 1550s.</a:t>
            </a:r>
          </a:p>
          <a:p>
            <a:pPr algn="just"/>
            <a:r>
              <a:rPr lang="en-US" sz="2000" dirty="0"/>
              <a:t>Vaccination began in the 18</a:t>
            </a:r>
            <a:r>
              <a:rPr lang="en-US" sz="2000" baseline="30000" dirty="0"/>
              <a:t>th</a:t>
            </a:r>
            <a:r>
              <a:rPr lang="en-US" sz="2000" dirty="0"/>
              <a:t> century with the work of Edward Jenner and the small pox vaccine.</a:t>
            </a:r>
          </a:p>
        </p:txBody>
      </p:sp>
    </p:spTree>
    <p:extLst>
      <p:ext uri="{BB962C8B-B14F-4D97-AF65-F5344CB8AC3E}">
        <p14:creationId xmlns:p14="http://schemas.microsoft.com/office/powerpoint/2010/main" val="637499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Vaccine development and approval</a:t>
            </a:r>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266950"/>
            <a:ext cx="11216640" cy="4175760"/>
          </a:xfrm>
        </p:spPr>
        <p:txBody>
          <a:bodyPr>
            <a:normAutofit fontScale="92500" lnSpcReduction="10000"/>
          </a:bodyPr>
          <a:lstStyle/>
          <a:p>
            <a:pPr algn="just"/>
            <a:r>
              <a:rPr lang="en-US" sz="2000" dirty="0"/>
              <a:t>Just like any medication or procedure, no vaccine can be 100% safe or effective for everyone because each person's body can react While minor side effects, such as soreness or low grade fever, are relatively common, serious side effects are very rare and occur in about I out of every 1 00,000 vaccinations and typically involve allergic reactions that can cause hives or difficulty However, vaccines are the safest they ever have been in history and each vaccine undergoes rigorous clinical trials to ensure their safety and efficacy before FDA approval.</a:t>
            </a:r>
          </a:p>
          <a:p>
            <a:pPr algn="just"/>
            <a:r>
              <a:rPr lang="en-US" sz="2000" dirty="0"/>
              <a:t>Prior to human testing, vaccines are run through computer algorithms to model how they will interact with the immune system and are tested on cells in culture.</a:t>
            </a:r>
          </a:p>
          <a:p>
            <a:pPr algn="just"/>
            <a:r>
              <a:rPr lang="en-US" sz="2000" dirty="0"/>
              <a:t>During the next round of testing, researchers study vaccine’s in animals, including mice, rabbits, guinea pigs and monkeys.</a:t>
            </a:r>
          </a:p>
          <a:p>
            <a:pPr algn="just"/>
            <a:r>
              <a:rPr lang="en-US" sz="2000" dirty="0"/>
              <a:t>Vaccines that pass each of these stages of testing are then approved by the FDA to start a three-phase series of human testing, advancing to higher phases only if they are deemed safe and effective at the previous phase. </a:t>
            </a:r>
          </a:p>
          <a:p>
            <a:pPr algn="just"/>
            <a:endParaRPr lang="en-US" sz="2000" dirty="0"/>
          </a:p>
        </p:txBody>
      </p:sp>
    </p:spTree>
    <p:extLst>
      <p:ext uri="{BB962C8B-B14F-4D97-AF65-F5344CB8AC3E}">
        <p14:creationId xmlns:p14="http://schemas.microsoft.com/office/powerpoint/2010/main" val="154540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Vaccine development and approval</a:t>
            </a:r>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266950"/>
            <a:ext cx="11216640" cy="4175760"/>
          </a:xfrm>
        </p:spPr>
        <p:txBody>
          <a:bodyPr>
            <a:normAutofit lnSpcReduction="10000"/>
          </a:bodyPr>
          <a:lstStyle/>
          <a:p>
            <a:pPr algn="just"/>
            <a:r>
              <a:rPr lang="en-US" sz="2000" dirty="0"/>
              <a:t>People in these trials participate voluntarily and are required to prove they understand the purpose of the study and the potential risks.</a:t>
            </a:r>
          </a:p>
          <a:p>
            <a:pPr algn="just"/>
            <a:r>
              <a:rPr lang="en-US" sz="2000" dirty="0"/>
              <a:t>During phase 1 trials, a vaccine is tested in a group of 20 people with the primary goal of assessing the vaccine’s safety.</a:t>
            </a:r>
          </a:p>
          <a:p>
            <a:pPr algn="just"/>
            <a:r>
              <a:rPr lang="en-US" sz="2000" dirty="0"/>
              <a:t>Phase 2 trials expand the testing to include 50 to several hundred people.</a:t>
            </a:r>
          </a:p>
          <a:p>
            <a:pPr algn="just"/>
            <a:r>
              <a:rPr lang="en-US" sz="2000" dirty="0"/>
              <a:t>During this stage, vaccine’s safety continues to be evaluated and researchers also gathers data on the effectiveness and the ideal dose of vaccine.</a:t>
            </a:r>
          </a:p>
          <a:p>
            <a:pPr algn="just"/>
            <a:r>
              <a:rPr lang="en-US" sz="2000" dirty="0"/>
              <a:t>Vaccines determined to be safe and efficacious then advance to phase 3 trials, which focuses on the efficacy of vaccine in hundreds of thousands of volunteers.</a:t>
            </a:r>
          </a:p>
          <a:p>
            <a:pPr algn="just"/>
            <a:r>
              <a:rPr lang="en-US" sz="2000" dirty="0"/>
              <a:t>This phase can take several years to complete and researchers use the opportunity to compare the vaccinated volunteers to those who have not been vaccinated to highlight any true reactions to the vaccine that occur.</a:t>
            </a:r>
          </a:p>
        </p:txBody>
      </p:sp>
    </p:spTree>
    <p:extLst>
      <p:ext uri="{BB962C8B-B14F-4D97-AF65-F5344CB8AC3E}">
        <p14:creationId xmlns:p14="http://schemas.microsoft.com/office/powerpoint/2010/main" val="410351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Vaccine development and approval</a:t>
            </a:r>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266950"/>
            <a:ext cx="11216640" cy="4175760"/>
          </a:xfrm>
        </p:spPr>
        <p:txBody>
          <a:bodyPr>
            <a:normAutofit/>
          </a:bodyPr>
          <a:lstStyle/>
          <a:p>
            <a:pPr algn="just"/>
            <a:r>
              <a:rPr lang="en-US" sz="2000" dirty="0"/>
              <a:t>If a vaccine passes all of the phases of testing, the manufacturer can then apply for licensure of the vaccine through the FDA.</a:t>
            </a:r>
          </a:p>
          <a:p>
            <a:pPr algn="just"/>
            <a:r>
              <a:rPr lang="en-US" sz="2000" dirty="0"/>
              <a:t>Before the FDA approves use in general public, they extensively review the results to clinical trials, safety tests, purity tests and manufacturing methods and establishes that the manufacturer itself is up to government standards in many other areas.</a:t>
            </a:r>
          </a:p>
          <a:p>
            <a:pPr algn="just"/>
            <a:r>
              <a:rPr lang="en-US" sz="2000" dirty="0"/>
              <a:t>However safety testing of the vaccine never ends even after FDA approval.</a:t>
            </a:r>
          </a:p>
          <a:p>
            <a:pPr algn="just"/>
            <a:r>
              <a:rPr lang="en-US" sz="2000" dirty="0"/>
              <a:t>The FDA continues to monitor the manufacturing protocols, batch purity and manufacturing facility itself.</a:t>
            </a:r>
          </a:p>
          <a:p>
            <a:pPr algn="just"/>
            <a:r>
              <a:rPr lang="en-US" sz="2000" dirty="0"/>
              <a:t>Additionally, most vaccines also undergo phase 4 trials, which monitors the safe and efficacy of vaccines in tens of thousands of people or more across many years.</a:t>
            </a:r>
          </a:p>
          <a:p>
            <a:pPr algn="just"/>
            <a:r>
              <a:rPr lang="en-US" sz="2000" dirty="0"/>
              <a:t>This allows for delayed or very rare reactions to be detected and evaluated.</a:t>
            </a:r>
          </a:p>
          <a:p>
            <a:pPr marL="0" indent="0" algn="just">
              <a:buNone/>
            </a:pPr>
            <a:endParaRPr lang="en-US" sz="2000" dirty="0"/>
          </a:p>
        </p:txBody>
      </p:sp>
    </p:spTree>
    <p:extLst>
      <p:ext uri="{BB962C8B-B14F-4D97-AF65-F5344CB8AC3E}">
        <p14:creationId xmlns:p14="http://schemas.microsoft.com/office/powerpoint/2010/main" val="3903597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Side effects</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314575"/>
            <a:ext cx="11216640" cy="4175760"/>
          </a:xfrm>
        </p:spPr>
        <p:txBody>
          <a:bodyPr>
            <a:normAutofit/>
          </a:bodyPr>
          <a:lstStyle/>
          <a:p>
            <a:pPr marL="0" indent="0" algn="just">
              <a:buNone/>
            </a:pPr>
            <a:r>
              <a:rPr lang="en-US" sz="2000" dirty="0"/>
              <a:t>The Centers for Disease Control and Prevention (CDC) has compiled a list of vaccines and their possible side effects. The risk of side effects varies from one vaccine to the next, but below are examples of side effects and their approximate rate of occurrence with the. vaccine, a common childhood vaccine.</a:t>
            </a:r>
          </a:p>
          <a:p>
            <a:pPr marL="0" indent="0" algn="just">
              <a:buNone/>
            </a:pPr>
            <a:r>
              <a:rPr lang="en-US" sz="2000" b="1" dirty="0"/>
              <a:t>Mild side effects (common)</a:t>
            </a:r>
          </a:p>
          <a:p>
            <a:pPr algn="just"/>
            <a:r>
              <a:rPr lang="en-US" sz="2000" dirty="0"/>
              <a:t>Mild fever (I in 4)</a:t>
            </a:r>
          </a:p>
          <a:p>
            <a:pPr algn="just"/>
            <a:r>
              <a:rPr lang="en-US" sz="2000" dirty="0"/>
              <a:t>Redness, soreness, swelling at the injection site (1 in 4)</a:t>
            </a:r>
          </a:p>
          <a:p>
            <a:pPr algn="just"/>
            <a:r>
              <a:rPr lang="en-US" sz="2000" dirty="0"/>
              <a:t>Fatigue, poor appetite (I in 10)</a:t>
            </a:r>
          </a:p>
          <a:p>
            <a:pPr algn="just"/>
            <a:r>
              <a:rPr lang="en-US" sz="2000" dirty="0"/>
              <a:t>Vomiting (I in 50)</a:t>
            </a:r>
          </a:p>
        </p:txBody>
      </p:sp>
    </p:spTree>
    <p:extLst>
      <p:ext uri="{BB962C8B-B14F-4D97-AF65-F5344CB8AC3E}">
        <p14:creationId xmlns:p14="http://schemas.microsoft.com/office/powerpoint/2010/main" val="2447136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68A557C-0454-41D8-B353-5DE96F380E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511"/>
            <a:ext cx="12192000" cy="6847489"/>
          </a:xfrm>
          <a:prstGeom prst="rect">
            <a:avLst/>
          </a:prstGeom>
        </p:spPr>
      </p:pic>
    </p:spTree>
    <p:extLst>
      <p:ext uri="{BB962C8B-B14F-4D97-AF65-F5344CB8AC3E}">
        <p14:creationId xmlns:p14="http://schemas.microsoft.com/office/powerpoint/2010/main" val="311425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Side effects</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314575"/>
            <a:ext cx="11216640" cy="4175760"/>
          </a:xfrm>
        </p:spPr>
        <p:txBody>
          <a:bodyPr>
            <a:normAutofit/>
          </a:bodyPr>
          <a:lstStyle/>
          <a:p>
            <a:pPr marL="0" indent="0" algn="just">
              <a:buNone/>
            </a:pPr>
            <a:r>
              <a:rPr lang="en-US" sz="2000" b="1" dirty="0"/>
              <a:t>Moderate side effects (uncommon)</a:t>
            </a:r>
          </a:p>
          <a:p>
            <a:pPr algn="just"/>
            <a:r>
              <a:rPr lang="en-US" sz="2000" dirty="0"/>
              <a:t>Seizure (I in 14,000)</a:t>
            </a:r>
          </a:p>
          <a:p>
            <a:pPr algn="just"/>
            <a:r>
              <a:rPr lang="en-US" sz="2000" dirty="0"/>
              <a:t>High fever (over 105 OF) (I in 16,000)</a:t>
            </a:r>
          </a:p>
          <a:p>
            <a:pPr marL="0" indent="0" algn="just">
              <a:buNone/>
            </a:pPr>
            <a:r>
              <a:rPr lang="en-US" sz="2000" b="1" dirty="0"/>
              <a:t>Severe side effects (rare)</a:t>
            </a:r>
          </a:p>
          <a:p>
            <a:pPr algn="just"/>
            <a:r>
              <a:rPr lang="en-US" sz="2000" dirty="0"/>
              <a:t>Serious allergic reaction (1 in 1,000,000)</a:t>
            </a:r>
          </a:p>
          <a:p>
            <a:pPr algn="just"/>
            <a:r>
              <a:rPr lang="en-US" sz="2000" dirty="0"/>
              <a:t>Other severe problems including long- term seizure, coma, brain damage have</a:t>
            </a:r>
            <a:endParaRPr lang="en-PK" sz="2000" dirty="0"/>
          </a:p>
        </p:txBody>
      </p:sp>
    </p:spTree>
    <p:extLst>
      <p:ext uri="{BB962C8B-B14F-4D97-AF65-F5344CB8AC3E}">
        <p14:creationId xmlns:p14="http://schemas.microsoft.com/office/powerpoint/2010/main" val="333245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Usage</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314575"/>
            <a:ext cx="11216640" cy="4175760"/>
          </a:xfrm>
        </p:spPr>
        <p:txBody>
          <a:bodyPr>
            <a:normAutofit/>
          </a:bodyPr>
          <a:lstStyle/>
          <a:p>
            <a:pPr algn="just"/>
            <a:r>
              <a:rPr lang="en-US" sz="2000" dirty="0"/>
              <a:t>The World Health Organization (WHO) estimate that vaccination averts 2—3 million deaths per year (in all age groups), and up to 1.5 million children die each year due to diseases that could have been prevented by vaccination.</a:t>
            </a:r>
          </a:p>
          <a:p>
            <a:pPr algn="just"/>
            <a:r>
              <a:rPr lang="en-US" sz="2000" dirty="0"/>
              <a:t>They estimate that 29% of deaths of children under five years old in 2013 were vaccine preventable.</a:t>
            </a:r>
          </a:p>
          <a:p>
            <a:pPr marL="0" indent="0" algn="just">
              <a:buNone/>
            </a:pPr>
            <a:r>
              <a:rPr lang="en-US" sz="2000" dirty="0"/>
              <a:t> </a:t>
            </a:r>
            <a:endParaRPr lang="en-PK" sz="2000" dirty="0"/>
          </a:p>
        </p:txBody>
      </p:sp>
    </p:spTree>
    <p:extLst>
      <p:ext uri="{BB962C8B-B14F-4D97-AF65-F5344CB8AC3E}">
        <p14:creationId xmlns:p14="http://schemas.microsoft.com/office/powerpoint/2010/main" val="1042119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Usage</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314575"/>
            <a:ext cx="11216640" cy="4175760"/>
          </a:xfrm>
        </p:spPr>
        <p:txBody>
          <a:bodyPr>
            <a:normAutofit/>
          </a:bodyPr>
          <a:lstStyle/>
          <a:p>
            <a:pPr algn="just"/>
            <a:r>
              <a:rPr lang="en-US" sz="2000" dirty="0"/>
              <a:t>In other developing parts of the world, they are faced with the challenge of having a decreased availability of resources and vaccinations.</a:t>
            </a:r>
          </a:p>
          <a:p>
            <a:pPr algn="just"/>
            <a:r>
              <a:rPr lang="en-US" sz="2000" dirty="0"/>
              <a:t>Countries such as those in Sub-Saharan Africa cannot afford to provide the full range of childhood vaccinations.</a:t>
            </a:r>
          </a:p>
          <a:p>
            <a:pPr marL="0" indent="0" algn="just">
              <a:buNone/>
            </a:pPr>
            <a:r>
              <a:rPr lang="en-US" sz="2000" dirty="0"/>
              <a:t> </a:t>
            </a:r>
            <a:endParaRPr lang="en-PK" sz="2000" dirty="0"/>
          </a:p>
        </p:txBody>
      </p:sp>
    </p:spTree>
    <p:extLst>
      <p:ext uri="{BB962C8B-B14F-4D97-AF65-F5344CB8AC3E}">
        <p14:creationId xmlns:p14="http://schemas.microsoft.com/office/powerpoint/2010/main" val="1297915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Herd Immunity</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276475"/>
            <a:ext cx="11216640" cy="4175760"/>
          </a:xfrm>
        </p:spPr>
        <p:txBody>
          <a:bodyPr>
            <a:normAutofit/>
          </a:bodyPr>
          <a:lstStyle/>
          <a:p>
            <a:pPr algn="just"/>
            <a:r>
              <a:rPr lang="en-US" sz="2000" dirty="0"/>
              <a:t>Herd immunity also known as population immunity, is a concept used for vaccination in which a population can be protected from a certain virus if a threshold of vaccination is reached.</a:t>
            </a:r>
          </a:p>
          <a:p>
            <a:pPr algn="just"/>
            <a:r>
              <a:rPr lang="en-US" sz="2000" dirty="0"/>
              <a:t>Herd immunity is achieved by protecting people from a virus, not by exposing them to it.</a:t>
            </a:r>
          </a:p>
          <a:p>
            <a:pPr algn="just"/>
            <a:r>
              <a:rPr lang="en-US" sz="2000" dirty="0"/>
              <a:t>Herd immunity protects those who may be immune compromised and cannot get a vaccine even a weakened version would harm them.</a:t>
            </a:r>
            <a:endParaRPr lang="en-PK" sz="2000" dirty="0"/>
          </a:p>
        </p:txBody>
      </p:sp>
    </p:spTree>
    <p:extLst>
      <p:ext uri="{BB962C8B-B14F-4D97-AF65-F5344CB8AC3E}">
        <p14:creationId xmlns:p14="http://schemas.microsoft.com/office/powerpoint/2010/main" val="2168398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Effectiveness of vaccine</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266950"/>
            <a:ext cx="11216640" cy="4175760"/>
          </a:xfrm>
        </p:spPr>
        <p:txBody>
          <a:bodyPr>
            <a:normAutofit/>
          </a:bodyPr>
          <a:lstStyle/>
          <a:p>
            <a:pPr algn="just"/>
            <a:r>
              <a:rPr lang="en-US" sz="2000" dirty="0"/>
              <a:t>Effectiveness of vaccination has been widely studied and verified.</a:t>
            </a:r>
          </a:p>
          <a:p>
            <a:pPr algn="just"/>
            <a:r>
              <a:rPr lang="en-US" sz="2000" dirty="0"/>
              <a:t>Vaccination is the most effective method of preventing infections diseases widespread immunity due to vaccination is largely responsible for the world wide eradication of smallpox and the elimination of disease such as polio and tetanus from much of the world.</a:t>
            </a:r>
            <a:endParaRPr lang="en-PK" sz="2000" dirty="0"/>
          </a:p>
        </p:txBody>
      </p:sp>
    </p:spTree>
    <p:extLst>
      <p:ext uri="{BB962C8B-B14F-4D97-AF65-F5344CB8AC3E}">
        <p14:creationId xmlns:p14="http://schemas.microsoft.com/office/powerpoint/2010/main" val="367764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History of Vaccine</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sz="half" idx="1"/>
          </p:nvPr>
        </p:nvSpPr>
        <p:spPr/>
        <p:txBody>
          <a:bodyPr>
            <a:normAutofit fontScale="92500" lnSpcReduction="10000"/>
          </a:bodyPr>
          <a:lstStyle/>
          <a:p>
            <a:pPr algn="just"/>
            <a:r>
              <a:rPr lang="en-US" sz="2000" dirty="0"/>
              <a:t>The story of vaccines did not begin with the first vaccine—Edward Jenner's use of material from cowpox pustules to provide protection against smallpox.</a:t>
            </a:r>
          </a:p>
          <a:p>
            <a:pPr algn="just"/>
            <a:r>
              <a:rPr lang="en-US" sz="2000" dirty="0"/>
              <a:t> Rather, it begins with the long history of infectious disease in humans, and in particular, with early uses of smallpox material to provide immunity to that disease.</a:t>
            </a:r>
          </a:p>
          <a:p>
            <a:pPr marL="0" indent="0" algn="just">
              <a:buNone/>
            </a:pPr>
            <a:r>
              <a:rPr lang="en-US" sz="2000" dirty="0"/>
              <a:t> </a:t>
            </a:r>
            <a:endParaRPr lang="en-PK" sz="2000" dirty="0"/>
          </a:p>
        </p:txBody>
      </p:sp>
      <p:pic>
        <p:nvPicPr>
          <p:cNvPr id="6" name="Content Placeholder 5">
            <a:extLst>
              <a:ext uri="{FF2B5EF4-FFF2-40B4-BE49-F238E27FC236}">
                <a16:creationId xmlns:a16="http://schemas.microsoft.com/office/drawing/2014/main" id="{1D869CF8-DE5A-4C56-B54B-6F4D9C417401}"/>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912769" y="2603500"/>
            <a:ext cx="3862068" cy="3416300"/>
          </a:xfrm>
        </p:spPr>
      </p:pic>
    </p:spTree>
    <p:extLst>
      <p:ext uri="{BB962C8B-B14F-4D97-AF65-F5344CB8AC3E}">
        <p14:creationId xmlns:p14="http://schemas.microsoft.com/office/powerpoint/2010/main" val="3676410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History of Vaccine</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sz="half" idx="1"/>
          </p:nvPr>
        </p:nvSpPr>
        <p:spPr>
          <a:xfrm>
            <a:off x="464344" y="2603500"/>
            <a:ext cx="11054953" cy="3416301"/>
          </a:xfrm>
        </p:spPr>
        <p:txBody>
          <a:bodyPr>
            <a:normAutofit/>
          </a:bodyPr>
          <a:lstStyle/>
          <a:p>
            <a:pPr algn="just"/>
            <a:r>
              <a:rPr lang="en-US" sz="2000" dirty="0"/>
              <a:t>Evidence exists that the Chinese employed smallpox inoculation (or variolation, as such use of smallpox material was called) as early as 1000 CE.</a:t>
            </a:r>
          </a:p>
          <a:p>
            <a:pPr algn="just"/>
            <a:r>
              <a:rPr lang="en-US" sz="2000" dirty="0"/>
              <a:t> It was practiced in Africa and Turkey as well, before it spread to Europe and the Americas. </a:t>
            </a:r>
          </a:p>
          <a:p>
            <a:pPr algn="just"/>
            <a:r>
              <a:rPr lang="en-US" sz="2000" dirty="0"/>
              <a:t>Edward Jenner’s begun with his successful 1796 use of cowpox material to create immunity to smallpox, quickly made the practice widespread.</a:t>
            </a:r>
          </a:p>
          <a:p>
            <a:pPr algn="just"/>
            <a:r>
              <a:rPr lang="en-US" sz="2000" dirty="0"/>
              <a:t>His method underwent medical and technological changes over the next 200 years, and eventually resulted in the eradication of small pox.</a:t>
            </a:r>
          </a:p>
          <a:p>
            <a:pPr marL="0" indent="0" algn="just">
              <a:buNone/>
            </a:pPr>
            <a:r>
              <a:rPr lang="en-US" sz="2000" dirty="0"/>
              <a:t> </a:t>
            </a:r>
            <a:endParaRPr lang="en-PK" sz="2000" dirty="0"/>
          </a:p>
        </p:txBody>
      </p:sp>
    </p:spTree>
    <p:extLst>
      <p:ext uri="{BB962C8B-B14F-4D97-AF65-F5344CB8AC3E}">
        <p14:creationId xmlns:p14="http://schemas.microsoft.com/office/powerpoint/2010/main" val="245783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History of Vaccine</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266950"/>
            <a:ext cx="11216640" cy="4175760"/>
          </a:xfrm>
        </p:spPr>
        <p:txBody>
          <a:bodyPr>
            <a:normAutofit/>
          </a:bodyPr>
          <a:lstStyle/>
          <a:p>
            <a:pPr algn="just"/>
            <a:r>
              <a:rPr lang="en-US" sz="2000" dirty="0"/>
              <a:t>Louis Pasteur’s 1885 rabies vaccine was the next to make an impact on human disease.</a:t>
            </a:r>
          </a:p>
          <a:p>
            <a:pPr algn="just"/>
            <a:r>
              <a:rPr lang="en-US" sz="2000" dirty="0"/>
              <a:t>And then at the dawn of bacteriology, developments rapidly followed.</a:t>
            </a:r>
          </a:p>
          <a:p>
            <a:pPr algn="just"/>
            <a:r>
              <a:rPr lang="en-US" sz="2000" dirty="0"/>
              <a:t>Antitoxins and vaccines against diphtheria, anthrax, cholera, plague, typhoid, tuberculosis and more were developed through the 1930s.</a:t>
            </a:r>
          </a:p>
          <a:p>
            <a:pPr algn="just"/>
            <a:r>
              <a:rPr lang="en-US" sz="2000" dirty="0"/>
              <a:t>The middle of the 20</a:t>
            </a:r>
            <a:r>
              <a:rPr lang="en-US" sz="2000" baseline="30000" dirty="0"/>
              <a:t>th</a:t>
            </a:r>
            <a:r>
              <a:rPr lang="en-US" sz="2000" dirty="0"/>
              <a:t> century was an active time for vaccine research and development.</a:t>
            </a:r>
          </a:p>
          <a:p>
            <a:pPr algn="just"/>
            <a:r>
              <a:rPr lang="en-US" sz="2000" dirty="0"/>
              <a:t>Methods for growing viruses in the laboratory led to rapid discoveries and innovations, including the creation of vaccine for polio.</a:t>
            </a:r>
            <a:endParaRPr lang="en-PK" sz="2000" dirty="0"/>
          </a:p>
        </p:txBody>
      </p:sp>
    </p:spTree>
    <p:extLst>
      <p:ext uri="{BB962C8B-B14F-4D97-AF65-F5344CB8AC3E}">
        <p14:creationId xmlns:p14="http://schemas.microsoft.com/office/powerpoint/2010/main" val="68155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History of Vaccine</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266950"/>
            <a:ext cx="11216640" cy="4175760"/>
          </a:xfrm>
        </p:spPr>
        <p:txBody>
          <a:bodyPr>
            <a:normAutofit/>
          </a:bodyPr>
          <a:lstStyle/>
          <a:p>
            <a:pPr algn="just"/>
            <a:r>
              <a:rPr lang="en-US" sz="2000" dirty="0"/>
              <a:t>Researchers targeted other common childhood diseases such as measles, mumps, and rubella, and vaccines for these diseases reduced the disease burden greatly. </a:t>
            </a:r>
          </a:p>
          <a:p>
            <a:pPr algn="just"/>
            <a:r>
              <a:rPr lang="en-US" sz="2000" dirty="0"/>
              <a:t>Innovative techniques now drive vaccine research, with recombinant DNA technology and new delivery techniques leading scientists in new directions.</a:t>
            </a:r>
          </a:p>
          <a:p>
            <a:pPr algn="just"/>
            <a:r>
              <a:rPr lang="en-US" sz="2000" dirty="0"/>
              <a:t> Disease targets have expanded, and some vaccine research is beginning to focus on non-infectious conditions such as addiction and allergies. </a:t>
            </a:r>
          </a:p>
          <a:p>
            <a:pPr algn="just"/>
            <a:r>
              <a:rPr lang="en-US" sz="2000" dirty="0"/>
              <a:t>More than the science behind vaccines, these timelines cover cultural aspects of vaccination as well, from the early harassment of smallpox variolators to the establishment of vaccination mandates, to the effect of war and social unrest in vaccine-preventable disease.</a:t>
            </a:r>
          </a:p>
        </p:txBody>
      </p:sp>
    </p:spTree>
    <p:extLst>
      <p:ext uri="{BB962C8B-B14F-4D97-AF65-F5344CB8AC3E}">
        <p14:creationId xmlns:p14="http://schemas.microsoft.com/office/powerpoint/2010/main" val="2559383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BA3-556D-4161-988E-E10CB3803DD3}"/>
              </a:ext>
            </a:extLst>
          </p:cNvPr>
          <p:cNvSpPr>
            <a:spLocks noGrp="1"/>
          </p:cNvSpPr>
          <p:nvPr>
            <p:ph type="title"/>
          </p:nvPr>
        </p:nvSpPr>
        <p:spPr/>
        <p:txBody>
          <a:bodyPr/>
          <a:lstStyle/>
          <a:p>
            <a:r>
              <a:rPr lang="en-US" dirty="0"/>
              <a:t>History of Vaccine</a:t>
            </a:r>
            <a:endParaRPr lang="en-PK" dirty="0"/>
          </a:p>
        </p:txBody>
      </p:sp>
      <p:sp>
        <p:nvSpPr>
          <p:cNvPr id="3" name="Content Placeholder 2">
            <a:extLst>
              <a:ext uri="{FF2B5EF4-FFF2-40B4-BE49-F238E27FC236}">
                <a16:creationId xmlns:a16="http://schemas.microsoft.com/office/drawing/2014/main" id="{856EB6BD-3156-49E3-8232-87C17A63BA9D}"/>
              </a:ext>
            </a:extLst>
          </p:cNvPr>
          <p:cNvSpPr>
            <a:spLocks noGrp="1"/>
          </p:cNvSpPr>
          <p:nvPr>
            <p:ph idx="1"/>
          </p:nvPr>
        </p:nvSpPr>
        <p:spPr>
          <a:xfrm>
            <a:off x="457200" y="2266950"/>
            <a:ext cx="11216640" cy="4175760"/>
          </a:xfrm>
        </p:spPr>
        <p:txBody>
          <a:bodyPr>
            <a:normAutofit/>
          </a:bodyPr>
          <a:lstStyle/>
          <a:p>
            <a:pPr algn="just"/>
            <a:r>
              <a:rPr lang="en-US" sz="2000" dirty="0"/>
              <a:t>Edward Jenner, Louis Pasteur, and Maurice Hilleman, pioneers in vaccine development receive particular attention as well. </a:t>
            </a:r>
          </a:p>
          <a:p>
            <a:pPr algn="just"/>
            <a:r>
              <a:rPr lang="en-US" sz="2000" dirty="0"/>
              <a:t>This timeline category holds nearly all of the entries for the subject-specific timelines. A few of the entries have been left out in order to provide a broad overview.</a:t>
            </a:r>
          </a:p>
        </p:txBody>
      </p:sp>
    </p:spTree>
    <p:extLst>
      <p:ext uri="{BB962C8B-B14F-4D97-AF65-F5344CB8AC3E}">
        <p14:creationId xmlns:p14="http://schemas.microsoft.com/office/powerpoint/2010/main" val="14259639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129</TotalTime>
  <Words>1867</Words>
  <Application>Microsoft Office PowerPoint</Application>
  <PresentationFormat>Widescreen</PresentationFormat>
  <Paragraphs>118</Paragraphs>
  <Slides>22</Slides>
  <Notes>7</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Ion Boardroom</vt:lpstr>
      <vt:lpstr>Vaccination</vt:lpstr>
      <vt:lpstr>PowerPoint Presentation</vt:lpstr>
      <vt:lpstr>Herd Immunity</vt:lpstr>
      <vt:lpstr>Effectiveness of vaccine</vt:lpstr>
      <vt:lpstr>History of Vaccine</vt:lpstr>
      <vt:lpstr>History of Vaccine</vt:lpstr>
      <vt:lpstr>History of Vaccine</vt:lpstr>
      <vt:lpstr>History of Vaccine</vt:lpstr>
      <vt:lpstr>History of Vaccine</vt:lpstr>
      <vt:lpstr>Mechanism of functioning of vaccines</vt:lpstr>
      <vt:lpstr>Mechanism of functioning of vaccines</vt:lpstr>
      <vt:lpstr>Mechanism of functioning of vaccine</vt:lpstr>
      <vt:lpstr>Mechanism of functioning of vaccine</vt:lpstr>
      <vt:lpstr>Vaccination Versus Inoculation</vt:lpstr>
      <vt:lpstr>Vaccination Versus Inoculation</vt:lpstr>
      <vt:lpstr>Vaccine development and approval</vt:lpstr>
      <vt:lpstr>Vaccine development and approval</vt:lpstr>
      <vt:lpstr>Vaccine development and approval</vt:lpstr>
      <vt:lpstr>Side effects</vt:lpstr>
      <vt:lpstr>Side effects</vt:lpstr>
      <vt:lpstr>Usage</vt:lpstr>
      <vt:lpstr>Usage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hsajjadaslam1@hotmail.com</dc:creator>
  <cp:lastModifiedBy>ranahammad7242@gmail.com</cp:lastModifiedBy>
  <cp:revision>25</cp:revision>
  <dcterms:created xsi:type="dcterms:W3CDTF">2020-11-15T12:25:37Z</dcterms:created>
  <dcterms:modified xsi:type="dcterms:W3CDTF">2020-11-21T09:49:39Z</dcterms:modified>
</cp:coreProperties>
</file>