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7" r:id="rId4"/>
    <p:sldId id="259" r:id="rId5"/>
    <p:sldId id="260" r:id="rId6"/>
    <p:sldId id="269" r:id="rId7"/>
    <p:sldId id="266" r:id="rId8"/>
    <p:sldId id="261" r:id="rId9"/>
    <p:sldId id="262" r:id="rId10"/>
    <p:sldId id="268" r:id="rId11"/>
    <p:sldId id="271" r:id="rId12"/>
    <p:sldId id="263"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6FF7CF-F9E4-4A5D-BBFA-CBC9A4D6A791}"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CA438-26E6-4143-8D51-8087933CBE0C}" type="slidenum">
              <a:rPr lang="en-US" smtClean="0"/>
              <a:t>‹#›</a:t>
            </a:fld>
            <a:endParaRPr lang="en-US"/>
          </a:p>
        </p:txBody>
      </p:sp>
    </p:spTree>
    <p:extLst>
      <p:ext uri="{BB962C8B-B14F-4D97-AF65-F5344CB8AC3E}">
        <p14:creationId xmlns:p14="http://schemas.microsoft.com/office/powerpoint/2010/main" val="309996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FF7CF-F9E4-4A5D-BBFA-CBC9A4D6A791}"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CA438-26E6-4143-8D51-8087933CBE0C}" type="slidenum">
              <a:rPr lang="en-US" smtClean="0"/>
              <a:t>‹#›</a:t>
            </a:fld>
            <a:endParaRPr lang="en-US"/>
          </a:p>
        </p:txBody>
      </p:sp>
    </p:spTree>
    <p:extLst>
      <p:ext uri="{BB962C8B-B14F-4D97-AF65-F5344CB8AC3E}">
        <p14:creationId xmlns:p14="http://schemas.microsoft.com/office/powerpoint/2010/main" val="97882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FF7CF-F9E4-4A5D-BBFA-CBC9A4D6A791}"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CA438-26E6-4143-8D51-8087933CBE0C}" type="slidenum">
              <a:rPr lang="en-US" smtClean="0"/>
              <a:t>‹#›</a:t>
            </a:fld>
            <a:endParaRPr lang="en-US"/>
          </a:p>
        </p:txBody>
      </p:sp>
    </p:spTree>
    <p:extLst>
      <p:ext uri="{BB962C8B-B14F-4D97-AF65-F5344CB8AC3E}">
        <p14:creationId xmlns:p14="http://schemas.microsoft.com/office/powerpoint/2010/main" val="1130268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FF7CF-F9E4-4A5D-BBFA-CBC9A4D6A791}"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CA438-26E6-4143-8D51-8087933CBE0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31602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FF7CF-F9E4-4A5D-BBFA-CBC9A4D6A791}"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CA438-26E6-4143-8D51-8087933CBE0C}" type="slidenum">
              <a:rPr lang="en-US" smtClean="0"/>
              <a:t>‹#›</a:t>
            </a:fld>
            <a:endParaRPr lang="en-US"/>
          </a:p>
        </p:txBody>
      </p:sp>
    </p:spTree>
    <p:extLst>
      <p:ext uri="{BB962C8B-B14F-4D97-AF65-F5344CB8AC3E}">
        <p14:creationId xmlns:p14="http://schemas.microsoft.com/office/powerpoint/2010/main" val="952545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6FF7CF-F9E4-4A5D-BBFA-CBC9A4D6A791}" type="datetimeFigureOut">
              <a:rPr lang="en-US" smtClean="0"/>
              <a:t>5/8/2020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CA438-26E6-4143-8D51-8087933CBE0C}" type="slidenum">
              <a:rPr lang="en-US" smtClean="0"/>
              <a:t>‹#›</a:t>
            </a:fld>
            <a:endParaRPr lang="en-US"/>
          </a:p>
        </p:txBody>
      </p:sp>
    </p:spTree>
    <p:extLst>
      <p:ext uri="{BB962C8B-B14F-4D97-AF65-F5344CB8AC3E}">
        <p14:creationId xmlns:p14="http://schemas.microsoft.com/office/powerpoint/2010/main" val="3327924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6FF7CF-F9E4-4A5D-BBFA-CBC9A4D6A791}" type="datetimeFigureOut">
              <a:rPr lang="en-US" smtClean="0"/>
              <a:t>5/8/2020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CA438-26E6-4143-8D51-8087933CBE0C}" type="slidenum">
              <a:rPr lang="en-US" smtClean="0"/>
              <a:t>‹#›</a:t>
            </a:fld>
            <a:endParaRPr lang="en-US"/>
          </a:p>
        </p:txBody>
      </p:sp>
    </p:spTree>
    <p:extLst>
      <p:ext uri="{BB962C8B-B14F-4D97-AF65-F5344CB8AC3E}">
        <p14:creationId xmlns:p14="http://schemas.microsoft.com/office/powerpoint/2010/main" val="1974605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6FF7CF-F9E4-4A5D-BBFA-CBC9A4D6A791}"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CA438-26E6-4143-8D51-8087933CBE0C}" type="slidenum">
              <a:rPr lang="en-US" smtClean="0"/>
              <a:t>‹#›</a:t>
            </a:fld>
            <a:endParaRPr lang="en-US"/>
          </a:p>
        </p:txBody>
      </p:sp>
    </p:spTree>
    <p:extLst>
      <p:ext uri="{BB962C8B-B14F-4D97-AF65-F5344CB8AC3E}">
        <p14:creationId xmlns:p14="http://schemas.microsoft.com/office/powerpoint/2010/main" val="1104158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6FF7CF-F9E4-4A5D-BBFA-CBC9A4D6A791}"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CA438-26E6-4143-8D51-8087933CBE0C}" type="slidenum">
              <a:rPr lang="en-US" smtClean="0"/>
              <a:t>‹#›</a:t>
            </a:fld>
            <a:endParaRPr lang="en-US"/>
          </a:p>
        </p:txBody>
      </p:sp>
    </p:spTree>
    <p:extLst>
      <p:ext uri="{BB962C8B-B14F-4D97-AF65-F5344CB8AC3E}">
        <p14:creationId xmlns:p14="http://schemas.microsoft.com/office/powerpoint/2010/main" val="414312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56FF7CF-F9E4-4A5D-BBFA-CBC9A4D6A791}"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CA438-26E6-4143-8D51-8087933CBE0C}" type="slidenum">
              <a:rPr lang="en-US" smtClean="0"/>
              <a:t>‹#›</a:t>
            </a:fld>
            <a:endParaRPr lang="en-US"/>
          </a:p>
        </p:txBody>
      </p:sp>
    </p:spTree>
    <p:extLst>
      <p:ext uri="{BB962C8B-B14F-4D97-AF65-F5344CB8AC3E}">
        <p14:creationId xmlns:p14="http://schemas.microsoft.com/office/powerpoint/2010/main" val="334735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FF7CF-F9E4-4A5D-BBFA-CBC9A4D6A791}" type="datetimeFigureOut">
              <a:rPr lang="en-US" smtClean="0"/>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CA438-26E6-4143-8D51-8087933CBE0C}" type="slidenum">
              <a:rPr lang="en-US" smtClean="0"/>
              <a:t>‹#›</a:t>
            </a:fld>
            <a:endParaRPr lang="en-US"/>
          </a:p>
        </p:txBody>
      </p:sp>
    </p:spTree>
    <p:extLst>
      <p:ext uri="{BB962C8B-B14F-4D97-AF65-F5344CB8AC3E}">
        <p14:creationId xmlns:p14="http://schemas.microsoft.com/office/powerpoint/2010/main" val="316216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6FF7CF-F9E4-4A5D-BBFA-CBC9A4D6A791}"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CA438-26E6-4143-8D51-8087933CBE0C}" type="slidenum">
              <a:rPr lang="en-US" smtClean="0"/>
              <a:t>‹#›</a:t>
            </a:fld>
            <a:endParaRPr lang="en-US"/>
          </a:p>
        </p:txBody>
      </p:sp>
    </p:spTree>
    <p:extLst>
      <p:ext uri="{BB962C8B-B14F-4D97-AF65-F5344CB8AC3E}">
        <p14:creationId xmlns:p14="http://schemas.microsoft.com/office/powerpoint/2010/main" val="417408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6FF7CF-F9E4-4A5D-BBFA-CBC9A4D6A791}" type="datetimeFigureOut">
              <a:rPr lang="en-US" smtClean="0"/>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CA438-26E6-4143-8D51-8087933CBE0C}" type="slidenum">
              <a:rPr lang="en-US" smtClean="0"/>
              <a:t>‹#›</a:t>
            </a:fld>
            <a:endParaRPr lang="en-US"/>
          </a:p>
        </p:txBody>
      </p:sp>
    </p:spTree>
    <p:extLst>
      <p:ext uri="{BB962C8B-B14F-4D97-AF65-F5344CB8AC3E}">
        <p14:creationId xmlns:p14="http://schemas.microsoft.com/office/powerpoint/2010/main" val="169913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56FF7CF-F9E4-4A5D-BBFA-CBC9A4D6A791}" type="datetimeFigureOut">
              <a:rPr lang="en-US" smtClean="0"/>
              <a:t>5/8/2020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EACA438-26E6-4143-8D51-8087933CBE0C}" type="slidenum">
              <a:rPr lang="en-US" smtClean="0"/>
              <a:t>‹#›</a:t>
            </a:fld>
            <a:endParaRPr lang="en-US"/>
          </a:p>
        </p:txBody>
      </p:sp>
    </p:spTree>
    <p:extLst>
      <p:ext uri="{BB962C8B-B14F-4D97-AF65-F5344CB8AC3E}">
        <p14:creationId xmlns:p14="http://schemas.microsoft.com/office/powerpoint/2010/main" val="212715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56FF7CF-F9E4-4A5D-BBFA-CBC9A4D6A791}" type="datetimeFigureOut">
              <a:rPr lang="en-US" smtClean="0"/>
              <a:t>5/8/2020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EACA438-26E6-4143-8D51-8087933CBE0C}" type="slidenum">
              <a:rPr lang="en-US" smtClean="0"/>
              <a:t>‹#›</a:t>
            </a:fld>
            <a:endParaRPr lang="en-US"/>
          </a:p>
        </p:txBody>
      </p:sp>
    </p:spTree>
    <p:extLst>
      <p:ext uri="{BB962C8B-B14F-4D97-AF65-F5344CB8AC3E}">
        <p14:creationId xmlns:p14="http://schemas.microsoft.com/office/powerpoint/2010/main" val="311788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56FF7CF-F9E4-4A5D-BBFA-CBC9A4D6A791}" type="datetimeFigureOut">
              <a:rPr lang="en-US" smtClean="0"/>
              <a:t>5/8/2020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EACA438-26E6-4143-8D51-8087933CBE0C}" type="slidenum">
              <a:rPr lang="en-US" smtClean="0"/>
              <a:t>‹#›</a:t>
            </a:fld>
            <a:endParaRPr lang="en-US"/>
          </a:p>
        </p:txBody>
      </p:sp>
    </p:spTree>
    <p:extLst>
      <p:ext uri="{BB962C8B-B14F-4D97-AF65-F5344CB8AC3E}">
        <p14:creationId xmlns:p14="http://schemas.microsoft.com/office/powerpoint/2010/main" val="166795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FF7CF-F9E4-4A5D-BBFA-CBC9A4D6A791}" type="datetimeFigureOut">
              <a:rPr lang="en-US" smtClean="0"/>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CA438-26E6-4143-8D51-8087933CBE0C}" type="slidenum">
              <a:rPr lang="en-US" smtClean="0"/>
              <a:t>‹#›</a:t>
            </a:fld>
            <a:endParaRPr lang="en-US"/>
          </a:p>
        </p:txBody>
      </p:sp>
    </p:spTree>
    <p:extLst>
      <p:ext uri="{BB962C8B-B14F-4D97-AF65-F5344CB8AC3E}">
        <p14:creationId xmlns:p14="http://schemas.microsoft.com/office/powerpoint/2010/main" val="92803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56FF7CF-F9E4-4A5D-BBFA-CBC9A4D6A791}" type="datetimeFigureOut">
              <a:rPr lang="en-US" smtClean="0"/>
              <a:t>5/8/2020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EACA438-26E6-4143-8D51-8087933CBE0C}" type="slidenum">
              <a:rPr lang="en-US" smtClean="0"/>
              <a:t>‹#›</a:t>
            </a:fld>
            <a:endParaRPr lang="en-US"/>
          </a:p>
        </p:txBody>
      </p:sp>
    </p:spTree>
    <p:extLst>
      <p:ext uri="{BB962C8B-B14F-4D97-AF65-F5344CB8AC3E}">
        <p14:creationId xmlns:p14="http://schemas.microsoft.com/office/powerpoint/2010/main" val="1875872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Stages of Reading Development</a:t>
            </a:r>
            <a:endParaRPr lang="en-US" sz="5400" dirty="0"/>
          </a:p>
        </p:txBody>
      </p:sp>
      <p:sp>
        <p:nvSpPr>
          <p:cNvPr id="3" name="Subtitle 2"/>
          <p:cNvSpPr>
            <a:spLocks noGrp="1"/>
          </p:cNvSpPr>
          <p:nvPr>
            <p:ph type="subTitle" idx="1"/>
          </p:nvPr>
        </p:nvSpPr>
        <p:spPr/>
        <p:txBody>
          <a:bodyPr/>
          <a:lstStyle/>
          <a:p>
            <a:r>
              <a:rPr lang="en-US" dirty="0" smtClean="0"/>
              <a:t>Language Comprehension and presentation skills</a:t>
            </a:r>
            <a:endParaRPr lang="en-US" dirty="0"/>
          </a:p>
        </p:txBody>
      </p:sp>
      <p:pic>
        <p:nvPicPr>
          <p:cNvPr id="4" name="Picture 3"/>
          <p:cNvPicPr>
            <a:picLocks noChangeAspect="1"/>
          </p:cNvPicPr>
          <p:nvPr/>
        </p:nvPicPr>
        <p:blipFill>
          <a:blip r:embed="rId2"/>
          <a:stretch>
            <a:fillRect/>
          </a:stretch>
        </p:blipFill>
        <p:spPr>
          <a:xfrm>
            <a:off x="7735236" y="586381"/>
            <a:ext cx="4081319" cy="2838734"/>
          </a:xfrm>
          <a:prstGeom prst="rect">
            <a:avLst/>
          </a:prstGeom>
        </p:spPr>
      </p:pic>
    </p:spTree>
    <p:extLst>
      <p:ext uri="{BB962C8B-B14F-4D97-AF65-F5344CB8AC3E}">
        <p14:creationId xmlns:p14="http://schemas.microsoft.com/office/powerpoint/2010/main" val="3525910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Pre-Reading </a:t>
            </a:r>
            <a:r>
              <a:rPr lang="en-US" dirty="0"/>
              <a:t>A</a:t>
            </a:r>
            <a:r>
              <a:rPr lang="en-US" dirty="0" smtClean="0"/>
              <a:t>ctivities</a:t>
            </a:r>
            <a:endParaRPr lang="en-US" dirty="0"/>
          </a:p>
        </p:txBody>
      </p:sp>
      <p:sp>
        <p:nvSpPr>
          <p:cNvPr id="3" name="Content Placeholder 2"/>
          <p:cNvSpPr>
            <a:spLocks noGrp="1"/>
          </p:cNvSpPr>
          <p:nvPr>
            <p:ph idx="1"/>
          </p:nvPr>
        </p:nvSpPr>
        <p:spPr/>
        <p:txBody>
          <a:bodyPr/>
          <a:lstStyle/>
          <a:p>
            <a:pPr marL="0" indent="0">
              <a:buNone/>
            </a:pPr>
            <a:r>
              <a:rPr lang="en-US" dirty="0" smtClean="0"/>
              <a:t>Predicting </a:t>
            </a:r>
            <a:r>
              <a:rPr lang="en-US" dirty="0"/>
              <a:t>based on the </a:t>
            </a:r>
            <a:r>
              <a:rPr lang="en-US" dirty="0" smtClean="0"/>
              <a:t>title</a:t>
            </a:r>
          </a:p>
          <a:p>
            <a:pPr marL="0" indent="0">
              <a:buNone/>
            </a:pPr>
            <a:r>
              <a:rPr lang="en-US" dirty="0" smtClean="0"/>
              <a:t>Predicting </a:t>
            </a:r>
            <a:r>
              <a:rPr lang="en-US" dirty="0"/>
              <a:t>based on </a:t>
            </a:r>
            <a:r>
              <a:rPr lang="en-US" dirty="0" smtClean="0"/>
              <a:t>vocabulary</a:t>
            </a:r>
          </a:p>
          <a:p>
            <a:pPr marL="0" indent="0">
              <a:buNone/>
            </a:pPr>
            <a:r>
              <a:rPr lang="en-US" dirty="0" smtClean="0"/>
              <a:t> </a:t>
            </a:r>
            <a:r>
              <a:rPr lang="en-US" dirty="0"/>
              <a:t>Predicting based on the true or false </a:t>
            </a:r>
            <a:r>
              <a:rPr lang="en-US" dirty="0" smtClean="0"/>
              <a:t>questions</a:t>
            </a:r>
          </a:p>
          <a:p>
            <a:pPr marL="0" indent="0">
              <a:buNone/>
            </a:pPr>
            <a:r>
              <a:rPr lang="en-US" dirty="0" smtClean="0"/>
              <a:t>Skimming</a:t>
            </a:r>
          </a:p>
          <a:p>
            <a:pPr marL="0" indent="0">
              <a:buNone/>
            </a:pPr>
            <a:r>
              <a:rPr lang="en-US" dirty="0" smtClean="0"/>
              <a:t>Scanning</a:t>
            </a:r>
          </a:p>
          <a:p>
            <a:r>
              <a:rPr lang="en-US" dirty="0" smtClean="0"/>
              <a:t>                                                                              </a:t>
            </a:r>
            <a:endParaRPr lang="en-US" dirty="0"/>
          </a:p>
        </p:txBody>
      </p:sp>
      <p:pic>
        <p:nvPicPr>
          <p:cNvPr id="6" name="Picture 5"/>
          <p:cNvPicPr>
            <a:picLocks noChangeAspect="1"/>
          </p:cNvPicPr>
          <p:nvPr/>
        </p:nvPicPr>
        <p:blipFill rotWithShape="1">
          <a:blip r:embed="rId2"/>
          <a:srcRect t="11311"/>
          <a:stretch/>
        </p:blipFill>
        <p:spPr>
          <a:xfrm>
            <a:off x="7287903" y="1555846"/>
            <a:ext cx="4028365" cy="4869402"/>
          </a:xfrm>
          <a:prstGeom prst="rect">
            <a:avLst/>
          </a:prstGeom>
        </p:spPr>
      </p:pic>
    </p:spTree>
    <p:extLst>
      <p:ext uri="{BB962C8B-B14F-4D97-AF65-F5344CB8AC3E}">
        <p14:creationId xmlns:p14="http://schemas.microsoft.com/office/powerpoint/2010/main" val="406757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Eliciting word games</a:t>
            </a:r>
          </a:p>
          <a:p>
            <a:pPr marL="0" indent="0">
              <a:buNone/>
            </a:pPr>
            <a:r>
              <a:rPr lang="en-US" dirty="0"/>
              <a:t>Word spider                                 </a:t>
            </a:r>
          </a:p>
          <a:p>
            <a:pPr marL="0" indent="0">
              <a:buNone/>
            </a:pPr>
            <a:r>
              <a:rPr lang="en-US" dirty="0" smtClean="0"/>
              <a:t>Discussions</a:t>
            </a:r>
            <a:endParaRPr lang="en-US" dirty="0"/>
          </a:p>
          <a:p>
            <a:pPr marL="0" indent="0">
              <a:buNone/>
            </a:pPr>
            <a:r>
              <a:rPr lang="en-US" dirty="0" smtClean="0"/>
              <a:t>Brainstorming</a:t>
            </a:r>
          </a:p>
          <a:p>
            <a:pPr marL="0" indent="0">
              <a:buNone/>
            </a:pPr>
            <a:endParaRPr lang="en-US" dirty="0"/>
          </a:p>
        </p:txBody>
      </p:sp>
      <p:pic>
        <p:nvPicPr>
          <p:cNvPr id="5" name="Picture 4"/>
          <p:cNvPicPr>
            <a:picLocks noChangeAspect="1"/>
          </p:cNvPicPr>
          <p:nvPr/>
        </p:nvPicPr>
        <p:blipFill>
          <a:blip r:embed="rId2"/>
          <a:stretch>
            <a:fillRect/>
          </a:stretch>
        </p:blipFill>
        <p:spPr>
          <a:xfrm>
            <a:off x="3941125" y="2442950"/>
            <a:ext cx="3270913" cy="2606722"/>
          </a:xfrm>
          <a:prstGeom prst="rect">
            <a:avLst/>
          </a:prstGeom>
        </p:spPr>
      </p:pic>
      <p:pic>
        <p:nvPicPr>
          <p:cNvPr id="6" name="Picture 5"/>
          <p:cNvPicPr>
            <a:picLocks noChangeAspect="1"/>
          </p:cNvPicPr>
          <p:nvPr/>
        </p:nvPicPr>
        <p:blipFill>
          <a:blip r:embed="rId3"/>
          <a:stretch>
            <a:fillRect/>
          </a:stretch>
        </p:blipFill>
        <p:spPr>
          <a:xfrm>
            <a:off x="7212037" y="4403785"/>
            <a:ext cx="3351329" cy="2490501"/>
          </a:xfrm>
          <a:prstGeom prst="rect">
            <a:avLst/>
          </a:prstGeom>
        </p:spPr>
      </p:pic>
      <p:pic>
        <p:nvPicPr>
          <p:cNvPr id="7" name="Picture 6"/>
          <p:cNvPicPr>
            <a:picLocks noChangeAspect="1"/>
          </p:cNvPicPr>
          <p:nvPr/>
        </p:nvPicPr>
        <p:blipFill>
          <a:blip r:embed="rId4"/>
          <a:stretch>
            <a:fillRect/>
          </a:stretch>
        </p:blipFill>
        <p:spPr>
          <a:xfrm>
            <a:off x="7212036" y="614149"/>
            <a:ext cx="3351329" cy="2348495"/>
          </a:xfrm>
          <a:prstGeom prst="rect">
            <a:avLst/>
          </a:prstGeom>
        </p:spPr>
      </p:pic>
    </p:spTree>
    <p:extLst>
      <p:ext uri="{BB962C8B-B14F-4D97-AF65-F5344CB8AC3E}">
        <p14:creationId xmlns:p14="http://schemas.microsoft.com/office/powerpoint/2010/main" val="3545220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While-reading stages-</a:t>
            </a:r>
          </a:p>
        </p:txBody>
      </p:sp>
      <p:sp>
        <p:nvSpPr>
          <p:cNvPr id="3" name="Content Placeholder 2"/>
          <p:cNvSpPr>
            <a:spLocks noGrp="1"/>
          </p:cNvSpPr>
          <p:nvPr>
            <p:ph idx="1"/>
          </p:nvPr>
        </p:nvSpPr>
        <p:spPr/>
        <p:txBody>
          <a:bodyPr/>
          <a:lstStyle/>
          <a:p>
            <a:r>
              <a:rPr lang="en-US" dirty="0"/>
              <a:t>T</a:t>
            </a:r>
            <a:r>
              <a:rPr lang="en-US" dirty="0" smtClean="0"/>
              <a:t>hese </a:t>
            </a:r>
            <a:r>
              <a:rPr lang="en-US" dirty="0"/>
              <a:t>include activities that a pupil engages in while reading the text and the purpose of these activities would be to enable pupils to achieve the lesson aims by handling the text in different ways. Reading discussion, Answering the questions, Predicting what is next, Matching, Jigsaw reading, Reading puzzles, True/ False activities are while-reading activities</a:t>
            </a:r>
          </a:p>
        </p:txBody>
      </p:sp>
      <p:pic>
        <p:nvPicPr>
          <p:cNvPr id="4" name="Picture 3"/>
          <p:cNvPicPr>
            <a:picLocks noChangeAspect="1"/>
          </p:cNvPicPr>
          <p:nvPr/>
        </p:nvPicPr>
        <p:blipFill>
          <a:blip r:embed="rId2"/>
          <a:stretch>
            <a:fillRect/>
          </a:stretch>
        </p:blipFill>
        <p:spPr>
          <a:xfrm>
            <a:off x="252484" y="4711463"/>
            <a:ext cx="3591518" cy="1914525"/>
          </a:xfrm>
          <a:prstGeom prst="rect">
            <a:avLst/>
          </a:prstGeom>
        </p:spPr>
      </p:pic>
      <p:pic>
        <p:nvPicPr>
          <p:cNvPr id="5" name="Picture 4"/>
          <p:cNvPicPr>
            <a:picLocks noChangeAspect="1"/>
          </p:cNvPicPr>
          <p:nvPr/>
        </p:nvPicPr>
        <p:blipFill>
          <a:blip r:embed="rId3"/>
          <a:stretch>
            <a:fillRect/>
          </a:stretch>
        </p:blipFill>
        <p:spPr>
          <a:xfrm>
            <a:off x="4096485" y="4711464"/>
            <a:ext cx="3766782" cy="1914525"/>
          </a:xfrm>
          <a:prstGeom prst="rect">
            <a:avLst/>
          </a:prstGeom>
        </p:spPr>
      </p:pic>
      <p:pic>
        <p:nvPicPr>
          <p:cNvPr id="6" name="Picture 5"/>
          <p:cNvPicPr>
            <a:picLocks noChangeAspect="1"/>
          </p:cNvPicPr>
          <p:nvPr/>
        </p:nvPicPr>
        <p:blipFill>
          <a:blip r:embed="rId4"/>
          <a:stretch>
            <a:fillRect/>
          </a:stretch>
        </p:blipFill>
        <p:spPr>
          <a:xfrm>
            <a:off x="8368234" y="3895756"/>
            <a:ext cx="3638124" cy="2730233"/>
          </a:xfrm>
          <a:prstGeom prst="rect">
            <a:avLst/>
          </a:prstGeom>
        </p:spPr>
      </p:pic>
    </p:spTree>
    <p:extLst>
      <p:ext uri="{BB962C8B-B14F-4D97-AF65-F5344CB8AC3E}">
        <p14:creationId xmlns:p14="http://schemas.microsoft.com/office/powerpoint/2010/main" val="57261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Post-Reading Stage </a:t>
            </a:r>
          </a:p>
        </p:txBody>
      </p:sp>
      <p:sp>
        <p:nvSpPr>
          <p:cNvPr id="3" name="Content Placeholder 2"/>
          <p:cNvSpPr>
            <a:spLocks noGrp="1"/>
          </p:cNvSpPr>
          <p:nvPr>
            <p:ph idx="1"/>
          </p:nvPr>
        </p:nvSpPr>
        <p:spPr/>
        <p:txBody>
          <a:bodyPr/>
          <a:lstStyle/>
          <a:p>
            <a:r>
              <a:rPr lang="en-US" dirty="0" smtClean="0"/>
              <a:t>the </a:t>
            </a:r>
            <a:r>
              <a:rPr lang="en-US" dirty="0"/>
              <a:t>purposes of this stage are: to help students use their acquired knowledge in similar readings, to have them integrate their reading skills both with the other language skills: listening, speaking, writing and with the foreign culture, to make use of key words and structures to summarize the reading passage, to ex‑ tract the main idea of a paragraph or a reading text and to interpret descriptions (outlining and summarizing). Useful and interesting activities of this stage are: Retelling, Reporting, Discussion, Writing a paragraph, Role play, Gap-filling, Summarizing. These activities provide the students with opportunities to relate what they have read to what they already know or what they feel.</a:t>
            </a:r>
          </a:p>
        </p:txBody>
      </p:sp>
    </p:spTree>
    <p:extLst>
      <p:ext uri="{BB962C8B-B14F-4D97-AF65-F5344CB8AC3E}">
        <p14:creationId xmlns:p14="http://schemas.microsoft.com/office/powerpoint/2010/main" val="2212967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0" indent="0">
              <a:buNone/>
            </a:pPr>
            <a:r>
              <a:rPr lang="en-US" dirty="0" smtClean="0"/>
              <a:t>Reading </a:t>
            </a:r>
            <a:r>
              <a:rPr lang="en-US" dirty="0"/>
              <a:t>is an </a:t>
            </a:r>
            <a:r>
              <a:rPr lang="en-US" dirty="0" smtClean="0"/>
              <a:t>excellent </a:t>
            </a:r>
            <a:r>
              <a:rPr lang="en-US" dirty="0"/>
              <a:t>way for students to make progress in language </a:t>
            </a:r>
            <a:r>
              <a:rPr lang="en-US" dirty="0" smtClean="0"/>
              <a:t>learning </a:t>
            </a:r>
            <a:r>
              <a:rPr lang="en-US" dirty="0"/>
              <a:t>and implementing different pre-, while, post reading activities not only practical to integrate the other skills, but also very beneficial and effective way of developing students reading and understanding comprehension</a:t>
            </a:r>
          </a:p>
        </p:txBody>
      </p:sp>
    </p:spTree>
    <p:extLst>
      <p:ext uri="{BB962C8B-B14F-4D97-AF65-F5344CB8AC3E}">
        <p14:creationId xmlns:p14="http://schemas.microsoft.com/office/powerpoint/2010/main" val="415042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64524" y="0"/>
            <a:ext cx="9225887" cy="6858000"/>
          </a:xfrm>
          <a:prstGeom prst="rect">
            <a:avLst/>
          </a:prstGeom>
        </p:spPr>
      </p:pic>
    </p:spTree>
    <p:extLst>
      <p:ext uri="{BB962C8B-B14F-4D97-AF65-F5344CB8AC3E}">
        <p14:creationId xmlns:p14="http://schemas.microsoft.com/office/powerpoint/2010/main" val="385175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Reading </a:t>
            </a:r>
            <a:r>
              <a:rPr lang="en-US" dirty="0"/>
              <a:t>is the most important activity in any language class. A person may read in order to gain information or verify existing knowledge, or in order to critique a writer’s ideas or writing style. A person may also read for enjoyment, or to enhance knowledge of the language </a:t>
            </a:r>
            <a:r>
              <a:rPr lang="en-US" dirty="0" smtClean="0"/>
              <a:t>being </a:t>
            </a:r>
            <a:r>
              <a:rPr lang="en-US" dirty="0"/>
              <a:t>read.</a:t>
            </a:r>
          </a:p>
        </p:txBody>
      </p:sp>
      <p:sp>
        <p:nvSpPr>
          <p:cNvPr id="4" name="AutoShape 2" descr="6 Ways to Study English Literature - wikiH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6769289" y="3930554"/>
            <a:ext cx="4271749" cy="2702257"/>
          </a:xfrm>
          <a:prstGeom prst="rect">
            <a:avLst/>
          </a:prstGeom>
        </p:spPr>
      </p:pic>
    </p:spTree>
    <p:extLst>
      <p:ext uri="{BB962C8B-B14F-4D97-AF65-F5344CB8AC3E}">
        <p14:creationId xmlns:p14="http://schemas.microsoft.com/office/powerpoint/2010/main" val="26055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and Ways of Learning </a:t>
            </a:r>
            <a:r>
              <a:rPr lang="en-US" dirty="0"/>
              <a:t>R</a:t>
            </a:r>
            <a:r>
              <a:rPr lang="en-US" dirty="0" smtClean="0"/>
              <a:t>eading</a:t>
            </a:r>
            <a:endParaRPr lang="en-US" dirty="0"/>
          </a:p>
        </p:txBody>
      </p:sp>
      <p:sp>
        <p:nvSpPr>
          <p:cNvPr id="3" name="Content Placeholder 2"/>
          <p:cNvSpPr>
            <a:spLocks noGrp="1"/>
          </p:cNvSpPr>
          <p:nvPr>
            <p:ph idx="1"/>
          </p:nvPr>
        </p:nvSpPr>
        <p:spPr>
          <a:xfrm>
            <a:off x="1103313" y="2052918"/>
            <a:ext cx="5420318" cy="4195481"/>
          </a:xfrm>
        </p:spPr>
        <p:txBody>
          <a:bodyPr>
            <a:noAutofit/>
          </a:bodyPr>
          <a:lstStyle/>
          <a:p>
            <a:pPr marL="0" indent="0">
              <a:buNone/>
            </a:pPr>
            <a:r>
              <a:rPr lang="en-US" sz="1600" dirty="0"/>
              <a:t>Reading is not only a source of information and pleasurable activity, but also an essential part of language instruction at every level because it supports learning in multiple ways: </a:t>
            </a:r>
            <a:endParaRPr lang="en-US" sz="1600" dirty="0" smtClean="0"/>
          </a:p>
          <a:p>
            <a:pPr marL="0" indent="0">
              <a:buNone/>
            </a:pPr>
            <a:r>
              <a:rPr lang="en-US" sz="1600" dirty="0" smtClean="0"/>
              <a:t>• </a:t>
            </a:r>
            <a:r>
              <a:rPr lang="en-US" sz="1600" dirty="0"/>
              <a:t>Reading to learn the language: </a:t>
            </a:r>
            <a:r>
              <a:rPr lang="en-US" sz="1600" dirty="0" smtClean="0"/>
              <a:t>Reading </a:t>
            </a:r>
            <a:r>
              <a:rPr lang="en-US" sz="1600" dirty="0"/>
              <a:t>material is language input. By giving students a variety of </a:t>
            </a:r>
            <a:r>
              <a:rPr lang="en-US" sz="1600" dirty="0" smtClean="0"/>
              <a:t>materials </a:t>
            </a:r>
            <a:r>
              <a:rPr lang="en-US" sz="1600" dirty="0"/>
              <a:t>to read, teachers provide multiple opportunities for students to absorb vocabulary, grammar, sentence structure, and discourse structure as they occur in </a:t>
            </a:r>
            <a:r>
              <a:rPr lang="en-US" sz="1600" dirty="0" smtClean="0"/>
              <a:t>authentic </a:t>
            </a:r>
            <a:r>
              <a:rPr lang="en-US" sz="1600" dirty="0"/>
              <a:t>contexts. </a:t>
            </a:r>
            <a:endParaRPr lang="en-US" sz="1600" dirty="0" smtClean="0"/>
          </a:p>
          <a:p>
            <a:pPr marL="0" indent="0">
              <a:buNone/>
            </a:pPr>
            <a:endParaRPr lang="en-US" sz="1600" dirty="0" smtClean="0"/>
          </a:p>
          <a:p>
            <a:pPr marL="0" indent="0">
              <a:buNone/>
            </a:pPr>
            <a:r>
              <a:rPr lang="en-US" sz="1600" dirty="0" smtClean="0"/>
              <a:t>• </a:t>
            </a:r>
            <a:r>
              <a:rPr lang="en-US" sz="1600" dirty="0"/>
              <a:t>Reading for content information: Students’ purpose for reading in their native language is often to obtain information about a subject they are studying and it gives students both authentic reading material and an authentic purpose for reading.</a:t>
            </a:r>
          </a:p>
        </p:txBody>
      </p:sp>
      <p:pic>
        <p:nvPicPr>
          <p:cNvPr id="4" name="Picture 3"/>
          <p:cNvPicPr>
            <a:picLocks noChangeAspect="1"/>
          </p:cNvPicPr>
          <p:nvPr/>
        </p:nvPicPr>
        <p:blipFill>
          <a:blip r:embed="rId2"/>
          <a:stretch>
            <a:fillRect/>
          </a:stretch>
        </p:blipFill>
        <p:spPr>
          <a:xfrm>
            <a:off x="7819883" y="1853247"/>
            <a:ext cx="2857500" cy="2063659"/>
          </a:xfrm>
          <a:prstGeom prst="rect">
            <a:avLst/>
          </a:prstGeom>
        </p:spPr>
      </p:pic>
      <p:pic>
        <p:nvPicPr>
          <p:cNvPr id="5" name="Picture 4"/>
          <p:cNvPicPr>
            <a:picLocks noChangeAspect="1"/>
          </p:cNvPicPr>
          <p:nvPr/>
        </p:nvPicPr>
        <p:blipFill>
          <a:blip r:embed="rId3"/>
          <a:stretch>
            <a:fillRect/>
          </a:stretch>
        </p:blipFill>
        <p:spPr>
          <a:xfrm>
            <a:off x="7819883" y="4148919"/>
            <a:ext cx="2857500" cy="2099480"/>
          </a:xfrm>
          <a:prstGeom prst="rect">
            <a:avLst/>
          </a:prstGeom>
        </p:spPr>
      </p:pic>
    </p:spTree>
    <p:extLst>
      <p:ext uri="{BB962C8B-B14F-4D97-AF65-F5344CB8AC3E}">
        <p14:creationId xmlns:p14="http://schemas.microsoft.com/office/powerpoint/2010/main" val="338766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86854"/>
            <a:ext cx="9118861" cy="5661545"/>
          </a:xfrm>
        </p:spPr>
        <p:txBody>
          <a:bodyPr>
            <a:normAutofit/>
          </a:bodyPr>
          <a:lstStyle/>
          <a:p>
            <a:pPr>
              <a:buFont typeface="Wingdings" panose="05000000000000000000" pitchFamily="2" charset="2"/>
              <a:buChar char="§"/>
            </a:pPr>
            <a:r>
              <a:rPr lang="en-US" dirty="0"/>
              <a:t>Reading for cultural knowledge and awareness: Reading everyday materials that are designed for native speakers can give students insight into the lifestyles and world‑ views of the people whose language they are studying. </a:t>
            </a:r>
            <a:endParaRPr lang="en-US" dirty="0" smtClean="0"/>
          </a:p>
          <a:p>
            <a:pPr>
              <a:buFont typeface="Wingdings" panose="05000000000000000000" pitchFamily="2" charset="2"/>
              <a:buChar char="§"/>
            </a:pPr>
            <a:endParaRPr lang="en-US" dirty="0"/>
          </a:p>
          <a:p>
            <a:pPr marL="0" indent="0">
              <a:buNone/>
            </a:pPr>
            <a:endParaRPr lang="en-US" dirty="0" smtClean="0"/>
          </a:p>
          <a:p>
            <a:pPr marL="457200" lvl="1" indent="0">
              <a:buNone/>
            </a:pPr>
            <a:r>
              <a:rPr lang="en-US" dirty="0" smtClean="0"/>
              <a:t>	</a:t>
            </a:r>
            <a:endParaRPr lang="en-US" dirty="0"/>
          </a:p>
        </p:txBody>
      </p:sp>
      <p:pic>
        <p:nvPicPr>
          <p:cNvPr id="2" name="Picture 1"/>
          <p:cNvPicPr>
            <a:picLocks noChangeAspect="1"/>
          </p:cNvPicPr>
          <p:nvPr/>
        </p:nvPicPr>
        <p:blipFill>
          <a:blip r:embed="rId2"/>
          <a:stretch>
            <a:fillRect/>
          </a:stretch>
        </p:blipFill>
        <p:spPr>
          <a:xfrm>
            <a:off x="4694830" y="2088107"/>
            <a:ext cx="6427243" cy="4474191"/>
          </a:xfrm>
          <a:prstGeom prst="rect">
            <a:avLst/>
          </a:prstGeom>
        </p:spPr>
      </p:pic>
    </p:spTree>
    <p:extLst>
      <p:ext uri="{BB962C8B-B14F-4D97-AF65-F5344CB8AC3E}">
        <p14:creationId xmlns:p14="http://schemas.microsoft.com/office/powerpoint/2010/main" val="79337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Strategic approaches to foreign language reading include different kinds of reading activities, such as using titles and illustrations to understand a passage, skimming for an overview, scanning for specific information, guessing or predicting meaning, applying background knowledge about the text’s genre and context, etc.</a:t>
            </a:r>
          </a:p>
        </p:txBody>
      </p:sp>
    </p:spTree>
    <p:extLst>
      <p:ext uri="{BB962C8B-B14F-4D97-AF65-F5344CB8AC3E}">
        <p14:creationId xmlns:p14="http://schemas.microsoft.com/office/powerpoint/2010/main" val="71839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00050" lvl="2" indent="0">
              <a:buNone/>
            </a:pPr>
            <a:r>
              <a:rPr lang="en-US" sz="2000" dirty="0"/>
              <a:t>Of course, these activities vary according to the phase, approach and specific aims of the lesson, and they are both staged and sequenced to help students develop reading skills. </a:t>
            </a:r>
            <a:r>
              <a:rPr lang="en-US" sz="2000" dirty="0" smtClean="0"/>
              <a:t>Awareness </a:t>
            </a:r>
            <a:r>
              <a:rPr lang="en-US" sz="2000" dirty="0"/>
              <a:t>of those reading strategies that help learners </a:t>
            </a:r>
            <a:r>
              <a:rPr lang="en-US" sz="2000" dirty="0" smtClean="0"/>
              <a:t>understand </a:t>
            </a:r>
            <a:r>
              <a:rPr lang="en-US" sz="2000" dirty="0"/>
              <a:t>the text is essential for reading success.</a:t>
            </a:r>
          </a:p>
          <a:p>
            <a:pPr marL="0" indent="0">
              <a:buNone/>
            </a:pPr>
            <a:endParaRPr lang="en-US" dirty="0"/>
          </a:p>
        </p:txBody>
      </p:sp>
    </p:spTree>
    <p:extLst>
      <p:ext uri="{BB962C8B-B14F-4D97-AF65-F5344CB8AC3E}">
        <p14:creationId xmlns:p14="http://schemas.microsoft.com/office/powerpoint/2010/main" val="86151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for Reading Development</a:t>
            </a:r>
            <a:endParaRPr lang="en-US" dirty="0"/>
          </a:p>
        </p:txBody>
      </p:sp>
      <p:sp>
        <p:nvSpPr>
          <p:cNvPr id="3" name="Content Placeholder 2"/>
          <p:cNvSpPr>
            <a:spLocks noGrp="1"/>
          </p:cNvSpPr>
          <p:nvPr>
            <p:ph idx="1"/>
          </p:nvPr>
        </p:nvSpPr>
        <p:spPr/>
        <p:txBody>
          <a:bodyPr/>
          <a:lstStyle/>
          <a:p>
            <a:r>
              <a:rPr lang="en-US" dirty="0"/>
              <a:t>Generally, a reading lesson has three major stages: a pre-reading stage; a while-reading </a:t>
            </a:r>
            <a:r>
              <a:rPr lang="en-US" dirty="0" smtClean="0"/>
              <a:t>stage </a:t>
            </a:r>
            <a:r>
              <a:rPr lang="en-US" dirty="0"/>
              <a:t>and a </a:t>
            </a:r>
            <a:r>
              <a:rPr lang="en-US" dirty="0" smtClean="0"/>
              <a:t>post-reading </a:t>
            </a:r>
            <a:r>
              <a:rPr lang="en-US" dirty="0"/>
              <a:t>stage</a:t>
            </a:r>
          </a:p>
        </p:txBody>
      </p:sp>
      <p:pic>
        <p:nvPicPr>
          <p:cNvPr id="4" name="Picture 3"/>
          <p:cNvPicPr>
            <a:picLocks noChangeAspect="1"/>
          </p:cNvPicPr>
          <p:nvPr/>
        </p:nvPicPr>
        <p:blipFill>
          <a:blip r:embed="rId2"/>
          <a:stretch>
            <a:fillRect/>
          </a:stretch>
        </p:blipFill>
        <p:spPr>
          <a:xfrm>
            <a:off x="805218" y="3193576"/>
            <a:ext cx="10440537" cy="2906973"/>
          </a:xfrm>
          <a:prstGeom prst="rect">
            <a:avLst/>
          </a:prstGeom>
        </p:spPr>
      </p:pic>
    </p:spTree>
    <p:extLst>
      <p:ext uri="{BB962C8B-B14F-4D97-AF65-F5344CB8AC3E}">
        <p14:creationId xmlns:p14="http://schemas.microsoft.com/office/powerpoint/2010/main" val="5625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Pre-reading stage </a:t>
            </a:r>
          </a:p>
        </p:txBody>
      </p:sp>
      <p:sp>
        <p:nvSpPr>
          <p:cNvPr id="3" name="Content Placeholder 2"/>
          <p:cNvSpPr>
            <a:spLocks noGrp="1"/>
          </p:cNvSpPr>
          <p:nvPr>
            <p:ph idx="1"/>
          </p:nvPr>
        </p:nvSpPr>
        <p:spPr>
          <a:xfrm>
            <a:off x="1103313" y="2052918"/>
            <a:ext cx="5297488" cy="4195481"/>
          </a:xfrm>
        </p:spPr>
        <p:txBody>
          <a:bodyPr>
            <a:normAutofit/>
          </a:bodyPr>
          <a:lstStyle/>
          <a:p>
            <a:pPr marL="0" indent="0">
              <a:buNone/>
            </a:pPr>
            <a:r>
              <a:rPr lang="en-US" dirty="0" smtClean="0"/>
              <a:t>By </a:t>
            </a:r>
            <a:r>
              <a:rPr lang="en-US" dirty="0"/>
              <a:t>pre-reading activities, we mean tasks/activities that students do before they read the text in detail. The purpose of this stage is to </a:t>
            </a:r>
            <a:r>
              <a:rPr lang="en-US" dirty="0" smtClean="0"/>
              <a:t>facilitate </a:t>
            </a:r>
            <a:r>
              <a:rPr lang="en-US" dirty="0"/>
              <a:t>while-reading activities. </a:t>
            </a:r>
            <a:r>
              <a:rPr lang="en-US" dirty="0" err="1"/>
              <a:t>Garmer</a:t>
            </a:r>
            <a:r>
              <a:rPr lang="en-US" dirty="0"/>
              <a:t> calls this stage of reading Lead-in, where the students and teacher prepare themselves for the tasks and familiarize themselves with the topic of the reading </a:t>
            </a:r>
            <a:r>
              <a:rPr lang="en-US" dirty="0" smtClean="0"/>
              <a:t>exercises.</a:t>
            </a:r>
          </a:p>
        </p:txBody>
      </p:sp>
      <p:pic>
        <p:nvPicPr>
          <p:cNvPr id="4" name="Picture 3"/>
          <p:cNvPicPr>
            <a:picLocks noChangeAspect="1"/>
          </p:cNvPicPr>
          <p:nvPr/>
        </p:nvPicPr>
        <p:blipFill>
          <a:blip r:embed="rId2"/>
          <a:stretch>
            <a:fillRect/>
          </a:stretch>
        </p:blipFill>
        <p:spPr>
          <a:xfrm>
            <a:off x="6796585" y="2425675"/>
            <a:ext cx="4476466" cy="3415567"/>
          </a:xfrm>
          <a:prstGeom prst="rect">
            <a:avLst/>
          </a:prstGeom>
        </p:spPr>
      </p:pic>
    </p:spTree>
    <p:extLst>
      <p:ext uri="{BB962C8B-B14F-4D97-AF65-F5344CB8AC3E}">
        <p14:creationId xmlns:p14="http://schemas.microsoft.com/office/powerpoint/2010/main" val="30162215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125</TotalTime>
  <Words>686</Words>
  <Application>Microsoft Office PowerPoint</Application>
  <PresentationFormat>Widescreen</PresentationFormat>
  <Paragraphs>36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Wingdings</vt:lpstr>
      <vt:lpstr>Wingdings 3</vt:lpstr>
      <vt:lpstr>Ion</vt:lpstr>
      <vt:lpstr>Stages of Reading Development</vt:lpstr>
      <vt:lpstr>PowerPoint Presentation</vt:lpstr>
      <vt:lpstr>Introduction</vt:lpstr>
      <vt:lpstr>Importance and Ways of Learning Reading</vt:lpstr>
      <vt:lpstr>PowerPoint Presentation</vt:lpstr>
      <vt:lpstr>PowerPoint Presentation</vt:lpstr>
      <vt:lpstr>PowerPoint Presentation</vt:lpstr>
      <vt:lpstr>Stages for Reading Development</vt:lpstr>
      <vt:lpstr>Pre-reading stage </vt:lpstr>
      <vt:lpstr>Pre-Reading Activities</vt:lpstr>
      <vt:lpstr>PowerPoint Presentation</vt:lpstr>
      <vt:lpstr>While-reading stages-</vt:lpstr>
      <vt:lpstr>Post-Reading Stage </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Stages of Reading</dc:title>
  <dc:creator>HAFIZA MUARIFA</dc:creator>
  <cp:lastModifiedBy>HAFIZA MUARIFA</cp:lastModifiedBy>
  <cp:revision>12</cp:revision>
  <dcterms:created xsi:type="dcterms:W3CDTF">2020-05-07T10:11:44Z</dcterms:created>
  <dcterms:modified xsi:type="dcterms:W3CDTF">2020-05-08T10:25:21Z</dcterms:modified>
</cp:coreProperties>
</file>