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  <p:sldMasterId id="2147483663" r:id="rId2"/>
  </p:sldMasterIdLst>
  <p:notesMasterIdLst>
    <p:notesMasterId r:id="rId20"/>
  </p:notesMasterIdLst>
  <p:handoutMasterIdLst>
    <p:handoutMasterId r:id="rId21"/>
  </p:handoutMasterIdLst>
  <p:sldIdLst>
    <p:sldId id="274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Header Placeholder 104875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s-ES" altLang="en-US" sz="1200"/>
          </a:p>
        </p:txBody>
      </p:sp>
      <p:sp>
        <p:nvSpPr>
          <p:cNvPr id="1048758" name="Date Placeholder 1048757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algn="r" eaLnBrk="1" latinLnBrk="1" hangingPunct="1"/>
            <a:endParaRPr lang="es-ES" altLang="en-US" sz="1200"/>
          </a:p>
        </p:txBody>
      </p:sp>
      <p:sp>
        <p:nvSpPr>
          <p:cNvPr id="1048759" name="Footer Placeholder 1048758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eaLnBrk="1" latinLnBrk="1" hangingPunct="1"/>
            <a:endParaRPr lang="es-ES" altLang="en-US" sz="1200"/>
          </a:p>
        </p:txBody>
      </p:sp>
      <p:sp>
        <p:nvSpPr>
          <p:cNvPr id="1048760" name="Slide Number Placeholder 1048759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‹#›</a:t>
            </a:fld>
            <a:endParaRPr lang="es-ES" altLang="en-US" sz="1200"/>
          </a:p>
        </p:txBody>
      </p:sp>
    </p:spTree>
    <p:extLst>
      <p:ext uri="{BB962C8B-B14F-4D97-AF65-F5344CB8AC3E}">
        <p14:creationId xmlns:p14="http://schemas.microsoft.com/office/powerpoint/2010/main" val="2200006454"/>
      </p:ext>
    </p:extLst>
  </p:cSld>
  <p:clrMap bg1="dk1" tx1="dk1" bg2="dk1" tx2="dk1" accent1="dk1" accent2="dk1" accent3="dk1" accent4="dk1" accent5="dk1" accent6="dk1" hlink="dk1" folHlink="dk1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Header Placeholder 104875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s-ES" altLang="en-US" sz="1200"/>
          </a:p>
        </p:txBody>
      </p:sp>
      <p:sp>
        <p:nvSpPr>
          <p:cNvPr id="1048752" name="Date Placeholder 1048751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algn="r" eaLnBrk="1" latinLnBrk="1" hangingPunct="1"/>
            <a:endParaRPr lang="es-ES" altLang="en-US" sz="1200"/>
          </a:p>
        </p:txBody>
      </p:sp>
      <p:sp>
        <p:nvSpPr>
          <p:cNvPr id="1048753" name="Slide Image Placeholder 10487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754" name="Notes Placeholder 1048753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48755" name="Footer Placeholder 1048754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eaLnBrk="1" latinLnBrk="1" hangingPunct="1"/>
            <a:endParaRPr lang="es-ES" altLang="en-US" sz="1200"/>
          </a:p>
        </p:txBody>
      </p:sp>
      <p:sp>
        <p:nvSpPr>
          <p:cNvPr id="1048756" name="Slide Number Placeholder 1048755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‹#›</a:t>
            </a:fld>
            <a:endParaRPr lang="es-ES" altLang="en-US" sz="1200"/>
          </a:p>
        </p:txBody>
      </p:sp>
    </p:spTree>
    <p:extLst>
      <p:ext uri="{BB962C8B-B14F-4D97-AF65-F5344CB8AC3E}">
        <p14:creationId xmlns:p14="http://schemas.microsoft.com/office/powerpoint/2010/main" val="2466085305"/>
      </p:ext>
    </p:extLst>
  </p:cSld>
  <p:clrMap bg1="dk1" tx1="dk1" bg2="dk1" tx2="dk1" accent1="dk1" accent2="dk1" accent3="dk1" accent4="dk1" accent5="dk1" accent6="dk1" hlink="dk1" folHlink="dk1"/>
  <p:notesStyle>
    <a:lvl1pPr marL="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1pPr>
    <a:lvl2pPr marL="4572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2pPr>
    <a:lvl3pPr marL="9144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3pPr>
    <a:lvl4pPr marL="13716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4pPr>
    <a:lvl5pPr marL="18288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Times New Roman" pitchFamily="-84" charset="0"/>
        <a:ea typeface="ＭＳ Ｐゴシック" pitchFamily="-84" charset="-128"/>
        <a:sym typeface="Times New Roman" pitchFamily="-84" charset="0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104859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3</a:t>
            </a:fld>
            <a:endParaRPr lang="es-ES" altLang="en-US" sz="1200"/>
          </a:p>
        </p:txBody>
      </p:sp>
      <p:sp>
        <p:nvSpPr>
          <p:cNvPr id="1048600" name="Slide Image Placeholder 10485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01" name="Notes Placeholder 1048600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597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extBox 104867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12</a:t>
            </a:fld>
            <a:endParaRPr lang="es-ES" altLang="en-US" sz="1200"/>
          </a:p>
        </p:txBody>
      </p:sp>
      <p:sp>
        <p:nvSpPr>
          <p:cNvPr id="1048673" name="Slide Image Placeholder 10486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74" name="Notes Placeholder 104867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754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extBox 104867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13</a:t>
            </a:fld>
            <a:endParaRPr lang="es-ES" altLang="en-US" sz="1200"/>
          </a:p>
        </p:txBody>
      </p:sp>
      <p:sp>
        <p:nvSpPr>
          <p:cNvPr id="1048680" name="Slide Image Placeholder 10486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81" name="Notes Placeholder 1048680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708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extBox 104868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14</a:t>
            </a:fld>
            <a:endParaRPr lang="es-ES" altLang="en-US" sz="1200"/>
          </a:p>
        </p:txBody>
      </p:sp>
      <p:sp>
        <p:nvSpPr>
          <p:cNvPr id="1048686" name="Slide Image Placeholder 10486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87" name="Notes Placeholder 1048686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3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104861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4</a:t>
            </a:fld>
            <a:endParaRPr lang="es-ES" altLang="en-US" sz="1200"/>
          </a:p>
        </p:txBody>
      </p:sp>
      <p:sp>
        <p:nvSpPr>
          <p:cNvPr id="1048617" name="Slide Image Placeholder 10486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18" name="Notes Placeholder 1048617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>
              <a:latin typeface="Arial" pitchFamily="-84" charset="0"/>
              <a:ea typeface="Arial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5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extBox 104862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5</a:t>
            </a:fld>
            <a:endParaRPr lang="es-ES" altLang="en-US" sz="1200"/>
          </a:p>
        </p:txBody>
      </p:sp>
      <p:sp>
        <p:nvSpPr>
          <p:cNvPr id="1048623" name="Slide Image Placeholder 10486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24" name="Notes Placeholder 104862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87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extBox 104862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6</a:t>
            </a:fld>
            <a:endParaRPr lang="es-ES" altLang="en-US" sz="1200"/>
          </a:p>
        </p:txBody>
      </p:sp>
      <p:sp>
        <p:nvSpPr>
          <p:cNvPr id="1048629" name="Slide Image Placeholder 10486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30" name="Notes Placeholder 1048629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91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extBox 1048641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7</a:t>
            </a:fld>
            <a:endParaRPr lang="es-ES" altLang="en-US" sz="1200"/>
          </a:p>
        </p:txBody>
      </p:sp>
      <p:sp>
        <p:nvSpPr>
          <p:cNvPr id="1048643" name="Slide Image Placeholder 10486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44" name="Notes Placeholder 104864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752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extBox 104864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8</a:t>
            </a:fld>
            <a:endParaRPr lang="es-ES" altLang="en-US" sz="1200"/>
          </a:p>
        </p:txBody>
      </p:sp>
      <p:sp>
        <p:nvSpPr>
          <p:cNvPr id="1048649" name="Slide Image Placeholder 10486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50" name="Notes Placeholder 1048649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617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extBox 1048653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9</a:t>
            </a:fld>
            <a:endParaRPr lang="es-ES" altLang="en-US" sz="1200"/>
          </a:p>
        </p:txBody>
      </p:sp>
      <p:sp>
        <p:nvSpPr>
          <p:cNvPr id="1048655" name="Slide Image Placeholder 10486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56" name="Notes Placeholder 1048655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217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extBox 1048659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10</a:t>
            </a:fld>
            <a:endParaRPr lang="es-ES" altLang="en-US" sz="1200"/>
          </a:p>
        </p:txBody>
      </p:sp>
      <p:sp>
        <p:nvSpPr>
          <p:cNvPr id="1048661" name="Slide Image Placeholder 10486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62" name="Notes Placeholder 1048661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833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extBox 1048665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s-ES" altLang="en-US" sz="1200"/>
              <a:pPr lvl="0" algn="r" eaLnBrk="1" latinLnBrk="1" hangingPunct="1"/>
              <a:t>11</a:t>
            </a:fld>
            <a:endParaRPr lang="es-ES" altLang="en-US" sz="1200"/>
          </a:p>
        </p:txBody>
      </p:sp>
      <p:sp>
        <p:nvSpPr>
          <p:cNvPr id="1048667" name="Slide Image Placeholder 10486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68" name="Notes Placeholder 1048667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3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Rectangle 1048687" descr="Canvas"/>
          <p:cNvSpPr/>
          <p:nvPr/>
        </p:nvSpPr>
        <p:spPr bwMode="white">
          <a:xfrm>
            <a:off x="528637" y="201612"/>
            <a:ext cx="8397875" cy="6467475"/>
          </a:xfrm>
          <a:prstGeom prst="rect">
            <a:avLst/>
          </a:prstGeom>
          <a:blipFill rotWithShape="0">
            <a:blip r:embed="rId2">
              <a:alphaModFix/>
            </a:blip>
            <a:srcRect/>
            <a:tile tx="0" ty="0" sx="100000" sy="100000" flip="none" algn="tl"/>
          </a:blipFill>
          <a:ln>
            <a:noFill/>
          </a:ln>
        </p:spPr>
        <p:txBody>
          <a:bodyPr vert="horz" wrap="none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n-US" altLang="en-US"/>
          </a:p>
        </p:txBody>
      </p:sp>
      <p:pic>
        <p:nvPicPr>
          <p:cNvPr id="2097161" name="Picture 2097160" descr="minispir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89" name="Rectangle 1048688" descr="Canvas"/>
          <p:cNvSpPr/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rotWithShape="0">
            <a:blip r:embed="rId2">
              <a:alphaModFix/>
            </a:blip>
            <a:srcRect/>
            <a:tile tx="0" ty="0" sx="100000" sy="100000" flip="none" algn="tl"/>
          </a:blipFill>
          <a:ln>
            <a:noFill/>
          </a:ln>
        </p:spPr>
        <p:txBody>
          <a:bodyPr vert="horz" wrap="none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n-US" altLang="en-US"/>
          </a:p>
        </p:txBody>
      </p:sp>
      <p:pic>
        <p:nvPicPr>
          <p:cNvPr id="2097162" name="Picture 2097161" descr="minispir"/>
          <p:cNvPicPr>
            <a:picLocks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90" name="Date Placeholder 1048689"/>
          <p:cNvSpPr>
            <a:spLocks noGrp="1"/>
          </p:cNvSpPr>
          <p:nvPr>
            <p:ph type="dt" sz="quarter" idx="2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691" name="Footer Placeholder 1048690"/>
          <p:cNvSpPr>
            <a:spLocks noGrp="1"/>
          </p:cNvSpPr>
          <p:nvPr>
            <p:ph type="ftr" sz="quarter" idx="3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  <p:sp>
        <p:nvSpPr>
          <p:cNvPr id="1048692" name="Slide Number Placeholder 1048691"/>
          <p:cNvSpPr>
            <a:spLocks noGrp="1"/>
          </p:cNvSpPr>
          <p:nvPr>
            <p:ph type="sldNum" sz="quarter" idx="4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69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486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35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36" name="Date Placeholder 1048735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37" name="Slide Number Placeholder 1048736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38" name="Footer Placeholder 1048737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08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09" name="Date Placeholder 1048708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10" name="Slide Number Placeholder 1048709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11" name="Footer Placeholder 1048710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Título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592" name="2 Marcador de tabla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1048593" name="Date Placeholder 1048592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594" name="Slide Number Placeholder 1048593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595" name="Footer Placeholder 1048594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Título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60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604" name="3 Marcador de contenido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605" name="Date Placeholder 1048604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606" name="Slide Number Placeholder 1048605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607" name="Footer Placeholder 1048606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15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00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2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472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95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3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58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585" name="Date Placeholder 1048584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586" name="Slide Number Placeholder 1048585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587" name="Footer Placeholder 1048586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094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5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8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70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9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19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20" name="Date Placeholder 1048719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21" name="Slide Number Placeholder 1048720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22" name="Footer Placeholder 1048721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40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41" name="3 Marcador de contenido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42" name="Date Placeholder 1048741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43" name="Slide Number Placeholder 1048742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44" name="Footer Placeholder 1048743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24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25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26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27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28" name="Date Placeholder 1048727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29" name="Slide Number Placeholder 1048728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30" name="Footer Placeholder 1048729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04" name="Date Placeholder 1048703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05" name="Slide Number Placeholder 1048704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06" name="Footer Placeholder 1048705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Date Placeholder 1048730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32" name="Slide Number Placeholder 1048731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33" name="Footer Placeholder 1048732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46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48747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48" name="Date Placeholder 1048747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49" name="Slide Number Placeholder 1048748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50" name="Footer Placeholder 1048749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4871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104871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715" name="Date Placeholder 1048714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716" name="Slide Number Placeholder 1048715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  <p:sp>
        <p:nvSpPr>
          <p:cNvPr id="1048717" name="Footer Placeholder 1048716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1048575"/>
          <p:cNvSpPr/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vert="horz" wrap="none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n-US" altLang="en-US"/>
          </a:p>
        </p:txBody>
      </p:sp>
      <p:sp>
        <p:nvSpPr>
          <p:cNvPr id="1048577" name="Straight Connector 1048576"/>
          <p:cNvSpPr/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 cap="flat" cmpd="sng">
            <a:solidFill>
              <a:schemeClr val="dk2">
                <a:alpha val="100000"/>
              </a:schemeClr>
            </a:solidFill>
            <a:prstDash val="solid"/>
            <a:round/>
          </a:ln>
        </p:spPr>
      </p:sp>
      <p:pic>
        <p:nvPicPr>
          <p:cNvPr id="2097152" name="Picture 2097151" descr="minispir"/>
          <p:cNvPicPr>
            <a:picLocks/>
          </p:cNvPicPr>
          <p:nvPr/>
        </p:nvPicPr>
        <p:blipFill>
          <a:blip r:embed="rId15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2097152" descr="minispir"/>
          <p:cNvPicPr>
            <a:picLocks/>
          </p:cNvPicPr>
          <p:nvPr/>
        </p:nvPicPr>
        <p:blipFill>
          <a:blip r:embed="rId15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8" name="Title Placeholder 1048577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048579" name="Text Placeholder 1048578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48580" name="Date Placeholder 1048579"/>
          <p:cNvSpPr>
            <a:spLocks noGrp="1"/>
          </p:cNvSpPr>
          <p:nvPr>
            <p:ph type="dt" sz="half" idx="2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endParaRPr lang="es-ES" altLang="en-US" sz="1400"/>
          </a:p>
        </p:txBody>
      </p:sp>
      <p:sp>
        <p:nvSpPr>
          <p:cNvPr id="1048581" name="Footer Placeholder 1048580"/>
          <p:cNvSpPr>
            <a:spLocks noGrp="1"/>
          </p:cNvSpPr>
          <p:nvPr>
            <p:ph type="ftr" sz="quarter" idx="3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ctr" eaLnBrk="1" latinLnBrk="1" hangingPunct="1"/>
            <a:endParaRPr lang="es-ES" altLang="en-US" sz="1400"/>
          </a:p>
        </p:txBody>
      </p:sp>
      <p:sp>
        <p:nvSpPr>
          <p:cNvPr id="1048582" name="Slide Number Placeholder 1048581"/>
          <p:cNvSpPr>
            <a:spLocks noGrp="1"/>
          </p:cNvSpPr>
          <p:nvPr>
            <p:ph type="sldNum" sz="quarter" idx="4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‹#›</a:t>
            </a:fld>
            <a:endParaRPr lang="es-ES" altLang="en-US"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0">
              <a:spcBef>
                <a:spcPts val="0"/>
              </a:spcBef>
              <a:spcAft>
                <a:spcPts val="0"/>
              </a:spcAft>
            </a:pPr>
            <a:fld id="{1B89DE2B-809A-466D-963D-6216A6F706C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fontAlgn="auto" latinLnBrk="0">
                <a:spcBef>
                  <a:spcPts val="0"/>
                </a:spcBef>
                <a:spcAft>
                  <a:spcPts val="0"/>
                </a:spcAft>
              </a:pPr>
              <a:t>12/11/2020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0">
              <a:spcBef>
                <a:spcPts val="0"/>
              </a:spcBef>
              <a:spcAft>
                <a:spcPts val="0"/>
              </a:spcAft>
            </a:pPr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0">
              <a:spcBef>
                <a:spcPts val="0"/>
              </a:spcBef>
              <a:spcAft>
                <a:spcPts val="0"/>
              </a:spcAft>
            </a:pPr>
            <a:fld id="{209A06D1-F76B-4823-8608-D5B6233E0C97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00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great%20teaching%20resources/LearningPortfolioTEdW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Planning</a:t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3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s-ES" altLang="en-US"/>
              <a:t>Warm Up</a:t>
            </a:r>
          </a:p>
        </p:txBody>
      </p:sp>
      <p:sp>
        <p:nvSpPr>
          <p:cNvPr id="1048658" name="Text Placeholder 1048657"/>
          <p:cNvSpPr>
            <a:spLocks noGrp="1"/>
          </p:cNvSpPr>
          <p:nvPr>
            <p:ph type="body" idx="1"/>
          </p:nvPr>
        </p:nvSpPr>
        <p:spPr>
          <a:xfrm>
            <a:off x="1066800" y="2071687"/>
            <a:ext cx="7620000" cy="4500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r>
              <a:rPr lang="es-ES" altLang="en-US"/>
              <a:t>Get the students ready for English class</a:t>
            </a:r>
          </a:p>
          <a:p>
            <a:pPr lvl="1" eaLnBrk="1" latinLnBrk="1" hangingPunct="1"/>
            <a:r>
              <a:rPr lang="es-ES" altLang="en-US"/>
              <a:t>PROVIDE VARIETY: </a:t>
            </a:r>
          </a:p>
          <a:p>
            <a:pPr lvl="2" eaLnBrk="1" latinLnBrk="1" hangingPunct="1"/>
            <a:r>
              <a:rPr lang="es-ES" altLang="en-US"/>
              <a:t>different activity types,</a:t>
            </a:r>
          </a:p>
          <a:p>
            <a:pPr lvl="2" eaLnBrk="1" latinLnBrk="1" hangingPunct="1"/>
            <a:r>
              <a:rPr lang="es-ES" altLang="en-US"/>
              <a:t> interaction patterns, </a:t>
            </a:r>
          </a:p>
          <a:p>
            <a:pPr lvl="2" eaLnBrk="1" latinLnBrk="1" hangingPunct="1"/>
            <a:r>
              <a:rPr lang="es-ES" altLang="en-US"/>
              <a:t>active learning</a:t>
            </a:r>
          </a:p>
          <a:p>
            <a:pPr lvl="1" eaLnBrk="1" latinLnBrk="1" hangingPunct="1"/>
            <a:r>
              <a:rPr lang="es-ES" altLang="en-US"/>
              <a:t>Anecdotes, songs, recalling, quick games, chants</a:t>
            </a:r>
          </a:p>
          <a:p>
            <a:pPr lvl="1" eaLnBrk="1" latinLnBrk="1" hangingPunct="1"/>
            <a:r>
              <a:rPr lang="es-ES" altLang="en-US"/>
              <a:t>Activate prior knowledge</a:t>
            </a:r>
          </a:p>
          <a:p>
            <a:pPr lvl="1" eaLnBrk="1" latinLnBrk="1" hangingPunct="1"/>
            <a:r>
              <a:rPr lang="es-ES" altLang="en-US"/>
              <a:t>Personalize the theme</a:t>
            </a:r>
          </a:p>
        </p:txBody>
      </p:sp>
      <p:pic>
        <p:nvPicPr>
          <p:cNvPr id="2097157" name="Picture 2097156" descr="MCj02331610000[1]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29187" y="642937"/>
            <a:ext cx="3529012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59" name="TextBox 1048658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10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4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4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48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48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048662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n-US" altLang="en-US"/>
              <a:t>Task Cycle</a:t>
            </a:r>
          </a:p>
        </p:txBody>
      </p:sp>
      <p:sp>
        <p:nvSpPr>
          <p:cNvPr id="1048664" name="Text Placeholder 1048663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r>
              <a:rPr lang="en-US" altLang="en-US"/>
              <a:t>Pretask: focusing on the lesson</a:t>
            </a:r>
          </a:p>
          <a:p>
            <a:pPr lvl="0" eaLnBrk="1" latinLnBrk="1" hangingPunct="1"/>
            <a:r>
              <a:rPr lang="en-US" altLang="en-US"/>
              <a:t>Task Cycle. </a:t>
            </a:r>
          </a:p>
          <a:p>
            <a:pPr lvl="1" eaLnBrk="1" latinLnBrk="1" hangingPunct="1"/>
            <a:r>
              <a:rPr lang="en-US" altLang="en-US"/>
              <a:t>Using language in a variety of activities, some with outcomes, some without for practice.</a:t>
            </a:r>
          </a:p>
          <a:p>
            <a:pPr lvl="1" eaLnBrk="1" latinLnBrk="1" hangingPunct="1"/>
            <a:r>
              <a:rPr lang="en-US" altLang="en-US"/>
              <a:t>Variation of tasks.</a:t>
            </a:r>
          </a:p>
        </p:txBody>
      </p:sp>
      <p:pic>
        <p:nvPicPr>
          <p:cNvPr id="2097158" name="Picture 2097157" descr="MPj03998860000[1]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44700" y="4581525"/>
            <a:ext cx="2166937" cy="144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2097158" descr="MPj03998950000[1]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364162" y="4652962"/>
            <a:ext cx="2160587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65" name="TextBox 1048664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11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048668"/>
          <p:cNvSpPr>
            <a:spLocks noGrp="1"/>
          </p:cNvSpPr>
          <p:nvPr>
            <p:ph type="title"/>
          </p:nvPr>
        </p:nvSpPr>
        <p:spPr>
          <a:xfrm>
            <a:off x="1116012" y="333375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algn="l" eaLnBrk="1" latinLnBrk="1" hangingPunct="1"/>
            <a:r>
              <a:rPr lang="es-ES" altLang="en-US"/>
              <a:t>Wrap up: Closure</a:t>
            </a:r>
          </a:p>
        </p:txBody>
      </p:sp>
      <p:sp>
        <p:nvSpPr>
          <p:cNvPr id="1048670" name="Text Placeholder 1048669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What will you use to draw the </a:t>
            </a:r>
          </a:p>
          <a:p>
            <a:pPr lvl="0" eaLnBrk="1" latinLnBrk="1" hangingPunct="1">
              <a:lnSpc>
                <a:spcPct val="90000"/>
              </a:lnSpc>
              <a:buFontTx/>
              <a:buNone/>
            </a:pPr>
            <a:r>
              <a:rPr lang="es-ES" altLang="en-US"/>
              <a:t>	ideas together for students at the end?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How will you provide feedback? 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What follow up activities can enrich and remediate?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How can you differentiate? 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What lessons might follow as a result of this lesson?</a:t>
            </a:r>
          </a:p>
        </p:txBody>
      </p:sp>
      <p:pic>
        <p:nvPicPr>
          <p:cNvPr id="2097160" name="Picture 2097159" descr="MCj02325280000[1]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03962" y="174625"/>
            <a:ext cx="2084387" cy="15255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1" name="TextBox 1048670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12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048674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s-ES" altLang="en-US"/>
              <a:t>Assessment/ Evaluation</a:t>
            </a:r>
          </a:p>
        </p:txBody>
      </p:sp>
      <p:sp>
        <p:nvSpPr>
          <p:cNvPr id="1048676" name="Text Placeholder 1048675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>
              <a:lnSpc>
                <a:spcPct val="90000"/>
              </a:lnSpc>
            </a:pPr>
            <a:r>
              <a:rPr lang="es-ES" altLang="en-US" sz="3600" b="1"/>
              <a:t>Have your students </a:t>
            </a:r>
            <a:r>
              <a:rPr lang="ja-JP" altLang="es-ES" sz="3600" b="1"/>
              <a:t>‘</a:t>
            </a:r>
            <a:r>
              <a:rPr lang="es-ES" altLang="ja-JP" sz="3600" b="1"/>
              <a:t>gotten</a:t>
            </a:r>
            <a:r>
              <a:rPr lang="ja-JP" altLang="es-ES" sz="3600" b="1"/>
              <a:t>’</a:t>
            </a:r>
            <a:r>
              <a:rPr lang="es-ES" altLang="ja-JP" sz="3600" b="1"/>
              <a:t> it? 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Quiz students in a game (informal) or formal context. 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Review and use as feedback.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Evaluate the objectives identified at the lesson</a:t>
            </a:r>
            <a:r>
              <a:rPr lang="ja-JP" altLang="es-ES"/>
              <a:t>’</a:t>
            </a:r>
            <a:r>
              <a:rPr lang="es-ES" altLang="ja-JP"/>
              <a:t>s beginning.</a:t>
            </a:r>
          </a:p>
          <a:p>
            <a:pPr lvl="0" eaLnBrk="1" latinLnBrk="1" hangingPunct="1">
              <a:lnSpc>
                <a:spcPct val="90000"/>
              </a:lnSpc>
            </a:pPr>
            <a:r>
              <a:rPr lang="es-ES" altLang="en-US"/>
              <a:t>Warm up before a testing situation, don</a:t>
            </a:r>
            <a:r>
              <a:rPr lang="en-US" altLang="en-US"/>
              <a:t>’</a:t>
            </a:r>
            <a:r>
              <a:rPr lang="es-ES" altLang="ja-JP"/>
              <a:t>t go in cold.</a:t>
            </a:r>
          </a:p>
        </p:txBody>
      </p:sp>
      <p:sp>
        <p:nvSpPr>
          <p:cNvPr id="1048677" name="TextBox 1048676"/>
          <p:cNvSpPr txBox="1"/>
          <p:nvPr/>
        </p:nvSpPr>
        <p:spPr>
          <a:xfrm>
            <a:off x="6732587" y="6453187"/>
            <a:ext cx="1943100" cy="29464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en-US" sz="1400"/>
              <a:t>TKT practice Task</a:t>
            </a:r>
            <a:r>
              <a:rPr lang="en-US" altLang="en-US"/>
              <a:t> </a:t>
            </a:r>
          </a:p>
        </p:txBody>
      </p:sp>
      <p:sp>
        <p:nvSpPr>
          <p:cNvPr id="1048678" name="TextBox 1048677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13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048681"/>
          <p:cNvSpPr>
            <a:spLocks noGrp="1"/>
          </p:cNvSpPr>
          <p:nvPr>
            <p:ph type="title"/>
          </p:nvPr>
        </p:nvSpPr>
        <p:spPr>
          <a:xfrm>
            <a:off x="1042987" y="404812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s-ES" altLang="en-US"/>
              <a:t>Homework Units 19, 20, 21</a:t>
            </a:r>
          </a:p>
        </p:txBody>
      </p:sp>
      <p:sp>
        <p:nvSpPr>
          <p:cNvPr id="1048683" name="Text Placeholder 1048682"/>
          <p:cNvSpPr>
            <a:spLocks noGrp="1"/>
          </p:cNvSpPr>
          <p:nvPr>
            <p:ph type="body" idx="1"/>
          </p:nvPr>
        </p:nvSpPr>
        <p:spPr>
          <a:xfrm>
            <a:off x="1042987" y="1557337"/>
            <a:ext cx="7620000" cy="47005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1" eaLnBrk="1" latinLnBrk="1" hangingPunct="1">
              <a:buFontTx/>
              <a:buNone/>
            </a:pPr>
            <a:r>
              <a:rPr lang="es-ES" altLang="en-US"/>
              <a:t>Write a lesson plan to summarize these three units using the reflection questions as a guide. </a:t>
            </a:r>
          </a:p>
          <a:p>
            <a:pPr lvl="1" eaLnBrk="1" latinLnBrk="1" hangingPunct="1">
              <a:buFontTx/>
              <a:buNone/>
            </a:pPr>
            <a:r>
              <a:rPr lang="es-ES" altLang="en-US"/>
              <a:t>Investigate Bloom</a:t>
            </a:r>
            <a:r>
              <a:rPr lang="ja-JP" altLang="es-ES"/>
              <a:t>’</a:t>
            </a:r>
            <a:r>
              <a:rPr lang="es-ES" altLang="ja-JP"/>
              <a:t>s Taxonomy on the Internet and read about it in the anthology (113-119). </a:t>
            </a:r>
          </a:p>
          <a:p>
            <a:pPr lvl="1" eaLnBrk="1" latinLnBrk="1" hangingPunct="1">
              <a:buFontTx/>
              <a:buNone/>
            </a:pPr>
            <a:r>
              <a:rPr lang="es-ES" altLang="en-US"/>
              <a:t>Plan a lesson and show the different levels of the taxonomy through 5 or 6 different approaches to the lesson. Share your lesson on your blog. Access the Homework page in the class blog for more specfic instructions.</a:t>
            </a:r>
          </a:p>
          <a:p>
            <a:pPr lvl="1" eaLnBrk="1" latinLnBrk="1" hangingPunct="1"/>
            <a:r>
              <a:rPr lang="es-ES" altLang="en-US"/>
              <a:t>Bring in three books in English, any type, to class for next week.</a:t>
            </a:r>
          </a:p>
        </p:txBody>
      </p:sp>
      <p:sp>
        <p:nvSpPr>
          <p:cNvPr id="1048684" name="TextBox 1048683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14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Slide Number Placeholder 1048694"/>
          <p:cNvSpPr>
            <a:spLocks noGrp="1"/>
          </p:cNvSpPr>
          <p:nvPr>
            <p:ph type="sldNum" sz="quarter" idx="4"/>
          </p:nvPr>
        </p:nvSpPr>
        <p:spPr/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15</a:t>
            </a:fld>
            <a:endParaRPr lang="es-ES" altLang="en-US" sz="1400"/>
          </a:p>
        </p:txBody>
      </p:sp>
      <p:sp>
        <p:nvSpPr>
          <p:cNvPr id="1048696" name="Subtitle 1048695"/>
          <p:cNvSpPr>
            <a:spLocks noGrp="1"/>
          </p:cNvSpPr>
          <p:nvPr>
            <p:ph type="subTitle" idx="1"/>
          </p:nvPr>
        </p:nvSpPr>
        <p:spPr>
          <a:xfrm>
            <a:off x="898549" y="1247291"/>
            <a:ext cx="8224896" cy="5498249"/>
          </a:xfrm>
        </p:spPr>
        <p:txBody>
          <a:bodyPr/>
          <a:lstStyle/>
          <a:p>
            <a:pPr algn="l"/>
            <a:r>
              <a:rPr lang="en-US"/>
              <a:t>1.</a:t>
            </a:r>
            <a:r>
              <a:rPr lang="es-ES" altLang="en-US"/>
              <a:t>A written guide for achieving the intended learning outcomes or aims</a:t>
            </a:r>
            <a:r>
              <a:rPr lang="en-US" altLang="en-US"/>
              <a:t>..........</a:t>
            </a:r>
            <a:endParaRPr lang="en-US"/>
          </a:p>
          <a:p>
            <a:pPr algn="l"/>
            <a:r>
              <a:rPr lang="en-US" altLang="en-US"/>
              <a:t>A.Lesson Planning✔️  B.Program  C.Project</a:t>
            </a:r>
            <a:endParaRPr lang="en-US"/>
          </a:p>
          <a:p>
            <a:pPr algn="l"/>
            <a:r>
              <a:rPr lang="en-US" altLang="en-US"/>
              <a:t>2. Which component of lesson plan includes  </a:t>
            </a:r>
            <a:r>
              <a:rPr lang="en-US" altLang="en-US" sz="3200"/>
              <a:t>quick moving, or slow for reflection</a:t>
            </a:r>
            <a:endParaRPr lang="en-US" sz="3200"/>
          </a:p>
          <a:p>
            <a:pPr algn="l"/>
            <a:r>
              <a:rPr lang="en-US" altLang="en-US" sz="3200"/>
              <a:t>A.Pace✔️   B. Content     C. Level of difficulty</a:t>
            </a:r>
            <a:endParaRPr lang="en-US" sz="3200"/>
          </a:p>
          <a:p>
            <a:pPr algn="l"/>
            <a:r>
              <a:rPr lang="en-US" altLang="en-US" sz="3200"/>
              <a:t>3. Which component includes cross curricular, relate to real life, authentic</a:t>
            </a:r>
            <a:endParaRPr lang="en-US" sz="3200"/>
          </a:p>
          <a:p>
            <a:pPr algn="l"/>
            <a:r>
              <a:rPr lang="en-US" altLang="en-US" sz="3200"/>
              <a:t>A. Pace    B. Content   C. Level of difficulty✔️</a:t>
            </a:r>
            <a:endParaRPr lang="en-US" sz="3200"/>
          </a:p>
          <a:p>
            <a:pPr algn="l"/>
            <a:r>
              <a:rPr lang="en-US" altLang="en-US" sz="3200"/>
              <a:t> </a:t>
            </a:r>
            <a:endParaRPr lang="en-US" sz="3200"/>
          </a:p>
          <a:p>
            <a:pPr algn="l"/>
            <a:r>
              <a:rPr lang="en-US" altLang="en-US" sz="3200"/>
              <a:t>  </a:t>
            </a:r>
            <a:endParaRPr lang="en-US" sz="3200"/>
          </a:p>
          <a:p>
            <a:pPr algn="l"/>
            <a:r>
              <a:rPr lang="en-US" altLang="en-US" sz="3200"/>
              <a:t> </a:t>
            </a:r>
            <a:endParaRPr lang="en-US"/>
          </a:p>
        </p:txBody>
      </p:sp>
      <p:sp>
        <p:nvSpPr>
          <p:cNvPr id="1048697" name="Title 1048696"/>
          <p:cNvSpPr>
            <a:spLocks noGrp="1"/>
          </p:cNvSpPr>
          <p:nvPr>
            <p:ph type="ctrTitle"/>
          </p:nvPr>
        </p:nvSpPr>
        <p:spPr>
          <a:xfrm>
            <a:off x="965200" y="324799"/>
            <a:ext cx="7721600" cy="1143000"/>
          </a:xfrm>
        </p:spPr>
        <p:txBody>
          <a:bodyPr/>
          <a:lstStyle/>
          <a:p>
            <a:r>
              <a:rPr lang="en-US"/>
              <a:t>MCQS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Slide Number Placeholder 1048697"/>
          <p:cNvSpPr>
            <a:spLocks noGrp="1"/>
          </p:cNvSpPr>
          <p:nvPr>
            <p:ph type="sldNum" sz="quarter" idx="4"/>
          </p:nvPr>
        </p:nvSpPr>
        <p:spPr/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16</a:t>
            </a:fld>
            <a:endParaRPr lang="es-ES" altLang="en-US" sz="1400"/>
          </a:p>
        </p:txBody>
      </p:sp>
      <p:sp>
        <p:nvSpPr>
          <p:cNvPr id="1048699" name="Subtitle 1048698"/>
          <p:cNvSpPr>
            <a:spLocks noGrp="1"/>
          </p:cNvSpPr>
          <p:nvPr>
            <p:ph type="subTitle" idx="1"/>
          </p:nvPr>
        </p:nvSpPr>
        <p:spPr>
          <a:xfrm>
            <a:off x="951126" y="149471"/>
            <a:ext cx="7853511" cy="6400163"/>
          </a:xfrm>
        </p:spPr>
        <p:txBody>
          <a:bodyPr/>
          <a:lstStyle/>
          <a:p>
            <a:pPr algn="l"/>
            <a:r>
              <a:rPr lang="en-US"/>
              <a:t>4. What does "K" stands for in K.W.L chart?</a:t>
            </a:r>
          </a:p>
          <a:p>
            <a:pPr algn="l"/>
            <a:r>
              <a:rPr lang="en-US"/>
              <a:t>A. Know✔️    B. Knowledge      C. Known</a:t>
            </a:r>
          </a:p>
          <a:p>
            <a:pPr algn="l"/>
            <a:r>
              <a:rPr lang="en-US"/>
              <a:t>5. What is last part of a lesson plan?</a:t>
            </a:r>
          </a:p>
          <a:p>
            <a:pPr algn="l"/>
            <a:r>
              <a:rPr lang="en-US"/>
              <a:t>A. Materials  B. Wrap up    C. Homework✔️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Slide Number Placeholder 1048699"/>
          <p:cNvSpPr>
            <a:spLocks noGrp="1"/>
          </p:cNvSpPr>
          <p:nvPr>
            <p:ph type="sldNum" sz="quarter" idx="4"/>
          </p:nvPr>
        </p:nvSpPr>
        <p:spPr/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17</a:t>
            </a:fld>
            <a:endParaRPr lang="es-ES" altLang="en-US" sz="1400"/>
          </a:p>
        </p:txBody>
      </p:sp>
      <p:sp>
        <p:nvSpPr>
          <p:cNvPr id="1048701" name="Subtitle 1048700"/>
          <p:cNvSpPr>
            <a:spLocks noGrp="1"/>
          </p:cNvSpPr>
          <p:nvPr>
            <p:ph type="subTitle" idx="1"/>
          </p:nvPr>
        </p:nvSpPr>
        <p:spPr>
          <a:xfrm>
            <a:off x="965199" y="1657350"/>
            <a:ext cx="7551169" cy="1364680"/>
          </a:xfrm>
        </p:spPr>
        <p:txBody>
          <a:bodyPr/>
          <a:lstStyle/>
          <a:p>
            <a:pPr algn="l"/>
            <a:r>
              <a:rPr lang="en-US"/>
              <a:t>https://www.slideserve.com/hillary-goff/lesson-planning#google_vignette</a:t>
            </a:r>
          </a:p>
        </p:txBody>
      </p:sp>
      <p:sp>
        <p:nvSpPr>
          <p:cNvPr id="1048702" name="Title 1048701"/>
          <p:cNvSpPr>
            <a:spLocks noGrp="1"/>
          </p:cNvSpPr>
          <p:nvPr>
            <p:ph type="ctrTitle"/>
          </p:nvPr>
        </p:nvSpPr>
        <p:spPr>
          <a:xfrm>
            <a:off x="965199" y="402378"/>
            <a:ext cx="3427874" cy="1155930"/>
          </a:xfrm>
        </p:spPr>
        <p:txBody>
          <a:bodyPr/>
          <a:lstStyle/>
          <a:p>
            <a:pPr algn="l"/>
            <a:r>
              <a:rPr lang="en-US"/>
              <a:t>Reference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Planning</a:t>
            </a:r>
            <a:br>
              <a:rPr lang="en-US" dirty="0"/>
            </a:br>
            <a:endParaRPr lang="en-US" dirty="0"/>
          </a:p>
        </p:txBody>
      </p:sp>
      <p:sp>
        <p:nvSpPr>
          <p:cNvPr id="1048589" name="Slide Number Placeholder 1048588"/>
          <p:cNvSpPr>
            <a:spLocks noGrp="1"/>
          </p:cNvSpPr>
          <p:nvPr>
            <p:ph type="sldNum" sz="quarter" idx="4"/>
          </p:nvPr>
        </p:nvSpPr>
        <p:spPr/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2</a:t>
            </a:fld>
            <a:endParaRPr lang="es-ES" altLang="en-US" sz="1400"/>
          </a:p>
        </p:txBody>
      </p:sp>
      <p:sp>
        <p:nvSpPr>
          <p:cNvPr id="1048590" name="TextBox 1048589"/>
          <p:cNvSpPr txBox="1"/>
          <p:nvPr/>
        </p:nvSpPr>
        <p:spPr>
          <a:xfrm>
            <a:off x="1058660" y="1683902"/>
            <a:ext cx="7728170" cy="440120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</a:rPr>
              <a:t>Muhammd</a:t>
            </a:r>
            <a:r>
              <a:rPr lang="en-US" sz="2800" dirty="0">
                <a:solidFill>
                  <a:srgbClr val="000000"/>
                </a:solidFill>
              </a:rPr>
              <a:t> Usman  (Roll No: BEUF18M025)
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    Teaching of Mathematics (EDU-511)
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          BS Education (Semester 5)
</a:t>
            </a:r>
          </a:p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Department </a:t>
            </a:r>
            <a:r>
              <a:rPr lang="en-US" sz="2800" dirty="0">
                <a:solidFill>
                  <a:srgbClr val="000000"/>
                </a:solidFill>
              </a:rPr>
              <a:t>of Education,
University of Sargodha,40100 Sargodha, Pakistan
</a:t>
            </a:r>
            <a:r>
              <a:rPr lang="en-US" sz="2800" dirty="0" smtClean="0">
                <a:solidFill>
                  <a:srgbClr val="000000"/>
                </a:solidFill>
              </a:rPr>
              <a:t>28 </a:t>
            </a:r>
            <a:r>
              <a:rPr lang="en-US" sz="2800" dirty="0">
                <a:solidFill>
                  <a:srgbClr val="000000"/>
                </a:solidFill>
              </a:rPr>
              <a:t>October,2020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n-US" altLang="en-US"/>
              <a:t>K-W-L Chart: Lesson Planning</a:t>
            </a:r>
            <a:endParaRPr lang="zh-CN" altLang="en-US"/>
          </a:p>
        </p:txBody>
      </p:sp>
      <p:graphicFrame>
        <p:nvGraphicFramePr>
          <p:cNvPr id="4194304" name="Table 4194303"/>
          <p:cNvGraphicFramePr>
            <a:graphicFrameLocks/>
          </p:cNvGraphicFramePr>
          <p:nvPr/>
        </p:nvGraphicFramePr>
        <p:xfrm>
          <a:off x="1066800" y="1752600"/>
          <a:ext cx="7470775" cy="4413250"/>
        </p:xfrm>
        <a:graphic>
          <a:graphicData uri="http://schemas.openxmlformats.org/drawingml/2006/table">
            <a:tbl>
              <a:tblPr/>
              <a:tblGrid>
                <a:gridCol w="2487612"/>
                <a:gridCol w="2746375"/>
                <a:gridCol w="2236787"/>
              </a:tblGrid>
              <a:tr h="954087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en-US" sz="2800" b="0">
                          <a:solidFill>
                            <a:schemeClr val="dk1"/>
                          </a:solidFill>
                        </a:rPr>
                        <a:t>What I Know</a:t>
                      </a:r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en-US" sz="2800" b="0">
                          <a:solidFill>
                            <a:schemeClr val="dk1"/>
                          </a:solidFill>
                        </a:rPr>
                        <a:t>What I Want to Know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r>
                        <a:rPr lang="en-US" altLang="en-US" sz="2800" b="0">
                          <a:solidFill>
                            <a:schemeClr val="dk1"/>
                          </a:solidFill>
                        </a:rPr>
                        <a:t>What I Learned</a:t>
                      </a:r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459162"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endParaRPr lang="en-US" altLang="en-US" sz="2800"/>
                    </a:p>
                  </a:txBody>
                  <a:tcPr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endParaRPr lang="en-US" altLang="en-US" sz="2800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eaLnBrk="1" latinLnBrk="1" hangingPunct="1">
                        <a:spcBef>
                          <a:spcPct val="20000"/>
                        </a:spcBef>
                      </a:pPr>
                      <a:endParaRPr lang="en-US" altLang="en-US" sz="2800"/>
                    </a:p>
                  </a:txBody>
                  <a:tcPr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597" name="TextBox 1048596"/>
          <p:cNvSpPr txBox="1"/>
          <p:nvPr/>
        </p:nvSpPr>
        <p:spPr>
          <a:xfrm>
            <a:off x="5364162" y="6237287"/>
            <a:ext cx="3240087" cy="2746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>
              <a:spcBef>
                <a:spcPct val="50000"/>
              </a:spcBef>
            </a:pPr>
            <a:r>
              <a:rPr lang="en-US" altLang="en-US" sz="1200">
                <a:hlinkClick r:id="rId3" action="ppaction://hlinkfile"/>
              </a:rPr>
              <a:t>See ppt harmon hall.Learning Portfolio</a:t>
            </a:r>
          </a:p>
        </p:txBody>
      </p:sp>
      <p:sp>
        <p:nvSpPr>
          <p:cNvPr id="1048598" name="TextBox 1048597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3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81912" cy="12477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n-US" altLang="en-US">
                <a:latin typeface="Arial" pitchFamily="-84" charset="0"/>
                <a:ea typeface="Times New Roman" pitchFamily="-84" charset="0"/>
              </a:rPr>
              <a:t>What is a Lesson Plan?</a:t>
            </a:r>
            <a:r>
              <a:rPr lang="en-US" altLang="en-US" b="1">
                <a:latin typeface="Arial" pitchFamily="-84" charset="0"/>
                <a:ea typeface="Times New Roman" pitchFamily="-84" charset="0"/>
              </a:rPr>
              <a:t> </a:t>
            </a:r>
          </a:p>
        </p:txBody>
      </p:sp>
      <p:sp>
        <p:nvSpPr>
          <p:cNvPr id="1048609" name="Text Placeholder 1048608"/>
          <p:cNvSpPr>
            <a:spLocks noGrp="1"/>
          </p:cNvSpPr>
          <p:nvPr>
            <p:ph type="body" sz="half" idx="1"/>
          </p:nvPr>
        </p:nvSpPr>
        <p:spPr>
          <a:xfrm>
            <a:off x="1066800" y="1484312"/>
            <a:ext cx="7250112" cy="15128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dk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dk1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lvl="0" algn="ctr" eaLnBrk="1" latinLnBrk="1" hangingPunct="1"/>
            <a:r>
              <a:rPr lang="es-ES" altLang="en-US"/>
              <a:t>A written guide for achieving the intended learning outcomes or aims.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331912" y="2420937"/>
            <a:ext cx="6850062" cy="3187700"/>
            <a:chOff x="1134" y="1273"/>
            <a:chExt cx="2880" cy="720"/>
          </a:xfrm>
        </p:grpSpPr>
        <p:sp>
          <p:nvSpPr>
            <p:cNvPr id="1048610" name="Rectangle 1048609"/>
            <p:cNvSpPr/>
            <p:nvPr/>
          </p:nvSpPr>
          <p:spPr>
            <a:xfrm>
              <a:off x="1134" y="1273"/>
              <a:ext cx="2880" cy="720"/>
            </a:xfrm>
            <a:prstGeom prst="rect">
              <a:avLst/>
            </a:prstGeom>
            <a:noFill/>
            <a:ln>
              <a:noFill/>
            </a:ln>
          </p:spPr>
        </p:sp>
        <p:cxnSp>
          <p:nvCxnSpPr>
            <p:cNvPr id="3145728" name="Elbow Connector 3145727"/>
            <p:cNvCxnSpPr>
              <a:cxnSpLocks/>
            </p:cNvCxnSpPr>
            <p:nvPr/>
          </p:nvCxnSpPr>
          <p:spPr>
            <a:xfrm rot="5400000" flipH="1">
              <a:off x="3006" y="1129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29" name="Straight Arrow Connector 3145728"/>
            <p:cNvCxnSpPr>
              <a:cxnSpLocks/>
            </p:cNvCxnSpPr>
            <p:nvPr/>
          </p:nvCxnSpPr>
          <p:spPr>
            <a:xfrm rot="16200000">
              <a:off x="2502" y="1633"/>
              <a:ext cx="144" cy="1"/>
            </a:xfrm>
            <a:prstGeom prst="straightConnector1">
              <a:avLst/>
            </a:prstGeom>
            <a:noFill/>
            <a:ln w="2857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30" name="Elbow Connector 3145729"/>
            <p:cNvCxnSpPr>
              <a:cxnSpLocks/>
            </p:cNvCxnSpPr>
            <p:nvPr/>
          </p:nvCxnSpPr>
          <p:spPr>
            <a:xfrm rot="16200000">
              <a:off x="1998" y="1129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sp>
          <p:nvSpPr>
            <p:cNvPr id="1048611" name="Rounded Rectangle 1048610"/>
            <p:cNvSpPr/>
            <p:nvPr/>
          </p:nvSpPr>
          <p:spPr>
            <a:xfrm>
              <a:off x="2142" y="1273"/>
              <a:ext cx="864" cy="288"/>
            </a:xfrm>
            <a:prstGeom prst="roundRect">
              <a:avLst/>
            </a:prstGeom>
            <a:solidFill>
              <a:schemeClr val="hlink"/>
            </a:solidFill>
            <a:ln w="9525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  <p:txBody>
            <a:bodyPr vert="horz" lIns="0" tIns="0" rIns="0" bIns="0" anchor="ctr"/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5pPr>
            </a:lstStyle>
            <a:p>
              <a:pPr lvl="0" algn="ctr" eaLnBrk="1" latinLnBrk="1" hangingPunct="1"/>
              <a:r>
                <a:rPr lang="es-ES" altLang="en-US" sz="3100" b="1">
                  <a:solidFill>
                    <a:schemeClr val="lt1"/>
                  </a:solidFill>
                </a:rPr>
                <a:t>What?</a:t>
              </a:r>
            </a:p>
            <a:p>
              <a:pPr lvl="0" algn="ctr" eaLnBrk="1" latinLnBrk="1" hangingPunct="1"/>
              <a:r>
                <a:rPr lang="es-ES" altLang="en-US" sz="1600" b="1">
                  <a:solidFill>
                    <a:schemeClr val="lt1"/>
                  </a:solidFill>
                </a:rPr>
                <a:t>Aims: main, subsidiary and personal</a:t>
              </a:r>
            </a:p>
          </p:txBody>
        </p:sp>
        <p:sp>
          <p:nvSpPr>
            <p:cNvPr id="1048612" name="Rounded Rectangle 1048611"/>
            <p:cNvSpPr/>
            <p:nvPr/>
          </p:nvSpPr>
          <p:spPr>
            <a:xfrm>
              <a:off x="1134" y="1705"/>
              <a:ext cx="864" cy="288"/>
            </a:xfrm>
            <a:prstGeom prst="roundRect">
              <a:avLst/>
            </a:prstGeom>
            <a:solidFill>
              <a:schemeClr val="hlink"/>
            </a:solidFill>
            <a:ln w="9525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  <p:txBody>
            <a:bodyPr vert="horz" wrap="none" lIns="0" tIns="0" rIns="0" bIns="0" anchor="ctr"/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5pPr>
            </a:lstStyle>
            <a:p>
              <a:pPr lvl="0" algn="ctr" eaLnBrk="1" latinLnBrk="1" hangingPunct="1"/>
              <a:r>
                <a:rPr lang="es-ES" altLang="en-US" sz="3100" b="1">
                  <a:solidFill>
                    <a:schemeClr val="lt1"/>
                  </a:solidFill>
                </a:rPr>
                <a:t>How?</a:t>
              </a:r>
            </a:p>
            <a:p>
              <a:pPr lvl="0" algn="ctr" eaLnBrk="1" latinLnBrk="1" hangingPunct="1"/>
              <a:r>
                <a:rPr lang="es-ES" altLang="en-US" sz="1600" b="1">
                  <a:solidFill>
                    <a:schemeClr val="lt1"/>
                  </a:solidFill>
                </a:rPr>
                <a:t>Equipment, materials</a:t>
              </a:r>
            </a:p>
            <a:p>
              <a:pPr lvl="0" algn="ctr" eaLnBrk="1" latinLnBrk="1" hangingPunct="1"/>
              <a:endParaRPr lang="es-ES" altLang="en-US" sz="1600" b="1">
                <a:solidFill>
                  <a:schemeClr val="lt1"/>
                </a:solidFill>
              </a:endParaRPr>
            </a:p>
          </p:txBody>
        </p:sp>
        <p:sp>
          <p:nvSpPr>
            <p:cNvPr id="1048613" name="Rounded Rectangle 1048612"/>
            <p:cNvSpPr/>
            <p:nvPr/>
          </p:nvSpPr>
          <p:spPr>
            <a:xfrm>
              <a:off x="2142" y="1705"/>
              <a:ext cx="864" cy="288"/>
            </a:xfrm>
            <a:prstGeom prst="roundRect">
              <a:avLst/>
            </a:prstGeom>
            <a:solidFill>
              <a:schemeClr val="hlink"/>
            </a:solidFill>
            <a:ln w="9525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  <p:txBody>
            <a:bodyPr vert="horz" wrap="none" lIns="0" tIns="0" rIns="0" bIns="0" anchor="ctr"/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5pPr>
            </a:lstStyle>
            <a:p>
              <a:pPr lvl="0" algn="ctr" eaLnBrk="1" latinLnBrk="1" hangingPunct="1"/>
              <a:r>
                <a:rPr lang="es-ES" altLang="en-US" sz="3100" b="1">
                  <a:solidFill>
                    <a:schemeClr val="lt1"/>
                  </a:solidFill>
                </a:rPr>
                <a:t>How?</a:t>
              </a:r>
            </a:p>
            <a:p>
              <a:pPr lvl="0" algn="ctr" eaLnBrk="1" latinLnBrk="1" hangingPunct="1"/>
              <a:r>
                <a:rPr lang="es-ES" altLang="en-US" sz="1600" b="1">
                  <a:solidFill>
                    <a:schemeClr val="lt1"/>
                  </a:solidFill>
                </a:rPr>
                <a:t>Methods of presentation</a:t>
              </a:r>
            </a:p>
          </p:txBody>
        </p:sp>
        <p:sp>
          <p:nvSpPr>
            <p:cNvPr id="1048614" name="Rounded Rectangle 1048613"/>
            <p:cNvSpPr/>
            <p:nvPr/>
          </p:nvSpPr>
          <p:spPr>
            <a:xfrm>
              <a:off x="3150" y="1705"/>
              <a:ext cx="864" cy="288"/>
            </a:xfrm>
            <a:prstGeom prst="roundRect">
              <a:avLst/>
            </a:prstGeom>
            <a:solidFill>
              <a:schemeClr val="hlink"/>
            </a:solidFill>
            <a:ln w="9525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  <p:txBody>
            <a:bodyPr vert="horz" lIns="0" tIns="0" rIns="0" bIns="0" anchor="ctr"/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2400" b="0" i="0" u="none" baseline="0">
                  <a:solidFill>
                    <a:schemeClr val="dk1"/>
                  </a:solidFill>
                  <a:latin typeface="Times New Roman" pitchFamily="-84" charset="0"/>
                  <a:ea typeface="ＭＳ Ｐゴシック" pitchFamily="-84" charset="-128"/>
                  <a:sym typeface="Times New Roman" pitchFamily="-84" charset="0"/>
                </a:defRPr>
              </a:lvl5pPr>
            </a:lstStyle>
            <a:p>
              <a:pPr lvl="0" algn="ctr" eaLnBrk="1" latinLnBrk="1" hangingPunct="1"/>
              <a:r>
                <a:rPr lang="es-ES" altLang="en-US" sz="3100" b="1">
                  <a:solidFill>
                    <a:schemeClr val="lt1"/>
                  </a:solidFill>
                </a:rPr>
                <a:t>Why?</a:t>
              </a:r>
            </a:p>
            <a:p>
              <a:pPr lvl="0" algn="ctr" eaLnBrk="1" latinLnBrk="1" hangingPunct="1"/>
              <a:r>
                <a:rPr lang="es-ES" altLang="en-US" sz="1600" b="1">
                  <a:solidFill>
                    <a:schemeClr val="lt1"/>
                  </a:solidFill>
                </a:rPr>
                <a:t>Discuss 3 important reasons for lesson plans</a:t>
              </a:r>
            </a:p>
          </p:txBody>
        </p:sp>
      </p:grpSp>
      <p:sp>
        <p:nvSpPr>
          <p:cNvPr id="1048615" name="TextBox 1048614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4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2" grpId="0" b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048618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s-ES" altLang="en-US" sz="4000"/>
              <a:t>Why should I plan unit or class lessons if I have a yearly plan?</a:t>
            </a:r>
          </a:p>
        </p:txBody>
      </p:sp>
      <p:sp>
        <p:nvSpPr>
          <p:cNvPr id="1048620" name="Text Placeholder 1048619"/>
          <p:cNvSpPr>
            <a:spLocks noGrp="1"/>
          </p:cNvSpPr>
          <p:nvPr>
            <p:ph type="body" idx="1"/>
          </p:nvPr>
        </p:nvSpPr>
        <p:spPr>
          <a:xfrm>
            <a:off x="1066800" y="1557337"/>
            <a:ext cx="8077200" cy="47720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r>
              <a:rPr lang="es-ES" altLang="en-US" b="1">
                <a:solidFill>
                  <a:schemeClr val="accent2"/>
                </a:solidFill>
              </a:rPr>
              <a:t>Align</a:t>
            </a:r>
            <a:r>
              <a:rPr lang="es-ES" altLang="en-US">
                <a:solidFill>
                  <a:schemeClr val="accent2"/>
                </a:solidFill>
              </a:rPr>
              <a:t> your teaching aims with assessments</a:t>
            </a:r>
          </a:p>
          <a:p>
            <a:pPr lvl="0" eaLnBrk="1" latinLnBrk="1" hangingPunct="1"/>
            <a:r>
              <a:rPr lang="es-ES" altLang="en-US">
                <a:solidFill>
                  <a:schemeClr val="hlink"/>
                </a:solidFill>
              </a:rPr>
              <a:t>Prevent teaching from becoming haphazard.</a:t>
            </a:r>
          </a:p>
          <a:p>
            <a:pPr lvl="0" eaLnBrk="1" latinLnBrk="1" hangingPunct="1"/>
            <a:r>
              <a:rPr lang="es-ES" altLang="en-US">
                <a:solidFill>
                  <a:srgbClr val="FF0000"/>
                </a:solidFill>
              </a:rPr>
              <a:t>Anticipate language problems.</a:t>
            </a:r>
          </a:p>
          <a:p>
            <a:pPr lvl="0" eaLnBrk="1" latinLnBrk="1" hangingPunct="1"/>
            <a:r>
              <a:rPr lang="es-ES" altLang="en-US">
                <a:solidFill>
                  <a:srgbClr val="F82ED2"/>
                </a:solidFill>
              </a:rPr>
              <a:t>Include details and reminders</a:t>
            </a:r>
          </a:p>
          <a:p>
            <a:pPr lvl="0" eaLnBrk="1" latinLnBrk="1" hangingPunct="1"/>
            <a:r>
              <a:rPr lang="es-ES" altLang="en-US">
                <a:solidFill>
                  <a:srgbClr val="F82ED2"/>
                </a:solidFill>
              </a:rPr>
              <a:t>Aids and supporting material.</a:t>
            </a:r>
          </a:p>
          <a:p>
            <a:pPr lvl="0" eaLnBrk="1" latinLnBrk="1" hangingPunct="1"/>
            <a:r>
              <a:rPr lang="es-ES" altLang="en-US">
                <a:solidFill>
                  <a:srgbClr val="59CD64"/>
                </a:solidFill>
              </a:rPr>
              <a:t>To show:</a:t>
            </a:r>
          </a:p>
          <a:p>
            <a:pPr lvl="1" eaLnBrk="1" latinLnBrk="1" hangingPunct="1"/>
            <a:r>
              <a:rPr lang="es-ES" altLang="en-US" sz="2000"/>
              <a:t>Where are your students going?   		(Aims)</a:t>
            </a:r>
          </a:p>
          <a:p>
            <a:pPr lvl="1" eaLnBrk="1" latinLnBrk="1" hangingPunct="1"/>
            <a:r>
              <a:rPr lang="es-ES" altLang="en-US" sz="2000"/>
              <a:t>How are they going to get there?		(Dynamic Instruction)</a:t>
            </a:r>
          </a:p>
          <a:p>
            <a:pPr lvl="1" eaLnBrk="1" latinLnBrk="1" hangingPunct="1"/>
            <a:r>
              <a:rPr lang="es-ES" altLang="en-US" sz="2000"/>
              <a:t>How will you know when they've arrived? 	(Assessment)</a:t>
            </a:r>
          </a:p>
        </p:txBody>
      </p:sp>
      <p:sp>
        <p:nvSpPr>
          <p:cNvPr id="1048621" name="TextBox 1048620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5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4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48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323850" y="381000"/>
            <a:ext cx="882015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n-US" altLang="en-US" sz="3600"/>
              <a:t>Components to consider in a lesson plan</a:t>
            </a:r>
            <a:r>
              <a:t/>
            </a:r>
            <a:br/>
            <a:r>
              <a:rPr lang="en-US" altLang="en-US" sz="2400"/>
              <a:t>Discuss what you think they are…</a:t>
            </a:r>
          </a:p>
        </p:txBody>
      </p:sp>
      <p:sp>
        <p:nvSpPr>
          <p:cNvPr id="1048626" name="Text Placeholder 1048625"/>
          <p:cNvSpPr>
            <a:spLocks noGrp="1"/>
          </p:cNvSpPr>
          <p:nvPr>
            <p:ph type="body" idx="1"/>
          </p:nvPr>
        </p:nvSpPr>
        <p:spPr>
          <a:xfrm>
            <a:off x="900112" y="1557337"/>
            <a:ext cx="7620000" cy="53006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Pace</a:t>
            </a:r>
          </a:p>
          <a:p>
            <a:pPr lvl="1" eaLnBrk="1" latinLnBrk="1" hangingPunct="1">
              <a:lnSpc>
                <a:spcPct val="80000"/>
              </a:lnSpc>
            </a:pPr>
            <a:r>
              <a:rPr lang="en-US" altLang="en-US" sz="2400"/>
              <a:t>Quick moving, or slow for reflection</a:t>
            </a:r>
          </a:p>
          <a:p>
            <a:pPr lvl="0" eaLnBrk="1" latin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Interaction patterns</a:t>
            </a:r>
          </a:p>
          <a:p>
            <a:pPr lvl="1" eaLnBrk="1" latinLnBrk="1" hangingPunct="1">
              <a:lnSpc>
                <a:spcPct val="80000"/>
              </a:lnSpc>
            </a:pPr>
            <a:r>
              <a:rPr lang="en-US" altLang="en-US" sz="2400"/>
              <a:t>Individual, pairs, small groups, whole group</a:t>
            </a:r>
          </a:p>
          <a:p>
            <a:pPr lvl="0" eaLnBrk="1" latin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Level of difficulty</a:t>
            </a:r>
          </a:p>
          <a:p>
            <a:pPr lvl="1" eaLnBrk="1" latinLnBrk="1" hangingPunct="1">
              <a:lnSpc>
                <a:spcPct val="80000"/>
              </a:lnSpc>
            </a:pPr>
            <a:r>
              <a:rPr lang="en-US" altLang="en-US" sz="2400"/>
              <a:t>From non-demanding to highly challenging, in 1 class for differentiating your classes: what will you expect from your different students, from the lower level to the higher achievers under the same objectives?</a:t>
            </a:r>
          </a:p>
          <a:p>
            <a:pPr lvl="0" eaLnBrk="1" latin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Content</a:t>
            </a:r>
          </a:p>
          <a:p>
            <a:pPr lvl="1" eaLnBrk="1" latinLnBrk="1" hangingPunct="1">
              <a:lnSpc>
                <a:spcPct val="80000"/>
              </a:lnSpc>
            </a:pPr>
            <a:r>
              <a:rPr lang="en-US" altLang="en-US" sz="2400"/>
              <a:t>Cross curricular, relate to real life, authentic</a:t>
            </a:r>
          </a:p>
          <a:p>
            <a:pPr lvl="0" eaLnBrk="1" latin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Skills and how to cover them</a:t>
            </a:r>
          </a:p>
          <a:p>
            <a:pPr lvl="1" eaLnBrk="1" latinLnBrk="1" hangingPunct="1">
              <a:lnSpc>
                <a:spcPct val="80000"/>
              </a:lnSpc>
            </a:pPr>
            <a:r>
              <a:rPr lang="en-US" altLang="en-US" sz="2400"/>
              <a:t>Which skills, which tasks reflect which skills, what is your objective???????</a:t>
            </a:r>
          </a:p>
        </p:txBody>
      </p:sp>
      <p:sp>
        <p:nvSpPr>
          <p:cNvPr id="1048627" name="TextBox 1048626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6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48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48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048637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s-ES_tradnl" altLang="en-US"/>
              <a:t>Parts of a lesson plan</a:t>
            </a:r>
          </a:p>
        </p:txBody>
      </p:sp>
      <p:sp>
        <p:nvSpPr>
          <p:cNvPr id="1048639" name="Text Placeholder 1048638"/>
          <p:cNvSpPr>
            <a:spLocks noGrp="1"/>
          </p:cNvSpPr>
          <p:nvPr>
            <p:ph type="body" idx="1"/>
          </p:nvPr>
        </p:nvSpPr>
        <p:spPr>
          <a:xfrm>
            <a:off x="1066800" y="1557337"/>
            <a:ext cx="7620000" cy="36718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marL="609600" lvl="0" indent="-609600" eaLnBrk="1" latinLnBrk="1" hangingPunct="1">
              <a:buFontTx/>
              <a:buNone/>
            </a:pPr>
            <a:r>
              <a:rPr lang="zh-CN" altLang="en-US">
                <a:ea typeface="Arial" pitchFamily="-84" charset="0"/>
              </a:rPr>
              <a:t>Almost all lesson plans contain</a:t>
            </a:r>
            <a:r>
              <a:rPr lang="es-ES_tradnl" altLang="en-US">
                <a:ea typeface="Arial" pitchFamily="-84" charset="0"/>
              </a:rPr>
              <a:t>;</a:t>
            </a:r>
          </a:p>
          <a:p>
            <a:pPr marL="1371600" lvl="2" indent="-548640" eaLnBrk="1" latinLnBrk="1" hangingPunct="1">
              <a:buFontTx/>
              <a:buAutoNum type="alphaLcParenR"/>
            </a:pPr>
            <a:r>
              <a:rPr lang="zh-CN" altLang="en-US" sz="2800">
                <a:ea typeface="Arial" pitchFamily="-84" charset="0"/>
              </a:rPr>
              <a:t>student learning aims</a:t>
            </a:r>
            <a:r>
              <a:rPr lang="es-ES_tradnl" altLang="en-US" sz="2800">
                <a:ea typeface="Arial" pitchFamily="-84" charset="0"/>
              </a:rPr>
              <a:t>; </a:t>
            </a:r>
          </a:p>
          <a:p>
            <a:pPr marL="1371600" lvl="2" indent="-548640" eaLnBrk="1" latinLnBrk="1" hangingPunct="1">
              <a:buFontTx/>
              <a:buAutoNum type="alphaLcParenR"/>
            </a:pPr>
            <a:r>
              <a:rPr lang="zh-CN" altLang="en-US" sz="2800">
                <a:ea typeface="Arial" pitchFamily="-84" charset="0"/>
              </a:rPr>
              <a:t>instructional procedures</a:t>
            </a:r>
            <a:r>
              <a:rPr lang="es-ES_tradnl" altLang="en-US" sz="2800">
                <a:ea typeface="Arial" pitchFamily="-84" charset="0"/>
              </a:rPr>
              <a:t>;</a:t>
            </a:r>
          </a:p>
          <a:p>
            <a:pPr marL="1371600" lvl="2" indent="-548640" eaLnBrk="1" latinLnBrk="1" hangingPunct="1">
              <a:buFontTx/>
              <a:buAutoNum type="alphaLcParenR"/>
            </a:pPr>
            <a:r>
              <a:rPr lang="zh-CN" altLang="en-US" sz="2800">
                <a:ea typeface="Arial" pitchFamily="-84" charset="0"/>
              </a:rPr>
              <a:t>the required materials</a:t>
            </a:r>
            <a:r>
              <a:rPr lang="es-ES_tradnl" altLang="en-US" sz="2800">
                <a:ea typeface="Arial" pitchFamily="-84" charset="0"/>
              </a:rPr>
              <a:t>;</a:t>
            </a:r>
          </a:p>
          <a:p>
            <a:pPr marL="1371600" lvl="2" indent="-548640" eaLnBrk="1" latinLnBrk="1" hangingPunct="1">
              <a:buFontTx/>
              <a:buAutoNum type="alphaLcParenR"/>
            </a:pPr>
            <a:r>
              <a:rPr lang="zh-CN" altLang="en-US" sz="2800">
                <a:ea typeface="Arial" pitchFamily="-84" charset="0"/>
              </a:rPr>
              <a:t>some written description of how the students will be evaluated;</a:t>
            </a:r>
          </a:p>
          <a:p>
            <a:pPr marL="1371600" lvl="2" indent="-548640" eaLnBrk="1" latinLnBrk="1" hangingPunct="1">
              <a:buFontTx/>
              <a:buAutoNum type="alphaLcParenR"/>
            </a:pPr>
            <a:r>
              <a:rPr lang="es-ES_tradnl" altLang="en-US" sz="2800">
                <a:ea typeface="Arial" pitchFamily="-84" charset="0"/>
              </a:rPr>
              <a:t>and the time each activity will take.</a:t>
            </a:r>
          </a:p>
        </p:txBody>
      </p:sp>
      <p:sp>
        <p:nvSpPr>
          <p:cNvPr id="1048640" name="TextBox 1048639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7</a:t>
            </a:fld>
            <a:endParaRPr lang="es-ES" altLang="en-US" sz="1400"/>
          </a:p>
        </p:txBody>
      </p:sp>
      <p:sp>
        <p:nvSpPr>
          <p:cNvPr id="1048641" name="TextBox 1048640"/>
          <p:cNvSpPr txBox="1"/>
          <p:nvPr/>
        </p:nvSpPr>
        <p:spPr>
          <a:xfrm>
            <a:off x="1547812" y="5661025"/>
            <a:ext cx="6408737" cy="6461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r>
              <a:rPr lang="en-US" altLang="en-US" sz="1800"/>
              <a:t>Look at your anthology for the lesson components exercise. Which components are more important for you?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048644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n-US" altLang="en-US"/>
              <a:t>Anatomy of a Daily Lesson Plan</a:t>
            </a:r>
          </a:p>
        </p:txBody>
      </p:sp>
      <p:sp>
        <p:nvSpPr>
          <p:cNvPr id="1048646" name="Text Placeholder 1048645"/>
          <p:cNvSpPr>
            <a:spLocks noGrp="1"/>
          </p:cNvSpPr>
          <p:nvPr>
            <p:ph type="body" idx="1"/>
          </p:nvPr>
        </p:nvSpPr>
        <p:spPr>
          <a:xfrm>
            <a:off x="75565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r>
              <a:rPr lang="en-US" altLang="en-US" sz="2800"/>
              <a:t>Materials</a:t>
            </a:r>
          </a:p>
          <a:p>
            <a:pPr lvl="0" eaLnBrk="1" latinLnBrk="1" hangingPunct="1"/>
            <a:r>
              <a:rPr lang="en-US" altLang="en-US" sz="2800"/>
              <a:t>Lesson description: </a:t>
            </a:r>
          </a:p>
          <a:p>
            <a:pPr lvl="0" eaLnBrk="1" latinLnBrk="1" hangingPunct="1">
              <a:buFontTx/>
              <a:buNone/>
            </a:pPr>
            <a:r>
              <a:rPr lang="en-US" altLang="en-US" sz="2800"/>
              <a:t>    interaction patterns</a:t>
            </a:r>
          </a:p>
          <a:p>
            <a:pPr lvl="0" eaLnBrk="1" latinLnBrk="1" hangingPunct="1"/>
            <a:r>
              <a:rPr lang="en-US" altLang="en-US" sz="2800"/>
              <a:t>Warm up </a:t>
            </a:r>
            <a:r>
              <a:rPr lang="en-US" altLang="en-US" sz="2000"/>
              <a:t>(interaction pattern)</a:t>
            </a:r>
          </a:p>
          <a:p>
            <a:pPr lvl="0" eaLnBrk="1" latinLnBrk="1" hangingPunct="1"/>
            <a:r>
              <a:rPr lang="en-US" altLang="en-US" sz="2800"/>
              <a:t>Pretask  </a:t>
            </a:r>
            <a:r>
              <a:rPr lang="en-US" altLang="en-US" sz="2000"/>
              <a:t>(interaction pattern)</a:t>
            </a:r>
          </a:p>
          <a:p>
            <a:pPr lvl="0" eaLnBrk="1" latinLnBrk="1" hangingPunct="1"/>
            <a:r>
              <a:rPr lang="en-US" altLang="en-US" sz="2800"/>
              <a:t>Task cycle </a:t>
            </a:r>
            <a:r>
              <a:rPr lang="en-US" altLang="en-US" sz="2000"/>
              <a:t>(interaction pattern)</a:t>
            </a:r>
          </a:p>
          <a:p>
            <a:pPr lvl="0" eaLnBrk="1" latinLnBrk="1" hangingPunct="1"/>
            <a:r>
              <a:rPr lang="en-US" altLang="en-US" sz="2800"/>
              <a:t>Wrap up </a:t>
            </a:r>
          </a:p>
          <a:p>
            <a:pPr lvl="0" eaLnBrk="1" latinLnBrk="1" hangingPunct="1"/>
            <a:r>
              <a:rPr lang="en-US" altLang="en-US" sz="2800"/>
              <a:t>Homework</a:t>
            </a:r>
          </a:p>
        </p:txBody>
      </p:sp>
      <p:pic>
        <p:nvPicPr>
          <p:cNvPr id="2097154" name="Picture 2097153" descr="MPj04019580000[1]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87900" y="2276475"/>
            <a:ext cx="3751262" cy="250031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47" name="TextBox 1048646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8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</a:lstStyle>
          <a:p>
            <a:pPr lvl="0" eaLnBrk="1" latinLnBrk="1" hangingPunct="1"/>
            <a:r>
              <a:rPr lang="es-ES" altLang="en-US"/>
              <a:t>Materials</a:t>
            </a:r>
          </a:p>
        </p:txBody>
      </p:sp>
      <p:sp>
        <p:nvSpPr>
          <p:cNvPr id="1048652" name="Text Placeholder 1048651"/>
          <p:cNvSpPr>
            <a:spLocks noGrp="1"/>
          </p:cNvSpPr>
          <p:nvPr>
            <p:ph type="body" idx="1"/>
          </p:nvPr>
        </p:nvSpPr>
        <p:spPr>
          <a:xfrm>
            <a:off x="1066800" y="2133600"/>
            <a:ext cx="7620000" cy="45354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32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eaLnBrk="1" latinLnBrk="1" hangingPunct="1"/>
            <a:r>
              <a:rPr lang="es-ES" altLang="en-US" sz="2800"/>
              <a:t>What will we need? </a:t>
            </a:r>
            <a:r>
              <a:t/>
            </a:r>
            <a:br/>
            <a:r>
              <a:rPr lang="es-ES" altLang="en-US" sz="2800"/>
              <a:t>	</a:t>
            </a:r>
            <a:r>
              <a:rPr lang="es-ES" altLang="en-US" sz="2400"/>
              <a:t>preparation time, resources</a:t>
            </a:r>
          </a:p>
          <a:p>
            <a:pPr lvl="0" eaLnBrk="1" latinLnBrk="1" hangingPunct="1"/>
            <a:r>
              <a:rPr lang="es-ES" altLang="en-US" sz="2800"/>
              <a:t>What teaching aids (materials, books, equipment, and resources) will I need to have ready?</a:t>
            </a:r>
          </a:p>
          <a:p>
            <a:pPr lvl="0" eaLnBrk="1" latinLnBrk="1" hangingPunct="1"/>
            <a:r>
              <a:rPr lang="es-ES" altLang="en-US" sz="2800"/>
              <a:t>What needs to be prepared in advance?</a:t>
            </a:r>
          </a:p>
          <a:p>
            <a:pPr lvl="0" eaLnBrk="1" latinLnBrk="1" hangingPunct="1"/>
            <a:r>
              <a:rPr lang="es-ES" altLang="en-US" sz="2800" b="1"/>
              <a:t>Focus on what </a:t>
            </a:r>
            <a:r>
              <a:rPr lang="es-ES" altLang="en-US" sz="3600" b="1">
                <a:solidFill>
                  <a:srgbClr val="FF0000"/>
                </a:solidFill>
              </a:rPr>
              <a:t>students</a:t>
            </a:r>
            <a:r>
              <a:rPr lang="es-ES" altLang="en-US" sz="2800" b="1"/>
              <a:t> will do during the lesson, not the teacher.</a:t>
            </a:r>
          </a:p>
          <a:p>
            <a:pPr lvl="0" eaLnBrk="1" latinLnBrk="1" hangingPunct="1">
              <a:buFontTx/>
              <a:buNone/>
            </a:pPr>
            <a:endParaRPr lang="es-ES" altLang="en-US" sz="2800" b="1"/>
          </a:p>
        </p:txBody>
      </p:sp>
      <p:pic>
        <p:nvPicPr>
          <p:cNvPr id="2097155" name="Picture 2097154" descr="MCj02319980000[1]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156325" y="404812"/>
            <a:ext cx="2386012" cy="26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6" name="Picture 2097155" descr="MCj03381500000[1]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58887" y="620712"/>
            <a:ext cx="1851025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53" name="TextBox 1048652"/>
          <p:cNvSpPr txBox="1"/>
          <p:nvPr/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chemeClr val="dk1"/>
                </a:solidFill>
                <a:latin typeface="Times New Roman" pitchFamily="-84" charset="0"/>
                <a:ea typeface="ＭＳ Ｐゴシック" pitchFamily="-84" charset="-128"/>
                <a:sym typeface="Times New Roman" pitchFamily="-8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ES" altLang="en-US" sz="1400"/>
              <a:pPr lvl="0" algn="r" eaLnBrk="1" latinLnBrk="1" hangingPunct="1"/>
              <a:t>9</a:t>
            </a:fld>
            <a:endParaRPr lang="es-ES" altLang="en-US" sz="140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EFDE3"/>
      </a:lt1>
      <a:dk2>
        <a:srgbClr val="CBBD83"/>
      </a:dk2>
      <a:lt2>
        <a:srgbClr val="221304"/>
      </a:lt2>
      <a:accent1>
        <a:srgbClr val="A1BD69"/>
      </a:accent1>
      <a:accent2>
        <a:srgbClr val="3694B6"/>
      </a:accent2>
      <a:accent3>
        <a:srgbClr val="FFFEEE"/>
      </a:accent3>
      <a:accent4>
        <a:srgbClr val="000000"/>
      </a:accent4>
      <a:accent5>
        <a:srgbClr val="CDDAB9"/>
      </a:accent5>
      <a:accent6>
        <a:srgbClr val="3084A3"/>
      </a:accent6>
      <a:hlink>
        <a:srgbClr val="660066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EFDE3"/>
        </a:lt1>
        <a:dk2>
          <a:srgbClr val="CBBD83"/>
        </a:dk2>
        <a:lt2>
          <a:srgbClr val="221304"/>
        </a:lt2>
        <a:accent1>
          <a:srgbClr val="A1BD69"/>
        </a:accent1>
        <a:accent2>
          <a:srgbClr val="3694B6"/>
        </a:accent2>
        <a:accent3>
          <a:srgbClr val="FFFEEE"/>
        </a:accent3>
        <a:accent4>
          <a:srgbClr val="000000"/>
        </a:accent4>
        <a:accent5>
          <a:srgbClr val="CDDAB9"/>
        </a:accent5>
        <a:accent6>
          <a:srgbClr val="3084A3"/>
        </a:accent6>
        <a:hlink>
          <a:srgbClr val="660066"/>
        </a:hlink>
        <a:folHlink>
          <a:srgbClr val="666699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CBBD83"/>
        </a:dk2>
        <a:lt2>
          <a:srgbClr val="221304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AB9"/>
        </a:accent5>
        <a:accent6>
          <a:srgbClr val="3084A3"/>
        </a:accent6>
        <a:hlink>
          <a:srgbClr val="660066"/>
        </a:hlink>
        <a:folHlink>
          <a:srgbClr val="666699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DDDDDD"/>
        </a:dk2>
        <a:lt2>
          <a:srgbClr val="000000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777777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711</Words>
  <Application>Microsoft Office PowerPoint</Application>
  <PresentationFormat>On-screen Show (4:3)</PresentationFormat>
  <Paragraphs>142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Times New Roman</vt:lpstr>
      <vt:lpstr>Office 主题</vt:lpstr>
      <vt:lpstr>Office Theme</vt:lpstr>
      <vt:lpstr>Lesson Planning  BS Education-V Teaching Mathematics (EDU-511)</vt:lpstr>
      <vt:lpstr>Lesson Planning </vt:lpstr>
      <vt:lpstr>K-W-L Chart: Lesson Planning</vt:lpstr>
      <vt:lpstr>What is a Lesson Plan? </vt:lpstr>
      <vt:lpstr>Why should I plan unit or class lessons if I have a yearly plan?</vt:lpstr>
      <vt:lpstr>Components to consider in a lesson plan Discuss what you think they are…</vt:lpstr>
      <vt:lpstr>Parts of a lesson plan</vt:lpstr>
      <vt:lpstr>Anatomy of a Daily Lesson Plan</vt:lpstr>
      <vt:lpstr>Materials</vt:lpstr>
      <vt:lpstr>Warm Up</vt:lpstr>
      <vt:lpstr>Task Cycle</vt:lpstr>
      <vt:lpstr>Wrap up: Closure</vt:lpstr>
      <vt:lpstr>Assessment/ Evaluation</vt:lpstr>
      <vt:lpstr>Homework Units 19, 20, 21</vt:lpstr>
      <vt:lpstr>MCQS</vt:lpstr>
      <vt:lpstr>PowerPoint Presentation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 </dc:title>
  <dc:creator>jcardona</dc:creator>
  <cp:lastModifiedBy>ABC</cp:lastModifiedBy>
  <cp:revision>3</cp:revision>
  <dcterms:created xsi:type="dcterms:W3CDTF">2005-06-27T08:38:38Z</dcterms:created>
  <dcterms:modified xsi:type="dcterms:W3CDTF">2020-12-11T17:50:16Z</dcterms:modified>
</cp:coreProperties>
</file>