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57" r:id="rId4"/>
    <p:sldId id="258" r:id="rId5"/>
    <p:sldId id="259" r:id="rId6"/>
    <p:sldId id="292" r:id="rId7"/>
    <p:sldId id="260" r:id="rId8"/>
    <p:sldId id="262" r:id="rId9"/>
    <p:sldId id="268" r:id="rId10"/>
    <p:sldId id="263" r:id="rId11"/>
    <p:sldId id="264" r:id="rId12"/>
    <p:sldId id="266" r:id="rId13"/>
    <p:sldId id="265" r:id="rId14"/>
    <p:sldId id="295" r:id="rId15"/>
    <p:sldId id="267" r:id="rId16"/>
    <p:sldId id="269" r:id="rId17"/>
    <p:sldId id="273" r:id="rId18"/>
    <p:sldId id="275" r:id="rId19"/>
    <p:sldId id="276" r:id="rId20"/>
    <p:sldId id="286" r:id="rId21"/>
    <p:sldId id="287" r:id="rId22"/>
    <p:sldId id="288" r:id="rId23"/>
    <p:sldId id="289" r:id="rId24"/>
    <p:sldId id="291" r:id="rId25"/>
    <p:sldId id="290" r:id="rId26"/>
    <p:sldId id="278" r:id="rId27"/>
    <p:sldId id="281" r:id="rId28"/>
    <p:sldId id="277" r:id="rId29"/>
    <p:sldId id="283" r:id="rId30"/>
    <p:sldId id="282" r:id="rId31"/>
    <p:sldId id="294" r:id="rId32"/>
    <p:sldId id="284"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B331FF-FFFB-466B-BD42-732A767EC2EB}"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2A8E6-F79F-4475-84BD-D162110BA061}" type="slidenum">
              <a:rPr lang="en-US" smtClean="0"/>
              <a:t>‹#›</a:t>
            </a:fld>
            <a:endParaRPr lang="en-US"/>
          </a:p>
        </p:txBody>
      </p:sp>
    </p:spTree>
    <p:extLst>
      <p:ext uri="{BB962C8B-B14F-4D97-AF65-F5344CB8AC3E}">
        <p14:creationId xmlns:p14="http://schemas.microsoft.com/office/powerpoint/2010/main" val="2332423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331FF-FFFB-466B-BD42-732A767EC2EB}"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2A8E6-F79F-4475-84BD-D162110BA061}" type="slidenum">
              <a:rPr lang="en-US" smtClean="0"/>
              <a:t>‹#›</a:t>
            </a:fld>
            <a:endParaRPr lang="en-US"/>
          </a:p>
        </p:txBody>
      </p:sp>
    </p:spTree>
    <p:extLst>
      <p:ext uri="{BB962C8B-B14F-4D97-AF65-F5344CB8AC3E}">
        <p14:creationId xmlns:p14="http://schemas.microsoft.com/office/powerpoint/2010/main" val="280025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331FF-FFFB-466B-BD42-732A767EC2EB}"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2A8E6-F79F-4475-84BD-D162110BA061}" type="slidenum">
              <a:rPr lang="en-US" smtClean="0"/>
              <a:t>‹#›</a:t>
            </a:fld>
            <a:endParaRPr lang="en-US"/>
          </a:p>
        </p:txBody>
      </p:sp>
    </p:spTree>
    <p:extLst>
      <p:ext uri="{BB962C8B-B14F-4D97-AF65-F5344CB8AC3E}">
        <p14:creationId xmlns:p14="http://schemas.microsoft.com/office/powerpoint/2010/main" val="179926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331FF-FFFB-466B-BD42-732A767EC2EB}"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2A8E6-F79F-4475-84BD-D162110BA061}" type="slidenum">
              <a:rPr lang="en-US" smtClean="0"/>
              <a:t>‹#›</a:t>
            </a:fld>
            <a:endParaRPr lang="en-US"/>
          </a:p>
        </p:txBody>
      </p:sp>
    </p:spTree>
    <p:extLst>
      <p:ext uri="{BB962C8B-B14F-4D97-AF65-F5344CB8AC3E}">
        <p14:creationId xmlns:p14="http://schemas.microsoft.com/office/powerpoint/2010/main" val="250345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B331FF-FFFB-466B-BD42-732A767EC2EB}"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2A8E6-F79F-4475-84BD-D162110BA061}" type="slidenum">
              <a:rPr lang="en-US" smtClean="0"/>
              <a:t>‹#›</a:t>
            </a:fld>
            <a:endParaRPr lang="en-US"/>
          </a:p>
        </p:txBody>
      </p:sp>
    </p:spTree>
    <p:extLst>
      <p:ext uri="{BB962C8B-B14F-4D97-AF65-F5344CB8AC3E}">
        <p14:creationId xmlns:p14="http://schemas.microsoft.com/office/powerpoint/2010/main" val="129916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B331FF-FFFB-466B-BD42-732A767EC2EB}"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2A8E6-F79F-4475-84BD-D162110BA061}" type="slidenum">
              <a:rPr lang="en-US" smtClean="0"/>
              <a:t>‹#›</a:t>
            </a:fld>
            <a:endParaRPr lang="en-US"/>
          </a:p>
        </p:txBody>
      </p:sp>
    </p:spTree>
    <p:extLst>
      <p:ext uri="{BB962C8B-B14F-4D97-AF65-F5344CB8AC3E}">
        <p14:creationId xmlns:p14="http://schemas.microsoft.com/office/powerpoint/2010/main" val="326063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B331FF-FFFB-466B-BD42-732A767EC2EB}" type="datetimeFigureOut">
              <a:rPr lang="en-US" smtClean="0"/>
              <a:t>4/20/2017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2A8E6-F79F-4475-84BD-D162110BA061}" type="slidenum">
              <a:rPr lang="en-US" smtClean="0"/>
              <a:t>‹#›</a:t>
            </a:fld>
            <a:endParaRPr lang="en-US"/>
          </a:p>
        </p:txBody>
      </p:sp>
    </p:spTree>
    <p:extLst>
      <p:ext uri="{BB962C8B-B14F-4D97-AF65-F5344CB8AC3E}">
        <p14:creationId xmlns:p14="http://schemas.microsoft.com/office/powerpoint/2010/main" val="258621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B331FF-FFFB-466B-BD42-732A767EC2EB}" type="datetimeFigureOut">
              <a:rPr lang="en-US" smtClean="0"/>
              <a:t>4/20/2017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2A8E6-F79F-4475-84BD-D162110BA061}" type="slidenum">
              <a:rPr lang="en-US" smtClean="0"/>
              <a:t>‹#›</a:t>
            </a:fld>
            <a:endParaRPr lang="en-US"/>
          </a:p>
        </p:txBody>
      </p:sp>
    </p:spTree>
    <p:extLst>
      <p:ext uri="{BB962C8B-B14F-4D97-AF65-F5344CB8AC3E}">
        <p14:creationId xmlns:p14="http://schemas.microsoft.com/office/powerpoint/2010/main" val="3964975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331FF-FFFB-466B-BD42-732A767EC2EB}" type="datetimeFigureOut">
              <a:rPr lang="en-US" smtClean="0"/>
              <a:t>4/20/2017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42A8E6-F79F-4475-84BD-D162110BA061}" type="slidenum">
              <a:rPr lang="en-US" smtClean="0"/>
              <a:t>‹#›</a:t>
            </a:fld>
            <a:endParaRPr lang="en-US"/>
          </a:p>
        </p:txBody>
      </p:sp>
    </p:spTree>
    <p:extLst>
      <p:ext uri="{BB962C8B-B14F-4D97-AF65-F5344CB8AC3E}">
        <p14:creationId xmlns:p14="http://schemas.microsoft.com/office/powerpoint/2010/main" val="370473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331FF-FFFB-466B-BD42-732A767EC2EB}"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2A8E6-F79F-4475-84BD-D162110BA061}" type="slidenum">
              <a:rPr lang="en-US" smtClean="0"/>
              <a:t>‹#›</a:t>
            </a:fld>
            <a:endParaRPr lang="en-US"/>
          </a:p>
        </p:txBody>
      </p:sp>
    </p:spTree>
    <p:extLst>
      <p:ext uri="{BB962C8B-B14F-4D97-AF65-F5344CB8AC3E}">
        <p14:creationId xmlns:p14="http://schemas.microsoft.com/office/powerpoint/2010/main" val="250274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331FF-FFFB-466B-BD42-732A767EC2EB}"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2A8E6-F79F-4475-84BD-D162110BA061}" type="slidenum">
              <a:rPr lang="en-US" smtClean="0"/>
              <a:t>‹#›</a:t>
            </a:fld>
            <a:endParaRPr lang="en-US"/>
          </a:p>
        </p:txBody>
      </p:sp>
    </p:spTree>
    <p:extLst>
      <p:ext uri="{BB962C8B-B14F-4D97-AF65-F5344CB8AC3E}">
        <p14:creationId xmlns:p14="http://schemas.microsoft.com/office/powerpoint/2010/main" val="176226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331FF-FFFB-466B-BD42-732A767EC2EB}" type="datetimeFigureOut">
              <a:rPr lang="en-US" smtClean="0"/>
              <a:t>4/20/2017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2A8E6-F79F-4475-84BD-D162110BA061}" type="slidenum">
              <a:rPr lang="en-US" smtClean="0"/>
              <a:t>‹#›</a:t>
            </a:fld>
            <a:endParaRPr lang="en-US"/>
          </a:p>
        </p:txBody>
      </p:sp>
    </p:spTree>
    <p:extLst>
      <p:ext uri="{BB962C8B-B14F-4D97-AF65-F5344CB8AC3E}">
        <p14:creationId xmlns:p14="http://schemas.microsoft.com/office/powerpoint/2010/main" val="3889823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latin typeface="Aharoni" panose="02010803020104030203" pitchFamily="2" charset="-79"/>
                <a:cs typeface="Aharoni" panose="02010803020104030203" pitchFamily="2" charset="-79"/>
              </a:rPr>
              <a:t>FARM FORESTRY</a:t>
            </a:r>
            <a:endParaRPr lang="en-US"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736979" y="1690688"/>
            <a:ext cx="10616821" cy="4914827"/>
          </a:xfrm>
        </p:spPr>
        <p:txBody>
          <a:bodyPr>
            <a:normAutofit/>
          </a:bodyPr>
          <a:lstStyle/>
          <a:p>
            <a:r>
              <a:rPr lang="en-US" dirty="0" smtClean="0"/>
              <a:t>‘Farm </a:t>
            </a:r>
            <a:r>
              <a:rPr lang="en-US" dirty="0"/>
              <a:t>F</a:t>
            </a:r>
            <a:r>
              <a:rPr lang="en-US" dirty="0" smtClean="0"/>
              <a:t>orestry’ came into common use in Australia in the early and mid-1990s</a:t>
            </a:r>
          </a:p>
          <a:p>
            <a:pPr>
              <a:lnSpc>
                <a:spcPct val="100000"/>
              </a:lnSpc>
              <a:buFont typeface="Wingdings" panose="05000000000000000000" pitchFamily="2" charset="2"/>
              <a:buChar char="ü"/>
            </a:pPr>
            <a:r>
              <a:rPr lang="en-US" dirty="0" smtClean="0"/>
              <a:t>At the time, there was a desire to differentiate</a:t>
            </a:r>
          </a:p>
          <a:p>
            <a:pPr marL="0" indent="0">
              <a:lnSpc>
                <a:spcPct val="100000"/>
              </a:lnSpc>
              <a:buNone/>
            </a:pPr>
            <a:r>
              <a:rPr lang="en-US" dirty="0" smtClean="0"/>
              <a:t>the practice of growing commercial trees </a:t>
            </a:r>
          </a:p>
          <a:p>
            <a:pPr marL="0" indent="0">
              <a:lnSpc>
                <a:spcPct val="100000"/>
              </a:lnSpc>
              <a:buNone/>
            </a:pPr>
            <a:r>
              <a:rPr lang="en-US" dirty="0" smtClean="0"/>
              <a:t>on </a:t>
            </a:r>
            <a:r>
              <a:rPr lang="en-US" dirty="0"/>
              <a:t>farms from the popular </a:t>
            </a:r>
            <a:r>
              <a:rPr lang="en-US" dirty="0" smtClean="0"/>
              <a:t>image </a:t>
            </a:r>
          </a:p>
          <a:p>
            <a:pPr marL="0" indent="0">
              <a:lnSpc>
                <a:spcPct val="100000"/>
              </a:lnSpc>
              <a:buNone/>
            </a:pPr>
            <a:r>
              <a:rPr lang="en-US" dirty="0" smtClean="0"/>
              <a:t>of </a:t>
            </a:r>
            <a:r>
              <a:rPr lang="en-US" dirty="0"/>
              <a:t>‘plantations’ as being large-scale </a:t>
            </a:r>
            <a:endParaRPr lang="en-US" dirty="0" smtClean="0"/>
          </a:p>
          <a:p>
            <a:pPr marL="0" indent="0">
              <a:lnSpc>
                <a:spcPct val="100000"/>
              </a:lnSpc>
              <a:buNone/>
            </a:pPr>
            <a:r>
              <a:rPr lang="en-US" dirty="0" smtClean="0"/>
              <a:t>industrial </a:t>
            </a:r>
            <a:r>
              <a:rPr lang="en-US" dirty="0"/>
              <a:t>‘wall-to-wall</a:t>
            </a:r>
            <a:r>
              <a:rPr lang="en-US" dirty="0" smtClean="0"/>
              <a:t>’ plantings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2100" y="2606842"/>
            <a:ext cx="3987800" cy="3717385"/>
          </a:xfrm>
          <a:prstGeom prst="rect">
            <a:avLst/>
          </a:prstGeom>
        </p:spPr>
      </p:pic>
    </p:spTree>
    <p:extLst>
      <p:ext uri="{BB962C8B-B14F-4D97-AF65-F5344CB8AC3E}">
        <p14:creationId xmlns:p14="http://schemas.microsoft.com/office/powerpoint/2010/main" val="3741113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182"/>
            <a:ext cx="10515600" cy="1325563"/>
          </a:xfrm>
        </p:spPr>
        <p:txBody>
          <a:bodyPr>
            <a:noAutofit/>
          </a:bodyPr>
          <a:lstStyle/>
          <a:p>
            <a:pPr algn="ctr"/>
            <a:r>
              <a:rPr lang="en-US" sz="4800" u="sng" dirty="0" smtClean="0">
                <a:latin typeface="Aharoni" panose="02010803020104030203" pitchFamily="2" charset="-79"/>
                <a:cs typeface="Aharoni" panose="02010803020104030203" pitchFamily="2" charset="-79"/>
              </a:rPr>
              <a:t>Farm Profit and Farm Profitability</a:t>
            </a:r>
            <a:endParaRPr lang="en-US" sz="48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1989398"/>
            <a:ext cx="10515600" cy="4351338"/>
          </a:xfrm>
        </p:spPr>
        <p:txBody>
          <a:bodyPr/>
          <a:lstStyle/>
          <a:p>
            <a:pPr marL="0" indent="0">
              <a:buNone/>
            </a:pPr>
            <a:r>
              <a:rPr lang="en-US" dirty="0" smtClean="0"/>
              <a:t>What is a Farm Profit?</a:t>
            </a:r>
          </a:p>
          <a:p>
            <a:pPr>
              <a:buFont typeface="Wingdings" panose="05000000000000000000" pitchFamily="2" charset="2"/>
              <a:buChar char="ü"/>
            </a:pPr>
            <a:r>
              <a:rPr lang="en-US" dirty="0" smtClean="0"/>
              <a:t>When operating costs and depreciations are subtracted from the annual farm income, result is the net farm profit.</a:t>
            </a:r>
          </a:p>
          <a:p>
            <a:pPr marL="0" indent="0">
              <a:buNone/>
            </a:pPr>
            <a:endParaRPr lang="en-US" dirty="0" smtClean="0"/>
          </a:p>
          <a:p>
            <a:pPr marL="0" indent="0">
              <a:buNone/>
            </a:pPr>
            <a:r>
              <a:rPr lang="en-US" dirty="0" smtClean="0"/>
              <a:t>What is Farm Profitability?</a:t>
            </a:r>
          </a:p>
          <a:p>
            <a:pPr>
              <a:buFont typeface="Wingdings" panose="05000000000000000000" pitchFamily="2" charset="2"/>
              <a:buChar char="ü"/>
            </a:pPr>
            <a:r>
              <a:rPr lang="en-US" dirty="0" smtClean="0">
                <a:cs typeface="Aharoni" panose="02010803020104030203" pitchFamily="2" charset="-79"/>
              </a:rPr>
              <a:t>Profitability is the state of mind in which a farm manager carefully controls every aspect of the operation to make the most profitable use of the resource available to farm business.</a:t>
            </a:r>
            <a:endParaRPr lang="en-US" dirty="0" smtClean="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1566179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u="sng" dirty="0">
                <a:latin typeface="Aharoni" panose="02010803020104030203" pitchFamily="2" charset="-79"/>
                <a:cs typeface="Aharoni" panose="02010803020104030203" pitchFamily="2" charset="-79"/>
              </a:rPr>
              <a:t>Assessing </a:t>
            </a:r>
            <a:r>
              <a:rPr lang="en-US" sz="5400" u="sng" dirty="0" smtClean="0">
                <a:latin typeface="Aharoni" panose="02010803020104030203" pitchFamily="2" charset="-79"/>
                <a:cs typeface="Aharoni" panose="02010803020104030203" pitchFamily="2" charset="-79"/>
              </a:rPr>
              <a:t>Farm </a:t>
            </a:r>
            <a:r>
              <a:rPr lang="en-US" sz="5400" u="sng" dirty="0">
                <a:latin typeface="Aharoni" panose="02010803020104030203" pitchFamily="2" charset="-79"/>
                <a:cs typeface="Aharoni" panose="02010803020104030203" pitchFamily="2" charset="-79"/>
              </a:rPr>
              <a:t>Profitability</a:t>
            </a:r>
            <a:endParaRPr lang="en-US" sz="5400" dirty="0"/>
          </a:p>
        </p:txBody>
      </p:sp>
      <p:sp>
        <p:nvSpPr>
          <p:cNvPr id="3" name="Content Placeholder 2"/>
          <p:cNvSpPr>
            <a:spLocks noGrp="1"/>
          </p:cNvSpPr>
          <p:nvPr>
            <p:ph idx="1"/>
          </p:nvPr>
        </p:nvSpPr>
        <p:spPr>
          <a:xfrm>
            <a:off x="838200" y="2032001"/>
            <a:ext cx="10515600" cy="4144962"/>
          </a:xfrm>
        </p:spPr>
        <p:txBody>
          <a:bodyPr>
            <a:normAutofit/>
          </a:bodyPr>
          <a:lstStyle/>
          <a:p>
            <a:pPr marL="0" indent="0">
              <a:buNone/>
            </a:pPr>
            <a:r>
              <a:rPr lang="en-US" dirty="0" smtClean="0"/>
              <a:t>1.   Cash Farm Income</a:t>
            </a:r>
          </a:p>
          <a:p>
            <a:pPr>
              <a:buFont typeface="Wingdings" panose="05000000000000000000" pitchFamily="2" charset="2"/>
              <a:buChar char="ü"/>
            </a:pPr>
            <a:r>
              <a:rPr lang="en-US" dirty="0" smtClean="0"/>
              <a:t>Income statement</a:t>
            </a:r>
          </a:p>
          <a:p>
            <a:pPr>
              <a:buFont typeface="Wingdings" panose="05000000000000000000" pitchFamily="2" charset="2"/>
              <a:buChar char="ü"/>
            </a:pPr>
            <a:r>
              <a:rPr lang="en-US" dirty="0" smtClean="0"/>
              <a:t>List of sources and values of cash farm income</a:t>
            </a:r>
          </a:p>
          <a:p>
            <a:pPr>
              <a:buFont typeface="Wingdings" panose="05000000000000000000" pitchFamily="2" charset="2"/>
              <a:buChar char="ü"/>
            </a:pPr>
            <a:r>
              <a:rPr lang="en-US" dirty="0" smtClean="0"/>
              <a:t>Income received from custom work</a:t>
            </a:r>
          </a:p>
          <a:p>
            <a:pPr marL="0" indent="0">
              <a:buNone/>
            </a:pPr>
            <a:endParaRPr lang="en-US" dirty="0" smtClean="0"/>
          </a:p>
          <a:p>
            <a:pPr marL="0" indent="0">
              <a:buNone/>
            </a:pPr>
            <a:r>
              <a:rPr lang="en-US" dirty="0" smtClean="0"/>
              <a:t>2.   Cash Operating Expense</a:t>
            </a:r>
          </a:p>
          <a:p>
            <a:pPr>
              <a:buFont typeface="Wingdings" panose="05000000000000000000" pitchFamily="2" charset="2"/>
              <a:buChar char="ü"/>
            </a:pPr>
            <a:r>
              <a:rPr lang="en-US" dirty="0" smtClean="0"/>
              <a:t>Operations on farm business</a:t>
            </a:r>
          </a:p>
          <a:p>
            <a:pPr>
              <a:buFont typeface="Wingdings" panose="05000000000000000000" pitchFamily="2" charset="2"/>
              <a:buChar char="ü"/>
            </a:pPr>
            <a:r>
              <a:rPr lang="en-US" dirty="0" smtClean="0"/>
              <a:t>Fixed cash expenses (tax, insurance etc.)</a:t>
            </a:r>
          </a:p>
        </p:txBody>
      </p:sp>
    </p:spTree>
    <p:extLst>
      <p:ext uri="{BB962C8B-B14F-4D97-AF65-F5344CB8AC3E}">
        <p14:creationId xmlns:p14="http://schemas.microsoft.com/office/powerpoint/2010/main" val="221747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dirty="0" smtClean="0"/>
              <a:t>3.  Inventory </a:t>
            </a:r>
            <a:r>
              <a:rPr lang="en-US" dirty="0"/>
              <a:t>Changes</a:t>
            </a:r>
          </a:p>
          <a:p>
            <a:pPr>
              <a:buFont typeface="Wingdings" panose="05000000000000000000" pitchFamily="2" charset="2"/>
              <a:buChar char="ü"/>
            </a:pPr>
            <a:r>
              <a:rPr lang="en-US" dirty="0"/>
              <a:t>A problem arises when inventories of crops, market livestock and other items are higher or lower at the end of accounting period than at the beginning</a:t>
            </a:r>
          </a:p>
          <a:p>
            <a:pPr>
              <a:buFont typeface="Wingdings" panose="05000000000000000000" pitchFamily="2" charset="2"/>
              <a:buChar char="ü"/>
            </a:pPr>
            <a:r>
              <a:rPr lang="en-US" dirty="0"/>
              <a:t>Farm income is either understated or overstated </a:t>
            </a:r>
            <a:endParaRPr lang="en-US" dirty="0" smtClean="0"/>
          </a:p>
          <a:p>
            <a:pPr marL="0" indent="0">
              <a:buNone/>
            </a:pPr>
            <a:endParaRPr lang="en-US" dirty="0"/>
          </a:p>
          <a:p>
            <a:pPr marL="0" indent="0">
              <a:buNone/>
            </a:pPr>
            <a:r>
              <a:rPr lang="en-US" dirty="0" smtClean="0"/>
              <a:t>4.  Depreciation </a:t>
            </a:r>
            <a:r>
              <a:rPr lang="en-US" dirty="0"/>
              <a:t>and other farm capital</a:t>
            </a:r>
          </a:p>
          <a:p>
            <a:pPr>
              <a:buFont typeface="Wingdings" panose="05000000000000000000" pitchFamily="2" charset="2"/>
              <a:buChar char="ü"/>
            </a:pPr>
            <a:r>
              <a:rPr lang="en-US" dirty="0"/>
              <a:t>Calculated by subtracting beginning inventories and capital purchase from each asset category from the ending inventories and capital </a:t>
            </a:r>
            <a:r>
              <a:rPr lang="en-US" dirty="0" smtClean="0"/>
              <a:t>sales</a:t>
            </a:r>
          </a:p>
          <a:p>
            <a:pPr marL="0" indent="0">
              <a:buNone/>
            </a:pPr>
            <a:endParaRPr lang="en-US" dirty="0"/>
          </a:p>
          <a:p>
            <a:pPr>
              <a:buFont typeface="Wingdings" panose="05000000000000000000" pitchFamily="2" charset="2"/>
              <a:buChar char="q"/>
            </a:pPr>
            <a:r>
              <a:rPr lang="en-US" dirty="0"/>
              <a:t>Accrual income statement will give a picture of farm profit for the accounting </a:t>
            </a:r>
            <a:r>
              <a:rPr lang="en-US" dirty="0" smtClean="0"/>
              <a:t>period</a:t>
            </a:r>
            <a:endParaRPr lang="en-US" dirty="0"/>
          </a:p>
        </p:txBody>
      </p:sp>
      <p:sp>
        <p:nvSpPr>
          <p:cNvPr id="4" name="Title 1"/>
          <p:cNvSpPr>
            <a:spLocks noGrp="1"/>
          </p:cNvSpPr>
          <p:nvPr>
            <p:ph type="title"/>
          </p:nvPr>
        </p:nvSpPr>
        <p:spPr/>
        <p:txBody>
          <a:bodyPr>
            <a:normAutofit/>
          </a:bodyPr>
          <a:lstStyle/>
          <a:p>
            <a:pPr algn="ctr"/>
            <a:r>
              <a:rPr lang="en-US" sz="5400" u="sng" dirty="0">
                <a:latin typeface="Aharoni" panose="02010803020104030203" pitchFamily="2" charset="-79"/>
                <a:cs typeface="Aharoni" panose="02010803020104030203" pitchFamily="2" charset="-79"/>
              </a:rPr>
              <a:t>Assessing </a:t>
            </a:r>
            <a:r>
              <a:rPr lang="en-US" sz="5400" u="sng" dirty="0" smtClean="0">
                <a:latin typeface="Aharoni" panose="02010803020104030203" pitchFamily="2" charset="-79"/>
                <a:cs typeface="Aharoni" panose="02010803020104030203" pitchFamily="2" charset="-79"/>
              </a:rPr>
              <a:t>Farm </a:t>
            </a:r>
            <a:r>
              <a:rPr lang="en-US" sz="5400" u="sng" dirty="0">
                <a:latin typeface="Aharoni" panose="02010803020104030203" pitchFamily="2" charset="-79"/>
                <a:cs typeface="Aharoni" panose="02010803020104030203" pitchFamily="2" charset="-79"/>
              </a:rPr>
              <a:t>Profitability</a:t>
            </a:r>
            <a:endParaRPr lang="en-US" sz="5400" dirty="0"/>
          </a:p>
        </p:txBody>
      </p:sp>
    </p:spTree>
    <p:extLst>
      <p:ext uri="{BB962C8B-B14F-4D97-AF65-F5344CB8AC3E}">
        <p14:creationId xmlns:p14="http://schemas.microsoft.com/office/powerpoint/2010/main" val="349857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u="sng" dirty="0">
                <a:latin typeface="Aharoni" panose="02010803020104030203" pitchFamily="2" charset="-79"/>
                <a:cs typeface="Aharoni" panose="02010803020104030203" pitchFamily="2" charset="-79"/>
              </a:rPr>
              <a:t>Assessing the Financial Viability of Farm Forestry</a:t>
            </a:r>
          </a:p>
        </p:txBody>
      </p:sp>
      <p:sp>
        <p:nvSpPr>
          <p:cNvPr id="3" name="Content Placeholder 2"/>
          <p:cNvSpPr>
            <a:spLocks noGrp="1"/>
          </p:cNvSpPr>
          <p:nvPr>
            <p:ph idx="1"/>
          </p:nvPr>
        </p:nvSpPr>
        <p:spPr>
          <a:xfrm>
            <a:off x="838200" y="2144939"/>
            <a:ext cx="10515600" cy="4351338"/>
          </a:xfrm>
        </p:spPr>
        <p:txBody>
          <a:bodyPr/>
          <a:lstStyle/>
          <a:p>
            <a:r>
              <a:rPr lang="en-US" dirty="0" smtClean="0"/>
              <a:t>Financial Module should be designed:</a:t>
            </a:r>
          </a:p>
          <a:p>
            <a:pPr marL="0" indent="0">
              <a:buNone/>
            </a:pPr>
            <a:endParaRPr lang="en-US" dirty="0" smtClean="0"/>
          </a:p>
          <a:p>
            <a:pPr>
              <a:buFont typeface="Wingdings" panose="05000000000000000000" pitchFamily="2" charset="2"/>
              <a:buChar char="ü"/>
            </a:pPr>
            <a:r>
              <a:rPr lang="en-US" dirty="0"/>
              <a:t>T</a:t>
            </a:r>
            <a:r>
              <a:rPr lang="en-US" dirty="0" smtClean="0"/>
              <a:t>o </a:t>
            </a:r>
            <a:r>
              <a:rPr lang="en-US" dirty="0"/>
              <a:t>aid in the understanding of the concepts and techniques used to </a:t>
            </a:r>
            <a:r>
              <a:rPr lang="en-US" dirty="0" smtClean="0"/>
              <a:t>assess </a:t>
            </a:r>
            <a:r>
              <a:rPr lang="en-US" dirty="0"/>
              <a:t>financial viability </a:t>
            </a:r>
            <a:r>
              <a:rPr lang="en-US" dirty="0" smtClean="0"/>
              <a:t>of </a:t>
            </a:r>
            <a:r>
              <a:rPr lang="en-US" dirty="0"/>
              <a:t>farm forestry </a:t>
            </a:r>
          </a:p>
          <a:p>
            <a:pPr>
              <a:buFont typeface="Wingdings" panose="05000000000000000000" pitchFamily="2" charset="2"/>
              <a:buChar char="ü"/>
            </a:pPr>
            <a:r>
              <a:rPr lang="en-US" dirty="0"/>
              <a:t>T</a:t>
            </a:r>
            <a:r>
              <a:rPr lang="en-US" dirty="0" smtClean="0"/>
              <a:t>o </a:t>
            </a:r>
            <a:r>
              <a:rPr lang="en-US" dirty="0"/>
              <a:t>develop basis computer skills in assessing the financial viability of farm </a:t>
            </a:r>
            <a:r>
              <a:rPr lang="en-US" dirty="0" smtClean="0"/>
              <a:t>forestry</a:t>
            </a:r>
          </a:p>
          <a:p>
            <a:pPr>
              <a:buFont typeface="Wingdings" panose="05000000000000000000" pitchFamily="2" charset="2"/>
              <a:buChar char="ü"/>
            </a:pPr>
            <a:r>
              <a:rPr lang="en-US" dirty="0" smtClean="0"/>
              <a:t>To evaluate </a:t>
            </a:r>
            <a:r>
              <a:rPr lang="en-US" dirty="0"/>
              <a:t>net present value and internal rate of </a:t>
            </a:r>
            <a:r>
              <a:rPr lang="en-US" dirty="0" smtClean="0"/>
              <a:t>return</a:t>
            </a:r>
            <a:endParaRPr lang="en-US" dirty="0"/>
          </a:p>
        </p:txBody>
      </p:sp>
    </p:spTree>
    <p:extLst>
      <p:ext uri="{BB962C8B-B14F-4D97-AF65-F5344CB8AC3E}">
        <p14:creationId xmlns:p14="http://schemas.microsoft.com/office/powerpoint/2010/main" val="1011672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66" y="584200"/>
            <a:ext cx="9764309" cy="5494337"/>
          </a:xfrm>
          <a:prstGeom prst="rect">
            <a:avLst/>
          </a:prstGeom>
        </p:spPr>
      </p:pic>
    </p:spTree>
    <p:extLst>
      <p:ext uri="{BB962C8B-B14F-4D97-AF65-F5344CB8AC3E}">
        <p14:creationId xmlns:p14="http://schemas.microsoft.com/office/powerpoint/2010/main" val="1869484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u="sng" dirty="0" smtClean="0">
                <a:latin typeface="Aharoni" panose="02010803020104030203" pitchFamily="2" charset="-79"/>
                <a:cs typeface="Aharoni" panose="02010803020104030203" pitchFamily="2" charset="-79"/>
              </a:rPr>
              <a:t>Economic Analysis</a:t>
            </a:r>
            <a:endParaRPr lang="en-US" sz="5400" b="1"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r>
              <a:rPr lang="en-US" dirty="0"/>
              <a:t> The data entry and </a:t>
            </a:r>
            <a:r>
              <a:rPr lang="en-US" dirty="0" smtClean="0"/>
              <a:t>financial analysis procedures </a:t>
            </a:r>
            <a:r>
              <a:rPr lang="en-US" dirty="0"/>
              <a:t>are set out to be followed step by step to </a:t>
            </a:r>
            <a:r>
              <a:rPr lang="en-US" dirty="0" smtClean="0"/>
              <a:t>derive </a:t>
            </a:r>
            <a:r>
              <a:rPr lang="en-US" dirty="0"/>
              <a:t>financial performance criteria, using the spreadsheet package </a:t>
            </a:r>
            <a:r>
              <a:rPr lang="en-US" dirty="0" smtClean="0"/>
              <a:t>Excel and calculate:</a:t>
            </a:r>
          </a:p>
          <a:p>
            <a:pPr>
              <a:buFont typeface="Wingdings" panose="05000000000000000000" pitchFamily="2" charset="2"/>
              <a:buChar char="ü"/>
            </a:pPr>
            <a:r>
              <a:rPr lang="en-US" dirty="0" smtClean="0"/>
              <a:t>Benefit-cost Ratio</a:t>
            </a:r>
          </a:p>
          <a:p>
            <a:pPr>
              <a:buFont typeface="Wingdings" panose="05000000000000000000" pitchFamily="2" charset="2"/>
              <a:buChar char="ü"/>
            </a:pPr>
            <a:r>
              <a:rPr lang="en-US" dirty="0" smtClean="0"/>
              <a:t>Net </a:t>
            </a:r>
            <a:r>
              <a:rPr lang="en-US" dirty="0"/>
              <a:t>present value (NPV</a:t>
            </a:r>
            <a:r>
              <a:rPr lang="en-US" dirty="0" smtClean="0"/>
              <a:t>)</a:t>
            </a:r>
          </a:p>
          <a:p>
            <a:pPr>
              <a:buFont typeface="Wingdings" panose="05000000000000000000" pitchFamily="2" charset="2"/>
              <a:buChar char="ü"/>
            </a:pPr>
            <a:r>
              <a:rPr lang="en-US" dirty="0"/>
              <a:t>I</a:t>
            </a:r>
            <a:r>
              <a:rPr lang="en-US" dirty="0" smtClean="0"/>
              <a:t>nternal </a:t>
            </a:r>
            <a:r>
              <a:rPr lang="en-US" dirty="0"/>
              <a:t>rate of return (IRR) </a:t>
            </a:r>
            <a:endParaRPr lang="en-US" dirty="0" smtClean="0"/>
          </a:p>
          <a:p>
            <a:pPr>
              <a:buFont typeface="Wingdings" panose="05000000000000000000" pitchFamily="2" charset="2"/>
              <a:buChar char="ü"/>
            </a:pPr>
            <a:r>
              <a:rPr lang="en-US" dirty="0" smtClean="0"/>
              <a:t>Sensitivity Analysis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9100" y="3220622"/>
            <a:ext cx="5003800" cy="3637378"/>
          </a:xfrm>
          <a:prstGeom prst="rect">
            <a:avLst/>
          </a:prstGeom>
          <a:ln>
            <a:noFill/>
          </a:ln>
          <a:effectLst>
            <a:softEdge rad="112500"/>
          </a:effectLst>
        </p:spPr>
      </p:pic>
    </p:spTree>
    <p:extLst>
      <p:ext uri="{BB962C8B-B14F-4D97-AF65-F5344CB8AC3E}">
        <p14:creationId xmlns:p14="http://schemas.microsoft.com/office/powerpoint/2010/main" val="2389000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u="sng" dirty="0">
                <a:latin typeface="Aharoni" panose="02010803020104030203" pitchFamily="2" charset="-79"/>
                <a:cs typeface="Aharoni" panose="02010803020104030203" pitchFamily="2" charset="-79"/>
              </a:rPr>
              <a:t>BENEFIT-COST RATIO ANALYSIS</a:t>
            </a:r>
            <a:endParaRPr lang="en-US" sz="4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Inputs for stabling AFS included cost for planting tending and harvesting while income included benefits from selling products.</a:t>
                </a:r>
              </a:p>
              <a:p>
                <a:r>
                  <a:rPr lang="en-US" dirty="0"/>
                  <a:t>Benefit-cost analysis are done by divided discounted rate of benefits with that of discounted rate of cost.</a:t>
                </a:r>
              </a:p>
              <a:p>
                <a:r>
                  <a:rPr lang="en-US" dirty="0"/>
                  <a:t>For this purpose a formula is used :</a:t>
                </a:r>
              </a:p>
              <a:p>
                <a:pPr marL="0" indent="0" algn="ctr">
                  <a:buNone/>
                </a:pPr>
                <a:r>
                  <a:rPr lang="pt-BR" sz="4800" dirty="0"/>
                  <a:t>     </a:t>
                </a:r>
                <a14:m>
                  <m:oMath xmlns:m="http://schemas.openxmlformats.org/officeDocument/2006/math">
                    <m:r>
                      <a:rPr lang="en-US" sz="4800" i="1">
                        <a:latin typeface="Cambria Math" panose="02040503050406030204" pitchFamily="18" charset="0"/>
                      </a:rPr>
                      <m:t>𝐵𝐶𝑅</m:t>
                    </m:r>
                    <m:r>
                      <a:rPr lang="en-US" sz="4800" i="1">
                        <a:latin typeface="Cambria Math" panose="02040503050406030204" pitchFamily="18" charset="0"/>
                      </a:rPr>
                      <m:t>= </m:t>
                    </m:r>
                    <m:f>
                      <m:fPr>
                        <m:ctrlPr>
                          <a:rPr lang="en-US" sz="4800" i="1">
                            <a:latin typeface="Cambria Math" panose="02040503050406030204" pitchFamily="18" charset="0"/>
                          </a:rPr>
                        </m:ctrlPr>
                      </m:fPr>
                      <m:num>
                        <m:nary>
                          <m:naryPr>
                            <m:chr m:val="∑"/>
                            <m:ctrlPr>
                              <a:rPr lang="en-US" sz="4800" i="1">
                                <a:latin typeface="Cambria Math" panose="02040503050406030204" pitchFamily="18" charset="0"/>
                              </a:rPr>
                            </m:ctrlPr>
                          </m:naryPr>
                          <m:sub>
                            <m:r>
                              <m:rPr>
                                <m:brk m:alnAt="23"/>
                              </m:rPr>
                              <a:rPr lang="en-US" sz="4800" i="1">
                                <a:latin typeface="Cambria Math" panose="02040503050406030204" pitchFamily="18" charset="0"/>
                              </a:rPr>
                              <m:t>𝑟</m:t>
                            </m:r>
                            <m:r>
                              <a:rPr lang="en-US" sz="4800" i="1">
                                <a:latin typeface="Cambria Math" panose="02040503050406030204" pitchFamily="18" charset="0"/>
                              </a:rPr>
                              <m:t>−1</m:t>
                            </m:r>
                          </m:sub>
                          <m:sup>
                            <m:r>
                              <a:rPr lang="en-US" sz="4800" i="1">
                                <a:latin typeface="Cambria Math" panose="02040503050406030204" pitchFamily="18" charset="0"/>
                              </a:rPr>
                              <m:t>𝑟</m:t>
                            </m:r>
                          </m:sup>
                          <m:e>
                            <m:f>
                              <m:fPr>
                                <m:ctrlPr>
                                  <a:rPr lang="en-US" sz="4800" i="1">
                                    <a:latin typeface="Cambria Math" panose="02040503050406030204" pitchFamily="18" charset="0"/>
                                  </a:rPr>
                                </m:ctrlPr>
                              </m:fPr>
                              <m:num>
                                <m:sSub>
                                  <m:sSubPr>
                                    <m:ctrlPr>
                                      <a:rPr lang="en-US" sz="4800" i="1">
                                        <a:latin typeface="Cambria Math" panose="02040503050406030204" pitchFamily="18" charset="0"/>
                                      </a:rPr>
                                    </m:ctrlPr>
                                  </m:sSubPr>
                                  <m:e>
                                    <m:r>
                                      <a:rPr lang="en-US" sz="4800" i="1">
                                        <a:latin typeface="Cambria Math" panose="02040503050406030204" pitchFamily="18" charset="0"/>
                                      </a:rPr>
                                      <m:t>𝐵</m:t>
                                    </m:r>
                                  </m:e>
                                  <m:sub>
                                    <m:r>
                                      <a:rPr lang="en-US" sz="4800" i="1">
                                        <a:latin typeface="Cambria Math" panose="02040503050406030204" pitchFamily="18" charset="0"/>
                                      </a:rPr>
                                      <m:t>𝑡</m:t>
                                    </m:r>
                                  </m:sub>
                                </m:sSub>
                              </m:num>
                              <m:den>
                                <m:sSup>
                                  <m:sSupPr>
                                    <m:ctrlPr>
                                      <a:rPr lang="en-US" sz="4800" i="1">
                                        <a:latin typeface="Cambria Math" panose="02040503050406030204" pitchFamily="18" charset="0"/>
                                      </a:rPr>
                                    </m:ctrlPr>
                                  </m:sSupPr>
                                  <m:e>
                                    <m:r>
                                      <a:rPr lang="en-US" sz="4800" i="1">
                                        <a:latin typeface="Cambria Math" panose="02040503050406030204" pitchFamily="18" charset="0"/>
                                      </a:rPr>
                                      <m:t>(1+</m:t>
                                    </m:r>
                                    <m:r>
                                      <a:rPr lang="en-US" sz="4800" i="1">
                                        <a:latin typeface="Cambria Math" panose="02040503050406030204" pitchFamily="18" charset="0"/>
                                      </a:rPr>
                                      <m:t>𝑟</m:t>
                                    </m:r>
                                    <m:r>
                                      <a:rPr lang="en-US" sz="4800" i="1">
                                        <a:latin typeface="Cambria Math" panose="02040503050406030204" pitchFamily="18" charset="0"/>
                                      </a:rPr>
                                      <m:t>)</m:t>
                                    </m:r>
                                  </m:e>
                                  <m:sup>
                                    <m:r>
                                      <a:rPr lang="en-US" sz="4800" i="1">
                                        <a:latin typeface="Cambria Math" panose="02040503050406030204" pitchFamily="18" charset="0"/>
                                      </a:rPr>
                                      <m:t>𝑡</m:t>
                                    </m:r>
                                  </m:sup>
                                </m:sSup>
                              </m:den>
                            </m:f>
                          </m:e>
                        </m:nary>
                      </m:num>
                      <m:den>
                        <m:nary>
                          <m:naryPr>
                            <m:chr m:val="∑"/>
                            <m:ctrlPr>
                              <a:rPr lang="en-US" sz="4800" i="1">
                                <a:latin typeface="Cambria Math" panose="02040503050406030204" pitchFamily="18" charset="0"/>
                              </a:rPr>
                            </m:ctrlPr>
                          </m:naryPr>
                          <m:sub>
                            <m:r>
                              <m:rPr>
                                <m:brk m:alnAt="23"/>
                              </m:rPr>
                              <a:rPr lang="en-US" sz="4800" i="1">
                                <a:latin typeface="Cambria Math" panose="02040503050406030204" pitchFamily="18" charset="0"/>
                              </a:rPr>
                              <m:t>𝑟</m:t>
                            </m:r>
                            <m:r>
                              <a:rPr lang="en-US" sz="4800" i="1">
                                <a:latin typeface="Cambria Math" panose="02040503050406030204" pitchFamily="18" charset="0"/>
                              </a:rPr>
                              <m:t>−1</m:t>
                            </m:r>
                          </m:sub>
                          <m:sup>
                            <m:r>
                              <a:rPr lang="en-US" sz="4800" i="1">
                                <a:latin typeface="Cambria Math" panose="02040503050406030204" pitchFamily="18" charset="0"/>
                              </a:rPr>
                              <m:t>𝑟</m:t>
                            </m:r>
                          </m:sup>
                          <m:e>
                            <m:f>
                              <m:fPr>
                                <m:ctrlPr>
                                  <a:rPr lang="en-US" sz="4800" i="1">
                                    <a:latin typeface="Cambria Math" panose="02040503050406030204" pitchFamily="18" charset="0"/>
                                  </a:rPr>
                                </m:ctrlPr>
                              </m:fPr>
                              <m:num>
                                <m:sSup>
                                  <m:sSupPr>
                                    <m:ctrlPr>
                                      <a:rPr lang="en-US" sz="4800" i="1">
                                        <a:latin typeface="Cambria Math" panose="02040503050406030204" pitchFamily="18" charset="0"/>
                                      </a:rPr>
                                    </m:ctrlPr>
                                  </m:sSupPr>
                                  <m:e>
                                    <m:r>
                                      <a:rPr lang="en-US" sz="4800" i="1">
                                        <a:latin typeface="Cambria Math" panose="02040503050406030204" pitchFamily="18" charset="0"/>
                                      </a:rPr>
                                      <m:t>𝐶</m:t>
                                    </m:r>
                                  </m:e>
                                  <m:sup>
                                    <m:r>
                                      <a:rPr lang="en-US" sz="4800" i="1">
                                        <a:latin typeface="Cambria Math" panose="02040503050406030204" pitchFamily="18" charset="0"/>
                                      </a:rPr>
                                      <m:t>𝑡</m:t>
                                    </m:r>
                                  </m:sup>
                                </m:sSup>
                              </m:num>
                              <m:den>
                                <m:sSup>
                                  <m:sSupPr>
                                    <m:ctrlPr>
                                      <a:rPr lang="en-US" sz="4800" i="1">
                                        <a:latin typeface="Cambria Math" panose="02040503050406030204" pitchFamily="18" charset="0"/>
                                      </a:rPr>
                                    </m:ctrlPr>
                                  </m:sSupPr>
                                  <m:e>
                                    <m:r>
                                      <a:rPr lang="en-US" sz="4800" i="1">
                                        <a:latin typeface="Cambria Math" panose="02040503050406030204" pitchFamily="18" charset="0"/>
                                      </a:rPr>
                                      <m:t>(1+</m:t>
                                    </m:r>
                                    <m:r>
                                      <a:rPr lang="en-US" sz="4800" i="1">
                                        <a:latin typeface="Cambria Math" panose="02040503050406030204" pitchFamily="18" charset="0"/>
                                      </a:rPr>
                                      <m:t>𝑟</m:t>
                                    </m:r>
                                    <m:r>
                                      <a:rPr lang="en-US" sz="4800" i="1">
                                        <a:latin typeface="Cambria Math" panose="02040503050406030204" pitchFamily="18" charset="0"/>
                                      </a:rPr>
                                      <m:t>)</m:t>
                                    </m:r>
                                  </m:e>
                                  <m:sup>
                                    <m:r>
                                      <a:rPr lang="en-US" sz="4800" i="1">
                                        <a:latin typeface="Cambria Math" panose="02040503050406030204" pitchFamily="18" charset="0"/>
                                      </a:rPr>
                                      <m:t>𝑡</m:t>
                                    </m:r>
                                  </m:sup>
                                </m:sSup>
                              </m:den>
                            </m:f>
                          </m:e>
                        </m:nary>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521" y="4425949"/>
            <a:ext cx="2896654" cy="18859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00" y="4291012"/>
            <a:ext cx="3054128" cy="2134605"/>
          </a:xfrm>
          <a:prstGeom prst="rect">
            <a:avLst/>
          </a:prstGeom>
        </p:spPr>
      </p:pic>
    </p:spTree>
    <p:extLst>
      <p:ext uri="{BB962C8B-B14F-4D97-AF65-F5344CB8AC3E}">
        <p14:creationId xmlns:p14="http://schemas.microsoft.com/office/powerpoint/2010/main" val="3913497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u="sng" dirty="0">
                <a:latin typeface="Aharoni" panose="02010803020104030203" pitchFamily="2" charset="-79"/>
                <a:cs typeface="Aharoni" panose="02010803020104030203" pitchFamily="2" charset="-79"/>
              </a:rPr>
              <a:t>NET PRESENT VALUE (NPV)</a:t>
            </a:r>
            <a:endParaRPr lang="en-US" sz="5400" dirty="0"/>
          </a:p>
        </p:txBody>
      </p:sp>
      <p:sp>
        <p:nvSpPr>
          <p:cNvPr id="3" name="Content Placeholder 2"/>
          <p:cNvSpPr>
            <a:spLocks noGrp="1"/>
          </p:cNvSpPr>
          <p:nvPr>
            <p:ph idx="1"/>
          </p:nvPr>
        </p:nvSpPr>
        <p:spPr/>
        <p:txBody>
          <a:bodyPr>
            <a:normAutofit/>
          </a:bodyPr>
          <a:lstStyle/>
          <a:p>
            <a:r>
              <a:rPr lang="en-US" dirty="0"/>
              <a:t>The total sum of all discounted prices of all cash flow of an investment is called net present value.</a:t>
            </a:r>
          </a:p>
          <a:p>
            <a:r>
              <a:rPr lang="en-US" dirty="0"/>
              <a:t>It is calculated by following formula :</a:t>
            </a:r>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607" y="4042315"/>
            <a:ext cx="3267075" cy="24503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576" y="3349330"/>
            <a:ext cx="5045997" cy="2827633"/>
          </a:xfrm>
          <a:prstGeom prst="rect">
            <a:avLst/>
          </a:prstGeom>
        </p:spPr>
      </p:pic>
    </p:spTree>
    <p:extLst>
      <p:ext uri="{BB962C8B-B14F-4D97-AF65-F5344CB8AC3E}">
        <p14:creationId xmlns:p14="http://schemas.microsoft.com/office/powerpoint/2010/main" val="3773333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u="sng" dirty="0">
                <a:latin typeface="Aharoni" panose="02010803020104030203" pitchFamily="2" charset="-79"/>
                <a:cs typeface="Aharoni" panose="02010803020104030203" pitchFamily="2" charset="-79"/>
              </a:rPr>
              <a:t>INTERNAL RATE OF RETURN (IRR)</a:t>
            </a:r>
            <a:endParaRPr lang="en-US" sz="4800" dirty="0"/>
          </a:p>
        </p:txBody>
      </p:sp>
      <p:sp>
        <p:nvSpPr>
          <p:cNvPr id="3" name="Content Placeholder 2"/>
          <p:cNvSpPr>
            <a:spLocks noGrp="1"/>
          </p:cNvSpPr>
          <p:nvPr>
            <p:ph idx="1"/>
          </p:nvPr>
        </p:nvSpPr>
        <p:spPr/>
        <p:txBody>
          <a:bodyPr/>
          <a:lstStyle/>
          <a:p>
            <a:r>
              <a:rPr lang="en-US" dirty="0"/>
              <a:t>The rate of interest which makes the net present value equal to zero is called internal rate of return.</a:t>
            </a:r>
          </a:p>
          <a:p>
            <a:r>
              <a:rPr lang="en-US" dirty="0"/>
              <a:t>Given formula was used to analyze internal rate of return :</a:t>
            </a:r>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78" y="5280254"/>
            <a:ext cx="3112850" cy="1577746"/>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668" y="3170621"/>
            <a:ext cx="8910332" cy="2529385"/>
          </a:xfrm>
          <a:prstGeom prst="rect">
            <a:avLst/>
          </a:prstGeom>
        </p:spPr>
      </p:pic>
    </p:spTree>
    <p:extLst>
      <p:ext uri="{BB962C8B-B14F-4D97-AF65-F5344CB8AC3E}">
        <p14:creationId xmlns:p14="http://schemas.microsoft.com/office/powerpoint/2010/main" val="3796437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u="sng" dirty="0">
                <a:latin typeface="Aharoni" panose="02010803020104030203" pitchFamily="2" charset="-79"/>
                <a:cs typeface="Aharoni" panose="02010803020104030203" pitchFamily="2" charset="-79"/>
              </a:rPr>
              <a:t>SENSITIVITY ANALYSIS</a:t>
            </a:r>
            <a:endParaRPr lang="en-US" sz="5400" dirty="0"/>
          </a:p>
        </p:txBody>
      </p:sp>
      <p:sp>
        <p:nvSpPr>
          <p:cNvPr id="3" name="Content Placeholder 2"/>
          <p:cNvSpPr>
            <a:spLocks noGrp="1"/>
          </p:cNvSpPr>
          <p:nvPr>
            <p:ph idx="1"/>
          </p:nvPr>
        </p:nvSpPr>
        <p:spPr/>
        <p:txBody>
          <a:bodyPr/>
          <a:lstStyle/>
          <a:p>
            <a:pPr algn="just"/>
            <a:r>
              <a:rPr lang="en-US" dirty="0"/>
              <a:t>In sensitivity analysis the analyst checks the results of economic analysis conducting the effects of changes in the value of key variables as follows:</a:t>
            </a:r>
          </a:p>
          <a:p>
            <a:pPr marL="0" indent="0" algn="just">
              <a:buNone/>
            </a:pPr>
            <a:endParaRPr lang="en-US" dirty="0"/>
          </a:p>
          <a:p>
            <a:pPr algn="just">
              <a:buFont typeface="Wingdings" panose="05000000000000000000" pitchFamily="2" charset="2"/>
              <a:buChar char="ü"/>
            </a:pPr>
            <a:r>
              <a:rPr lang="en-US" dirty="0"/>
              <a:t>Output prices remain same while input prices increased to 10% from the current input cost.</a:t>
            </a:r>
          </a:p>
          <a:p>
            <a:pPr algn="just">
              <a:buFont typeface="Wingdings" panose="05000000000000000000" pitchFamily="2" charset="2"/>
              <a:buChar char="ü"/>
            </a:pPr>
            <a:r>
              <a:rPr lang="en-US" dirty="0"/>
              <a:t>Input prices remain constant while output prices decreased by 10% from current output value</a:t>
            </a:r>
            <a:r>
              <a:rPr lang="en-US" dirty="0" smtClean="0"/>
              <a:t>.</a:t>
            </a:r>
            <a:endParaRPr lang="en-US" dirty="0"/>
          </a:p>
        </p:txBody>
      </p:sp>
    </p:spTree>
    <p:extLst>
      <p:ext uri="{BB962C8B-B14F-4D97-AF65-F5344CB8AC3E}">
        <p14:creationId xmlns:p14="http://schemas.microsoft.com/office/powerpoint/2010/main" val="297537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incorporation of productive tree growing into farming systems</a:t>
            </a:r>
          </a:p>
          <a:p>
            <a:pPr>
              <a:buFont typeface="Wingdings" panose="05000000000000000000" pitchFamily="2" charset="2"/>
              <a:buChar char="ü"/>
            </a:pPr>
            <a:r>
              <a:rPr lang="en-US" dirty="0"/>
              <a:t>Improves agricultural production by providing shelter for stock and crop</a:t>
            </a:r>
          </a:p>
          <a:p>
            <a:pPr>
              <a:buFont typeface="Wingdings" panose="05000000000000000000" pitchFamily="2" charset="2"/>
              <a:buChar char="ü"/>
            </a:pPr>
            <a:r>
              <a:rPr lang="en-US" dirty="0"/>
              <a:t>Provides substantial environmental benefits such as water table and salinity reduction</a:t>
            </a:r>
          </a:p>
          <a:p>
            <a:pPr marL="0" indent="0">
              <a:buNone/>
            </a:pPr>
            <a:r>
              <a:rPr lang="en-US" dirty="0"/>
              <a:t>(National Farm Program – Australian </a:t>
            </a:r>
            <a:endParaRPr lang="en-US" dirty="0" smtClean="0"/>
          </a:p>
          <a:p>
            <a:pPr marL="0" indent="0">
              <a:buNone/>
            </a:pPr>
            <a:r>
              <a:rPr lang="en-US" dirty="0" smtClean="0"/>
              <a:t>Government </a:t>
            </a:r>
            <a:r>
              <a:rPr lang="en-US" dirty="0"/>
              <a:t>funding program </a:t>
            </a:r>
            <a:r>
              <a:rPr lang="en-US" dirty="0" smtClean="0"/>
              <a:t>1995-2000</a:t>
            </a:r>
            <a:r>
              <a:rPr lang="en-US" dirty="0"/>
              <a:t>)</a:t>
            </a:r>
          </a:p>
        </p:txBody>
      </p:sp>
      <p:sp>
        <p:nvSpPr>
          <p:cNvPr id="4" name="Title 1"/>
          <p:cNvSpPr>
            <a:spLocks noGrp="1"/>
          </p:cNvSpPr>
          <p:nvPr>
            <p:ph type="title"/>
          </p:nvPr>
        </p:nvSpPr>
        <p:spPr/>
        <p:txBody>
          <a:bodyPr/>
          <a:lstStyle/>
          <a:p>
            <a:pPr algn="ctr"/>
            <a:r>
              <a:rPr lang="en-US" u="sng" dirty="0" smtClean="0">
                <a:latin typeface="Aharoni" panose="02010803020104030203" pitchFamily="2" charset="-79"/>
                <a:cs typeface="Aharoni" panose="02010803020104030203" pitchFamily="2" charset="-79"/>
              </a:rPr>
              <a:t>FARM FORESTRY</a:t>
            </a:r>
            <a:endParaRPr lang="en-US" u="sng" dirty="0">
              <a:latin typeface="Aharoni" panose="02010803020104030203" pitchFamily="2" charset="-79"/>
              <a:cs typeface="Aharoni" panose="02010803020104030203" pitchFamily="2" charset="-79"/>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3708009"/>
            <a:ext cx="3619500" cy="2710254"/>
          </a:xfrm>
          <a:prstGeom prst="rect">
            <a:avLst/>
          </a:prstGeom>
          <a:ln>
            <a:noFill/>
          </a:ln>
          <a:effectLst>
            <a:softEdge rad="112500"/>
          </a:effectLst>
        </p:spPr>
      </p:pic>
    </p:spTree>
    <p:extLst>
      <p:ext uri="{BB962C8B-B14F-4D97-AF65-F5344CB8AC3E}">
        <p14:creationId xmlns:p14="http://schemas.microsoft.com/office/powerpoint/2010/main" val="2748181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1325"/>
            <a:ext cx="10515600" cy="1325563"/>
          </a:xfrm>
        </p:spPr>
        <p:txBody>
          <a:bodyPr>
            <a:normAutofit/>
          </a:bodyPr>
          <a:lstStyle/>
          <a:p>
            <a:pPr algn="ctr"/>
            <a:r>
              <a:rPr lang="en-US" b="1" u="sng" dirty="0">
                <a:latin typeface="Aharoni" panose="02010803020104030203" pitchFamily="2" charset="-79"/>
                <a:cs typeface="Aharoni" panose="02010803020104030203" pitchFamily="2" charset="-79"/>
              </a:rPr>
              <a:t>MAXIMIZING THE EFFECTIVENESS OF </a:t>
            </a:r>
            <a:r>
              <a:rPr lang="en-US" b="1" u="sng" dirty="0" smtClean="0">
                <a:latin typeface="Aharoni" panose="02010803020104030203" pitchFamily="2" charset="-79"/>
                <a:cs typeface="Aharoni" panose="02010803020104030203" pitchFamily="2" charset="-79"/>
              </a:rPr>
              <a:t>FARM FORESTRY PROGRAMMES</a:t>
            </a:r>
            <a:endParaRPr lang="en-US"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2130425"/>
            <a:ext cx="10515600" cy="4351338"/>
          </a:xfrm>
        </p:spPr>
        <p:txBody>
          <a:bodyPr>
            <a:normAutofit lnSpcReduction="10000"/>
          </a:bodyPr>
          <a:lstStyle/>
          <a:p>
            <a:pPr marL="571500" indent="-571500">
              <a:buFont typeface="+mj-lt"/>
              <a:buAutoNum type="romanUcPeriod"/>
            </a:pPr>
            <a:r>
              <a:rPr lang="en-US" dirty="0" smtClean="0"/>
              <a:t>Role of Forest Department</a:t>
            </a:r>
          </a:p>
          <a:p>
            <a:pPr marL="571500" indent="-571500">
              <a:buFont typeface="+mj-lt"/>
              <a:buAutoNum type="romanUcPeriod"/>
            </a:pPr>
            <a:r>
              <a:rPr lang="en-US" dirty="0" smtClean="0"/>
              <a:t>Local Organization</a:t>
            </a:r>
          </a:p>
          <a:p>
            <a:pPr marL="571500" indent="-571500">
              <a:buFont typeface="+mj-lt"/>
              <a:buAutoNum type="romanUcPeriod"/>
            </a:pPr>
            <a:r>
              <a:rPr lang="en-US" dirty="0" smtClean="0"/>
              <a:t>Extension Efforts</a:t>
            </a:r>
          </a:p>
          <a:p>
            <a:pPr marL="571500" indent="-571500">
              <a:buFont typeface="+mj-lt"/>
              <a:buAutoNum type="romanUcPeriod"/>
            </a:pPr>
            <a:r>
              <a:rPr lang="en-US" dirty="0" smtClean="0"/>
              <a:t>Public Information and Program </a:t>
            </a:r>
            <a:r>
              <a:rPr lang="en-US" dirty="0"/>
              <a:t>P</a:t>
            </a:r>
            <a:r>
              <a:rPr lang="en-US" dirty="0" smtClean="0"/>
              <a:t>romotion</a:t>
            </a:r>
          </a:p>
          <a:p>
            <a:pPr marL="571500" indent="-571500">
              <a:buFont typeface="+mj-lt"/>
              <a:buAutoNum type="romanUcPeriod"/>
            </a:pPr>
            <a:r>
              <a:rPr lang="en-US" dirty="0">
                <a:cs typeface="Aharoni" panose="02010803020104030203" pitchFamily="2" charset="-79"/>
              </a:rPr>
              <a:t>Seedling Distribution </a:t>
            </a:r>
            <a:r>
              <a:rPr lang="en-US" dirty="0" smtClean="0">
                <a:cs typeface="Aharoni" panose="02010803020104030203" pitchFamily="2" charset="-79"/>
              </a:rPr>
              <a:t>Programs</a:t>
            </a:r>
            <a:endParaRPr lang="en-US" dirty="0" smtClean="0"/>
          </a:p>
          <a:p>
            <a:pPr marL="571500" indent="-571500">
              <a:buFont typeface="+mj-lt"/>
              <a:buAutoNum type="romanUcPeriod"/>
            </a:pPr>
            <a:r>
              <a:rPr lang="en-US" dirty="0">
                <a:cs typeface="Aharoni" panose="02010803020104030203" pitchFamily="2" charset="-79"/>
              </a:rPr>
              <a:t>Finding Ways of Reducing </a:t>
            </a:r>
            <a:r>
              <a:rPr lang="en-US" dirty="0" smtClean="0">
                <a:cs typeface="Aharoni" panose="02010803020104030203" pitchFamily="2" charset="-79"/>
              </a:rPr>
              <a:t>Risk</a:t>
            </a:r>
            <a:endParaRPr lang="en-US" dirty="0"/>
          </a:p>
          <a:p>
            <a:pPr marL="571500" indent="-571500">
              <a:buFont typeface="+mj-lt"/>
              <a:buAutoNum type="romanUcPeriod"/>
            </a:pPr>
            <a:r>
              <a:rPr lang="en-US" dirty="0" smtClean="0">
                <a:cs typeface="Aharoni" panose="02010803020104030203" pitchFamily="2" charset="-79"/>
              </a:rPr>
              <a:t>Credit </a:t>
            </a:r>
            <a:r>
              <a:rPr lang="en-US" dirty="0">
                <a:cs typeface="Aharoni" panose="02010803020104030203" pitchFamily="2" charset="-79"/>
              </a:rPr>
              <a:t>Schemes for Tree </a:t>
            </a:r>
            <a:r>
              <a:rPr lang="en-US" dirty="0" smtClean="0">
                <a:cs typeface="Aharoni" panose="02010803020104030203" pitchFamily="2" charset="-79"/>
              </a:rPr>
              <a:t>Growing</a:t>
            </a:r>
          </a:p>
          <a:p>
            <a:pPr marL="571500" indent="-571500">
              <a:buFont typeface="+mj-lt"/>
              <a:buAutoNum type="romanUcPeriod"/>
            </a:pPr>
            <a:r>
              <a:rPr lang="en-US" dirty="0">
                <a:cs typeface="Aharoni" panose="02010803020104030203" pitchFamily="2" charset="-79"/>
              </a:rPr>
              <a:t>Market Support </a:t>
            </a:r>
            <a:r>
              <a:rPr lang="en-US" dirty="0" smtClean="0">
                <a:cs typeface="Aharoni" panose="02010803020104030203" pitchFamily="2" charset="-79"/>
              </a:rPr>
              <a:t>Measures</a:t>
            </a:r>
          </a:p>
          <a:p>
            <a:pPr marL="571500" indent="-571500">
              <a:buFont typeface="+mj-lt"/>
              <a:buAutoNum type="romanUcPeriod"/>
            </a:pPr>
            <a:r>
              <a:rPr lang="en-US" dirty="0">
                <a:cs typeface="Aharoni" panose="02010803020104030203" pitchFamily="2" charset="-79"/>
              </a:rPr>
              <a:t>Cash </a:t>
            </a:r>
            <a:r>
              <a:rPr lang="en-US" dirty="0" smtClean="0">
                <a:cs typeface="Aharoni" panose="02010803020104030203" pitchFamily="2" charset="-79"/>
              </a:rPr>
              <a:t>Incentives</a:t>
            </a:r>
          </a:p>
          <a:p>
            <a:endParaRPr lang="en-US" dirty="0"/>
          </a:p>
        </p:txBody>
      </p:sp>
    </p:spTree>
    <p:extLst>
      <p:ext uri="{BB962C8B-B14F-4D97-AF65-F5344CB8AC3E}">
        <p14:creationId xmlns:p14="http://schemas.microsoft.com/office/powerpoint/2010/main" val="2010348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u="sng" dirty="0">
                <a:latin typeface="Aharoni" panose="02010803020104030203" pitchFamily="2" charset="-79"/>
                <a:cs typeface="Aharoni" panose="02010803020104030203" pitchFamily="2" charset="-79"/>
              </a:rPr>
              <a:t>Role of Forest </a:t>
            </a:r>
            <a:r>
              <a:rPr lang="en-US" sz="6000" u="sng" dirty="0" smtClean="0">
                <a:latin typeface="Aharoni" panose="02010803020104030203" pitchFamily="2" charset="-79"/>
                <a:cs typeface="Aharoni" panose="02010803020104030203" pitchFamily="2" charset="-79"/>
              </a:rPr>
              <a:t>Department</a:t>
            </a:r>
            <a:endParaRPr lang="en-US" sz="60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92500"/>
          </a:bodyPr>
          <a:lstStyle/>
          <a:p>
            <a:r>
              <a:rPr lang="en-US" dirty="0"/>
              <a:t>New goals for forestry also require introducing new systems of professional education for both forestry officers and extension </a:t>
            </a:r>
            <a:r>
              <a:rPr lang="en-US" dirty="0" smtClean="0"/>
              <a:t>personnel</a:t>
            </a:r>
          </a:p>
          <a:p>
            <a:pPr marL="0" indent="0">
              <a:buNone/>
            </a:pPr>
            <a:r>
              <a:rPr lang="en-US" dirty="0" smtClean="0"/>
              <a:t>In </a:t>
            </a:r>
            <a:r>
              <a:rPr lang="en-US" dirty="0"/>
              <a:t>Pakistan, for example, farmers were reluctant to become involved in a </a:t>
            </a:r>
            <a:r>
              <a:rPr lang="en-US" dirty="0" smtClean="0"/>
              <a:t>farm forestry programs </a:t>
            </a:r>
            <a:r>
              <a:rPr lang="en-US" dirty="0"/>
              <a:t>because the Forest Department was viewed with suspicion and distrust. When the project was initiated, over 50,000 forest offences were pending in the courts, which meant that one out of six families was involved in disputes with the Forest Department (Cernea, 1981</a:t>
            </a:r>
            <a:r>
              <a:rPr lang="en-US" dirty="0" smtClean="0"/>
              <a:t>)</a:t>
            </a:r>
          </a:p>
          <a:p>
            <a:r>
              <a:rPr lang="en-US" dirty="0"/>
              <a:t>It is crucial that forestry departments assign qualified men and women foresters, social scientists and others to implement rural forestry </a:t>
            </a:r>
            <a:r>
              <a:rPr lang="en-US" dirty="0" smtClean="0"/>
              <a:t>programs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300" y="5390896"/>
            <a:ext cx="2120900" cy="1187704"/>
          </a:xfrm>
          <a:prstGeom prst="rect">
            <a:avLst/>
          </a:prstGeom>
        </p:spPr>
      </p:pic>
    </p:spTree>
    <p:extLst>
      <p:ext uri="{BB962C8B-B14F-4D97-AF65-F5344CB8AC3E}">
        <p14:creationId xmlns:p14="http://schemas.microsoft.com/office/powerpoint/2010/main" val="705272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u="sng" dirty="0">
                <a:latin typeface="Aharoni" panose="02010803020104030203" pitchFamily="2" charset="-79"/>
                <a:cs typeface="Aharoni" panose="02010803020104030203" pitchFamily="2" charset="-79"/>
              </a:rPr>
              <a:t>Local </a:t>
            </a:r>
            <a:r>
              <a:rPr lang="en-US" sz="6000" u="sng" dirty="0" smtClean="0">
                <a:latin typeface="Aharoni" panose="02010803020104030203" pitchFamily="2" charset="-79"/>
                <a:cs typeface="Aharoni" panose="02010803020104030203" pitchFamily="2" charset="-79"/>
              </a:rPr>
              <a:t>Organization</a:t>
            </a:r>
            <a:endParaRPr lang="en-US" sz="60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2066925"/>
            <a:ext cx="10515600" cy="4351338"/>
          </a:xfrm>
        </p:spPr>
        <p:txBody>
          <a:bodyPr>
            <a:normAutofit lnSpcReduction="10000"/>
          </a:bodyPr>
          <a:lstStyle/>
          <a:p>
            <a:r>
              <a:rPr lang="en-US" dirty="0"/>
              <a:t>L</a:t>
            </a:r>
            <a:r>
              <a:rPr lang="en-US" dirty="0" smtClean="0"/>
              <a:t>ack </a:t>
            </a:r>
            <a:r>
              <a:rPr lang="en-US" dirty="0"/>
              <a:t>of local organizations is the chief barrier to effective rural </a:t>
            </a:r>
            <a:r>
              <a:rPr lang="en-US" dirty="0" smtClean="0"/>
              <a:t>development</a:t>
            </a:r>
          </a:p>
          <a:p>
            <a:r>
              <a:rPr lang="en-US" dirty="0"/>
              <a:t>The types of local institutions that have filled </a:t>
            </a:r>
            <a:endParaRPr lang="en-US" dirty="0" smtClean="0"/>
          </a:p>
          <a:p>
            <a:pPr marL="0" indent="0">
              <a:buNone/>
            </a:pPr>
            <a:r>
              <a:rPr lang="en-US" dirty="0" smtClean="0"/>
              <a:t>this </a:t>
            </a:r>
            <a:r>
              <a:rPr lang="en-US" dirty="0"/>
              <a:t>essential role have often been </a:t>
            </a:r>
            <a:r>
              <a:rPr lang="en-US" dirty="0" smtClean="0"/>
              <a:t>informal</a:t>
            </a:r>
          </a:p>
          <a:p>
            <a:endParaRPr lang="en-US" dirty="0"/>
          </a:p>
          <a:p>
            <a:endParaRPr lang="en-US" dirty="0" smtClean="0"/>
          </a:p>
          <a:p>
            <a:r>
              <a:rPr lang="en-US" dirty="0"/>
              <a:t>S</a:t>
            </a:r>
            <a:r>
              <a:rPr lang="en-US" dirty="0" smtClean="0"/>
              <a:t>ome </a:t>
            </a:r>
            <a:r>
              <a:rPr lang="en-US" dirty="0"/>
              <a:t>were formed at the initiative of groups within communities or villages that have common interests in the use of tree resources and felt the need for some kind of institutional framework (Chandrasekharan, </a:t>
            </a:r>
            <a:r>
              <a:rPr lang="en-US" dirty="0" smtClean="0"/>
              <a:t>1983)</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2419647"/>
            <a:ext cx="3028313" cy="2182515"/>
          </a:xfrm>
          <a:prstGeom prst="rect">
            <a:avLst/>
          </a:prstGeom>
          <a:ln>
            <a:noFill/>
          </a:ln>
          <a:effectLst>
            <a:softEdge rad="112500"/>
          </a:effectLst>
        </p:spPr>
      </p:pic>
    </p:spTree>
    <p:extLst>
      <p:ext uri="{BB962C8B-B14F-4D97-AF65-F5344CB8AC3E}">
        <p14:creationId xmlns:p14="http://schemas.microsoft.com/office/powerpoint/2010/main" val="485863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237"/>
            <a:ext cx="10515600" cy="1325563"/>
          </a:xfrm>
        </p:spPr>
        <p:txBody>
          <a:bodyPr>
            <a:normAutofit/>
          </a:bodyPr>
          <a:lstStyle/>
          <a:p>
            <a:pPr algn="ctr"/>
            <a:r>
              <a:rPr lang="en-US" sz="6600" u="sng" dirty="0">
                <a:latin typeface="Aharoni" panose="02010803020104030203" pitchFamily="2" charset="-79"/>
                <a:cs typeface="Aharoni" panose="02010803020104030203" pitchFamily="2" charset="-79"/>
              </a:rPr>
              <a:t>Extension </a:t>
            </a:r>
            <a:r>
              <a:rPr lang="en-US" sz="6600" u="sng" dirty="0" smtClean="0">
                <a:latin typeface="Aharoni" panose="02010803020104030203" pitchFamily="2" charset="-79"/>
                <a:cs typeface="Aharoni" panose="02010803020104030203" pitchFamily="2" charset="-79"/>
              </a:rPr>
              <a:t>Efforts</a:t>
            </a:r>
            <a:endParaRPr lang="en-US" sz="66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647700" y="1447800"/>
            <a:ext cx="10706100" cy="4729163"/>
          </a:xfrm>
        </p:spPr>
        <p:txBody>
          <a:bodyPr>
            <a:normAutofit/>
          </a:bodyPr>
          <a:lstStyle/>
          <a:p>
            <a:r>
              <a:rPr lang="en-US" sz="2400" dirty="0"/>
              <a:t>E</a:t>
            </a:r>
            <a:r>
              <a:rPr lang="en-US" sz="2400" dirty="0" smtClean="0"/>
              <a:t>xtension </a:t>
            </a:r>
            <a:r>
              <a:rPr lang="en-US" sz="2400" dirty="0"/>
              <a:t>is a process through which people become familiar with new knowledge and skills of direct relevance to their lives, and through which government support services can learn about local priorities and needs. </a:t>
            </a:r>
            <a:endParaRPr lang="en-US" sz="2400" dirty="0" smtClean="0"/>
          </a:p>
          <a:p>
            <a:pPr>
              <a:buFont typeface="Wingdings" panose="05000000000000000000" pitchFamily="2" charset="2"/>
              <a:buChar char="q"/>
            </a:pPr>
            <a:r>
              <a:rPr lang="en-US" sz="2400" dirty="0"/>
              <a:t>E</a:t>
            </a:r>
            <a:r>
              <a:rPr lang="en-US" sz="2400" dirty="0" smtClean="0"/>
              <a:t>xtension </a:t>
            </a:r>
            <a:r>
              <a:rPr lang="en-US" sz="2400" dirty="0"/>
              <a:t>must follow the </a:t>
            </a:r>
            <a:r>
              <a:rPr lang="en-US" sz="2400" dirty="0" smtClean="0"/>
              <a:t>strategy:</a:t>
            </a:r>
          </a:p>
          <a:p>
            <a:pPr>
              <a:buFont typeface="Wingdings" panose="05000000000000000000" pitchFamily="2" charset="2"/>
              <a:buChar char="ü"/>
            </a:pPr>
            <a:r>
              <a:rPr lang="en-US" sz="2400" dirty="0"/>
              <a:t>F</a:t>
            </a:r>
            <a:r>
              <a:rPr lang="en-US" sz="2400" dirty="0" smtClean="0"/>
              <a:t>irst </a:t>
            </a:r>
            <a:r>
              <a:rPr lang="en-US" sz="2400" dirty="0"/>
              <a:t>identifying the real problems and their </a:t>
            </a:r>
            <a:r>
              <a:rPr lang="en-US" sz="2400" dirty="0" smtClean="0"/>
              <a:t>causes</a:t>
            </a:r>
          </a:p>
          <a:p>
            <a:pPr>
              <a:buFont typeface="Wingdings" panose="05000000000000000000" pitchFamily="2" charset="2"/>
              <a:buChar char="ü"/>
            </a:pPr>
            <a:r>
              <a:rPr lang="en-US" sz="2400" dirty="0"/>
              <a:t>S</a:t>
            </a:r>
            <a:r>
              <a:rPr lang="en-US" sz="2400" dirty="0" smtClean="0"/>
              <a:t>electing </a:t>
            </a:r>
            <a:r>
              <a:rPr lang="en-US" sz="2400" dirty="0"/>
              <a:t>those problems which can in some way be addressed by </a:t>
            </a:r>
            <a:r>
              <a:rPr lang="en-US" sz="2400" dirty="0" smtClean="0"/>
              <a:t>information</a:t>
            </a:r>
          </a:p>
          <a:p>
            <a:pPr>
              <a:buFont typeface="Wingdings" panose="05000000000000000000" pitchFamily="2" charset="2"/>
              <a:buChar char="ü"/>
            </a:pPr>
            <a:r>
              <a:rPr lang="en-US" sz="2400" dirty="0"/>
              <a:t>D</a:t>
            </a:r>
            <a:r>
              <a:rPr lang="en-US" sz="2400" dirty="0" smtClean="0"/>
              <a:t>esign </a:t>
            </a:r>
            <a:r>
              <a:rPr lang="en-US" sz="2400" dirty="0"/>
              <a:t>ways to get that information to the right person in an effective </a:t>
            </a:r>
            <a:r>
              <a:rPr lang="en-US" sz="2400" dirty="0" smtClean="0"/>
              <a:t>manner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00" y="4330404"/>
            <a:ext cx="6845300" cy="2387895"/>
          </a:xfrm>
          <a:prstGeom prst="rect">
            <a:avLst/>
          </a:prstGeom>
          <a:ln>
            <a:noFill/>
          </a:ln>
          <a:effectLst>
            <a:softEdge rad="112500"/>
          </a:effectLst>
        </p:spPr>
      </p:pic>
    </p:spTree>
    <p:extLst>
      <p:ext uri="{BB962C8B-B14F-4D97-AF65-F5344CB8AC3E}">
        <p14:creationId xmlns:p14="http://schemas.microsoft.com/office/powerpoint/2010/main" val="2573506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262"/>
            <a:ext cx="10515600" cy="1325563"/>
          </a:xfrm>
        </p:spPr>
        <p:txBody>
          <a:bodyPr>
            <a:normAutofit/>
          </a:bodyPr>
          <a:lstStyle/>
          <a:p>
            <a:pPr algn="ctr"/>
            <a:r>
              <a:rPr lang="en-US" sz="4800" u="sng" dirty="0" smtClean="0">
                <a:latin typeface="Aharoni" panose="02010803020104030203" pitchFamily="2" charset="-79"/>
                <a:cs typeface="Aharoni" panose="02010803020104030203" pitchFamily="2" charset="-79"/>
              </a:rPr>
              <a:t>Qualities of an Extension Worker</a:t>
            </a:r>
            <a:endParaRPr lang="en-US" sz="48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1520825"/>
            <a:ext cx="10515600" cy="4351338"/>
          </a:xfrm>
        </p:spPr>
        <p:txBody>
          <a:bodyPr/>
          <a:lstStyle/>
          <a:p>
            <a:pPr>
              <a:buFont typeface="Wingdings" panose="05000000000000000000" pitchFamily="2" charset="2"/>
              <a:buChar char="q"/>
            </a:pPr>
            <a:r>
              <a:rPr lang="en-US" sz="2400" dirty="0"/>
              <a:t>Extension worker must have: </a:t>
            </a:r>
          </a:p>
          <a:p>
            <a:pPr>
              <a:buFont typeface="Wingdings" panose="05000000000000000000" pitchFamily="2" charset="2"/>
              <a:buChar char="ü"/>
            </a:pPr>
            <a:r>
              <a:rPr lang="en-US" sz="2400" dirty="0"/>
              <a:t>Listening skills </a:t>
            </a:r>
          </a:p>
          <a:p>
            <a:pPr>
              <a:buFont typeface="Wingdings" panose="05000000000000000000" pitchFamily="2" charset="2"/>
              <a:buChar char="ü"/>
            </a:pPr>
            <a:r>
              <a:rPr lang="en-US" sz="2400" dirty="0"/>
              <a:t>Sense that they can learn from residents information needed to make them more capable as extension workers</a:t>
            </a:r>
          </a:p>
          <a:p>
            <a:pPr>
              <a:buFont typeface="Wingdings" panose="05000000000000000000" pitchFamily="2" charset="2"/>
              <a:buChar char="ü"/>
            </a:pPr>
            <a:r>
              <a:rPr lang="en-US" sz="2400" dirty="0"/>
              <a:t>Trained as generalists </a:t>
            </a:r>
          </a:p>
          <a:p>
            <a:pPr>
              <a:buFont typeface="Wingdings" panose="05000000000000000000" pitchFamily="2" charset="2"/>
              <a:buChar char="ü"/>
            </a:pPr>
            <a:r>
              <a:rPr lang="en-US" sz="2400" dirty="0"/>
              <a:t>Familiar with technical and social issues</a:t>
            </a:r>
          </a:p>
          <a:p>
            <a:pPr>
              <a:buFont typeface="Wingdings" panose="05000000000000000000" pitchFamily="2" charset="2"/>
              <a:buChar char="ü"/>
            </a:pPr>
            <a:r>
              <a:rPr lang="en-US" sz="2400" dirty="0"/>
              <a:t>Able to recognize when his own knowledge is inadequate and call on more qualified experts.</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500" y="4508625"/>
            <a:ext cx="6992937" cy="2349375"/>
          </a:xfrm>
          <a:prstGeom prst="rect">
            <a:avLst/>
          </a:prstGeom>
          <a:ln>
            <a:noFill/>
          </a:ln>
          <a:effectLst>
            <a:softEdge rad="112500"/>
          </a:effectLst>
        </p:spPr>
      </p:pic>
    </p:spTree>
    <p:extLst>
      <p:ext uri="{BB962C8B-B14F-4D97-AF65-F5344CB8AC3E}">
        <p14:creationId xmlns:p14="http://schemas.microsoft.com/office/powerpoint/2010/main" val="4226749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latin typeface="Aharoni" panose="02010803020104030203" pitchFamily="2" charset="-79"/>
                <a:cs typeface="Aharoni" panose="02010803020104030203" pitchFamily="2" charset="-79"/>
              </a:rPr>
              <a:t>Public Information and Program </a:t>
            </a:r>
            <a:r>
              <a:rPr lang="en-US" u="sng" dirty="0" smtClean="0">
                <a:latin typeface="Aharoni" panose="02010803020104030203" pitchFamily="2" charset="-79"/>
                <a:cs typeface="Aharoni" panose="02010803020104030203" pitchFamily="2" charset="-79"/>
              </a:rPr>
              <a:t>Promotion</a:t>
            </a:r>
            <a:endParaRPr lang="en-US"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723900" y="1990724"/>
            <a:ext cx="10629900" cy="4651375"/>
          </a:xfrm>
        </p:spPr>
        <p:txBody>
          <a:bodyPr>
            <a:normAutofit fontScale="85000" lnSpcReduction="20000"/>
          </a:bodyPr>
          <a:lstStyle/>
          <a:p>
            <a:r>
              <a:rPr lang="en-US" dirty="0"/>
              <a:t>Tackling </a:t>
            </a:r>
            <a:r>
              <a:rPr lang="en-US" dirty="0" smtClean="0"/>
              <a:t>and provision of information </a:t>
            </a:r>
            <a:r>
              <a:rPr lang="en-US" dirty="0"/>
              <a:t>can be fairly straightforward through publicity and promotional </a:t>
            </a:r>
            <a:r>
              <a:rPr lang="en-US" dirty="0" smtClean="0"/>
              <a:t>activities</a:t>
            </a:r>
            <a:endParaRPr lang="en-US" dirty="0"/>
          </a:p>
          <a:p>
            <a:r>
              <a:rPr lang="en-US" dirty="0"/>
              <a:t>Means for spreading such information are as diverse </a:t>
            </a:r>
            <a:endParaRPr lang="en-US" dirty="0" smtClean="0"/>
          </a:p>
          <a:p>
            <a:r>
              <a:rPr lang="en-US" dirty="0" smtClean="0"/>
              <a:t>Includes: </a:t>
            </a:r>
          </a:p>
          <a:p>
            <a:pPr>
              <a:buFont typeface="Wingdings" panose="05000000000000000000" pitchFamily="2" charset="2"/>
              <a:buChar char="ü"/>
            </a:pPr>
            <a:r>
              <a:rPr lang="en-US" dirty="0"/>
              <a:t>P</a:t>
            </a:r>
            <a:r>
              <a:rPr lang="en-US" dirty="0" smtClean="0"/>
              <a:t>romotional sticker/Posters/</a:t>
            </a:r>
            <a:r>
              <a:rPr lang="en-US" dirty="0"/>
              <a:t>newspaper </a:t>
            </a:r>
            <a:r>
              <a:rPr lang="en-US" dirty="0" smtClean="0"/>
              <a:t>advertisements</a:t>
            </a:r>
          </a:p>
          <a:p>
            <a:pPr>
              <a:buFont typeface="Wingdings" panose="05000000000000000000" pitchFamily="2" charset="2"/>
              <a:buChar char="ü"/>
            </a:pPr>
            <a:r>
              <a:rPr lang="en-US" dirty="0"/>
              <a:t>M</a:t>
            </a:r>
            <a:r>
              <a:rPr lang="en-US" dirty="0" smtClean="0"/>
              <a:t>essages </a:t>
            </a:r>
            <a:r>
              <a:rPr lang="en-US" dirty="0"/>
              <a:t>on </a:t>
            </a:r>
            <a:r>
              <a:rPr lang="en-US" dirty="0" smtClean="0"/>
              <a:t>billboards/Booklets</a:t>
            </a:r>
          </a:p>
          <a:p>
            <a:pPr>
              <a:buFont typeface="Wingdings" panose="05000000000000000000" pitchFamily="2" charset="2"/>
              <a:buChar char="ü"/>
            </a:pPr>
            <a:r>
              <a:rPr lang="en-US" dirty="0"/>
              <a:t>S</a:t>
            </a:r>
            <a:r>
              <a:rPr lang="en-US" dirty="0" smtClean="0"/>
              <a:t>tory </a:t>
            </a:r>
            <a:r>
              <a:rPr lang="en-US" dirty="0"/>
              <a:t>tellers or </a:t>
            </a:r>
            <a:r>
              <a:rPr lang="en-US" dirty="0" smtClean="0"/>
              <a:t>singers</a:t>
            </a:r>
          </a:p>
          <a:p>
            <a:pPr>
              <a:buFont typeface="Wingdings" panose="05000000000000000000" pitchFamily="2" charset="2"/>
              <a:buChar char="ü"/>
            </a:pPr>
            <a:r>
              <a:rPr lang="en-US" dirty="0"/>
              <a:t>P</a:t>
            </a:r>
            <a:r>
              <a:rPr lang="en-US" dirty="0" smtClean="0"/>
              <a:t>uppet theatres/film strips/movies/radio</a:t>
            </a:r>
          </a:p>
          <a:p>
            <a:pPr>
              <a:buFont typeface="Wingdings" panose="05000000000000000000" pitchFamily="2" charset="2"/>
              <a:buChar char="ü"/>
            </a:pPr>
            <a:r>
              <a:rPr lang="en-US" dirty="0"/>
              <a:t>T</a:t>
            </a:r>
            <a:r>
              <a:rPr lang="en-US" dirty="0" smtClean="0"/>
              <a:t>ree-planting festivals</a:t>
            </a:r>
          </a:p>
          <a:p>
            <a:pPr>
              <a:buFont typeface="Wingdings" panose="05000000000000000000" pitchFamily="2" charset="2"/>
              <a:buChar char="ü"/>
            </a:pPr>
            <a:r>
              <a:rPr lang="en-US" dirty="0"/>
              <a:t>N</a:t>
            </a:r>
            <a:r>
              <a:rPr lang="en-US" dirty="0" smtClean="0"/>
              <a:t>ational campaigns/political pronouncements</a:t>
            </a:r>
          </a:p>
          <a:p>
            <a:pPr>
              <a:buFont typeface="Wingdings" panose="05000000000000000000" pitchFamily="2" charset="2"/>
              <a:buChar char="v"/>
            </a:pPr>
            <a:r>
              <a:rPr lang="en-US" dirty="0" smtClean="0"/>
              <a:t> </a:t>
            </a:r>
            <a:r>
              <a:rPr lang="en-US" dirty="0"/>
              <a:t>The effect of these types of activities can be difficult to gauge, but active </a:t>
            </a:r>
            <a:r>
              <a:rPr lang="en-US" dirty="0" smtClean="0"/>
              <a:t>program </a:t>
            </a:r>
            <a:r>
              <a:rPr lang="en-US" dirty="0"/>
              <a:t>promotion can be </a:t>
            </a:r>
            <a:r>
              <a:rPr lang="en-US" dirty="0" smtClean="0"/>
              <a:t>helpful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0240" y="2730500"/>
            <a:ext cx="3945396" cy="2610653"/>
          </a:xfrm>
          <a:prstGeom prst="rect">
            <a:avLst/>
          </a:prstGeom>
        </p:spPr>
      </p:pic>
    </p:spTree>
    <p:extLst>
      <p:ext uri="{BB962C8B-B14F-4D97-AF65-F5344CB8AC3E}">
        <p14:creationId xmlns:p14="http://schemas.microsoft.com/office/powerpoint/2010/main" val="3492601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u="sng" dirty="0">
                <a:latin typeface="Aharoni" panose="02010803020104030203" pitchFamily="2" charset="-79"/>
                <a:cs typeface="Aharoni" panose="02010803020104030203" pitchFamily="2" charset="-79"/>
              </a:rPr>
              <a:t>Seedling Distribution </a:t>
            </a:r>
            <a:r>
              <a:rPr lang="en-US" sz="5400" b="1" u="sng" dirty="0" smtClean="0">
                <a:latin typeface="Aharoni" panose="02010803020104030203" pitchFamily="2" charset="-79"/>
                <a:cs typeface="Aharoni" panose="02010803020104030203" pitchFamily="2" charset="-79"/>
              </a:rPr>
              <a:t>Programs</a:t>
            </a:r>
            <a:endParaRPr lang="en-US" sz="54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2016125"/>
            <a:ext cx="10515600" cy="4351338"/>
          </a:xfrm>
        </p:spPr>
        <p:txBody>
          <a:bodyPr>
            <a:normAutofit fontScale="92500"/>
          </a:bodyPr>
          <a:lstStyle/>
          <a:p>
            <a:r>
              <a:rPr lang="en-US" dirty="0"/>
              <a:t>D</a:t>
            </a:r>
            <a:r>
              <a:rPr lang="en-US" dirty="0" smtClean="0"/>
              <a:t>istributing the seedlings </a:t>
            </a:r>
            <a:r>
              <a:rPr lang="en-US" dirty="0"/>
              <a:t>free or at a subsidized </a:t>
            </a:r>
            <a:r>
              <a:rPr lang="en-US" dirty="0" smtClean="0"/>
              <a:t>cost</a:t>
            </a:r>
          </a:p>
          <a:p>
            <a:r>
              <a:rPr lang="en-US" dirty="0" smtClean="0"/>
              <a:t>After popularity of such programs, </a:t>
            </a:r>
            <a:r>
              <a:rPr lang="en-US" dirty="0"/>
              <a:t>there should be </a:t>
            </a:r>
            <a:endParaRPr lang="en-US" dirty="0" smtClean="0"/>
          </a:p>
          <a:p>
            <a:pPr marL="0" indent="0">
              <a:buNone/>
            </a:pPr>
            <a:r>
              <a:rPr lang="en-US" dirty="0" smtClean="0"/>
              <a:t>no </a:t>
            </a:r>
            <a:r>
              <a:rPr lang="en-US" dirty="0"/>
              <a:t>need for such </a:t>
            </a:r>
            <a:r>
              <a:rPr lang="en-US" dirty="0" smtClean="0"/>
              <a:t>incentives</a:t>
            </a:r>
          </a:p>
          <a:p>
            <a:r>
              <a:rPr lang="en-US" dirty="0" smtClean="0"/>
              <a:t>Continued </a:t>
            </a:r>
            <a:r>
              <a:rPr lang="en-US" dirty="0"/>
              <a:t>subsidized seedling distribution serves no particularly useful function and will only inhibit farmers from establishing their own </a:t>
            </a:r>
            <a:r>
              <a:rPr lang="en-US" dirty="0" smtClean="0"/>
              <a:t>nurseries</a:t>
            </a:r>
            <a:endParaRPr lang="en-US" dirty="0"/>
          </a:p>
          <a:p>
            <a:r>
              <a:rPr lang="en-US" dirty="0"/>
              <a:t>Surveys can establish the desirability of </a:t>
            </a:r>
            <a:endParaRPr lang="en-US" dirty="0" smtClean="0"/>
          </a:p>
          <a:p>
            <a:pPr marL="0" indent="0">
              <a:buNone/>
            </a:pPr>
            <a:r>
              <a:rPr lang="en-US" dirty="0" smtClean="0"/>
              <a:t>particular </a:t>
            </a:r>
            <a:r>
              <a:rPr lang="en-US" dirty="0"/>
              <a:t>types of </a:t>
            </a:r>
            <a:r>
              <a:rPr lang="en-US" dirty="0" smtClean="0"/>
              <a:t>trees</a:t>
            </a:r>
          </a:p>
          <a:p>
            <a:r>
              <a:rPr lang="en-US" dirty="0" smtClean="0"/>
              <a:t>Monitoring </a:t>
            </a:r>
            <a:r>
              <a:rPr lang="en-US" dirty="0"/>
              <a:t>and evaluation is an </a:t>
            </a:r>
            <a:endParaRPr lang="en-US" dirty="0" smtClean="0"/>
          </a:p>
          <a:p>
            <a:pPr marL="0" indent="0">
              <a:buNone/>
            </a:pPr>
            <a:r>
              <a:rPr lang="en-US" dirty="0" smtClean="0"/>
              <a:t>essential tool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1081" y="1690688"/>
            <a:ext cx="2820718" cy="1701679"/>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600" y="4249674"/>
            <a:ext cx="3467099" cy="2608326"/>
          </a:xfrm>
          <a:prstGeom prst="rect">
            <a:avLst/>
          </a:prstGeom>
          <a:ln>
            <a:noFill/>
          </a:ln>
          <a:effectLst>
            <a:softEdge rad="112500"/>
          </a:effectLst>
        </p:spPr>
      </p:pic>
    </p:spTree>
    <p:extLst>
      <p:ext uri="{BB962C8B-B14F-4D97-AF65-F5344CB8AC3E}">
        <p14:creationId xmlns:p14="http://schemas.microsoft.com/office/powerpoint/2010/main" val="1417081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u="sng" dirty="0">
                <a:latin typeface="Aharoni" panose="02010803020104030203" pitchFamily="2" charset="-79"/>
                <a:cs typeface="Aharoni" panose="02010803020104030203" pitchFamily="2" charset="-79"/>
              </a:rPr>
              <a:t>Finding Ways of Reducing Risk</a:t>
            </a:r>
            <a:endParaRPr lang="en-US" sz="54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r>
              <a:rPr lang="en-US" dirty="0"/>
              <a:t>A</a:t>
            </a:r>
            <a:r>
              <a:rPr lang="en-US" dirty="0" smtClean="0"/>
              <a:t>lternative </a:t>
            </a:r>
            <a:r>
              <a:rPr lang="en-US" dirty="0"/>
              <a:t>public sector support mechanisms may be necessary to reduce the farmer’s </a:t>
            </a:r>
            <a:r>
              <a:rPr lang="en-US" dirty="0" smtClean="0"/>
              <a:t>risks</a:t>
            </a:r>
          </a:p>
          <a:p>
            <a:r>
              <a:rPr lang="en-US" dirty="0" smtClean="0"/>
              <a:t>Includes:</a:t>
            </a:r>
          </a:p>
          <a:p>
            <a:pPr>
              <a:buFont typeface="Wingdings" panose="05000000000000000000" pitchFamily="2" charset="2"/>
              <a:buChar char="ü"/>
            </a:pPr>
            <a:r>
              <a:rPr lang="en-US" dirty="0"/>
              <a:t>M</a:t>
            </a:r>
            <a:r>
              <a:rPr lang="en-US" dirty="0" smtClean="0"/>
              <a:t>arketing mechanisms</a:t>
            </a:r>
          </a:p>
          <a:p>
            <a:pPr>
              <a:buFont typeface="Wingdings" panose="05000000000000000000" pitchFamily="2" charset="2"/>
              <a:buChar char="ü"/>
            </a:pPr>
            <a:r>
              <a:rPr lang="en-US" dirty="0" smtClean="0"/>
              <a:t>Price controls</a:t>
            </a:r>
          </a:p>
          <a:p>
            <a:pPr>
              <a:buFont typeface="Wingdings" panose="05000000000000000000" pitchFamily="2" charset="2"/>
              <a:buChar char="ü"/>
            </a:pPr>
            <a:r>
              <a:rPr lang="en-US" dirty="0" smtClean="0"/>
              <a:t>Technical assistance</a:t>
            </a:r>
          </a:p>
          <a:p>
            <a:pPr>
              <a:buFont typeface="Wingdings" panose="05000000000000000000" pitchFamily="2" charset="2"/>
              <a:buChar char="ü"/>
            </a:pPr>
            <a:r>
              <a:rPr lang="en-US" dirty="0"/>
              <a:t>E</a:t>
            </a:r>
            <a:r>
              <a:rPr lang="en-US" dirty="0" smtClean="0"/>
              <a:t>xtension</a:t>
            </a:r>
            <a:endParaRPr lang="en-US" dirty="0"/>
          </a:p>
          <a:p>
            <a:r>
              <a:rPr lang="en-US" dirty="0"/>
              <a:t>One especially important aspect of reducing risk is the certainty that the technical alternatives being suggested will </a:t>
            </a:r>
            <a:r>
              <a:rPr lang="en-US" dirty="0" smtClean="0"/>
              <a:t>work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5487" y="2335870"/>
            <a:ext cx="3008313" cy="2802867"/>
          </a:xfrm>
          <a:prstGeom prst="rect">
            <a:avLst/>
          </a:prstGeom>
        </p:spPr>
      </p:pic>
    </p:spTree>
    <p:extLst>
      <p:ext uri="{BB962C8B-B14F-4D97-AF65-F5344CB8AC3E}">
        <p14:creationId xmlns:p14="http://schemas.microsoft.com/office/powerpoint/2010/main" val="941770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u="sng" dirty="0">
                <a:latin typeface="Aharoni" panose="02010803020104030203" pitchFamily="2" charset="-79"/>
                <a:cs typeface="Aharoni" panose="02010803020104030203" pitchFamily="2" charset="-79"/>
              </a:rPr>
              <a:t>Credit Schemes for Tree Growing</a:t>
            </a:r>
            <a:endParaRPr lang="en-US" sz="48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85000" lnSpcReduction="20000"/>
          </a:bodyPr>
          <a:lstStyle/>
          <a:p>
            <a:r>
              <a:rPr lang="en-US" dirty="0" smtClean="0"/>
              <a:t>Availability of </a:t>
            </a:r>
            <a:r>
              <a:rPr lang="en-US" dirty="0"/>
              <a:t>credit on appropriate terms </a:t>
            </a:r>
            <a:r>
              <a:rPr lang="en-US" dirty="0" smtClean="0"/>
              <a:t>for </a:t>
            </a:r>
            <a:r>
              <a:rPr lang="en-US" dirty="0"/>
              <a:t>smallholders to undertake farm forestry </a:t>
            </a:r>
          </a:p>
          <a:p>
            <a:r>
              <a:rPr lang="en-US" dirty="0"/>
              <a:t>C</a:t>
            </a:r>
            <a:r>
              <a:rPr lang="en-US" dirty="0" smtClean="0"/>
              <a:t>ommercial banks are </a:t>
            </a:r>
            <a:r>
              <a:rPr lang="en-US" dirty="0"/>
              <a:t>willing or flexible enough to undertake the burden of administering a </a:t>
            </a:r>
            <a:r>
              <a:rPr lang="en-US" dirty="0" smtClean="0"/>
              <a:t>program </a:t>
            </a:r>
            <a:r>
              <a:rPr lang="en-US" dirty="0"/>
              <a:t>of smallholder farm forestry </a:t>
            </a:r>
            <a:r>
              <a:rPr lang="en-US" dirty="0" smtClean="0"/>
              <a:t>finance </a:t>
            </a:r>
          </a:p>
          <a:p>
            <a:endParaRPr lang="en-US" dirty="0"/>
          </a:p>
          <a:p>
            <a:endParaRPr lang="en-US" dirty="0" smtClean="0"/>
          </a:p>
          <a:p>
            <a:endParaRPr lang="en-US" dirty="0"/>
          </a:p>
          <a:p>
            <a:endParaRPr lang="en-US" dirty="0"/>
          </a:p>
          <a:p>
            <a:r>
              <a:rPr lang="en-US" dirty="0" smtClean="0"/>
              <a:t>FOR EXAMPLE:</a:t>
            </a:r>
          </a:p>
          <a:p>
            <a:pPr marL="0" indent="0">
              <a:buNone/>
            </a:pPr>
            <a:r>
              <a:rPr lang="en-US" dirty="0" smtClean="0"/>
              <a:t>In Sudan, smallholders </a:t>
            </a:r>
            <a:r>
              <a:rPr lang="en-US" dirty="0"/>
              <a:t>traditionally mortgaged their gum </a:t>
            </a:r>
            <a:r>
              <a:rPr lang="en-US" dirty="0" smtClean="0"/>
              <a:t>Arabic </a:t>
            </a:r>
            <a:r>
              <a:rPr lang="en-US" dirty="0"/>
              <a:t>production to merchants in return for high interest loans to purchase subsistence commodities. As part of its farm forestry </a:t>
            </a:r>
            <a:r>
              <a:rPr lang="en-US" dirty="0" smtClean="0"/>
              <a:t>program, </a:t>
            </a:r>
            <a:r>
              <a:rPr lang="en-US" dirty="0"/>
              <a:t>G</a:t>
            </a:r>
            <a:r>
              <a:rPr lang="en-US" dirty="0" smtClean="0"/>
              <a:t>overnment </a:t>
            </a:r>
            <a:r>
              <a:rPr lang="en-US" dirty="0"/>
              <a:t>introduced regulated credit facilities to reduce the negative impacts of traditional credit schemes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4800" y="2880042"/>
            <a:ext cx="2527299" cy="1958657"/>
          </a:xfrm>
          <a:prstGeom prst="rect">
            <a:avLst/>
          </a:prstGeom>
          <a:ln>
            <a:noFill/>
          </a:ln>
          <a:effectLst>
            <a:softEdge rad="112500"/>
          </a:effectLst>
        </p:spPr>
      </p:pic>
    </p:spTree>
    <p:extLst>
      <p:ext uri="{BB962C8B-B14F-4D97-AF65-F5344CB8AC3E}">
        <p14:creationId xmlns:p14="http://schemas.microsoft.com/office/powerpoint/2010/main" val="1872035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u="sng" dirty="0" smtClean="0">
                <a:latin typeface="Aharoni" panose="02010803020104030203" pitchFamily="2" charset="-79"/>
                <a:cs typeface="Aharoni" panose="02010803020104030203" pitchFamily="2" charset="-79"/>
              </a:rPr>
              <a:t>Market Support Measures</a:t>
            </a:r>
            <a:endParaRPr lang="en-US" sz="60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lnSpcReduction="10000"/>
          </a:bodyPr>
          <a:lstStyle/>
          <a:p>
            <a:r>
              <a:rPr lang="en-US" dirty="0"/>
              <a:t>Improvements </a:t>
            </a:r>
            <a:r>
              <a:rPr lang="en-US" dirty="0" smtClean="0"/>
              <a:t>are needed in:</a:t>
            </a:r>
          </a:p>
          <a:p>
            <a:pPr>
              <a:buFont typeface="Wingdings" panose="05000000000000000000" pitchFamily="2" charset="2"/>
              <a:buChar char="ü"/>
            </a:pPr>
            <a:r>
              <a:rPr lang="en-US" dirty="0"/>
              <a:t>M</a:t>
            </a:r>
            <a:r>
              <a:rPr lang="en-US" dirty="0" smtClean="0"/>
              <a:t>arketing </a:t>
            </a:r>
            <a:r>
              <a:rPr lang="en-US" dirty="0"/>
              <a:t>arrangements </a:t>
            </a:r>
            <a:endParaRPr lang="en-US" dirty="0" smtClean="0"/>
          </a:p>
          <a:p>
            <a:pPr>
              <a:buFont typeface="Wingdings" panose="05000000000000000000" pitchFamily="2" charset="2"/>
              <a:buChar char="ü"/>
            </a:pPr>
            <a:r>
              <a:rPr lang="en-US" dirty="0"/>
              <a:t>T</a:t>
            </a:r>
            <a:r>
              <a:rPr lang="en-US" dirty="0" smtClean="0"/>
              <a:t>ransportation </a:t>
            </a:r>
            <a:r>
              <a:rPr lang="en-US" dirty="0"/>
              <a:t>infrastructure </a:t>
            </a:r>
            <a:endParaRPr lang="en-US" dirty="0" smtClean="0"/>
          </a:p>
          <a:p>
            <a:pPr>
              <a:buFont typeface="Wingdings" panose="05000000000000000000" pitchFamily="2" charset="2"/>
              <a:buChar char="ü"/>
            </a:pPr>
            <a:endParaRPr lang="en-US" dirty="0" smtClean="0"/>
          </a:p>
          <a:p>
            <a:r>
              <a:rPr lang="en-US" dirty="0"/>
              <a:t>Formalized marketing structures may help protect smaller farmers unused to commercial dealings with wood merchants and felling </a:t>
            </a:r>
            <a:r>
              <a:rPr lang="en-US" dirty="0" smtClean="0"/>
              <a:t>contractors</a:t>
            </a:r>
          </a:p>
          <a:p>
            <a:pPr marL="0" indent="0">
              <a:buNone/>
            </a:pPr>
            <a:endParaRPr lang="en-US" dirty="0" smtClean="0"/>
          </a:p>
          <a:p>
            <a:pPr>
              <a:buFont typeface="Wingdings" panose="05000000000000000000" pitchFamily="2" charset="2"/>
              <a:buChar char="v"/>
            </a:pPr>
            <a:r>
              <a:rPr lang="en-US" dirty="0"/>
              <a:t>H</a:t>
            </a:r>
            <a:r>
              <a:rPr lang="en-US" dirty="0" smtClean="0"/>
              <a:t>elp </a:t>
            </a:r>
            <a:r>
              <a:rPr lang="en-US" dirty="0"/>
              <a:t>farmers tap potentially large markets outside the immediate </a:t>
            </a:r>
            <a:r>
              <a:rPr lang="en-US" dirty="0" smtClean="0"/>
              <a:t>zone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8000" y="1541683"/>
            <a:ext cx="3073400" cy="2047653"/>
          </a:xfrm>
          <a:prstGeom prst="rect">
            <a:avLst/>
          </a:prstGeom>
          <a:ln>
            <a:noFill/>
          </a:ln>
          <a:effectLst>
            <a:softEdge rad="112500"/>
          </a:effectLst>
        </p:spPr>
      </p:pic>
    </p:spTree>
    <p:extLst>
      <p:ext uri="{BB962C8B-B14F-4D97-AF65-F5344CB8AC3E}">
        <p14:creationId xmlns:p14="http://schemas.microsoft.com/office/powerpoint/2010/main" val="302503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u="sng" dirty="0" smtClean="0">
                <a:latin typeface="Aharoni" panose="02010803020104030203" pitchFamily="2" charset="-79"/>
                <a:cs typeface="Aharoni" panose="02010803020104030203" pitchFamily="2" charset="-79"/>
              </a:rPr>
              <a:t>Various Concepts of Farm Forestry</a:t>
            </a:r>
            <a:endParaRPr lang="en-US" sz="48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q"/>
            </a:pPr>
            <a:r>
              <a:rPr lang="en-US" dirty="0" smtClean="0"/>
              <a:t>Farm </a:t>
            </a:r>
            <a:r>
              <a:rPr lang="en-US" dirty="0"/>
              <a:t>forestry differs from industrial-scale forestry in </a:t>
            </a:r>
            <a:r>
              <a:rPr lang="en-US" dirty="0" smtClean="0"/>
              <a:t>that:</a:t>
            </a:r>
          </a:p>
          <a:p>
            <a:pPr>
              <a:buFont typeface="Wingdings" panose="05000000000000000000" pitchFamily="2" charset="2"/>
              <a:buChar char="ü"/>
            </a:pPr>
            <a:r>
              <a:rPr lang="en-US" dirty="0" smtClean="0"/>
              <a:t>Smaller planting scale</a:t>
            </a:r>
          </a:p>
          <a:p>
            <a:pPr>
              <a:buFont typeface="Wingdings" panose="05000000000000000000" pitchFamily="2" charset="2"/>
              <a:buChar char="ü"/>
            </a:pPr>
            <a:r>
              <a:rPr lang="en-US" dirty="0" smtClean="0"/>
              <a:t>Site </a:t>
            </a:r>
            <a:r>
              <a:rPr lang="en-US" dirty="0"/>
              <a:t>fertility can sometimes be higher due to </a:t>
            </a:r>
            <a:r>
              <a:rPr lang="en-US" dirty="0" smtClean="0"/>
              <a:t>fertilization/land </a:t>
            </a:r>
          </a:p>
          <a:p>
            <a:pPr>
              <a:buFont typeface="Wingdings" panose="05000000000000000000" pitchFamily="2" charset="2"/>
              <a:buChar char="ü"/>
            </a:pPr>
            <a:r>
              <a:rPr lang="en-US" dirty="0"/>
              <a:t>L</a:t>
            </a:r>
            <a:r>
              <a:rPr lang="en-US" dirty="0" smtClean="0"/>
              <a:t>arger </a:t>
            </a:r>
            <a:r>
              <a:rPr lang="en-US" dirty="0"/>
              <a:t>proportion of edge trees and ongoing interaction between </a:t>
            </a:r>
            <a:r>
              <a:rPr lang="en-US" dirty="0" smtClean="0"/>
              <a:t>trees </a:t>
            </a:r>
            <a:r>
              <a:rPr lang="en-US" dirty="0"/>
              <a:t>and agricultural </a:t>
            </a:r>
            <a:r>
              <a:rPr lang="en-US" dirty="0" smtClean="0"/>
              <a:t>uses</a:t>
            </a:r>
          </a:p>
          <a:p>
            <a:pPr>
              <a:buFont typeface="Wingdings" panose="05000000000000000000" pitchFamily="2" charset="2"/>
              <a:buChar char="ü"/>
            </a:pPr>
            <a:r>
              <a:rPr lang="en-US" dirty="0" smtClean="0"/>
              <a:t>Tree spacing</a:t>
            </a:r>
          </a:p>
          <a:p>
            <a:pPr marL="0" indent="0">
              <a:buNone/>
            </a:pPr>
            <a:r>
              <a:rPr lang="en-US" dirty="0" smtClean="0"/>
              <a:t>(Lott</a:t>
            </a:r>
            <a:r>
              <a:rPr lang="en-US" dirty="0"/>
              <a:t>, Keenan and </a:t>
            </a:r>
            <a:r>
              <a:rPr lang="en-US" dirty="0" smtClean="0"/>
              <a:t>Lewty</a:t>
            </a:r>
            <a:r>
              <a:rPr lang="en-US" dirty="0"/>
              <a:t>, 1998</a:t>
            </a:r>
            <a:r>
              <a:rPr lang="en-US" dirty="0" smtClean="0"/>
              <a:t>)</a:t>
            </a:r>
          </a:p>
          <a:p>
            <a:pPr marL="0" indent="0">
              <a:buNone/>
            </a:pPr>
            <a:endParaRPr lang="en-US" dirty="0" smtClean="0"/>
          </a:p>
          <a:p>
            <a:pPr>
              <a:buFont typeface="Wingdings" panose="05000000000000000000" pitchFamily="2" charset="2"/>
              <a:buChar char="q"/>
            </a:pPr>
            <a:r>
              <a:rPr lang="en-US" dirty="0"/>
              <a:t>“A major criticism of the approach taken by state forest agencies to promoting private forestry, especially to farmers and other smaller growers, was of the implicit assumption that farm forestry should look just like conventional industrial plantation forestry.”  (Donaldson 1998)  </a:t>
            </a:r>
          </a:p>
        </p:txBody>
      </p:sp>
    </p:spTree>
    <p:extLst>
      <p:ext uri="{BB962C8B-B14F-4D97-AF65-F5344CB8AC3E}">
        <p14:creationId xmlns:p14="http://schemas.microsoft.com/office/powerpoint/2010/main" val="1540919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u="sng" dirty="0" smtClean="0">
                <a:latin typeface="Aharoni" panose="02010803020104030203" pitchFamily="2" charset="-79"/>
                <a:cs typeface="Aharoni" panose="02010803020104030203" pitchFamily="2" charset="-79"/>
              </a:rPr>
              <a:t>Cash Incentives</a:t>
            </a:r>
            <a:endParaRPr lang="en-US" sz="72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r>
              <a:rPr lang="en-US" dirty="0"/>
              <a:t>Governments can provide incentives to the private sector to encourage development of wood-based </a:t>
            </a:r>
            <a:r>
              <a:rPr lang="en-US" dirty="0" smtClean="0"/>
              <a:t>industries</a:t>
            </a:r>
          </a:p>
          <a:p>
            <a:r>
              <a:rPr lang="en-US" dirty="0"/>
              <a:t>Lowering costs of tree growing can be an important way of providing incentives for </a:t>
            </a:r>
            <a:r>
              <a:rPr lang="en-US" dirty="0" smtClean="0"/>
              <a:t>smallholders</a:t>
            </a:r>
          </a:p>
        </p:txBody>
      </p:sp>
      <p:pic>
        <p:nvPicPr>
          <p:cNvPr id="5" name="Picture 4"/>
          <p:cNvPicPr>
            <a:picLocks noChangeAspect="1"/>
          </p:cNvPicPr>
          <p:nvPr/>
        </p:nvPicPr>
        <p:blipFill>
          <a:blip r:embed="rId2"/>
          <a:stretch>
            <a:fillRect/>
          </a:stretch>
        </p:blipFill>
        <p:spPr>
          <a:xfrm>
            <a:off x="3972400" y="3641621"/>
            <a:ext cx="3688400" cy="2670279"/>
          </a:xfrm>
          <a:prstGeom prst="rect">
            <a:avLst/>
          </a:prstGeom>
          <a:ln>
            <a:noFill/>
          </a:ln>
          <a:effectLst>
            <a:softEdge rad="112500"/>
          </a:effectLst>
        </p:spPr>
      </p:pic>
    </p:spTree>
    <p:extLst>
      <p:ext uri="{BB962C8B-B14F-4D97-AF65-F5344CB8AC3E}">
        <p14:creationId xmlns:p14="http://schemas.microsoft.com/office/powerpoint/2010/main" val="1776092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Subsidies are often a means of involving rural poor where benefits of tree planting may not seem obvious, especially where farmers must have an intermediate source of income before the trees are harvested and sold</a:t>
            </a:r>
          </a:p>
          <a:p>
            <a:r>
              <a:rPr lang="en-US" dirty="0"/>
              <a:t>Programs which have paid farmers to plant </a:t>
            </a:r>
            <a:endParaRPr lang="en-US" dirty="0" smtClean="0"/>
          </a:p>
          <a:p>
            <a:pPr marL="0" indent="0">
              <a:buNone/>
            </a:pPr>
            <a:r>
              <a:rPr lang="en-US" dirty="0" smtClean="0"/>
              <a:t>trees </a:t>
            </a:r>
            <a:r>
              <a:rPr lang="en-US" dirty="0"/>
              <a:t>usually have other objectives but </a:t>
            </a:r>
            <a:endParaRPr lang="en-US" dirty="0" smtClean="0"/>
          </a:p>
          <a:p>
            <a:pPr marL="0" indent="0">
              <a:buNone/>
            </a:pPr>
            <a:r>
              <a:rPr lang="en-US" dirty="0" smtClean="0"/>
              <a:t>some </a:t>
            </a:r>
            <a:r>
              <a:rPr lang="en-US" dirty="0"/>
              <a:t>schemes like “food for work” </a:t>
            </a:r>
            <a:endParaRPr lang="en-US" dirty="0" smtClean="0"/>
          </a:p>
          <a:p>
            <a:pPr marL="0" indent="0">
              <a:buNone/>
            </a:pPr>
            <a:r>
              <a:rPr lang="en-US" dirty="0" smtClean="0"/>
              <a:t>projects </a:t>
            </a:r>
            <a:r>
              <a:rPr lang="en-US" dirty="0"/>
              <a:t>have provided a payment-in-kind </a:t>
            </a:r>
            <a:endParaRPr lang="en-US" dirty="0" smtClean="0"/>
          </a:p>
          <a:p>
            <a:pPr marL="0" indent="0">
              <a:buNone/>
            </a:pPr>
            <a:r>
              <a:rPr lang="en-US" dirty="0" smtClean="0"/>
              <a:t>for </a:t>
            </a:r>
            <a:r>
              <a:rPr lang="en-US" dirty="0"/>
              <a:t>tree planting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3168650"/>
            <a:ext cx="4190999" cy="3143250"/>
          </a:xfrm>
          <a:prstGeom prst="rect">
            <a:avLst/>
          </a:prstGeom>
          <a:ln>
            <a:noFill/>
          </a:ln>
          <a:effectLst>
            <a:softEdge rad="112500"/>
          </a:effectLst>
        </p:spPr>
      </p:pic>
      <p:sp>
        <p:nvSpPr>
          <p:cNvPr id="5" name="Title 1"/>
          <p:cNvSpPr>
            <a:spLocks noGrp="1"/>
          </p:cNvSpPr>
          <p:nvPr>
            <p:ph type="title"/>
          </p:nvPr>
        </p:nvSpPr>
        <p:spPr/>
        <p:txBody>
          <a:bodyPr>
            <a:normAutofit/>
          </a:bodyPr>
          <a:lstStyle/>
          <a:p>
            <a:pPr algn="ctr"/>
            <a:r>
              <a:rPr lang="en-US" sz="7200" u="sng" dirty="0" smtClean="0">
                <a:latin typeface="Aharoni" panose="02010803020104030203" pitchFamily="2" charset="-79"/>
                <a:cs typeface="Aharoni" panose="02010803020104030203" pitchFamily="2" charset="-79"/>
              </a:rPr>
              <a:t>Cash Incentives</a:t>
            </a:r>
            <a:endParaRPr lang="en-US" sz="7200" u="sng"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64390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u="sng" dirty="0">
                <a:latin typeface="Aharoni" panose="02010803020104030203" pitchFamily="2" charset="-79"/>
                <a:cs typeface="Aharoni" panose="02010803020104030203" pitchFamily="2" charset="-79"/>
              </a:rPr>
              <a:t>Local Constraints to Tree Growing</a:t>
            </a:r>
            <a:endParaRPr lang="en-US" sz="48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586854" y="1825624"/>
            <a:ext cx="10766946" cy="4820835"/>
          </a:xfrm>
        </p:spPr>
        <p:txBody>
          <a:bodyPr>
            <a:normAutofit fontScale="92500" lnSpcReduction="20000"/>
          </a:bodyPr>
          <a:lstStyle/>
          <a:p>
            <a:pPr marL="0" indent="0">
              <a:buNone/>
            </a:pPr>
            <a:r>
              <a:rPr lang="en-US" dirty="0" smtClean="0"/>
              <a:t>Cf</a:t>
            </a:r>
            <a:r>
              <a:rPr lang="en-US" dirty="0"/>
              <a:t>. </a:t>
            </a:r>
            <a:r>
              <a:rPr lang="en-US" dirty="0" smtClean="0"/>
              <a:t>Burley (1982</a:t>
            </a:r>
            <a:r>
              <a:rPr lang="en-US" dirty="0" smtClean="0"/>
              <a:t>)</a:t>
            </a:r>
            <a:endParaRPr lang="en-US" dirty="0" smtClean="0"/>
          </a:p>
          <a:p>
            <a:pPr marL="0" indent="0">
              <a:buNone/>
            </a:pPr>
            <a:r>
              <a:rPr lang="en-US" dirty="0" smtClean="0"/>
              <a:t>- </a:t>
            </a:r>
            <a:r>
              <a:rPr lang="en-US" u="sng" dirty="0"/>
              <a:t>Economic</a:t>
            </a:r>
            <a:r>
              <a:rPr lang="en-US" dirty="0"/>
              <a:t>: </a:t>
            </a:r>
            <a:endParaRPr lang="en-US" dirty="0" smtClean="0"/>
          </a:p>
          <a:p>
            <a:pPr>
              <a:buFont typeface="Wingdings" panose="05000000000000000000" pitchFamily="2" charset="2"/>
              <a:buChar char="ü"/>
            </a:pPr>
            <a:r>
              <a:rPr lang="en-US" dirty="0" smtClean="0"/>
              <a:t>sufficient </a:t>
            </a:r>
            <a:r>
              <a:rPr lang="en-US" dirty="0"/>
              <a:t>land, capital and </a:t>
            </a:r>
            <a:r>
              <a:rPr lang="en-US" dirty="0" smtClean="0"/>
              <a:t>labor</a:t>
            </a:r>
          </a:p>
          <a:p>
            <a:pPr>
              <a:buFont typeface="Wingdings" panose="05000000000000000000" pitchFamily="2" charset="2"/>
              <a:buChar char="ü"/>
            </a:pPr>
            <a:r>
              <a:rPr lang="en-US" dirty="0"/>
              <a:t>B</a:t>
            </a:r>
            <a:r>
              <a:rPr lang="en-US" dirty="0" smtClean="0"/>
              <a:t>enefits </a:t>
            </a:r>
            <a:r>
              <a:rPr lang="en-US" dirty="0"/>
              <a:t>of tree </a:t>
            </a:r>
            <a:r>
              <a:rPr lang="en-US" dirty="0" smtClean="0"/>
              <a:t>cultivation, </a:t>
            </a:r>
            <a:r>
              <a:rPr lang="en-US" dirty="0"/>
              <a:t>both in economic and financial terms, must exceed the net benefits from alternative </a:t>
            </a:r>
            <a:r>
              <a:rPr lang="en-US" dirty="0" smtClean="0"/>
              <a:t>resource</a:t>
            </a:r>
            <a:endParaRPr lang="en-US" dirty="0"/>
          </a:p>
          <a:p>
            <a:pPr>
              <a:buFontTx/>
              <a:buChar char="-"/>
            </a:pPr>
            <a:r>
              <a:rPr lang="en-US" u="sng" dirty="0" smtClean="0"/>
              <a:t>Social/Cultural</a:t>
            </a:r>
            <a:r>
              <a:rPr lang="en-US" dirty="0"/>
              <a:t>: </a:t>
            </a:r>
            <a:endParaRPr lang="en-US" dirty="0" smtClean="0"/>
          </a:p>
          <a:p>
            <a:pPr>
              <a:buFont typeface="Wingdings" panose="05000000000000000000" pitchFamily="2" charset="2"/>
              <a:buChar char="ü"/>
            </a:pPr>
            <a:r>
              <a:rPr lang="en-US" dirty="0" smtClean="0"/>
              <a:t>Productive relationships and the </a:t>
            </a:r>
            <a:r>
              <a:rPr lang="en-US" dirty="0"/>
              <a:t>pattern of resource </a:t>
            </a:r>
            <a:r>
              <a:rPr lang="en-US" dirty="0" smtClean="0"/>
              <a:t>ownership should have culturally </a:t>
            </a:r>
            <a:r>
              <a:rPr lang="en-US" dirty="0"/>
              <a:t>accepted </a:t>
            </a:r>
            <a:r>
              <a:rPr lang="en-US" dirty="0" smtClean="0"/>
              <a:t>strategies</a:t>
            </a:r>
          </a:p>
          <a:p>
            <a:pPr>
              <a:buFont typeface="Wingdings" panose="05000000000000000000" pitchFamily="2" charset="2"/>
              <a:buChar char="ü"/>
            </a:pPr>
            <a:r>
              <a:rPr lang="en-US" dirty="0" smtClean="0"/>
              <a:t>Availability of appropriate </a:t>
            </a:r>
            <a:r>
              <a:rPr lang="en-US" dirty="0"/>
              <a:t>and culturally sensitive technical expertise </a:t>
            </a:r>
            <a:endParaRPr lang="en-US" dirty="0" smtClean="0"/>
          </a:p>
          <a:p>
            <a:pPr>
              <a:buFontTx/>
              <a:buChar char="-"/>
            </a:pPr>
            <a:r>
              <a:rPr lang="en-US" u="sng" dirty="0" smtClean="0"/>
              <a:t>Environmental</a:t>
            </a:r>
            <a:r>
              <a:rPr lang="en-US" dirty="0"/>
              <a:t>: </a:t>
            </a:r>
            <a:endParaRPr lang="en-US" dirty="0" smtClean="0"/>
          </a:p>
          <a:p>
            <a:pPr>
              <a:buFont typeface="Wingdings" panose="05000000000000000000" pitchFamily="2" charset="2"/>
              <a:buChar char="ü"/>
            </a:pPr>
            <a:r>
              <a:rPr lang="en-US" dirty="0" smtClean="0"/>
              <a:t>Interventions </a:t>
            </a:r>
            <a:r>
              <a:rPr lang="en-US" dirty="0"/>
              <a:t>or adaptive strategies must be responsive to the </a:t>
            </a:r>
            <a:r>
              <a:rPr lang="en-US" dirty="0" smtClean="0"/>
              <a:t>water availability, temperature regimes, soil types etc.</a:t>
            </a:r>
            <a:endParaRPr lang="en-US" dirty="0"/>
          </a:p>
        </p:txBody>
      </p:sp>
    </p:spTree>
    <p:extLst>
      <p:ext uri="{BB962C8B-B14F-4D97-AF65-F5344CB8AC3E}">
        <p14:creationId xmlns:p14="http://schemas.microsoft.com/office/powerpoint/2010/main" val="3973210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u="sng" dirty="0" smtClean="0">
                <a:latin typeface="Aharoni" panose="02010803020104030203" pitchFamily="2" charset="-79"/>
                <a:cs typeface="Aharoni" panose="02010803020104030203" pitchFamily="2" charset="-79"/>
              </a:rPr>
              <a:t>CONCLUSION</a:t>
            </a:r>
            <a:endParaRPr lang="en-US" sz="66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92500" lnSpcReduction="20000"/>
          </a:bodyPr>
          <a:lstStyle/>
          <a:p>
            <a:r>
              <a:rPr lang="en-US" dirty="0"/>
              <a:t>Farm forestry is one of the solutions to overcome accelerated rate of deforestation in natural forest </a:t>
            </a:r>
            <a:r>
              <a:rPr lang="en-US" dirty="0" smtClean="0"/>
              <a:t>areas</a:t>
            </a:r>
          </a:p>
          <a:p>
            <a:r>
              <a:rPr lang="en-US" dirty="0" smtClean="0"/>
              <a:t>There </a:t>
            </a:r>
            <a:r>
              <a:rPr lang="en-US" dirty="0"/>
              <a:t>is an urgent need to adopt a policy with a provision of livelihood opportunities by providing local and regional </a:t>
            </a:r>
            <a:r>
              <a:rPr lang="en-US" dirty="0" smtClean="0"/>
              <a:t>markets</a:t>
            </a:r>
          </a:p>
          <a:p>
            <a:r>
              <a:rPr lang="en-US" dirty="0" smtClean="0"/>
              <a:t>In </a:t>
            </a:r>
            <a:r>
              <a:rPr lang="en-US" dirty="0"/>
              <a:t>this way planting of indigenous species can also be </a:t>
            </a:r>
            <a:r>
              <a:rPr lang="en-US" dirty="0" smtClean="0"/>
              <a:t>promoted</a:t>
            </a:r>
          </a:p>
          <a:p>
            <a:r>
              <a:rPr lang="en-US" dirty="0" smtClean="0"/>
              <a:t>The </a:t>
            </a:r>
            <a:r>
              <a:rPr lang="en-US" dirty="0"/>
              <a:t>main help required from government is provision of proper species and facilities for </a:t>
            </a:r>
            <a:r>
              <a:rPr lang="en-US" dirty="0" smtClean="0"/>
              <a:t>irrigation</a:t>
            </a:r>
          </a:p>
          <a:p>
            <a:r>
              <a:rPr lang="en-US" dirty="0" smtClean="0"/>
              <a:t>Poplar </a:t>
            </a:r>
            <a:r>
              <a:rPr lang="en-US" dirty="0"/>
              <a:t>is a favored species and can be further encouraged by taking care of pest </a:t>
            </a:r>
            <a:r>
              <a:rPr lang="en-US" dirty="0" smtClean="0"/>
              <a:t>control</a:t>
            </a:r>
          </a:p>
          <a:p>
            <a:r>
              <a:rPr lang="en-US" dirty="0" smtClean="0"/>
              <a:t>To </a:t>
            </a:r>
            <a:r>
              <a:rPr lang="en-US" dirty="0"/>
              <a:t>avoid the pesticide associated hazard, indigenous practices may be evaluated so that there may become part of the integrated pest management</a:t>
            </a:r>
          </a:p>
        </p:txBody>
      </p:sp>
    </p:spTree>
    <p:extLst>
      <p:ext uri="{BB962C8B-B14F-4D97-AF65-F5344CB8AC3E}">
        <p14:creationId xmlns:p14="http://schemas.microsoft.com/office/powerpoint/2010/main" val="412683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Byron </a:t>
            </a:r>
            <a:r>
              <a:rPr lang="en-US" dirty="0"/>
              <a:t>and Boutland (1987) noted that farm forestry was more than forestry on farms for industrial wood </a:t>
            </a:r>
            <a:r>
              <a:rPr lang="en-US" dirty="0" smtClean="0"/>
              <a:t>production”</a:t>
            </a:r>
          </a:p>
          <a:p>
            <a:pPr marL="0" indent="0">
              <a:buNone/>
            </a:pPr>
            <a:r>
              <a:rPr lang="en-US" dirty="0" smtClean="0"/>
              <a:t>(</a:t>
            </a:r>
            <a:r>
              <a:rPr lang="en-US" dirty="0"/>
              <a:t>Donaldson 1998) </a:t>
            </a:r>
            <a:endParaRPr lang="en-US" dirty="0" smtClean="0"/>
          </a:p>
          <a:p>
            <a:endParaRPr lang="en-US" dirty="0" smtClean="0"/>
          </a:p>
          <a:p>
            <a:pPr>
              <a:buFont typeface="Wingdings" panose="05000000000000000000" pitchFamily="2" charset="2"/>
              <a:buChar char="q"/>
            </a:pPr>
            <a:r>
              <a:rPr lang="en-US" dirty="0" smtClean="0"/>
              <a:t>“</a:t>
            </a:r>
            <a:r>
              <a:rPr lang="en-US" dirty="0"/>
              <a:t>Industrial plantation monocultures have traditionally been established for the singular, legitimate goal of </a:t>
            </a:r>
            <a:r>
              <a:rPr lang="en-US" dirty="0" smtClean="0"/>
              <a:t>maximizing </a:t>
            </a:r>
            <a:r>
              <a:rPr lang="en-US" dirty="0"/>
              <a:t>wood </a:t>
            </a:r>
            <a:r>
              <a:rPr lang="en-US" dirty="0" smtClean="0"/>
              <a:t>fiber </a:t>
            </a:r>
            <a:r>
              <a:rPr lang="en-US" dirty="0"/>
              <a:t>production for industrial </a:t>
            </a:r>
            <a:r>
              <a:rPr lang="en-US" dirty="0" smtClean="0"/>
              <a:t>use, while </a:t>
            </a:r>
            <a:r>
              <a:rPr lang="en-US" dirty="0"/>
              <a:t>it is possible to conceive of farm forestry as a kind of subset of plantation forestry, with many similarities, the differences are still substantial.” (Alexandra and Hall 1998) </a:t>
            </a:r>
          </a:p>
        </p:txBody>
      </p:sp>
      <p:sp>
        <p:nvSpPr>
          <p:cNvPr id="4" name="Title 1"/>
          <p:cNvSpPr>
            <a:spLocks noGrp="1"/>
          </p:cNvSpPr>
          <p:nvPr>
            <p:ph type="title"/>
          </p:nvPr>
        </p:nvSpPr>
        <p:spPr/>
        <p:txBody>
          <a:bodyPr>
            <a:noAutofit/>
          </a:bodyPr>
          <a:lstStyle/>
          <a:p>
            <a:pPr algn="ctr"/>
            <a:r>
              <a:rPr lang="en-US" sz="4800" u="sng" dirty="0" smtClean="0">
                <a:latin typeface="Aharoni" panose="02010803020104030203" pitchFamily="2" charset="-79"/>
                <a:cs typeface="Aharoni" panose="02010803020104030203" pitchFamily="2" charset="-79"/>
              </a:rPr>
              <a:t>Various Concepts of Farm Forestry</a:t>
            </a:r>
            <a:endParaRPr lang="en-US" sz="4800" u="sng"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08571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u="sng" dirty="0">
                <a:latin typeface="Aharoni" panose="02010803020104030203" pitchFamily="2" charset="-79"/>
                <a:cs typeface="Aharoni" panose="02010803020104030203" pitchFamily="2" charset="-79"/>
              </a:rPr>
              <a:t>Farm </a:t>
            </a:r>
            <a:r>
              <a:rPr lang="en-US" sz="4800" b="1" u="sng" dirty="0" smtClean="0">
                <a:latin typeface="Aharoni" panose="02010803020104030203" pitchFamily="2" charset="-79"/>
                <a:cs typeface="Aharoni" panose="02010803020104030203" pitchFamily="2" charset="-79"/>
              </a:rPr>
              <a:t>Forestry</a:t>
            </a:r>
            <a:r>
              <a:rPr lang="en-US" sz="4800" b="1" u="sng" dirty="0">
                <a:latin typeface="Aharoni" panose="02010803020104030203" pitchFamily="2" charset="-79"/>
                <a:cs typeface="Aharoni" panose="02010803020104030203" pitchFamily="2" charset="-79"/>
              </a:rPr>
              <a:t>: H</a:t>
            </a:r>
            <a:r>
              <a:rPr lang="en-US" sz="4800" b="1" u="sng" dirty="0" smtClean="0">
                <a:latin typeface="Aharoni" panose="02010803020104030203" pitchFamily="2" charset="-79"/>
                <a:cs typeface="Aharoni" panose="02010803020104030203" pitchFamily="2" charset="-79"/>
              </a:rPr>
              <a:t>ow </a:t>
            </a:r>
            <a:r>
              <a:rPr lang="en-US" sz="4800" b="1" u="sng" dirty="0">
                <a:latin typeface="Aharoni" panose="02010803020104030203" pitchFamily="2" charset="-79"/>
                <a:cs typeface="Aharoni" panose="02010803020104030203" pitchFamily="2" charset="-79"/>
              </a:rPr>
              <a:t>is it different?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1. Farm </a:t>
            </a:r>
            <a:r>
              <a:rPr lang="en-US" dirty="0"/>
              <a:t>forestry is not about finding farmland that is appropriate for conventional forestry </a:t>
            </a:r>
            <a:r>
              <a:rPr lang="en-US" dirty="0" smtClean="0"/>
              <a:t>plantations rather, is </a:t>
            </a:r>
            <a:r>
              <a:rPr lang="en-US" dirty="0"/>
              <a:t>about the development of forestry </a:t>
            </a:r>
            <a:r>
              <a:rPr lang="en-US" dirty="0" smtClean="0"/>
              <a:t>opportunities, appropriate </a:t>
            </a:r>
            <a:r>
              <a:rPr lang="en-US" dirty="0"/>
              <a:t>for </a:t>
            </a:r>
            <a:r>
              <a:rPr lang="en-US" dirty="0" smtClean="0"/>
              <a:t>farmers </a:t>
            </a:r>
          </a:p>
          <a:p>
            <a:pPr marL="0" indent="0">
              <a:buNone/>
            </a:pPr>
            <a:r>
              <a:rPr lang="en-US" dirty="0" smtClean="0"/>
              <a:t>2. Farm </a:t>
            </a:r>
            <a:r>
              <a:rPr lang="en-US" dirty="0"/>
              <a:t>forestry is not about getting farmers to hand over their land to </a:t>
            </a:r>
            <a:r>
              <a:rPr lang="en-US" dirty="0" smtClean="0"/>
              <a:t>foresters rather, is about </a:t>
            </a:r>
            <a:r>
              <a:rPr lang="en-US" dirty="0"/>
              <a:t>foresters </a:t>
            </a:r>
            <a:r>
              <a:rPr lang="en-US" dirty="0" smtClean="0"/>
              <a:t>handing </a:t>
            </a:r>
            <a:r>
              <a:rPr lang="en-US" dirty="0"/>
              <a:t>over their knowledge, skills and </a:t>
            </a:r>
            <a:endParaRPr lang="en-US" dirty="0" smtClean="0"/>
          </a:p>
          <a:p>
            <a:pPr marL="0" indent="0">
              <a:buNone/>
            </a:pPr>
            <a:r>
              <a:rPr lang="en-US" dirty="0" smtClean="0"/>
              <a:t>tools </a:t>
            </a:r>
            <a:r>
              <a:rPr lang="en-US" dirty="0"/>
              <a:t>for </a:t>
            </a:r>
            <a:r>
              <a:rPr lang="en-US" dirty="0" smtClean="0"/>
              <a:t>farmers</a:t>
            </a:r>
            <a:endParaRPr lang="en-US" dirty="0"/>
          </a:p>
          <a:p>
            <a:pPr marL="0" indent="0">
              <a:buNone/>
            </a:pPr>
            <a:r>
              <a:rPr lang="en-US" dirty="0" smtClean="0"/>
              <a:t>3. Farm </a:t>
            </a:r>
            <a:r>
              <a:rPr lang="en-US" dirty="0"/>
              <a:t>forestry is not about more </a:t>
            </a:r>
            <a:endParaRPr lang="en-US" dirty="0" smtClean="0"/>
          </a:p>
          <a:p>
            <a:pPr marL="0" indent="0">
              <a:buNone/>
            </a:pPr>
            <a:r>
              <a:rPr lang="en-US" dirty="0" smtClean="0"/>
              <a:t>people </a:t>
            </a:r>
            <a:r>
              <a:rPr lang="en-US" dirty="0"/>
              <a:t>and land supporting </a:t>
            </a:r>
            <a:r>
              <a:rPr lang="en-US" dirty="0" smtClean="0"/>
              <a:t>forestry </a:t>
            </a:r>
          </a:p>
          <a:p>
            <a:pPr marL="0" indent="0">
              <a:buNone/>
            </a:pPr>
            <a:r>
              <a:rPr lang="en-US" dirty="0" smtClean="0"/>
              <a:t>rather, is </a:t>
            </a:r>
            <a:r>
              <a:rPr lang="en-US" dirty="0"/>
              <a:t>about forestry supporting more </a:t>
            </a:r>
            <a:endParaRPr lang="en-US" dirty="0" smtClean="0"/>
          </a:p>
          <a:p>
            <a:pPr marL="0" indent="0">
              <a:buNone/>
            </a:pPr>
            <a:r>
              <a:rPr lang="en-US" dirty="0" smtClean="0"/>
              <a:t>people </a:t>
            </a:r>
            <a:r>
              <a:rPr lang="en-US" dirty="0"/>
              <a:t>and more </a:t>
            </a:r>
            <a:r>
              <a:rPr lang="en-US" dirty="0" smtClean="0"/>
              <a:t>land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2900" y="3722144"/>
            <a:ext cx="3124200" cy="2742155"/>
          </a:xfrm>
          <a:prstGeom prst="rect">
            <a:avLst/>
          </a:prstGeom>
          <a:ln>
            <a:noFill/>
          </a:ln>
          <a:effectLst>
            <a:softEdge rad="112500"/>
          </a:effectLst>
        </p:spPr>
      </p:pic>
    </p:spTree>
    <p:extLst>
      <p:ext uri="{BB962C8B-B14F-4D97-AF65-F5344CB8AC3E}">
        <p14:creationId xmlns:p14="http://schemas.microsoft.com/office/powerpoint/2010/main" val="345660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365125"/>
            <a:ext cx="10680700" cy="1768475"/>
          </a:xfrm>
        </p:spPr>
        <p:txBody>
          <a:bodyPr>
            <a:normAutofit fontScale="90000"/>
          </a:bodyPr>
          <a:lstStyle/>
          <a:p>
            <a:pPr algn="ctr"/>
            <a:r>
              <a:rPr lang="en-US" b="1" u="sng" dirty="0" smtClean="0">
                <a:latin typeface="Aharoni" panose="02010803020104030203" pitchFamily="2" charset="-79"/>
                <a:cs typeface="Aharoni" panose="02010803020104030203" pitchFamily="2" charset="-79"/>
              </a:rPr>
              <a:t>The </a:t>
            </a:r>
            <a:r>
              <a:rPr lang="en-US" b="1" u="sng" dirty="0">
                <a:latin typeface="Aharoni" panose="02010803020104030203" pitchFamily="2" charset="-79"/>
                <a:cs typeface="Aharoni" panose="02010803020104030203" pitchFamily="2" charset="-79"/>
              </a:rPr>
              <a:t>main </a:t>
            </a:r>
            <a:r>
              <a:rPr lang="en-US" b="1" u="sng" dirty="0" smtClean="0">
                <a:latin typeface="Aharoni" panose="02010803020104030203" pitchFamily="2" charset="-79"/>
                <a:cs typeface="Aharoni" panose="02010803020104030203" pitchFamily="2" charset="-79"/>
              </a:rPr>
              <a:t>organizations </a:t>
            </a:r>
            <a:r>
              <a:rPr lang="en-US" b="1" u="sng" dirty="0">
                <a:latin typeface="Aharoni" panose="02010803020104030203" pitchFamily="2" charset="-79"/>
                <a:cs typeface="Aharoni" panose="02010803020104030203" pitchFamily="2" charset="-79"/>
              </a:rPr>
              <a:t>and groups contributing to the development of </a:t>
            </a:r>
            <a:r>
              <a:rPr lang="en-US" b="1" u="sng" dirty="0" smtClean="0">
                <a:latin typeface="Aharoni" panose="02010803020104030203" pitchFamily="2" charset="-79"/>
                <a:cs typeface="Aharoni" panose="02010803020104030203" pitchFamily="2" charset="-79"/>
              </a:rPr>
              <a:t>Farm Forestry</a:t>
            </a:r>
            <a:endParaRPr lang="en-US" u="sng" dirty="0">
              <a:latin typeface="Aharoni" panose="02010803020104030203" pitchFamily="2" charset="-79"/>
              <a:cs typeface="Aharoni" panose="02010803020104030203" pitchFamily="2" charset="-79"/>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825" y="2324100"/>
            <a:ext cx="7511288" cy="3894138"/>
          </a:xfrm>
          <a:prstGeom prst="rect">
            <a:avLst/>
          </a:prstGeom>
        </p:spPr>
      </p:pic>
    </p:spTree>
    <p:extLst>
      <p:ext uri="{BB962C8B-B14F-4D97-AF65-F5344CB8AC3E}">
        <p14:creationId xmlns:p14="http://schemas.microsoft.com/office/powerpoint/2010/main" val="108637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a:latin typeface="Aharoni" panose="02010803020104030203" pitchFamily="2" charset="-79"/>
                <a:cs typeface="Aharoni" panose="02010803020104030203" pitchFamily="2" charset="-79"/>
              </a:rPr>
              <a:t>FARM FORESTRY IN PAKISTAN: AN EVALUATION OF USAID </a:t>
            </a:r>
            <a:r>
              <a:rPr lang="en-US" u="sng" dirty="0" smtClean="0">
                <a:latin typeface="Aharoni" panose="02010803020104030203" pitchFamily="2" charset="-79"/>
                <a:cs typeface="Aharoni" panose="02010803020104030203" pitchFamily="2" charset="-79"/>
              </a:rPr>
              <a:t>ASSISTANCE</a:t>
            </a:r>
            <a:endParaRPr lang="en-US"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1825624"/>
            <a:ext cx="10515600" cy="4793539"/>
          </a:xfrm>
        </p:spPr>
        <p:txBody>
          <a:bodyPr>
            <a:normAutofit fontScale="92500"/>
          </a:bodyPr>
          <a:lstStyle/>
          <a:p>
            <a:pPr marL="0" indent="0">
              <a:buNone/>
            </a:pPr>
            <a:r>
              <a:rPr lang="en-US" dirty="0" smtClean="0"/>
              <a:t>October </a:t>
            </a:r>
            <a:r>
              <a:rPr lang="en-US" dirty="0"/>
              <a:t>1992, A.I.D.'s Center for Development Information and Evaluation (CDIE) sent a team to Pakistan to conduct an evaluation of the Pakistan farm forestry </a:t>
            </a:r>
            <a:r>
              <a:rPr lang="en-US" dirty="0" smtClean="0"/>
              <a:t>program</a:t>
            </a:r>
          </a:p>
          <a:p>
            <a:r>
              <a:rPr lang="en-US" dirty="0" smtClean="0"/>
              <a:t>The </a:t>
            </a:r>
            <a:r>
              <a:rPr lang="en-US" dirty="0"/>
              <a:t>evaluation team found that the farm forestry model has several important features:</a:t>
            </a:r>
          </a:p>
          <a:p>
            <a:pPr marL="571500" indent="-571500">
              <a:buFont typeface="+mj-lt"/>
              <a:buAutoNum type="romanLcPeriod"/>
            </a:pPr>
            <a:r>
              <a:rPr lang="en-US" dirty="0"/>
              <a:t>U</a:t>
            </a:r>
            <a:r>
              <a:rPr lang="en-US" dirty="0" smtClean="0"/>
              <a:t>ses </a:t>
            </a:r>
            <a:r>
              <a:rPr lang="en-US" dirty="0"/>
              <a:t>private sector profit incentives as an engine </a:t>
            </a:r>
            <a:r>
              <a:rPr lang="en-US" dirty="0" smtClean="0"/>
              <a:t>to sustain </a:t>
            </a:r>
            <a:r>
              <a:rPr lang="en-US" dirty="0"/>
              <a:t>its </a:t>
            </a:r>
            <a:r>
              <a:rPr lang="en-US" dirty="0" smtClean="0"/>
              <a:t>activities</a:t>
            </a:r>
          </a:p>
          <a:p>
            <a:pPr marL="571500" indent="-571500">
              <a:buFont typeface="+mj-lt"/>
              <a:buAutoNum type="romanLcPeriod"/>
            </a:pPr>
            <a:r>
              <a:rPr lang="en-US" dirty="0"/>
              <a:t>E</a:t>
            </a:r>
            <a:r>
              <a:rPr lang="en-US" dirty="0" smtClean="0"/>
              <a:t>mploys </a:t>
            </a:r>
            <a:r>
              <a:rPr lang="en-US" dirty="0"/>
              <a:t>an emerging partnership between the </a:t>
            </a:r>
            <a:r>
              <a:rPr lang="en-US" dirty="0" smtClean="0"/>
              <a:t>Government and </a:t>
            </a:r>
            <a:r>
              <a:rPr lang="en-US" dirty="0"/>
              <a:t>independent farmers to accomplish its </a:t>
            </a:r>
            <a:r>
              <a:rPr lang="en-US" dirty="0" smtClean="0"/>
              <a:t>objectives</a:t>
            </a:r>
          </a:p>
          <a:p>
            <a:pPr marL="571500" indent="-571500">
              <a:buFont typeface="+mj-lt"/>
              <a:buAutoNum type="romanLcPeriod"/>
            </a:pPr>
            <a:r>
              <a:rPr lang="en-US" dirty="0"/>
              <a:t>I</a:t>
            </a:r>
            <a:r>
              <a:rPr lang="en-US" dirty="0" smtClean="0"/>
              <a:t>ntroduces </a:t>
            </a:r>
            <a:r>
              <a:rPr lang="en-US" dirty="0"/>
              <a:t>basic, low-cost technologies with quick and </a:t>
            </a:r>
            <a:r>
              <a:rPr lang="en-US" dirty="0" smtClean="0"/>
              <a:t>visible </a:t>
            </a:r>
            <a:r>
              <a:rPr lang="en-US" dirty="0"/>
              <a:t>pay-offs to attract and hold the interest of </a:t>
            </a:r>
            <a:r>
              <a:rPr lang="en-US" dirty="0" smtClean="0"/>
              <a:t>participants</a:t>
            </a:r>
          </a:p>
          <a:p>
            <a:pPr marL="571500" indent="-571500">
              <a:buFont typeface="+mj-lt"/>
              <a:buAutoNum type="romanLcPeriod"/>
            </a:pPr>
            <a:r>
              <a:rPr lang="en-US" dirty="0"/>
              <a:t>P</a:t>
            </a:r>
            <a:r>
              <a:rPr lang="en-US" dirty="0" smtClean="0"/>
              <a:t>roduces </a:t>
            </a:r>
            <a:r>
              <a:rPr lang="en-US" dirty="0"/>
              <a:t>environmental benefits that help the </a:t>
            </a:r>
            <a:r>
              <a:rPr lang="en-US" dirty="0" smtClean="0"/>
              <a:t>entire country</a:t>
            </a:r>
            <a:endParaRPr lang="en-US" dirty="0"/>
          </a:p>
        </p:txBody>
      </p:sp>
    </p:spTree>
    <p:extLst>
      <p:ext uri="{BB962C8B-B14F-4D97-AF65-F5344CB8AC3E}">
        <p14:creationId xmlns:p14="http://schemas.microsoft.com/office/powerpoint/2010/main" val="3545466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u="sng" dirty="0">
                <a:latin typeface="Aharoni" panose="02010803020104030203" pitchFamily="2" charset="-79"/>
                <a:cs typeface="Aharoni" panose="02010803020104030203" pitchFamily="2" charset="-79"/>
              </a:rPr>
              <a:t>LESSONS </a:t>
            </a:r>
            <a:r>
              <a:rPr lang="en-US" sz="6000" u="sng" dirty="0" smtClean="0">
                <a:latin typeface="Aharoni" panose="02010803020104030203" pitchFamily="2" charset="-79"/>
                <a:cs typeface="Aharoni" panose="02010803020104030203" pitchFamily="2" charset="-79"/>
              </a:rPr>
              <a:t>LEARNED</a:t>
            </a:r>
            <a:endParaRPr lang="en-US" sz="60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1825625"/>
            <a:ext cx="10515600" cy="4506936"/>
          </a:xfrm>
        </p:spPr>
        <p:txBody>
          <a:bodyPr>
            <a:normAutofit/>
          </a:bodyPr>
          <a:lstStyle/>
          <a:p>
            <a:pPr>
              <a:buFont typeface="Wingdings" panose="05000000000000000000" pitchFamily="2" charset="2"/>
              <a:buChar char="q"/>
            </a:pPr>
            <a:r>
              <a:rPr lang="en-US" dirty="0" smtClean="0"/>
              <a:t>Markets </a:t>
            </a:r>
            <a:r>
              <a:rPr lang="en-US" dirty="0"/>
              <a:t>supply powerful forces capable of </a:t>
            </a:r>
            <a:r>
              <a:rPr lang="en-US" dirty="0" smtClean="0"/>
              <a:t>driving </a:t>
            </a:r>
            <a:r>
              <a:rPr lang="en-US" dirty="0"/>
              <a:t>individual and institutional participation in </a:t>
            </a:r>
            <a:r>
              <a:rPr lang="en-US" dirty="0" smtClean="0"/>
              <a:t>farm forestry programs</a:t>
            </a:r>
          </a:p>
          <a:p>
            <a:pPr>
              <a:buFont typeface="Wingdings" panose="05000000000000000000" pitchFamily="2" charset="2"/>
              <a:buChar char="q"/>
            </a:pPr>
            <a:r>
              <a:rPr lang="en-US" dirty="0" smtClean="0"/>
              <a:t>Encouraging </a:t>
            </a:r>
            <a:r>
              <a:rPr lang="en-US" dirty="0"/>
              <a:t>tree planting on private land is an </a:t>
            </a:r>
            <a:r>
              <a:rPr lang="en-US" dirty="0" smtClean="0"/>
              <a:t>effective </a:t>
            </a:r>
            <a:r>
              <a:rPr lang="en-US" dirty="0"/>
              <a:t>strategy when it capitalizes on existing conditions of </a:t>
            </a:r>
            <a:r>
              <a:rPr lang="en-US" dirty="0" smtClean="0"/>
              <a:t>land </a:t>
            </a:r>
            <a:r>
              <a:rPr lang="en-US" dirty="0"/>
              <a:t>and tree tenure </a:t>
            </a:r>
            <a:r>
              <a:rPr lang="en-US" dirty="0" smtClean="0"/>
              <a:t>security</a:t>
            </a:r>
          </a:p>
          <a:p>
            <a:pPr>
              <a:buFont typeface="Wingdings" panose="05000000000000000000" pitchFamily="2" charset="2"/>
              <a:buChar char="q"/>
            </a:pPr>
            <a:r>
              <a:rPr lang="en-US" dirty="0" smtClean="0"/>
              <a:t>Farm </a:t>
            </a:r>
            <a:r>
              <a:rPr lang="en-US" dirty="0"/>
              <a:t>forestry "sells" best when participants have access </a:t>
            </a:r>
            <a:r>
              <a:rPr lang="en-US" dirty="0" smtClean="0"/>
              <a:t>to </a:t>
            </a:r>
            <a:r>
              <a:rPr lang="en-US" dirty="0"/>
              <a:t>low-cost technologies with reasonable </a:t>
            </a:r>
            <a:r>
              <a:rPr lang="en-US" dirty="0" smtClean="0"/>
              <a:t>pay-back periods</a:t>
            </a:r>
          </a:p>
          <a:p>
            <a:pPr>
              <a:buFont typeface="Wingdings" panose="05000000000000000000" pitchFamily="2" charset="2"/>
              <a:buChar char="q"/>
            </a:pPr>
            <a:r>
              <a:rPr lang="en-US" dirty="0" smtClean="0"/>
              <a:t>Flexible </a:t>
            </a:r>
            <a:r>
              <a:rPr lang="en-US" dirty="0"/>
              <a:t>project design permits program managers to </a:t>
            </a:r>
            <a:r>
              <a:rPr lang="en-US" dirty="0" smtClean="0"/>
              <a:t>respond </a:t>
            </a:r>
            <a:r>
              <a:rPr lang="en-US" dirty="0"/>
              <a:t>effectively to new conditions and </a:t>
            </a:r>
            <a:r>
              <a:rPr lang="en-US" dirty="0" smtClean="0"/>
              <a:t>opportunities</a:t>
            </a:r>
            <a:endParaRPr lang="en-US" dirty="0"/>
          </a:p>
        </p:txBody>
      </p:sp>
    </p:spTree>
    <p:extLst>
      <p:ext uri="{BB962C8B-B14F-4D97-AF65-F5344CB8AC3E}">
        <p14:creationId xmlns:p14="http://schemas.microsoft.com/office/powerpoint/2010/main" val="302059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2513" y="573271"/>
            <a:ext cx="9744765" cy="5486302"/>
          </a:xfrm>
          <a:prstGeom prst="rect">
            <a:avLst/>
          </a:prstGeom>
        </p:spPr>
      </p:pic>
    </p:spTree>
    <p:extLst>
      <p:ext uri="{BB962C8B-B14F-4D97-AF65-F5344CB8AC3E}">
        <p14:creationId xmlns:p14="http://schemas.microsoft.com/office/powerpoint/2010/main" val="1739088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1966</Words>
  <Application>Microsoft Office PowerPoint</Application>
  <PresentationFormat>Widescreen</PresentationFormat>
  <Paragraphs>209</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Aharoni</vt:lpstr>
      <vt:lpstr>Arial</vt:lpstr>
      <vt:lpstr>Calibri</vt:lpstr>
      <vt:lpstr>Calibri Light</vt:lpstr>
      <vt:lpstr>Cambria Math</vt:lpstr>
      <vt:lpstr>Wingdings</vt:lpstr>
      <vt:lpstr>Office Theme</vt:lpstr>
      <vt:lpstr>FARM FORESTRY</vt:lpstr>
      <vt:lpstr>FARM FORESTRY</vt:lpstr>
      <vt:lpstr>Various Concepts of Farm Forestry</vt:lpstr>
      <vt:lpstr>Various Concepts of Farm Forestry</vt:lpstr>
      <vt:lpstr>Farm Forestry: How is it different? </vt:lpstr>
      <vt:lpstr>The main organizations and groups contributing to the development of Farm Forestry</vt:lpstr>
      <vt:lpstr>FARM FORESTRY IN PAKISTAN: AN EVALUATION OF USAID ASSISTANCE</vt:lpstr>
      <vt:lpstr>LESSONS LEARNED</vt:lpstr>
      <vt:lpstr>PowerPoint Presentation</vt:lpstr>
      <vt:lpstr>Farm Profit and Farm Profitability</vt:lpstr>
      <vt:lpstr>Assessing Farm Profitability</vt:lpstr>
      <vt:lpstr>Assessing Farm Profitability</vt:lpstr>
      <vt:lpstr>Assessing the Financial Viability of Farm Forestry</vt:lpstr>
      <vt:lpstr>PowerPoint Presentation</vt:lpstr>
      <vt:lpstr>Economic Analysis</vt:lpstr>
      <vt:lpstr>BENEFIT-COST RATIO ANALYSIS</vt:lpstr>
      <vt:lpstr>NET PRESENT VALUE (NPV)</vt:lpstr>
      <vt:lpstr>INTERNAL RATE OF RETURN (IRR)</vt:lpstr>
      <vt:lpstr>SENSITIVITY ANALYSIS</vt:lpstr>
      <vt:lpstr>MAXIMIZING THE EFFECTIVENESS OF FARM FORESTRY PROGRAMMES</vt:lpstr>
      <vt:lpstr>Role of Forest Department</vt:lpstr>
      <vt:lpstr>Local Organization</vt:lpstr>
      <vt:lpstr>Extension Efforts</vt:lpstr>
      <vt:lpstr>Qualities of an Extension Worker</vt:lpstr>
      <vt:lpstr>Public Information and Program Promotion</vt:lpstr>
      <vt:lpstr>Seedling Distribution Programs</vt:lpstr>
      <vt:lpstr>Finding Ways of Reducing Risk</vt:lpstr>
      <vt:lpstr>Credit Schemes for Tree Growing</vt:lpstr>
      <vt:lpstr>Market Support Measures</vt:lpstr>
      <vt:lpstr>Cash Incentives</vt:lpstr>
      <vt:lpstr>Cash Incentives</vt:lpstr>
      <vt:lpstr>Local Constraints to Tree Growing</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forestry: how is it different?</dc:title>
  <dc:creator>BlueLady</dc:creator>
  <cp:lastModifiedBy>BlueLady</cp:lastModifiedBy>
  <cp:revision>47</cp:revision>
  <dcterms:created xsi:type="dcterms:W3CDTF">2017-04-19T03:23:08Z</dcterms:created>
  <dcterms:modified xsi:type="dcterms:W3CDTF">2017-04-20T12:21:31Z</dcterms:modified>
</cp:coreProperties>
</file>