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7" d="100"/>
          <a:sy n="77" d="100"/>
        </p:scale>
        <p:origin x="-117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18435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6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7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8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9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0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1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2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3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4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5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6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7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8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9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0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1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2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3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4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5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56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457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458" name="Rectangle 26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8459" name="Rectangle 2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8460" name="Rectangle 2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FE1C804-C732-4A20-ABE2-A20633647D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ED714AF-003A-4238-85E4-0C7F95C5EE4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ECD373C-2FAD-428D-AC32-E7CFBF215FE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49F60EE-C6B9-482B-902D-A3AFF16B84B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F5C7190-DEC5-4986-8841-A210FE23FFF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F1602E-E123-4A54-B461-E81C4595A29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FBC2B3C-EED7-49E5-80CE-F22BA801449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D453B4E-1527-4097-8195-7E59F25F27D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A53712F-C887-47EA-AA99-569ACF37DDA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3512AD-6E88-4242-88E4-16FCAF1608B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5F081A7-3F69-4626-8BDD-C8E37C80E3A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17411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2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3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4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5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6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7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8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9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0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1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2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3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4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5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6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7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8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9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0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1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32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433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434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7435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215D75B0-A78D-4C88-AD75-034D6D23F71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7436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VALIDITY AND RELIABILITY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48768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sz="6000"/>
              <a:t>A test’s construct validity is often assessed by its </a:t>
            </a:r>
            <a:r>
              <a:rPr lang="en-US" sz="6000">
                <a:solidFill>
                  <a:schemeClr val="tx2"/>
                </a:solidFill>
              </a:rPr>
              <a:t>convergent</a:t>
            </a:r>
            <a:r>
              <a:rPr lang="en-US" sz="6000"/>
              <a:t> and </a:t>
            </a:r>
            <a:r>
              <a:rPr lang="en-US" sz="6000">
                <a:solidFill>
                  <a:schemeClr val="tx2"/>
                </a:solidFill>
              </a:rPr>
              <a:t>discriminant</a:t>
            </a:r>
            <a:r>
              <a:rPr lang="en-US" sz="6000"/>
              <a:t> </a:t>
            </a:r>
            <a:r>
              <a:rPr lang="en-US" sz="6000">
                <a:solidFill>
                  <a:schemeClr val="tx2"/>
                </a:solidFill>
              </a:rPr>
              <a:t>validity</a:t>
            </a:r>
            <a:r>
              <a:rPr lang="en-US" sz="60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FACTORS AFFECTING VALIDITY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606925"/>
          </a:xfrm>
        </p:spPr>
        <p:txBody>
          <a:bodyPr/>
          <a:lstStyle/>
          <a:p>
            <a:pPr marL="609600" indent="-609600">
              <a:buFont typeface="Wingdings" pitchFamily="2" charset="2"/>
              <a:buAutoNum type="arabicPeriod"/>
            </a:pPr>
            <a:r>
              <a:rPr lang="en-US" sz="4000"/>
              <a:t>Test-related factors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z="4000"/>
              <a:t>The criterion to which you compare your instrument may not be well enough established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z="4000"/>
              <a:t>Intervening events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z="4000"/>
              <a:t>Reliability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/>
              <a:t>RELIABILITY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6858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/>
              <a:t>The consistency of measurements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1524000" y="2514600"/>
            <a:ext cx="6019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RELIABLE TEST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990600" y="3581400"/>
            <a:ext cx="701040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Produces similar scores across various conditions and situations, including different evaluators and testing environments.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66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266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05800" cy="2465387"/>
          </a:xfrm>
        </p:spPr>
        <p:txBody>
          <a:bodyPr/>
          <a:lstStyle/>
          <a:p>
            <a:r>
              <a:rPr lang="en-US" sz="3800"/>
              <a:t>How do we account for an individual who does not get exactly  the same test score every time he or she takes the test?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819400"/>
            <a:ext cx="8229600" cy="3311525"/>
          </a:xfrm>
        </p:spPr>
        <p:txBody>
          <a:bodyPr/>
          <a:lstStyle/>
          <a:p>
            <a:pPr marL="609600" indent="-609600">
              <a:buFont typeface="Wingdings" pitchFamily="2" charset="2"/>
              <a:buAutoNum type="arabicPeriod"/>
            </a:pPr>
            <a:r>
              <a:rPr lang="en-US"/>
              <a:t>Test-taker’s temporary psychological or physical state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/>
              <a:t>Environmental factors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/>
              <a:t>Test form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/>
              <a:t>Multiple raters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RELIABILITY COEFFICIENTS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530725"/>
          </a:xfrm>
        </p:spPr>
        <p:txBody>
          <a:bodyPr/>
          <a:lstStyle/>
          <a:p>
            <a:r>
              <a:rPr lang="en-US" sz="4000"/>
              <a:t>The statistic for expressing reliability.</a:t>
            </a:r>
          </a:p>
          <a:p>
            <a:r>
              <a:rPr lang="en-US" sz="4000"/>
              <a:t>Expresses the degree of consistency in the measurement of test scores.</a:t>
            </a:r>
          </a:p>
          <a:p>
            <a:r>
              <a:rPr lang="en-US" sz="4000"/>
              <a:t>Donoted by the letter </a:t>
            </a:r>
            <a:r>
              <a:rPr lang="en-US" sz="4000" i="1">
                <a:solidFill>
                  <a:schemeClr val="hlink"/>
                </a:solidFill>
              </a:rPr>
              <a:t>r</a:t>
            </a:r>
            <a:r>
              <a:rPr lang="en-US" sz="4000">
                <a:solidFill>
                  <a:schemeClr val="hlink"/>
                </a:solidFill>
              </a:rPr>
              <a:t> </a:t>
            </a:r>
            <a:r>
              <a:rPr lang="en-US" sz="4000"/>
              <a:t> with two identical subscripts (</a:t>
            </a:r>
            <a:r>
              <a:rPr lang="en-US" sz="4000">
                <a:solidFill>
                  <a:schemeClr val="hlink"/>
                </a:solidFill>
              </a:rPr>
              <a:t>r</a:t>
            </a:r>
            <a:r>
              <a:rPr lang="en-US" sz="4000" baseline="-25000">
                <a:solidFill>
                  <a:schemeClr val="hlink"/>
                </a:solidFill>
              </a:rPr>
              <a:t>xx</a:t>
            </a:r>
            <a:r>
              <a:rPr lang="en-US" sz="400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TEST-RETEST RELIABILITY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sz="5400"/>
              <a:t>Suggests that subjects tend to obtain the same score when tested at different times.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50"/>
                            </p:stCondLst>
                            <p:childTnLst>
                              <p:par>
                                <p:cTn id="12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Split-Half Reliability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400"/>
              <a:t>Sometimes referred to as </a:t>
            </a:r>
            <a:r>
              <a:rPr lang="en-US" sz="4400" i="1">
                <a:solidFill>
                  <a:schemeClr val="tx2"/>
                </a:solidFill>
              </a:rPr>
              <a:t>internal consistency</a:t>
            </a:r>
          </a:p>
          <a:p>
            <a:r>
              <a:rPr lang="en-US" sz="4400"/>
              <a:t>Indicates that subjects’ scores on some trials consistently match their scores on other trials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INTERRATER RELIABILITY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2590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Involves having two raters independently </a:t>
            </a:r>
          </a:p>
          <a:p>
            <a:pPr>
              <a:buFont typeface="Wingdings" pitchFamily="2" charset="2"/>
              <a:buNone/>
            </a:pPr>
            <a:r>
              <a:rPr lang="en-US"/>
              <a:t>observe and record specified behaviors, </a:t>
            </a:r>
          </a:p>
          <a:p>
            <a:pPr>
              <a:buFont typeface="Wingdings" pitchFamily="2" charset="2"/>
              <a:buNone/>
            </a:pPr>
            <a:r>
              <a:rPr lang="en-US"/>
              <a:t>such as hitting, crying, yelling, and getting </a:t>
            </a:r>
          </a:p>
          <a:p>
            <a:pPr>
              <a:buFont typeface="Wingdings" pitchFamily="2" charset="2"/>
              <a:buNone/>
            </a:pPr>
            <a:r>
              <a:rPr lang="en-US"/>
              <a:t>out of the seat, during the same time period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981200" y="3810000"/>
            <a:ext cx="55626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TARGET BEHAVIOR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685800" y="4648200"/>
            <a:ext cx="7391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A specific behavior the observer is looking to record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5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500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500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500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ALTERNATE FORMS RELIABILITY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Also known as </a:t>
            </a:r>
            <a:r>
              <a:rPr lang="en-US" i="1"/>
              <a:t>equivalent forms reliability</a:t>
            </a:r>
            <a:r>
              <a:rPr lang="en-US"/>
              <a:t> or </a:t>
            </a:r>
            <a:r>
              <a:rPr lang="en-US" i="1"/>
              <a:t>parallel forms reliability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Obtained by administering two equivalent tests to the same group of examinees</a:t>
            </a:r>
          </a:p>
          <a:p>
            <a:pPr>
              <a:lnSpc>
                <a:spcPct val="90000"/>
              </a:lnSpc>
            </a:pPr>
            <a:r>
              <a:rPr lang="en-US"/>
              <a:t>Items are matched for difficulty on each test</a:t>
            </a:r>
          </a:p>
          <a:p>
            <a:pPr>
              <a:lnSpc>
                <a:spcPct val="90000"/>
              </a:lnSpc>
            </a:pPr>
            <a:r>
              <a:rPr lang="en-US"/>
              <a:t>It is necessary that the time frame between giving the two forms be as short as possible</a:t>
            </a:r>
            <a:endParaRPr lang="en-US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3200"/>
            <a:ext cx="8229600" cy="1474788"/>
          </a:xfrm>
        </p:spPr>
        <p:txBody>
          <a:bodyPr/>
          <a:lstStyle/>
          <a:p>
            <a:r>
              <a:rPr lang="en-US"/>
              <a:t>STANDARD ERROR of MEASUREMENT (SEM)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4191000"/>
            <a:ext cx="8229600" cy="1828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Gives the margin or error that you should</a:t>
            </a:r>
          </a:p>
          <a:p>
            <a:pPr>
              <a:buFont typeface="Wingdings" pitchFamily="2" charset="2"/>
              <a:buNone/>
            </a:pPr>
            <a:r>
              <a:rPr lang="en-US"/>
              <a:t>expect in an individual test score because of </a:t>
            </a:r>
          </a:p>
          <a:p>
            <a:pPr>
              <a:buFont typeface="Wingdings" pitchFamily="2" charset="2"/>
              <a:buNone/>
            </a:pPr>
            <a:r>
              <a:rPr lang="en-US"/>
              <a:t>imperfect reliability of the test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838200" y="304800"/>
            <a:ext cx="7315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OBTAINED SCORE</a:t>
            </a: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457200" y="1066800"/>
            <a:ext cx="80772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800"/>
              <a:t>The score you get when you administer a test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800"/>
              <a:t>Consists of two parts: the </a:t>
            </a:r>
            <a:r>
              <a:rPr lang="en-US" sz="2800" i="1"/>
              <a:t>true score</a:t>
            </a:r>
            <a:r>
              <a:rPr lang="en-US" sz="2800"/>
              <a:t> and the </a:t>
            </a:r>
            <a:r>
              <a:rPr lang="en-US" sz="2800" i="1"/>
              <a:t>error score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3379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Define validity and reliability</a:t>
            </a:r>
          </a:p>
          <a:p>
            <a:r>
              <a:rPr lang="en-US" sz="2800"/>
              <a:t>Understand the purpose for needing valid and reliable measures</a:t>
            </a:r>
          </a:p>
          <a:p>
            <a:r>
              <a:rPr lang="en-US" sz="2800"/>
              <a:t>Know the most utilized and important types of </a:t>
            </a:r>
            <a:r>
              <a:rPr lang="en-US" sz="2800">
                <a:solidFill>
                  <a:schemeClr val="tx2"/>
                </a:solidFill>
              </a:rPr>
              <a:t>validity</a:t>
            </a:r>
            <a:r>
              <a:rPr lang="en-US" sz="2800"/>
              <a:t> seen in special education assessment</a:t>
            </a:r>
          </a:p>
          <a:p>
            <a:r>
              <a:rPr lang="en-US" sz="2800"/>
              <a:t>Know the most utilized and important types of </a:t>
            </a:r>
            <a:r>
              <a:rPr lang="en-US" sz="2800">
                <a:solidFill>
                  <a:schemeClr val="tx2"/>
                </a:solidFill>
              </a:rPr>
              <a:t>reliability</a:t>
            </a:r>
            <a:r>
              <a:rPr lang="en-US" sz="2800"/>
              <a:t> seen in special education assessment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Evaluating the Reliability Coefficients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test manual should indicate why a certain type of reliability coefficient was reported.</a:t>
            </a:r>
          </a:p>
          <a:p>
            <a:r>
              <a:rPr lang="en-US"/>
              <a:t>The manual should indicate the conditions under which the data were obtained</a:t>
            </a:r>
          </a:p>
          <a:p>
            <a:r>
              <a:rPr lang="en-US"/>
              <a:t>The manual should indicate the important characteristics of the group used in gathering reliability 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723900" indent="-723900"/>
            <a:r>
              <a:rPr lang="en-US" sz="3800"/>
              <a:t>FACTORS AFFECTING RELIABILITY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AutoNum type="arabicPeriod"/>
            </a:pPr>
            <a:r>
              <a:rPr lang="en-US" sz="4000"/>
              <a:t>Test length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z="4000"/>
              <a:t>Test-retest interval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z="4000"/>
              <a:t>Variability of scores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z="4000"/>
              <a:t>Guessing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z="4000"/>
              <a:t>Variation within the test situation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0" name="Rectangle 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Define validity and reliability</a:t>
            </a:r>
          </a:p>
          <a:p>
            <a:r>
              <a:rPr lang="en-US" dirty="0"/>
              <a:t>Understand the purpose for needing valid and reliable measures</a:t>
            </a:r>
          </a:p>
          <a:p>
            <a:r>
              <a:rPr lang="en-US" dirty="0"/>
              <a:t>Know the most utilized and important types of </a:t>
            </a:r>
            <a:r>
              <a:rPr lang="en-US" dirty="0">
                <a:solidFill>
                  <a:schemeClr val="tx2"/>
                </a:solidFill>
              </a:rPr>
              <a:t>validity</a:t>
            </a:r>
            <a:r>
              <a:rPr lang="en-US" dirty="0"/>
              <a:t> seen in special education assessment</a:t>
            </a:r>
          </a:p>
          <a:p>
            <a:r>
              <a:rPr lang="en-US" dirty="0"/>
              <a:t>Know the most utilized and important types of </a:t>
            </a:r>
            <a:r>
              <a:rPr lang="en-US" dirty="0">
                <a:solidFill>
                  <a:schemeClr val="tx2"/>
                </a:solidFill>
              </a:rPr>
              <a:t>reliability</a:t>
            </a:r>
            <a:r>
              <a:rPr lang="en-US" dirty="0"/>
              <a:t> seen in special education assessment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828800"/>
          </a:xfrm>
        </p:spPr>
        <p:txBody>
          <a:bodyPr/>
          <a:lstStyle/>
          <a:p>
            <a:r>
              <a:rPr lang="en-US" sz="7200"/>
              <a:t>THE 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VALIDITY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800"/>
              <a:t>Denotes the extent to which an instrument is measuring what it is supposed to measure.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Criterion-Related Validity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dirty="0"/>
              <a:t>A method for assessing the validity of an instrument by comparing its scores with another criterion known already to be a measure of the same trait or skill.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495800"/>
            <a:ext cx="8229600" cy="1139825"/>
          </a:xfrm>
        </p:spPr>
        <p:txBody>
          <a:bodyPr/>
          <a:lstStyle/>
          <a:p>
            <a:r>
              <a:rPr lang="en-US" dirty="0"/>
              <a:t>validity coefficient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686800" cy="4419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4000" dirty="0"/>
              <a:t>Criterion-related validity is usually </a:t>
            </a:r>
          </a:p>
          <a:p>
            <a:pPr>
              <a:buFont typeface="Wingdings" pitchFamily="2" charset="2"/>
              <a:buNone/>
            </a:pPr>
            <a:r>
              <a:rPr lang="en-US" sz="4000" dirty="0"/>
              <a:t>expressed as a correlation between </a:t>
            </a:r>
          </a:p>
          <a:p>
            <a:pPr>
              <a:buFont typeface="Wingdings" pitchFamily="2" charset="2"/>
              <a:buNone/>
            </a:pPr>
            <a:r>
              <a:rPr lang="en-US" sz="4000" dirty="0"/>
              <a:t>the test in question and the </a:t>
            </a:r>
          </a:p>
          <a:p>
            <a:pPr>
              <a:buFont typeface="Wingdings" pitchFamily="2" charset="2"/>
              <a:buNone/>
            </a:pPr>
            <a:r>
              <a:rPr lang="en-US" sz="4000" dirty="0"/>
              <a:t>criterion measure. The correlation </a:t>
            </a:r>
          </a:p>
          <a:p>
            <a:pPr>
              <a:buFont typeface="Wingdings" pitchFamily="2" charset="2"/>
              <a:buNone/>
            </a:pPr>
            <a:r>
              <a:rPr lang="en-US" sz="4000" dirty="0"/>
              <a:t>coefficient is referred to as 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/>
              <a:t>CONCURRENT VALIDITY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sz="6000"/>
              <a:t>The extent to which a </a:t>
            </a:r>
          </a:p>
          <a:p>
            <a:pPr algn="ctr">
              <a:buFont typeface="Wingdings" pitchFamily="2" charset="2"/>
              <a:buNone/>
            </a:pPr>
            <a:r>
              <a:rPr lang="en-US" sz="6000"/>
              <a:t>procedure correlates </a:t>
            </a:r>
          </a:p>
          <a:p>
            <a:pPr algn="ctr">
              <a:buFont typeface="Wingdings" pitchFamily="2" charset="2"/>
              <a:buNone/>
            </a:pPr>
            <a:r>
              <a:rPr lang="en-US" sz="6000"/>
              <a:t>with the </a:t>
            </a:r>
            <a:r>
              <a:rPr lang="en-US" sz="6000">
                <a:solidFill>
                  <a:schemeClr val="tx2"/>
                </a:solidFill>
              </a:rPr>
              <a:t>current</a:t>
            </a:r>
            <a:r>
              <a:rPr lang="en-US" sz="6000"/>
              <a:t> </a:t>
            </a:r>
          </a:p>
          <a:p>
            <a:pPr algn="ctr">
              <a:buFont typeface="Wingdings" pitchFamily="2" charset="2"/>
              <a:buNone/>
            </a:pPr>
            <a:r>
              <a:rPr lang="en-US" sz="6000"/>
              <a:t>behavior of subjects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/>
              <a:t>PREDICTIVE VALIDITY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sz="6000"/>
              <a:t>The extent to which a procedure allows accurate predictions about a subject’s </a:t>
            </a:r>
            <a:r>
              <a:rPr lang="en-US" sz="6000">
                <a:solidFill>
                  <a:schemeClr val="tx2"/>
                </a:solidFill>
              </a:rPr>
              <a:t>future</a:t>
            </a:r>
            <a:r>
              <a:rPr lang="en-US" sz="6000"/>
              <a:t> behavior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/>
              <a:t>CONTENT VALIDITY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sz="6000"/>
              <a:t>Whether the individual items of a test represent what you actually want to assess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017587"/>
          </a:xfrm>
        </p:spPr>
        <p:txBody>
          <a:bodyPr/>
          <a:lstStyle/>
          <a:p>
            <a:r>
              <a:rPr lang="en-US" sz="5400"/>
              <a:t>CONSTRUCT VALIDITY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12954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sz="3600"/>
              <a:t>The extent to which a test measures a theoretical construct or attribute.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828800" y="2895600"/>
            <a:ext cx="5943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CONSTRUCT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685800" y="47244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838200" y="3962400"/>
            <a:ext cx="762000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Abstract concepts such as intelligence, self-concept, motivation, aggression and creativity that can be observed by some type of instrument.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6" grpId="0"/>
    </p:bldLst>
  </p:timing>
</p:sld>
</file>

<file path=ppt/theme/theme1.xml><?xml version="1.0" encoding="utf-8"?>
<a:theme xmlns:a="http://schemas.openxmlformats.org/drawingml/2006/main" name="Curtain Call">
  <a:themeElements>
    <a:clrScheme name="Curtain Call 1">
      <a:dk1>
        <a:srgbClr val="602000"/>
      </a:dk1>
      <a:lt1>
        <a:srgbClr val="FFFFFF"/>
      </a:lt1>
      <a:dk2>
        <a:srgbClr val="800000"/>
      </a:dk2>
      <a:lt2>
        <a:srgbClr val="FFFFCC"/>
      </a:lt2>
      <a:accent1>
        <a:srgbClr val="FF3300"/>
      </a:accent1>
      <a:accent2>
        <a:srgbClr val="000000"/>
      </a:accent2>
      <a:accent3>
        <a:srgbClr val="C0AAAA"/>
      </a:accent3>
      <a:accent4>
        <a:srgbClr val="DADADA"/>
      </a:accent4>
      <a:accent5>
        <a:srgbClr val="FFADAA"/>
      </a:accent5>
      <a:accent6>
        <a:srgbClr val="000000"/>
      </a:accent6>
      <a:hlink>
        <a:srgbClr val="EBF25A"/>
      </a:hlink>
      <a:folHlink>
        <a:srgbClr val="F2AA68"/>
      </a:folHlink>
    </a:clrScheme>
    <a:fontScheme name="Curtain Call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Curtain Call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rtain Call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Curtain Call</Template>
  <TotalTime>342</TotalTime>
  <Words>627</Words>
  <Application>Microsoft PowerPoint</Application>
  <PresentationFormat>On-screen Show (4:3)</PresentationFormat>
  <Paragraphs>88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Curtain Call</vt:lpstr>
      <vt:lpstr>VALIDITY AND RELIABILITY</vt:lpstr>
      <vt:lpstr>OBJECTIVES</vt:lpstr>
      <vt:lpstr>VALIDITY</vt:lpstr>
      <vt:lpstr>Criterion-Related Validity</vt:lpstr>
      <vt:lpstr>validity coefficient</vt:lpstr>
      <vt:lpstr>CONCURRENT VALIDITY</vt:lpstr>
      <vt:lpstr>PREDICTIVE VALIDITY</vt:lpstr>
      <vt:lpstr>CONTENT VALIDITY</vt:lpstr>
      <vt:lpstr>CONSTRUCT VALIDITY</vt:lpstr>
      <vt:lpstr>Slide 10</vt:lpstr>
      <vt:lpstr>FACTORS AFFECTING VALIDITY</vt:lpstr>
      <vt:lpstr>RELIABILITY</vt:lpstr>
      <vt:lpstr>How do we account for an individual who does not get exactly  the same test score every time he or she takes the test?</vt:lpstr>
      <vt:lpstr>RELIABILITY COEFFICIENTS</vt:lpstr>
      <vt:lpstr>TEST-RETEST RELIABILITY</vt:lpstr>
      <vt:lpstr>Split-Half Reliability</vt:lpstr>
      <vt:lpstr>INTERRATER RELIABILITY</vt:lpstr>
      <vt:lpstr>ALTERNATE FORMS RELIABILITY</vt:lpstr>
      <vt:lpstr>STANDARD ERROR of MEASUREMENT (SEM)</vt:lpstr>
      <vt:lpstr>Evaluating the Reliability Coefficients</vt:lpstr>
      <vt:lpstr>FACTORS AFFECTING RELIABILITY</vt:lpstr>
      <vt:lpstr>OBJECTIVES</vt:lpstr>
      <vt:lpstr>THE END</vt:lpstr>
    </vt:vector>
  </TitlesOfParts>
  <Company>University of Dayton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VALIDITY AND RELIABILITY</dc:title>
  <dc:creator>gosheEDT</dc:creator>
  <cp:lastModifiedBy>DELL</cp:lastModifiedBy>
  <cp:revision>19</cp:revision>
  <dcterms:created xsi:type="dcterms:W3CDTF">2003-12-03T19:42:28Z</dcterms:created>
  <dcterms:modified xsi:type="dcterms:W3CDTF">2018-12-12T07:41:41Z</dcterms:modified>
</cp:coreProperties>
</file>