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4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Precooling and its Advantages </a:t>
            </a:r>
            <a:endParaRPr lang="en-US" dirty="0"/>
          </a:p>
        </p:txBody>
      </p:sp>
      <p:sp>
        <p:nvSpPr>
          <p:cNvPr id="3" name="Subtitle 2"/>
          <p:cNvSpPr>
            <a:spLocks noGrp="1"/>
          </p:cNvSpPr>
          <p:nvPr>
            <p:ph type="subTitle" idx="1"/>
          </p:nvPr>
        </p:nvSpPr>
        <p:spPr/>
        <p:txBody>
          <a:bodyPr/>
          <a:lstStyle/>
          <a:p>
            <a:r>
              <a:rPr lang="en-US" dirty="0" smtClean="0">
                <a:solidFill>
                  <a:schemeClr val="tx1"/>
                </a:solidFill>
              </a:rPr>
              <a:t>Prof. Dr. </a:t>
            </a:r>
            <a:r>
              <a:rPr lang="en-US" dirty="0" err="1" smtClean="0">
                <a:solidFill>
                  <a:schemeClr val="tx1"/>
                </a:solidFill>
              </a:rPr>
              <a:t>Sarfraz</a:t>
            </a:r>
            <a:r>
              <a:rPr lang="en-US" dirty="0" smtClean="0">
                <a:solidFill>
                  <a:schemeClr val="tx1"/>
                </a:solidFill>
              </a:rPr>
              <a:t> </a:t>
            </a:r>
            <a:r>
              <a:rPr lang="en-US" dirty="0" err="1" smtClean="0">
                <a:solidFill>
                  <a:schemeClr val="tx1"/>
                </a:solidFill>
              </a:rPr>
              <a:t>Hussain</a:t>
            </a:r>
            <a:endParaRPr lang="en-US" dirty="0">
              <a:solidFill>
                <a:schemeClr val="tx1"/>
              </a:solidFill>
            </a:endParaRPr>
          </a:p>
        </p:txBody>
      </p:sp>
    </p:spTree>
    <p:extLst>
      <p:ext uri="{BB962C8B-B14F-4D97-AF65-F5344CB8AC3E}">
        <p14:creationId xmlns:p14="http://schemas.microsoft.com/office/powerpoint/2010/main" val="10093405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3. Package icing</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This method of cooling involves keeping a finely crushed, flaked ice, and ice–water mixture in direct contact with the produce for cooling and maintaining low temperatures during short-time storage, transit, and display in superstores. </a:t>
            </a:r>
          </a:p>
          <a:p>
            <a:r>
              <a:rPr lang="en-US" dirty="0"/>
              <a:t>The latent heat of melting of ice (334 kJ/kg) provides the cooling effect. </a:t>
            </a:r>
          </a:p>
          <a:p>
            <a:r>
              <a:rPr lang="en-US" dirty="0"/>
              <a:t>The use is limited for products that can tolerate both weight of the ice and water that wets the product and the package. </a:t>
            </a:r>
          </a:p>
          <a:p>
            <a:endParaRPr lang="en-US" dirty="0"/>
          </a:p>
        </p:txBody>
      </p:sp>
    </p:spTree>
    <p:extLst>
      <p:ext uri="{BB962C8B-B14F-4D97-AF65-F5344CB8AC3E}">
        <p14:creationId xmlns:p14="http://schemas.microsoft.com/office/powerpoint/2010/main" val="4364066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 . .</a:t>
            </a:r>
            <a:endParaRPr lang="en-US" dirty="0"/>
          </a:p>
        </p:txBody>
      </p:sp>
      <p:sp>
        <p:nvSpPr>
          <p:cNvPr id="3" name="Content Placeholder 2"/>
          <p:cNvSpPr>
            <a:spLocks noGrp="1"/>
          </p:cNvSpPr>
          <p:nvPr>
            <p:ph idx="1"/>
          </p:nvPr>
        </p:nvSpPr>
        <p:spPr/>
        <p:txBody>
          <a:bodyPr/>
          <a:lstStyle/>
          <a:p>
            <a:pPr algn="just"/>
            <a:r>
              <a:rPr lang="en-US" dirty="0"/>
              <a:t>Use of ice slurry is recommended to avoid mechanical damage due to sharp-end ice. </a:t>
            </a:r>
          </a:p>
          <a:p>
            <a:pPr algn="just"/>
            <a:r>
              <a:rPr lang="en-US" dirty="0"/>
              <a:t>It is commonly used for cooling spinach and broccoli during transport and retail displays.</a:t>
            </a:r>
          </a:p>
          <a:p>
            <a:endParaRPr lang="en-US" sz="1800" dirty="0"/>
          </a:p>
          <a:p>
            <a:endParaRPr lang="en-US" sz="2000" dirty="0"/>
          </a:p>
          <a:p>
            <a:endParaRPr lang="en-US" dirty="0"/>
          </a:p>
        </p:txBody>
      </p:sp>
    </p:spTree>
    <p:extLst>
      <p:ext uri="{BB962C8B-B14F-4D97-AF65-F5344CB8AC3E}">
        <p14:creationId xmlns:p14="http://schemas.microsoft.com/office/powerpoint/2010/main" val="13882010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Vegetables that can be iced</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Asparagus</a:t>
            </a:r>
          </a:p>
          <a:p>
            <a:r>
              <a:rPr lang="en-US" dirty="0" smtClean="0"/>
              <a:t>Beets</a:t>
            </a:r>
          </a:p>
          <a:p>
            <a:r>
              <a:rPr lang="en-US" dirty="0" smtClean="0"/>
              <a:t>Broccoli</a:t>
            </a:r>
          </a:p>
          <a:p>
            <a:r>
              <a:rPr lang="en-US" dirty="0" smtClean="0"/>
              <a:t>Carrots</a:t>
            </a:r>
          </a:p>
          <a:p>
            <a:r>
              <a:rPr lang="en-US" dirty="0" smtClean="0"/>
              <a:t>Cauliflower</a:t>
            </a:r>
          </a:p>
          <a:p>
            <a:r>
              <a:rPr lang="en-US" dirty="0" smtClean="0"/>
              <a:t>Green onions</a:t>
            </a:r>
          </a:p>
          <a:p>
            <a:r>
              <a:rPr lang="en-US" dirty="0" smtClean="0"/>
              <a:t>Leafy greens</a:t>
            </a:r>
          </a:p>
          <a:p>
            <a:r>
              <a:rPr lang="en-US" dirty="0" smtClean="0"/>
              <a:t>Radishes</a:t>
            </a:r>
          </a:p>
          <a:p>
            <a:r>
              <a:rPr lang="en-US" dirty="0" smtClean="0"/>
              <a:t>Spinach</a:t>
            </a:r>
          </a:p>
          <a:p>
            <a:r>
              <a:rPr lang="en-US" dirty="0" smtClean="0"/>
              <a:t>Sweet corn</a:t>
            </a:r>
          </a:p>
          <a:p>
            <a:r>
              <a:rPr lang="en-US" dirty="0" smtClean="0"/>
              <a:t>Watermelon</a:t>
            </a:r>
            <a:r>
              <a:rPr lang="en-US" dirty="0"/>
              <a:t/>
            </a:r>
            <a:br>
              <a:rPr lang="en-US" dirty="0"/>
            </a:br>
            <a:endParaRPr lang="en-US" dirty="0"/>
          </a:p>
        </p:txBody>
      </p:sp>
    </p:spTree>
    <p:extLst>
      <p:ext uri="{BB962C8B-B14F-4D97-AF65-F5344CB8AC3E}">
        <p14:creationId xmlns:p14="http://schemas.microsoft.com/office/powerpoint/2010/main" val="13459205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These items are damaged by direct contact with ice</a:t>
            </a:r>
            <a:endParaRPr lang="en-US" dirty="0"/>
          </a:p>
        </p:txBody>
      </p:sp>
      <p:sp>
        <p:nvSpPr>
          <p:cNvPr id="3" name="Content Placeholder 2"/>
          <p:cNvSpPr>
            <a:spLocks noGrp="1"/>
          </p:cNvSpPr>
          <p:nvPr>
            <p:ph idx="1"/>
          </p:nvPr>
        </p:nvSpPr>
        <p:spPr/>
        <p:txBody>
          <a:bodyPr>
            <a:normAutofit fontScale="70000" lnSpcReduction="20000"/>
          </a:bodyPr>
          <a:lstStyle/>
          <a:p>
            <a:r>
              <a:rPr lang="en-US" dirty="0"/>
              <a:t>Strawberries</a:t>
            </a:r>
          </a:p>
          <a:p>
            <a:r>
              <a:rPr lang="en-US" dirty="0"/>
              <a:t>Blueberries</a:t>
            </a:r>
          </a:p>
          <a:p>
            <a:r>
              <a:rPr lang="en-US" dirty="0"/>
              <a:t>Raspberries</a:t>
            </a:r>
          </a:p>
          <a:p>
            <a:r>
              <a:rPr lang="en-US" dirty="0"/>
              <a:t>Tomatoes</a:t>
            </a:r>
          </a:p>
          <a:p>
            <a:r>
              <a:rPr lang="en-US" dirty="0"/>
              <a:t>Squash</a:t>
            </a:r>
          </a:p>
          <a:p>
            <a:r>
              <a:rPr lang="en-US" dirty="0"/>
              <a:t>Green beans</a:t>
            </a:r>
          </a:p>
          <a:p>
            <a:r>
              <a:rPr lang="en-US" dirty="0"/>
              <a:t>Cucumbers</a:t>
            </a:r>
          </a:p>
          <a:p>
            <a:r>
              <a:rPr lang="en-US" dirty="0"/>
              <a:t>Garlic</a:t>
            </a:r>
          </a:p>
          <a:p>
            <a:r>
              <a:rPr lang="en-US" dirty="0"/>
              <a:t>Okra</a:t>
            </a:r>
          </a:p>
          <a:p>
            <a:r>
              <a:rPr lang="en-US" dirty="0"/>
              <a:t>Bulb onions</a:t>
            </a:r>
          </a:p>
          <a:p>
            <a:r>
              <a:rPr lang="en-US" dirty="0"/>
              <a:t>Romaine lettuce</a:t>
            </a:r>
          </a:p>
          <a:p>
            <a:r>
              <a:rPr lang="en-US" dirty="0" smtClean="0"/>
              <a:t>Herbs</a:t>
            </a:r>
            <a:endParaRPr lang="en-US" dirty="0"/>
          </a:p>
        </p:txBody>
      </p:sp>
    </p:spTree>
    <p:extLst>
      <p:ext uri="{BB962C8B-B14F-4D97-AF65-F5344CB8AC3E}">
        <p14:creationId xmlns:p14="http://schemas.microsoft.com/office/powerpoint/2010/main" val="42708979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4. Hydro-cooling</a:t>
            </a:r>
            <a:endParaRPr lang="en-US" dirty="0"/>
          </a:p>
        </p:txBody>
      </p:sp>
      <p:sp>
        <p:nvSpPr>
          <p:cNvPr id="3" name="Content Placeholder 2"/>
          <p:cNvSpPr>
            <a:spLocks noGrp="1"/>
          </p:cNvSpPr>
          <p:nvPr>
            <p:ph idx="1"/>
          </p:nvPr>
        </p:nvSpPr>
        <p:spPr/>
        <p:txBody>
          <a:bodyPr/>
          <a:lstStyle/>
          <a:p>
            <a:r>
              <a:rPr lang="en-US" dirty="0"/>
              <a:t>Hydro-cooling is a rapid way to cool large batches of product by spraying or flooding the commodity with near-freezing water (~0°C). </a:t>
            </a:r>
          </a:p>
          <a:p>
            <a:r>
              <a:rPr lang="en-US" dirty="0"/>
              <a:t>Water, being liquid, is a superior heat transfer medium than air due to its large heat capacity. </a:t>
            </a:r>
          </a:p>
          <a:p>
            <a:r>
              <a:rPr lang="en-US" dirty="0"/>
              <a:t>Near-freezing water cools the product about 15 times faster than air, allowing for greater harvesting and marketing flexibility. </a:t>
            </a:r>
            <a:endParaRPr lang="en-US" sz="2400" dirty="0"/>
          </a:p>
          <a:p>
            <a:endParaRPr lang="en-US" dirty="0"/>
          </a:p>
        </p:txBody>
      </p:sp>
    </p:spTree>
    <p:extLst>
      <p:ext uri="{BB962C8B-B14F-4D97-AF65-F5344CB8AC3E}">
        <p14:creationId xmlns:p14="http://schemas.microsoft.com/office/powerpoint/2010/main" val="24261581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 . .</a:t>
            </a:r>
            <a:endParaRPr lang="en-US" dirty="0"/>
          </a:p>
        </p:txBody>
      </p:sp>
      <p:sp>
        <p:nvSpPr>
          <p:cNvPr id="3" name="Content Placeholder 2"/>
          <p:cNvSpPr>
            <a:spLocks noGrp="1"/>
          </p:cNvSpPr>
          <p:nvPr>
            <p:ph idx="1"/>
          </p:nvPr>
        </p:nvSpPr>
        <p:spPr/>
        <p:txBody>
          <a:bodyPr/>
          <a:lstStyle/>
          <a:p>
            <a:r>
              <a:rPr lang="en-US" dirty="0"/>
              <a:t>There is no desiccation of the product. However, water may be a source of  contamination if soil and debris picked up during cooling are not removed before recycling. </a:t>
            </a:r>
          </a:p>
          <a:p>
            <a:r>
              <a:rPr lang="en-US" dirty="0"/>
              <a:t>Water needs to be appropriately filtered and disinfected. Chlorination is the most commonly used method to control infections.</a:t>
            </a:r>
          </a:p>
          <a:p>
            <a:endParaRPr lang="en-US" sz="1800" dirty="0"/>
          </a:p>
          <a:p>
            <a:endParaRPr lang="en-US" sz="2400" dirty="0"/>
          </a:p>
          <a:p>
            <a:endParaRPr lang="en-US" dirty="0"/>
          </a:p>
        </p:txBody>
      </p:sp>
    </p:spTree>
    <p:extLst>
      <p:ext uri="{BB962C8B-B14F-4D97-AF65-F5344CB8AC3E}">
        <p14:creationId xmlns:p14="http://schemas.microsoft.com/office/powerpoint/2010/main" val="710832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Black" pitchFamily="34" charset="0"/>
              </a:rPr>
              <a:t>Pre-cooling</a:t>
            </a:r>
          </a:p>
        </p:txBody>
      </p:sp>
      <p:sp>
        <p:nvSpPr>
          <p:cNvPr id="3" name="Content Placeholder 2"/>
          <p:cNvSpPr>
            <a:spLocks noGrp="1"/>
          </p:cNvSpPr>
          <p:nvPr>
            <p:ph idx="1"/>
          </p:nvPr>
        </p:nvSpPr>
        <p:spPr/>
        <p:txBody>
          <a:bodyPr>
            <a:normAutofit fontScale="92500"/>
          </a:bodyPr>
          <a:lstStyle/>
          <a:p>
            <a:pPr algn="just"/>
            <a:r>
              <a:rPr lang="en-US" dirty="0" smtClean="0"/>
              <a:t>It is </a:t>
            </a:r>
            <a:r>
              <a:rPr lang="en-US" dirty="0"/>
              <a:t>the first step in good temperature  management. The field heat of a freshly harvested </a:t>
            </a:r>
            <a:r>
              <a:rPr lang="en-US" dirty="0" smtClean="0"/>
              <a:t>crop(heat </a:t>
            </a:r>
            <a:r>
              <a:rPr lang="en-US" dirty="0"/>
              <a:t>the product holds from the sun and ambient </a:t>
            </a:r>
            <a:r>
              <a:rPr lang="en-US" dirty="0" smtClean="0"/>
              <a:t>temperature) </a:t>
            </a:r>
            <a:r>
              <a:rPr lang="en-US" dirty="0"/>
              <a:t>is usually </a:t>
            </a:r>
            <a:r>
              <a:rPr lang="en-US" dirty="0" smtClean="0"/>
              <a:t>high</a:t>
            </a:r>
            <a:endParaRPr lang="en-US" dirty="0"/>
          </a:p>
          <a:p>
            <a:pPr algn="just"/>
            <a:r>
              <a:rPr lang="en-US" dirty="0" smtClean="0"/>
              <a:t>It should </a:t>
            </a:r>
            <a:r>
              <a:rPr lang="en-US" dirty="0"/>
              <a:t>be removed as quickly as possible before shipping, processing, or </a:t>
            </a:r>
            <a:r>
              <a:rPr lang="en-US" dirty="0" smtClean="0"/>
              <a:t>storage.</a:t>
            </a:r>
          </a:p>
          <a:p>
            <a:pPr algn="just"/>
            <a:r>
              <a:rPr lang="en-US" dirty="0" smtClean="0"/>
              <a:t>Refrigerated </a:t>
            </a:r>
            <a:r>
              <a:rPr lang="en-US" dirty="0"/>
              <a:t>trucks are not designed to cool fresh commodities but only maintain the temperature of pre-cooled</a:t>
            </a:r>
          </a:p>
          <a:p>
            <a:endParaRPr lang="en-US" dirty="0"/>
          </a:p>
        </p:txBody>
      </p:sp>
    </p:spTree>
    <p:extLst>
      <p:ext uri="{BB962C8B-B14F-4D97-AF65-F5344CB8AC3E}">
        <p14:creationId xmlns:p14="http://schemas.microsoft.com/office/powerpoint/2010/main" val="27441312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rmAutofit/>
          </a:bodyPr>
          <a:lstStyle/>
          <a:p>
            <a:r>
              <a:rPr lang="en-US" sz="2800" dirty="0" smtClean="0"/>
              <a:t>The rapid </a:t>
            </a:r>
            <a:r>
              <a:rPr lang="en-US" sz="2800" dirty="0"/>
              <a:t>pre-cooling to the product’s lowest safe temperature is most critical for crops with inherently high respiration rates. </a:t>
            </a:r>
            <a:endParaRPr lang="en-US" sz="2800" dirty="0" smtClean="0"/>
          </a:p>
          <a:p>
            <a:r>
              <a:rPr lang="en-US" sz="2800" dirty="0" smtClean="0"/>
              <a:t>These include artichokes</a:t>
            </a:r>
            <a:r>
              <a:rPr lang="en-US" sz="2800" dirty="0"/>
              <a:t>, </a:t>
            </a:r>
            <a:r>
              <a:rPr lang="en-US" sz="2800" dirty="0" err="1"/>
              <a:t>brussels</a:t>
            </a:r>
            <a:r>
              <a:rPr lang="en-US" sz="2800" dirty="0"/>
              <a:t> sprouts, cut flowers, green onions, snap beans, asparagus, broccoli, mushrooms, peas, and sweet corn. </a:t>
            </a:r>
            <a:endParaRPr lang="en-US" sz="2800" dirty="0" smtClean="0"/>
          </a:p>
          <a:p>
            <a:r>
              <a:rPr lang="en-US" sz="2800" dirty="0" smtClean="0"/>
              <a:t>Crops with low </a:t>
            </a:r>
            <a:r>
              <a:rPr lang="en-US" sz="2800" dirty="0"/>
              <a:t>respiration rates include nuts, apples, grapes, garlic, onions, potatoes (mature), and sweet </a:t>
            </a:r>
            <a:r>
              <a:rPr lang="en-US" sz="2800" dirty="0" smtClean="0"/>
              <a:t>potatoes</a:t>
            </a:r>
            <a:endParaRPr lang="en-US" sz="2800" dirty="0"/>
          </a:p>
          <a:p>
            <a:endParaRPr lang="en-US" sz="2800" dirty="0"/>
          </a:p>
        </p:txBody>
      </p:sp>
    </p:spTree>
    <p:extLst>
      <p:ext uri="{BB962C8B-B14F-4D97-AF65-F5344CB8AC3E}">
        <p14:creationId xmlns:p14="http://schemas.microsoft.com/office/powerpoint/2010/main" val="151380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Methods of Pre-cooling</a:t>
            </a:r>
            <a:endParaRPr lang="en-US" dirty="0"/>
          </a:p>
        </p:txBody>
      </p:sp>
      <p:sp>
        <p:nvSpPr>
          <p:cNvPr id="3" name="Content Placeholder 2"/>
          <p:cNvSpPr>
            <a:spLocks noGrp="1"/>
          </p:cNvSpPr>
          <p:nvPr>
            <p:ph idx="1"/>
          </p:nvPr>
        </p:nvSpPr>
        <p:spPr/>
        <p:txBody>
          <a:bodyPr>
            <a:normAutofit fontScale="92500"/>
          </a:bodyPr>
          <a:lstStyle/>
          <a:p>
            <a:r>
              <a:rPr lang="en-US" dirty="0"/>
              <a:t>Pre-cooling can be accomplished by simply blowing cold ambient air over the produce, </a:t>
            </a:r>
          </a:p>
          <a:p>
            <a:r>
              <a:rPr lang="en-US" dirty="0"/>
              <a:t>Refrigeration is required for ensuring short cooling time that is so critical in preventing the loss of quality. </a:t>
            </a:r>
          </a:p>
          <a:p>
            <a:r>
              <a:rPr lang="en-US" dirty="0"/>
              <a:t>Cooling rates depend on the type of product, its size, weight, and the surface-to-volume ratio. </a:t>
            </a:r>
          </a:p>
          <a:p>
            <a:r>
              <a:rPr lang="en-US" dirty="0"/>
              <a:t>A small sized product with a large surface area-to-volume ratio cools at a faster rate. </a:t>
            </a:r>
          </a:p>
          <a:p>
            <a:endParaRPr lang="en-US" sz="1800" dirty="0"/>
          </a:p>
          <a:p>
            <a:endParaRPr lang="en-US" dirty="0"/>
          </a:p>
        </p:txBody>
      </p:sp>
    </p:spTree>
    <p:extLst>
      <p:ext uri="{BB962C8B-B14F-4D97-AF65-F5344CB8AC3E}">
        <p14:creationId xmlns:p14="http://schemas.microsoft.com/office/powerpoint/2010/main" val="3928555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a:t>Cooling rates are often expressed in several half-cooling times and can be used for comparing and predicting the effectiveness of different cooling methods for a given cooling time interval irrespective of the temperature of the produce or cooling medium used. </a:t>
            </a:r>
          </a:p>
          <a:p>
            <a:r>
              <a:rPr lang="en-US" dirty="0"/>
              <a:t>Half-time is the time required to reduce the temperature difference between the product and the cooling medium by one half</a:t>
            </a:r>
            <a:r>
              <a:rPr lang="en-US" dirty="0" smtClean="0"/>
              <a:t>.</a:t>
            </a:r>
            <a:endParaRPr lang="en-US" sz="2400" dirty="0"/>
          </a:p>
        </p:txBody>
      </p:sp>
    </p:spTree>
    <p:extLst>
      <p:ext uri="{BB962C8B-B14F-4D97-AF65-F5344CB8AC3E}">
        <p14:creationId xmlns:p14="http://schemas.microsoft.com/office/powerpoint/2010/main" val="8093585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 Room cooling</a:t>
            </a:r>
            <a:endParaRPr lang="en-US" dirty="0"/>
          </a:p>
        </p:txBody>
      </p:sp>
      <p:sp>
        <p:nvSpPr>
          <p:cNvPr id="3" name="Content Placeholder 2"/>
          <p:cNvSpPr>
            <a:spLocks noGrp="1"/>
          </p:cNvSpPr>
          <p:nvPr>
            <p:ph idx="1"/>
          </p:nvPr>
        </p:nvSpPr>
        <p:spPr/>
        <p:txBody>
          <a:bodyPr>
            <a:normAutofit fontScale="92500"/>
          </a:bodyPr>
          <a:lstStyle/>
          <a:p>
            <a:pPr algn="just"/>
            <a:r>
              <a:rPr lang="en-US" dirty="0"/>
              <a:t>This method involves using cold air as a medium to extract heat from the produce. </a:t>
            </a:r>
          </a:p>
          <a:p>
            <a:pPr algn="just"/>
            <a:r>
              <a:rPr lang="en-US" dirty="0"/>
              <a:t>Air is cooled by a refrigeration system. </a:t>
            </a:r>
          </a:p>
          <a:p>
            <a:pPr algn="just"/>
            <a:r>
              <a:rPr lang="en-US" dirty="0"/>
              <a:t>For efficient heat removal, the produce container should be well vented and stacked so that the container surface is in contact with cold air and the storage space is utilized to the maximum extent. </a:t>
            </a:r>
          </a:p>
          <a:p>
            <a:pPr algn="just"/>
            <a:r>
              <a:rPr lang="en-US" dirty="0"/>
              <a:t>Since the rate of heat removal by still air is slow, </a:t>
            </a:r>
          </a:p>
        </p:txBody>
      </p:sp>
    </p:spTree>
    <p:extLst>
      <p:ext uri="{BB962C8B-B14F-4D97-AF65-F5344CB8AC3E}">
        <p14:creationId xmlns:p14="http://schemas.microsoft.com/office/powerpoint/2010/main" val="10317062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 . .</a:t>
            </a:r>
            <a:endParaRPr lang="en-US" dirty="0"/>
          </a:p>
        </p:txBody>
      </p:sp>
      <p:sp>
        <p:nvSpPr>
          <p:cNvPr id="3" name="Content Placeholder 2"/>
          <p:cNvSpPr>
            <a:spLocks noGrp="1"/>
          </p:cNvSpPr>
          <p:nvPr>
            <p:ph idx="1"/>
          </p:nvPr>
        </p:nvSpPr>
        <p:spPr/>
        <p:txBody>
          <a:bodyPr/>
          <a:lstStyle/>
          <a:p>
            <a:pPr algn="just"/>
            <a:r>
              <a:rPr lang="en-US" dirty="0"/>
              <a:t>it takes longer to cool a produce to a safe transit or storage temperature. </a:t>
            </a:r>
          </a:p>
          <a:p>
            <a:pPr algn="just"/>
            <a:r>
              <a:rPr lang="en-US" dirty="0"/>
              <a:t>High relative humidity (90%–95%) is maintained in the air to avoid desiccation and weight loss during cooling. The method is not recommended for produce packed in bulk</a:t>
            </a:r>
            <a:r>
              <a:rPr lang="en-US" dirty="0" smtClean="0"/>
              <a:t>.</a:t>
            </a:r>
            <a:endParaRPr lang="en-US" dirty="0"/>
          </a:p>
        </p:txBody>
      </p:sp>
    </p:spTree>
    <p:extLst>
      <p:ext uri="{BB962C8B-B14F-4D97-AF65-F5344CB8AC3E}">
        <p14:creationId xmlns:p14="http://schemas.microsoft.com/office/powerpoint/2010/main" val="42291929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
            </a:r>
            <a:br>
              <a:rPr lang="en-US" b="1" dirty="0"/>
            </a:br>
            <a:r>
              <a:rPr lang="en-US" b="1" dirty="0"/>
              <a:t>2. Forced air or pressure cooling</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r>
              <a:rPr lang="en-US" sz="2800" dirty="0"/>
              <a:t>T</a:t>
            </a:r>
            <a:r>
              <a:rPr lang="en-US" dirty="0"/>
              <a:t>his is a modification of room cooling where cold air is forced through the produce containers and around the produce to speed up cooling. </a:t>
            </a:r>
          </a:p>
          <a:p>
            <a:r>
              <a:rPr lang="en-US" dirty="0"/>
              <a:t>Fans specially positioned in the room create the pressure differential to circulate air. </a:t>
            </a:r>
          </a:p>
          <a:p>
            <a:r>
              <a:rPr lang="en-US" dirty="0"/>
              <a:t>Cooling time depends on the speed of the airflow, provided sufficient refrigeration capacity is available for a given duty. </a:t>
            </a:r>
          </a:p>
          <a:p>
            <a:r>
              <a:rPr lang="en-US" dirty="0"/>
              <a:t>The problems of moisture condensation on the produce, package, and the wall are eliminated due to air movement. </a:t>
            </a:r>
          </a:p>
          <a:p>
            <a:endParaRPr lang="en-US" sz="2800" dirty="0"/>
          </a:p>
          <a:p>
            <a:endParaRPr lang="en-US" dirty="0"/>
          </a:p>
        </p:txBody>
      </p:sp>
    </p:spTree>
    <p:extLst>
      <p:ext uri="{BB962C8B-B14F-4D97-AF65-F5344CB8AC3E}">
        <p14:creationId xmlns:p14="http://schemas.microsoft.com/office/powerpoint/2010/main" val="16291338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 . . .</a:t>
            </a:r>
            <a:endParaRPr lang="en-US" dirty="0"/>
          </a:p>
        </p:txBody>
      </p:sp>
      <p:sp>
        <p:nvSpPr>
          <p:cNvPr id="3" name="Content Placeholder 2"/>
          <p:cNvSpPr>
            <a:spLocks noGrp="1"/>
          </p:cNvSpPr>
          <p:nvPr>
            <p:ph idx="1"/>
          </p:nvPr>
        </p:nvSpPr>
        <p:spPr/>
        <p:txBody>
          <a:bodyPr/>
          <a:lstStyle/>
          <a:p>
            <a:pPr algn="just"/>
            <a:r>
              <a:rPr lang="en-US" dirty="0"/>
              <a:t>Cooling times can be significantly reduced and cooling accomplished in 10–25% less time compared to room cooling. </a:t>
            </a:r>
          </a:p>
          <a:p>
            <a:pPr algn="just"/>
            <a:r>
              <a:rPr lang="en-US" dirty="0"/>
              <a:t>Forced air cooling is accomplished by using three systems: </a:t>
            </a:r>
          </a:p>
          <a:p>
            <a:pPr marL="514350" indent="-514350" algn="just">
              <a:buAutoNum type="alphaLcParenR"/>
            </a:pPr>
            <a:r>
              <a:rPr lang="en-US" sz="2800" dirty="0"/>
              <a:t>A cold wall, </a:t>
            </a:r>
          </a:p>
          <a:p>
            <a:pPr marL="514350" indent="-514350" algn="just">
              <a:buAutoNum type="alphaLcParenR"/>
            </a:pPr>
            <a:r>
              <a:rPr lang="en-US" sz="2800" dirty="0"/>
              <a:t>forced air tunnel,  </a:t>
            </a:r>
          </a:p>
          <a:p>
            <a:pPr marL="514350" indent="-514350" algn="just">
              <a:buAutoNum type="alphaLcParenR"/>
            </a:pPr>
            <a:r>
              <a:rPr lang="en-US" sz="2800" dirty="0"/>
              <a:t>serpentine cooling.</a:t>
            </a:r>
          </a:p>
          <a:p>
            <a:endParaRPr lang="en-US" sz="2800" dirty="0"/>
          </a:p>
          <a:p>
            <a:endParaRPr lang="en-US" dirty="0"/>
          </a:p>
        </p:txBody>
      </p:sp>
    </p:spTree>
    <p:extLst>
      <p:ext uri="{BB962C8B-B14F-4D97-AF65-F5344CB8AC3E}">
        <p14:creationId xmlns:p14="http://schemas.microsoft.com/office/powerpoint/2010/main" val="25213470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813</Words>
  <Application>Microsoft Office PowerPoint</Application>
  <PresentationFormat>On-screen Show (4:3)</PresentationFormat>
  <Paragraphs>77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Precooling and its Advantages </vt:lpstr>
      <vt:lpstr>Pre-cooling</vt:lpstr>
      <vt:lpstr>CONTINUED</vt:lpstr>
      <vt:lpstr>Methods of Pre-cooling</vt:lpstr>
      <vt:lpstr>PowerPoint Presentation</vt:lpstr>
      <vt:lpstr>1. Room cooling</vt:lpstr>
      <vt:lpstr>Continued. . .</vt:lpstr>
      <vt:lpstr> 2. Forced air or pressure cooling </vt:lpstr>
      <vt:lpstr>Continued . . .</vt:lpstr>
      <vt:lpstr>3. Package icing</vt:lpstr>
      <vt:lpstr>Continued. . .</vt:lpstr>
      <vt:lpstr>Vegetables that can be iced</vt:lpstr>
      <vt:lpstr>These items are damaged by direct contact with ice</vt:lpstr>
      <vt:lpstr>4. Hydro-cooling</vt:lpstr>
      <vt:lpstr>Continued. .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Precooling and role of ethylene</dc:title>
  <dc:creator>Dr Sarfaraz Hussain</dc:creator>
  <cp:lastModifiedBy>Dr Sarfaraz Hussain</cp:lastModifiedBy>
  <cp:revision>18</cp:revision>
  <dcterms:created xsi:type="dcterms:W3CDTF">2006-08-16T00:00:00Z</dcterms:created>
  <dcterms:modified xsi:type="dcterms:W3CDTF">2020-04-19T21:31:44Z</dcterms:modified>
</cp:coreProperties>
</file>