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Infusion of seeds</a:t>
            </a:r>
          </a:p>
          <a:p>
            <a:r>
              <a:rPr lang="en-US" dirty="0" smtClean="0"/>
              <a:t>Tincture of seeds</a:t>
            </a:r>
          </a:p>
          <a:p>
            <a:r>
              <a:rPr lang="en-US" dirty="0" smtClean="0"/>
              <a:t>Juice with carrot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901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Avoided during pregnancy and kidney disorder.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5976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Deadly Nightshade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57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Atropa</a:t>
            </a:r>
            <a:r>
              <a:rPr lang="en-US" i="1" dirty="0" smtClean="0"/>
              <a:t> </a:t>
            </a:r>
            <a:r>
              <a:rPr lang="en-US" i="1" dirty="0" err="1" smtClean="0"/>
              <a:t>belladona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Solanaceae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20" y="2523923"/>
            <a:ext cx="7321640" cy="3340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48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and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to Europe, Western Asia and Northern America</a:t>
            </a:r>
          </a:p>
          <a:p>
            <a:r>
              <a:rPr lang="en-US" dirty="0" smtClean="0"/>
              <a:t>Now cultivated worldwide</a:t>
            </a:r>
          </a:p>
          <a:p>
            <a:r>
              <a:rPr lang="en-US" dirty="0" smtClean="0"/>
              <a:t>Grows in chalky soils, in woods and </a:t>
            </a:r>
            <a:r>
              <a:rPr lang="en-US" dirty="0" err="1" smtClean="0"/>
              <a:t>wastegrounds</a:t>
            </a:r>
            <a:endParaRPr lang="en-US" dirty="0" smtClean="0"/>
          </a:p>
          <a:p>
            <a:r>
              <a:rPr lang="en-US" dirty="0" smtClean="0"/>
              <a:t>Leaves harvested in summer and roots in autumn</a:t>
            </a:r>
          </a:p>
        </p:txBody>
      </p:sp>
    </p:spTree>
    <p:extLst>
      <p:ext uri="{BB962C8B-B14F-4D97-AF65-F5344CB8AC3E}">
        <p14:creationId xmlns:p14="http://schemas.microsoft.com/office/powerpoint/2010/main" val="2689631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Tropane</a:t>
            </a:r>
            <a:r>
              <a:rPr lang="en-US" dirty="0" smtClean="0"/>
              <a:t> alkaloids</a:t>
            </a:r>
          </a:p>
          <a:p>
            <a:r>
              <a:rPr lang="en-US" dirty="0" smtClean="0"/>
              <a:t>Flavonoids</a:t>
            </a:r>
          </a:p>
          <a:p>
            <a:r>
              <a:rPr lang="en-US" dirty="0" err="1" smtClean="0"/>
              <a:t>Coumarins</a:t>
            </a:r>
            <a:endParaRPr lang="en-US" dirty="0"/>
          </a:p>
          <a:p>
            <a:r>
              <a:rPr lang="en-US" dirty="0" smtClean="0"/>
              <a:t>Volatile bases (nicotine)</a:t>
            </a:r>
          </a:p>
        </p:txBody>
      </p:sp>
    </p:spTree>
    <p:extLst>
      <p:ext uri="{BB962C8B-B14F-4D97-AF65-F5344CB8AC3E}">
        <p14:creationId xmlns:p14="http://schemas.microsoft.com/office/powerpoint/2010/main" val="3828343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Smooth muscle antispasmodic</a:t>
            </a:r>
          </a:p>
          <a:p>
            <a:r>
              <a:rPr lang="en-US" dirty="0" smtClean="0"/>
              <a:t>Narcotic</a:t>
            </a:r>
          </a:p>
          <a:p>
            <a:r>
              <a:rPr lang="en-US" dirty="0" smtClean="0"/>
              <a:t>Reduces sweating</a:t>
            </a:r>
          </a:p>
          <a:p>
            <a:r>
              <a:rPr lang="en-US" dirty="0" smtClean="0"/>
              <a:t>Sedative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02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saliva, gastric, intestinal and bronchial secretions.</a:t>
            </a:r>
          </a:p>
          <a:p>
            <a:r>
              <a:rPr lang="en-US" dirty="0" smtClean="0"/>
              <a:t>Increase heart rate</a:t>
            </a:r>
          </a:p>
          <a:p>
            <a:r>
              <a:rPr lang="en-US" dirty="0" smtClean="0"/>
              <a:t>Dilate pupils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88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Folklore:</a:t>
            </a:r>
            <a:r>
              <a:rPr lang="en-US" dirty="0" smtClean="0"/>
              <a:t> Help witches to fly, used by Italian women to dilate their pupils</a:t>
            </a:r>
          </a:p>
          <a:p>
            <a:r>
              <a:rPr lang="en-US" b="1" dirty="0" smtClean="0"/>
              <a:t>Relaxant:</a:t>
            </a:r>
            <a:r>
              <a:rPr lang="en-US" dirty="0" smtClean="0"/>
              <a:t> Relaxes organs specially stomach and intestine , helps in peptic ulcers, relaxes spasms of urinary tubules</a:t>
            </a:r>
          </a:p>
          <a:p>
            <a:r>
              <a:rPr lang="en-US" b="1" dirty="0" smtClean="0"/>
              <a:t>Parkinson’s Disease:</a:t>
            </a:r>
            <a:r>
              <a:rPr lang="en-US" dirty="0" smtClean="0"/>
              <a:t> Improve speech and mobility</a:t>
            </a:r>
          </a:p>
          <a:p>
            <a:r>
              <a:rPr lang="en-US" b="1" dirty="0" smtClean="0"/>
              <a:t>Anesthetic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205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Leaves (Fresh and dried)</a:t>
            </a:r>
          </a:p>
          <a:p>
            <a:r>
              <a:rPr lang="en-US" sz="3200" dirty="0" smtClean="0"/>
              <a:t>Roots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379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Celery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66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Tincture from leaves and roots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3918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Use very carefully,  A little overdose can cause respiratory paralysis, coma and death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737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Apium</a:t>
            </a:r>
            <a:r>
              <a:rPr lang="en-US" i="1" dirty="0" smtClean="0"/>
              <a:t> </a:t>
            </a:r>
            <a:r>
              <a:rPr lang="en-US" i="1" dirty="0" err="1" smtClean="0"/>
              <a:t>graveolens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Umbelliferae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67" y="2374208"/>
            <a:ext cx="7422306" cy="375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33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and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Native to Britain and Europe</a:t>
            </a:r>
          </a:p>
          <a:p>
            <a:endParaRPr lang="en-US" sz="2800" dirty="0"/>
          </a:p>
          <a:p>
            <a:r>
              <a:rPr lang="en-US" sz="2800" dirty="0" smtClean="0"/>
              <a:t>Now widely Cultivated as a vegetable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8762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Volatile Oil (1.5% - 3%) containing limonene (60% - 70%), </a:t>
            </a:r>
            <a:r>
              <a:rPr lang="en-US" dirty="0" err="1" smtClean="0"/>
              <a:t>phthalides</a:t>
            </a:r>
            <a:r>
              <a:rPr lang="en-US" dirty="0" smtClean="0"/>
              <a:t> and beta-</a:t>
            </a:r>
            <a:r>
              <a:rPr lang="en-US" dirty="0" err="1" smtClean="0"/>
              <a:t>selinene</a:t>
            </a:r>
            <a:endParaRPr lang="en-US" dirty="0" smtClean="0"/>
          </a:p>
          <a:p>
            <a:r>
              <a:rPr lang="en-US" dirty="0" err="1" smtClean="0"/>
              <a:t>Coumarins</a:t>
            </a:r>
            <a:endParaRPr lang="en-US" dirty="0" smtClean="0"/>
          </a:p>
          <a:p>
            <a:r>
              <a:rPr lang="en-US" dirty="0" err="1" smtClean="0"/>
              <a:t>Furanocoumarins</a:t>
            </a:r>
            <a:endParaRPr lang="en-US" dirty="0" smtClean="0"/>
          </a:p>
          <a:p>
            <a:r>
              <a:rPr lang="en-US" dirty="0" smtClean="0"/>
              <a:t>Flavonoids</a:t>
            </a:r>
          </a:p>
        </p:txBody>
      </p:sp>
    </p:spTree>
    <p:extLst>
      <p:ext uri="{BB962C8B-B14F-4D97-AF65-F5344CB8AC3E}">
        <p14:creationId xmlns:p14="http://schemas.microsoft.com/office/powerpoint/2010/main" val="132088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Antirheumatic</a:t>
            </a:r>
            <a:endParaRPr lang="en-US" dirty="0" smtClean="0"/>
          </a:p>
          <a:p>
            <a:r>
              <a:rPr lang="en-US" dirty="0" smtClean="0"/>
              <a:t>Carminative</a:t>
            </a:r>
          </a:p>
          <a:p>
            <a:r>
              <a:rPr lang="en-US" dirty="0" smtClean="0"/>
              <a:t>Antispasmodic</a:t>
            </a:r>
          </a:p>
          <a:p>
            <a:r>
              <a:rPr lang="en-US" dirty="0" smtClean="0"/>
              <a:t>Diuretic</a:t>
            </a:r>
          </a:p>
          <a:p>
            <a:r>
              <a:rPr lang="en-US" dirty="0" smtClean="0"/>
              <a:t>Lowers Blood Pressure</a:t>
            </a:r>
          </a:p>
          <a:p>
            <a:r>
              <a:rPr lang="en-US" dirty="0" smtClean="0"/>
              <a:t>Urinary antiseptic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9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1970 – 1980 in Germany and China that the essential oil has a calming effect on central nervous system and treatment in high blood pressure.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128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Ancient herb from 3000 years ago used as medicine</a:t>
            </a:r>
          </a:p>
          <a:p>
            <a:r>
              <a:rPr lang="en-US" b="1" dirty="0" smtClean="0"/>
              <a:t>Cleansing:</a:t>
            </a:r>
            <a:r>
              <a:rPr lang="en-US" dirty="0" smtClean="0"/>
              <a:t> Seed for rheumatic and gout. Improve blood flow and improve kidney functions</a:t>
            </a:r>
          </a:p>
          <a:p>
            <a:r>
              <a:rPr lang="en-US" dirty="0" smtClean="0"/>
              <a:t>Diuretic for cystitis</a:t>
            </a:r>
          </a:p>
          <a:p>
            <a:r>
              <a:rPr lang="en-US" dirty="0" smtClean="0"/>
              <a:t>Nutritious Drink (Celery + Organic carrot juice)</a:t>
            </a:r>
          </a:p>
          <a:p>
            <a:r>
              <a:rPr lang="en-US" dirty="0" smtClean="0"/>
              <a:t>Other Uses: Chest problems (Asthma and Bronchitis)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008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Stems</a:t>
            </a:r>
          </a:p>
          <a:p>
            <a:r>
              <a:rPr lang="en-US" dirty="0" smtClean="0"/>
              <a:t>Leaves</a:t>
            </a:r>
          </a:p>
          <a:p>
            <a:r>
              <a:rPr lang="en-US" dirty="0" smtClean="0"/>
              <a:t>Seeds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90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311</Words>
  <Application>Microsoft Office PowerPoint</Application>
  <PresentationFormat>On-screen Show (4:3)</PresentationFormat>
  <Paragraphs>71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Apex</vt:lpstr>
      <vt:lpstr>HORT 308</vt:lpstr>
      <vt:lpstr>Celery</vt:lpstr>
      <vt:lpstr>B.N Apium graveolens Family: Umbelliferae</vt:lpstr>
      <vt:lpstr>Habitat and Cultivation</vt:lpstr>
      <vt:lpstr>Key Constituents</vt:lpstr>
      <vt:lpstr>Key Actions</vt:lpstr>
      <vt:lpstr>Research</vt:lpstr>
      <vt:lpstr>Traditional and Current Uses</vt:lpstr>
      <vt:lpstr>Parts Used</vt:lpstr>
      <vt:lpstr>Key Preparations</vt:lpstr>
      <vt:lpstr>Cautions</vt:lpstr>
      <vt:lpstr>Deadly Nightshade</vt:lpstr>
      <vt:lpstr>B.N Atropa belladona Family: Solanaceae</vt:lpstr>
      <vt:lpstr>Habitat and Cultivation</vt:lpstr>
      <vt:lpstr>Key Constituents</vt:lpstr>
      <vt:lpstr>Key Actions</vt:lpstr>
      <vt:lpstr>Research</vt:lpstr>
      <vt:lpstr>Traditional and Current Uses</vt:lpstr>
      <vt:lpstr>Parts used</vt:lpstr>
      <vt:lpstr>Key Preparation</vt:lpstr>
      <vt:lpstr>Caution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3</cp:revision>
  <dcterms:created xsi:type="dcterms:W3CDTF">2020-04-16T15:20:31Z</dcterms:created>
  <dcterms:modified xsi:type="dcterms:W3CDTF">2020-04-16T15:42:21Z</dcterms:modified>
</cp:coreProperties>
</file>