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sldIdLst>
    <p:sldId id="256" r:id="rId2"/>
    <p:sldId id="257" r:id="rId3"/>
    <p:sldId id="258" r:id="rId4"/>
    <p:sldId id="259" r:id="rId5"/>
    <p:sldId id="260" r:id="rId6"/>
    <p:sldId id="372" r:id="rId7"/>
    <p:sldId id="262" r:id="rId8"/>
    <p:sldId id="263" r:id="rId9"/>
    <p:sldId id="266" r:id="rId10"/>
    <p:sldId id="269" r:id="rId11"/>
    <p:sldId id="270" r:id="rId12"/>
    <p:sldId id="271" r:id="rId13"/>
    <p:sldId id="272" r:id="rId14"/>
    <p:sldId id="278" r:id="rId15"/>
    <p:sldId id="279" r:id="rId16"/>
    <p:sldId id="280" r:id="rId17"/>
    <p:sldId id="281" r:id="rId18"/>
    <p:sldId id="282" r:id="rId19"/>
    <p:sldId id="373" r:id="rId20"/>
    <p:sldId id="284" r:id="rId21"/>
    <p:sldId id="374" r:id="rId22"/>
    <p:sldId id="375" r:id="rId23"/>
    <p:sldId id="304" r:id="rId24"/>
    <p:sldId id="358" r:id="rId25"/>
    <p:sldId id="305" r:id="rId26"/>
    <p:sldId id="306" r:id="rId27"/>
    <p:sldId id="376" r:id="rId28"/>
    <p:sldId id="308" r:id="rId29"/>
    <p:sldId id="377" r:id="rId30"/>
    <p:sldId id="360" r:id="rId31"/>
    <p:sldId id="310" r:id="rId32"/>
    <p:sldId id="361" r:id="rId33"/>
    <p:sldId id="317" r:id="rId34"/>
    <p:sldId id="311" r:id="rId35"/>
    <p:sldId id="318" r:id="rId36"/>
    <p:sldId id="307" r:id="rId37"/>
    <p:sldId id="378" r:id="rId38"/>
    <p:sldId id="379" r:id="rId39"/>
    <p:sldId id="380" r:id="rId40"/>
    <p:sldId id="381" r:id="rId41"/>
    <p:sldId id="314" r:id="rId42"/>
    <p:sldId id="315" r:id="rId43"/>
    <p:sldId id="316" r:id="rId44"/>
    <p:sldId id="320" r:id="rId45"/>
    <p:sldId id="321" r:id="rId46"/>
    <p:sldId id="382" r:id="rId47"/>
    <p:sldId id="370" r:id="rId48"/>
    <p:sldId id="323" r:id="rId49"/>
    <p:sldId id="325" r:id="rId50"/>
    <p:sldId id="327" r:id="rId51"/>
    <p:sldId id="330" r:id="rId52"/>
    <p:sldId id="333" r:id="rId53"/>
    <p:sldId id="334" r:id="rId54"/>
    <p:sldId id="343" r:id="rId55"/>
    <p:sldId id="383" r:id="rId56"/>
    <p:sldId id="385" r:id="rId57"/>
    <p:sldId id="354" r:id="rId58"/>
    <p:sldId id="356" r:id="rId59"/>
    <p:sldId id="368" r:id="rId60"/>
    <p:sldId id="35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71" autoAdjust="0"/>
  </p:normalViewPr>
  <p:slideViewPr>
    <p:cSldViewPr>
      <p:cViewPr varScale="1">
        <p:scale>
          <a:sx n="40" d="100"/>
          <a:sy n="40" d="100"/>
        </p:scale>
        <p:origin x="-1380"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B2B84-1458-4F01-8C24-8D765C4A2A96}"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7D8CE-ACDF-4B34-A278-B34E218812D0}" type="slidenum">
              <a:rPr lang="en-US" smtClean="0"/>
              <a:pPr/>
              <a:t>‹#›</a:t>
            </a:fld>
            <a:endParaRPr lang="en-US"/>
          </a:p>
        </p:txBody>
      </p:sp>
    </p:spTree>
    <p:extLst>
      <p:ext uri="{BB962C8B-B14F-4D97-AF65-F5344CB8AC3E}">
        <p14:creationId xmlns="" xmlns:p14="http://schemas.microsoft.com/office/powerpoint/2010/main" val="304202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TBI population is one of the most challenging that a physical therapist is likely to encounter.</a:t>
            </a:r>
          </a:p>
          <a:p>
            <a:r>
              <a:rPr lang="en-US" dirty="0" smtClean="0"/>
              <a:t>Because of the multiple body systems affected by a brain injury and the strong likelihood of secondary impairments, a physical therapist must be proficient in a wide variety of examination procedures and intervention techniques. </a:t>
            </a:r>
            <a:r>
              <a:rPr lang="en-US" sz="1200" b="0" i="0" u="none" strike="noStrike" kern="1200" baseline="0" dirty="0" smtClean="0">
                <a:solidFill>
                  <a:schemeClr val="tx1"/>
                </a:solidFill>
                <a:latin typeface="+mn-lt"/>
                <a:ea typeface="+mn-ea"/>
                <a:cs typeface="+mn-cs"/>
              </a:rPr>
              <a:t>encountered during recovery, a physical therapist working with this population must also possess strong communication and interpersonal skills, be able to react quickly and effectively to suddenly changing situations, and have keen observation skills. </a:t>
            </a:r>
          </a:p>
          <a:p>
            <a:r>
              <a:rPr lang="en-US" sz="1200" b="0" i="0" u="none" strike="noStrike" kern="1200" baseline="0" dirty="0" smtClean="0">
                <a:solidFill>
                  <a:schemeClr val="tx1"/>
                </a:solidFill>
                <a:latin typeface="+mn-lt"/>
                <a:ea typeface="+mn-ea"/>
                <a:cs typeface="+mn-cs"/>
              </a:rPr>
              <a:t>These factors and others can make working with this population challenging and exhausting, both emotionally and physically. However, the rewards of assisting a patient with a severe brain injury to return home or to school vastly outweigh the challenges of rehabilitation. </a:t>
            </a:r>
          </a:p>
          <a:p>
            <a:r>
              <a:rPr lang="en-US" sz="1200" b="0" i="0" u="none" strike="noStrike" kern="1200" baseline="0" dirty="0" smtClean="0">
                <a:solidFill>
                  <a:schemeClr val="tx1"/>
                </a:solidFill>
                <a:latin typeface="+mn-lt"/>
                <a:ea typeface="+mn-ea"/>
                <a:cs typeface="+mn-cs"/>
              </a:rPr>
              <a:t>The patient with a brain injury is treated across a wide continuum of care, which includes the intensive care unit, acute hospitalization, rehabilitation centers, community reentry programs, outpatient therapy, schools, vocational rehabilitation, and assisted living centers.</a:t>
            </a:r>
          </a:p>
          <a:p>
            <a:r>
              <a:rPr lang="en-US" sz="1200" b="0" i="0" u="none" strike="noStrike" kern="1200" baseline="0" dirty="0" smtClean="0">
                <a:solidFill>
                  <a:schemeClr val="tx1"/>
                </a:solidFill>
                <a:latin typeface="+mn-lt"/>
                <a:ea typeface="+mn-ea"/>
                <a:cs typeface="+mn-cs"/>
              </a:rPr>
              <a:t>Because of the wide variety of presenting impairments and complications, rehabilitation for the patient with TBI requires a strong interdisciplinary team. </a:t>
            </a:r>
          </a:p>
          <a:p>
            <a:r>
              <a:rPr lang="en-US" sz="1200" b="0" i="0" u="none" strike="noStrike" kern="1200" baseline="0" dirty="0" smtClean="0">
                <a:solidFill>
                  <a:schemeClr val="tx1"/>
                </a:solidFill>
                <a:latin typeface="+mn-lt"/>
                <a:ea typeface="+mn-ea"/>
                <a:cs typeface="+mn-cs"/>
              </a:rPr>
              <a:t>A physical therapist is an important member of this team. It is crucial that there be open communication between and among all team members to ensure safe, timely, and consistent treatment. Regardless of the setting, it is important to remember that the patient is the central member of the team.</a:t>
            </a:r>
            <a:endParaRPr lang="en-US" dirty="0" smtClean="0"/>
          </a:p>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2</a:t>
            </a:fld>
            <a:endParaRPr lang="en-US"/>
          </a:p>
        </p:txBody>
      </p:sp>
    </p:spTree>
    <p:extLst>
      <p:ext uri="{BB962C8B-B14F-4D97-AF65-F5344CB8AC3E}">
        <p14:creationId xmlns="" xmlns:p14="http://schemas.microsoft.com/office/powerpoint/2010/main" val="360450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5</a:t>
            </a:fld>
            <a:endParaRPr lang="en-US"/>
          </a:p>
        </p:txBody>
      </p:sp>
    </p:spTree>
    <p:extLst>
      <p:ext uri="{BB962C8B-B14F-4D97-AF65-F5344CB8AC3E}">
        <p14:creationId xmlns="" xmlns:p14="http://schemas.microsoft.com/office/powerpoint/2010/main" val="310114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exact mechanisms are not fully understood, there appear to be three mechanisms by which primary blast brain injury may occur: </a:t>
            </a:r>
          </a:p>
          <a:p>
            <a:pPr marL="662940" lvl="1" indent="-342900">
              <a:buFont typeface="+mj-lt"/>
              <a:buAutoNum type="arabicPeriod"/>
            </a:pPr>
            <a:r>
              <a:rPr lang="en-US" dirty="0" smtClean="0"/>
              <a:t> Direct </a:t>
            </a:r>
            <a:r>
              <a:rPr lang="en-US" dirty="0" err="1" smtClean="0"/>
              <a:t>transcranial</a:t>
            </a:r>
            <a:r>
              <a:rPr lang="en-US" dirty="0" smtClean="0"/>
              <a:t> blast wave propagation</a:t>
            </a:r>
          </a:p>
          <a:p>
            <a:pPr marL="662940" lvl="1" indent="-342900">
              <a:buFont typeface="+mj-lt"/>
              <a:buAutoNum type="arabicPeriod"/>
            </a:pPr>
            <a:r>
              <a:rPr lang="en-US" dirty="0" smtClean="0"/>
              <a:t> The transfer of kinetic energy from the blast wave through the vasculature, which triggers pressure oscillations in the blood vessels leading to the brain</a:t>
            </a:r>
          </a:p>
          <a:p>
            <a:pPr marL="662940" lvl="1" indent="-342900">
              <a:buFont typeface="+mj-lt"/>
              <a:buAutoNum type="arabicPeriod"/>
            </a:pPr>
            <a:r>
              <a:rPr lang="en-US" dirty="0" smtClean="0"/>
              <a:t>Elevations in cerebrospinal fluid (CSF) or venous pressure caused by compression of the thorax and abdomen and by propagation of a shock wave through the blood vessels or CSF</a:t>
            </a:r>
          </a:p>
          <a:p>
            <a:r>
              <a:rPr lang="en-US" dirty="0" smtClean="0"/>
              <a:t>Blast-related brain injury can result in edema, contusion, DAI, hematomas, and hemorrhage.</a:t>
            </a:r>
          </a:p>
          <a:p>
            <a:r>
              <a:rPr lang="en-US" dirty="0" smtClean="0"/>
              <a:t>A wide spectrum of injury severities ranging from mild (blast concussion) to severe and fatal can result from blast TBI.</a:t>
            </a:r>
          </a:p>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8</a:t>
            </a:fld>
            <a:endParaRPr lang="en-US"/>
          </a:p>
        </p:txBody>
      </p:sp>
    </p:spTree>
    <p:extLst>
      <p:ext uri="{BB962C8B-B14F-4D97-AF65-F5344CB8AC3E}">
        <p14:creationId xmlns="" xmlns:p14="http://schemas.microsoft.com/office/powerpoint/2010/main" val="334289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processes develop over hours and days, and include glutamate neurotoxicity, influx of calcium and other ions, free radical release, cytokines, and inflammatory responses that can lead to cell death.</a:t>
            </a:r>
          </a:p>
          <a:p>
            <a:r>
              <a:rPr lang="en-US" dirty="0" smtClean="0"/>
              <a:t>The release of glutamate and other excitatory neurotransmitters exacerbates ion-channel leakage and contributes to brain swelling and raised ICP. </a:t>
            </a:r>
          </a:p>
          <a:p>
            <a:r>
              <a:rPr lang="en-US" dirty="0" smtClean="0"/>
              <a:t>Hypoxic-ischemic injury results from a lack of oxygenated blood flow to the brain tissue. It can be caused by systemic hypotension, anoxia, or damage to specific vascular territories of the brain. </a:t>
            </a:r>
          </a:p>
          <a:p>
            <a:r>
              <a:rPr lang="en-US" dirty="0" smtClean="0"/>
              <a:t>Because the rigid skull surrounds the brain, swelling, abnormal brain fluid dynamics, or hematoma can result in elevated ICP.</a:t>
            </a:r>
          </a:p>
          <a:p>
            <a:r>
              <a:rPr lang="en-US" dirty="0" smtClean="0"/>
              <a:t>Hematomas are usually classified according to their site (epidural, subdural, or </a:t>
            </a:r>
            <a:r>
              <a:rPr lang="en-US" dirty="0" err="1" smtClean="0"/>
              <a:t>intracerebral</a:t>
            </a:r>
            <a:r>
              <a:rPr lang="en-US" dirty="0" smtClean="0"/>
              <a:t>). </a:t>
            </a:r>
          </a:p>
          <a:p>
            <a:r>
              <a:rPr lang="en-US" dirty="0" smtClean="0"/>
              <a:t>Normal ICP is 5 to 20 cm H2O.</a:t>
            </a:r>
          </a:p>
          <a:p>
            <a:r>
              <a:rPr lang="en-US" dirty="0" smtClean="0"/>
              <a:t>Severely increased ICP typically results in herniation of the brain, requiring prompt emergency treatment. </a:t>
            </a:r>
            <a:r>
              <a:rPr lang="en-US" baseline="0" dirty="0" smtClean="0"/>
              <a:t> </a:t>
            </a:r>
          </a:p>
          <a:p>
            <a:r>
              <a:rPr lang="en-US" dirty="0" smtClean="0"/>
              <a:t>Common types of </a:t>
            </a:r>
            <a:r>
              <a:rPr lang="en-US" dirty="0" err="1" smtClean="0"/>
              <a:t>herniations</a:t>
            </a:r>
            <a:r>
              <a:rPr lang="en-US" dirty="0" smtClean="0"/>
              <a:t> are </a:t>
            </a:r>
            <a:r>
              <a:rPr lang="en-US" dirty="0" err="1" smtClean="0"/>
              <a:t>uncal</a:t>
            </a:r>
            <a:r>
              <a:rPr lang="en-US" dirty="0" smtClean="0"/>
              <a:t>, central, and </a:t>
            </a:r>
            <a:r>
              <a:rPr lang="en-US" dirty="0" err="1" smtClean="0"/>
              <a:t>tonsillar</a:t>
            </a:r>
            <a:r>
              <a:rPr lang="en-US" dirty="0" smtClean="0"/>
              <a:t>.</a:t>
            </a:r>
          </a:p>
          <a:p>
            <a:r>
              <a:rPr lang="en-US" dirty="0" smtClean="0"/>
              <a:t>It is important to keep in mind that both primary and secondary mechanisms of injury are not mutually exclusive and often do not occur in isolation. </a:t>
            </a:r>
          </a:p>
          <a:p>
            <a:r>
              <a:rPr lang="en-US" dirty="0" smtClean="0"/>
              <a:t>This is one reason that the impact of TBI is so widespread across the International Classification of Functioning, Disability, and Health (ICF) spectrum.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9</a:t>
            </a:fld>
            <a:endParaRPr lang="en-US"/>
          </a:p>
        </p:txBody>
      </p:sp>
    </p:spTree>
    <p:extLst>
      <p:ext uri="{BB962C8B-B14F-4D97-AF65-F5344CB8AC3E}">
        <p14:creationId xmlns="" xmlns:p14="http://schemas.microsoft.com/office/powerpoint/2010/main" val="161481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Cognition </a:t>
            </a:r>
            <a:r>
              <a:rPr lang="en-US" dirty="0" smtClean="0"/>
              <a:t>is the mental process of knowing and applying information. </a:t>
            </a:r>
          </a:p>
          <a:p>
            <a:r>
              <a:rPr lang="en-US" dirty="0" smtClean="0"/>
              <a:t>Owing to the complex nature of many cognitive processes it is difficult to localize the exact neuroanatomical structures responsible for many different cognitive functions. </a:t>
            </a:r>
            <a:r>
              <a:rPr lang="en-US" baseline="0" dirty="0" smtClean="0"/>
              <a:t> </a:t>
            </a:r>
            <a:r>
              <a:rPr lang="en-US" dirty="0" smtClean="0"/>
              <a:t>However, many cognitive functions are controlled in the frontal lobes. </a:t>
            </a:r>
            <a:r>
              <a:rPr lang="en-US" baseline="0" dirty="0" smtClean="0"/>
              <a:t> </a:t>
            </a:r>
            <a:r>
              <a:rPr lang="en-US" dirty="0" smtClean="0"/>
              <a:t>This makes people with TBI particularly susceptible to cognitive impairments. </a:t>
            </a:r>
          </a:p>
          <a:p>
            <a:r>
              <a:rPr lang="en-US" dirty="0" smtClean="0"/>
              <a:t>Altered levels of consciousness are commonly seen.</a:t>
            </a:r>
            <a:r>
              <a:rPr lang="en-US" baseline="0" dirty="0" smtClean="0"/>
              <a:t> </a:t>
            </a:r>
            <a:r>
              <a:rPr lang="en-US" dirty="0" smtClean="0"/>
              <a:t>Between 10% and 15% of patients with severe TBI are discharged from the acute hospital in a </a:t>
            </a:r>
            <a:r>
              <a:rPr lang="en-US" i="1" dirty="0" smtClean="0"/>
              <a:t>vegetative state,</a:t>
            </a:r>
            <a:r>
              <a:rPr lang="en-US" dirty="0" smtClean="0"/>
              <a:t> and the prevalence of </a:t>
            </a:r>
            <a:r>
              <a:rPr lang="en-US" i="1" dirty="0" smtClean="0"/>
              <a:t>minimally conscious state </a:t>
            </a:r>
            <a:r>
              <a:rPr lang="en-US" dirty="0" smtClean="0"/>
              <a:t>is greater than that of vegetative state.</a:t>
            </a:r>
          </a:p>
          <a:p>
            <a:r>
              <a:rPr lang="en-US" dirty="0" smtClean="0"/>
              <a:t>Coma, vegetative state, and minimally conscious state are disordered arousal states seen after severe brain injury. </a:t>
            </a:r>
          </a:p>
          <a:p>
            <a:r>
              <a:rPr lang="en-US" dirty="0" smtClean="0"/>
              <a:t>It can be difficult to distinguish among the disordered arousal states. </a:t>
            </a:r>
            <a:r>
              <a:rPr lang="en-US" baseline="0" dirty="0" smtClean="0"/>
              <a:t> </a:t>
            </a:r>
            <a:r>
              <a:rPr lang="en-US" dirty="0" smtClean="0"/>
              <a:t>Many severe injuries begin with coma. In a coma the arousal system is not functioning. </a:t>
            </a:r>
          </a:p>
          <a:p>
            <a:r>
              <a:rPr lang="en-US" dirty="0" smtClean="0"/>
              <a:t>The patient’s eyes are closed, there are no sleep/wake cycles, and the patient is ventilator dependent. here is no auditory or visual function and no cognitive or communicative function.</a:t>
            </a:r>
            <a:r>
              <a:rPr lang="en-US" baseline="0" dirty="0" smtClean="0"/>
              <a:t> </a:t>
            </a:r>
            <a:r>
              <a:rPr lang="en-US" dirty="0" smtClean="0"/>
              <a:t>Abnormal motor and postural reflexes may be present.</a:t>
            </a:r>
            <a:r>
              <a:rPr lang="en-US" baseline="0" dirty="0" smtClean="0"/>
              <a:t> </a:t>
            </a:r>
            <a:r>
              <a:rPr lang="en-US" dirty="0" smtClean="0"/>
              <a:t>A coma is usually not permanent. Patients may become brain dead, enter a vegetative or minimally conscious state, or go onto full recovery.</a:t>
            </a:r>
            <a:r>
              <a:rPr lang="en-US" baseline="0" dirty="0" smtClean="0"/>
              <a:t> </a:t>
            </a:r>
            <a:r>
              <a:rPr lang="en-US" dirty="0" smtClean="0"/>
              <a:t>In a vegetative state there is disassociation between wakefulness and awareness.</a:t>
            </a:r>
            <a:r>
              <a:rPr lang="en-US" baseline="0" dirty="0" smtClean="0"/>
              <a:t> </a:t>
            </a:r>
            <a:r>
              <a:rPr lang="en-US" dirty="0" smtClean="0"/>
              <a:t>The higher central nervous system (CNS) centers are not integrated with the brainstem. The brainstem is able to manage basic cardiac, respiratory, and other vegetative functions and the patient can be weaned off the ventilator. Sleep/ wake cycles are present. </a:t>
            </a:r>
            <a:r>
              <a:rPr lang="en-US" baseline="0" dirty="0" smtClean="0"/>
              <a:t> </a:t>
            </a:r>
            <a:r>
              <a:rPr lang="en-US" dirty="0" smtClean="0"/>
              <a:t>The eyes may be open though awareness of surroundings is absent, and sleep/wake cycle is present. </a:t>
            </a:r>
            <a:r>
              <a:rPr lang="en-US" baseline="0" dirty="0" smtClean="0"/>
              <a:t> </a:t>
            </a:r>
            <a:r>
              <a:rPr lang="en-US" dirty="0" smtClean="0"/>
              <a:t>Patients may startle to visual or auditory stimuli and briefly orient to sound or visual stimuli.</a:t>
            </a:r>
          </a:p>
          <a:p>
            <a:r>
              <a:rPr lang="en-US" dirty="0" smtClean="0"/>
              <a:t>Meaningful cognitive and communication function is absent. Reflexive smiling/crying may be present.</a:t>
            </a:r>
            <a:r>
              <a:rPr lang="en-US" baseline="0" dirty="0" smtClean="0"/>
              <a:t> </a:t>
            </a:r>
            <a:r>
              <a:rPr lang="en-US" dirty="0" smtClean="0"/>
              <a:t>A withdraw response to noxious stimuli is present.</a:t>
            </a:r>
            <a:r>
              <a:rPr lang="en-US" baseline="0" dirty="0" smtClean="0"/>
              <a:t> </a:t>
            </a:r>
            <a:r>
              <a:rPr lang="en-US" dirty="0" smtClean="0"/>
              <a:t>Although patients in a vegetative state may appear to have purposeful movement, these movements are </a:t>
            </a:r>
            <a:r>
              <a:rPr lang="en-US" dirty="0" err="1" smtClean="0"/>
              <a:t>nonpurposeful</a:t>
            </a:r>
            <a:r>
              <a:rPr lang="en-US" dirty="0" smtClean="0"/>
              <a:t> and reflexive in response to external stimuli.</a:t>
            </a:r>
          </a:p>
          <a:p>
            <a:r>
              <a:rPr lang="en-US" dirty="0" smtClean="0"/>
              <a:t>Movement will also not be reproducible. </a:t>
            </a:r>
          </a:p>
          <a:p>
            <a:r>
              <a:rPr lang="en-US" dirty="0" smtClean="0"/>
              <a:t>Patients in a permanent vegetative state may have no meaningful motor or cognitive function and a complete absence of awareness of self or the environment for a period greater than 1 year after TBI and greater than 3 months after anoxic brain injury.</a:t>
            </a:r>
          </a:p>
          <a:p>
            <a:r>
              <a:rPr lang="en-US" dirty="0" smtClean="0"/>
              <a:t>In a minimally conscious state there is minimal evidence of self or environmental awareness. </a:t>
            </a:r>
          </a:p>
          <a:p>
            <a:r>
              <a:rPr lang="en-US" dirty="0" smtClean="0"/>
              <a:t>Cognitively mediated behaviors occur inconsistently and are reproducible or sustained such that they can be differentiated from reflexive behaviors.</a:t>
            </a:r>
          </a:p>
          <a:p>
            <a:r>
              <a:rPr lang="en-US" dirty="0" smtClean="0"/>
              <a:t>Similar to a vegetative state, sleep/wake cycles are present. </a:t>
            </a:r>
          </a:p>
          <a:p>
            <a:r>
              <a:rPr lang="en-US" dirty="0" smtClean="0"/>
              <a:t>However, instead of withdrawing or posturing to noxious stimuli, patients in a minimally conscious state will localize to noxious stimuli and may inconsistently reach for objects.</a:t>
            </a:r>
          </a:p>
          <a:p>
            <a:r>
              <a:rPr lang="en-US" dirty="0" smtClean="0"/>
              <a:t>Patients may localize to sound location and demonstrate sustained visual fixation and visual pursuit</a:t>
            </a:r>
          </a:p>
          <a:p>
            <a:r>
              <a:rPr lang="en-US" dirty="0" smtClean="0"/>
              <a:t>Commonly used terms to describe other altered levels of consciousness are </a:t>
            </a:r>
            <a:r>
              <a:rPr lang="en-US" i="1" dirty="0" smtClean="0"/>
              <a:t>stupor </a:t>
            </a:r>
            <a:r>
              <a:rPr lang="en-US" dirty="0" smtClean="0"/>
              <a:t>and </a:t>
            </a:r>
            <a:r>
              <a:rPr lang="en-US" i="1" dirty="0" smtClean="0"/>
              <a:t>obtunded. </a:t>
            </a:r>
          </a:p>
          <a:p>
            <a:r>
              <a:rPr lang="en-US" dirty="0" smtClean="0"/>
              <a:t>Stupor is an unresponsive state from which the patient can be aroused only briefly with vigorous, repeated sensory stimulation. </a:t>
            </a:r>
          </a:p>
          <a:p>
            <a:r>
              <a:rPr lang="en-US" dirty="0" smtClean="0"/>
              <a:t>The patient in an obtunded state sleeps often and when aroused exhibits decreased alertness and interest in the environment and delayed reactions.</a:t>
            </a:r>
          </a:p>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13</a:t>
            </a:fld>
            <a:endParaRPr lang="en-US"/>
          </a:p>
        </p:txBody>
      </p:sp>
    </p:spTree>
    <p:extLst>
      <p:ext uri="{BB962C8B-B14F-4D97-AF65-F5344CB8AC3E}">
        <p14:creationId xmlns="" xmlns:p14="http://schemas.microsoft.com/office/powerpoint/2010/main" val="352020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57D8CE-ACDF-4B34-A278-B34E218812D0}" type="slidenum">
              <a:rPr lang="en-US" smtClean="0"/>
              <a:pPr/>
              <a:t>41</a:t>
            </a:fld>
            <a:endParaRPr lang="en-US"/>
          </a:p>
        </p:txBody>
      </p:sp>
    </p:spTree>
    <p:extLst>
      <p:ext uri="{BB962C8B-B14F-4D97-AF65-F5344CB8AC3E}">
        <p14:creationId xmlns="" xmlns:p14="http://schemas.microsoft.com/office/powerpoint/2010/main" val="828001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Traumatic Brain </a:t>
            </a:r>
            <a:r>
              <a:rPr lang="en-US" dirty="0" smtClean="0"/>
              <a:t>Injury</a:t>
            </a:r>
            <a:endParaRPr lang="en-US" dirty="0"/>
          </a:p>
        </p:txBody>
      </p:sp>
      <p:sp>
        <p:nvSpPr>
          <p:cNvPr id="3" name="Subtitle 2"/>
          <p:cNvSpPr>
            <a:spLocks noGrp="1"/>
          </p:cNvSpPr>
          <p:nvPr>
            <p:ph type="subTitle" idx="1"/>
          </p:nvPr>
        </p:nvSpPr>
        <p:spPr/>
        <p:txBody>
          <a:bodyPr>
            <a:normAutofit/>
          </a:bodyPr>
          <a:lstStyle/>
          <a:p>
            <a:r>
              <a:rPr lang="pt-BR" dirty="0" smtClean="0"/>
              <a:t>C </a:t>
            </a:r>
            <a:r>
              <a:rPr lang="pt-BR" dirty="0"/>
              <a:t>h a p t e r 19</a:t>
            </a:r>
            <a:endParaRPr lang="en-US" dirty="0"/>
          </a:p>
        </p:txBody>
      </p:sp>
    </p:spTree>
    <p:extLst>
      <p:ext uri="{BB962C8B-B14F-4D97-AF65-F5344CB8AC3E}">
        <p14:creationId xmlns="" xmlns:p14="http://schemas.microsoft.com/office/powerpoint/2010/main" val="4277129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SEQUELAE OF TRAUMATIC</a:t>
            </a:r>
            <a:br>
              <a:rPr lang="en-US" b="1" dirty="0"/>
            </a:br>
            <a:r>
              <a:rPr lang="en-US" b="1" dirty="0"/>
              <a:t>BRAIN </a:t>
            </a:r>
            <a:r>
              <a:rPr lang="en-US" b="1" dirty="0" smtClean="0"/>
              <a:t>INJURY</a:t>
            </a:r>
            <a:endParaRPr lang="en-US" dirty="0"/>
          </a:p>
        </p:txBody>
      </p:sp>
      <p:sp>
        <p:nvSpPr>
          <p:cNvPr id="3" name="Content Placeholder 2"/>
          <p:cNvSpPr>
            <a:spLocks noGrp="1"/>
          </p:cNvSpPr>
          <p:nvPr>
            <p:ph idx="1"/>
          </p:nvPr>
        </p:nvSpPr>
        <p:spPr/>
        <p:txBody>
          <a:bodyPr>
            <a:normAutofit/>
          </a:bodyPr>
          <a:lstStyle/>
          <a:p>
            <a:r>
              <a:rPr lang="en-US" dirty="0" smtClean="0"/>
              <a:t>Traumatic </a:t>
            </a:r>
            <a:r>
              <a:rPr lang="en-US" dirty="0"/>
              <a:t>brain injury is associated with a wide </a:t>
            </a:r>
            <a:r>
              <a:rPr lang="en-US" dirty="0" smtClean="0"/>
              <a:t>spectrum of </a:t>
            </a:r>
            <a:r>
              <a:rPr lang="en-US" dirty="0"/>
              <a:t>neuromuscular, cognitive, and </a:t>
            </a:r>
            <a:r>
              <a:rPr lang="en-US" dirty="0" smtClean="0"/>
              <a:t>behavioral impairments </a:t>
            </a:r>
            <a:r>
              <a:rPr lang="en-US" dirty="0"/>
              <a:t>that can lead to limitations in activity, </a:t>
            </a:r>
            <a:r>
              <a:rPr lang="en-US" dirty="0" smtClean="0"/>
              <a:t>restrictions in </a:t>
            </a:r>
            <a:r>
              <a:rPr lang="en-US" dirty="0"/>
              <a:t>social participation, and diminished </a:t>
            </a:r>
            <a:r>
              <a:rPr lang="en-US" dirty="0" smtClean="0"/>
              <a:t>quality of life.</a:t>
            </a:r>
          </a:p>
          <a:p>
            <a:r>
              <a:rPr lang="en-US" dirty="0" smtClean="0"/>
              <a:t>Although </a:t>
            </a:r>
            <a:r>
              <a:rPr lang="en-US" dirty="0"/>
              <a:t>physical therapy interventions </a:t>
            </a:r>
            <a:r>
              <a:rPr lang="en-US" dirty="0" smtClean="0"/>
              <a:t>primarily address </a:t>
            </a:r>
            <a:r>
              <a:rPr lang="en-US" dirty="0"/>
              <a:t>physical limitations related to mobility, the </a:t>
            </a:r>
            <a:r>
              <a:rPr lang="en-US" dirty="0" smtClean="0"/>
              <a:t>cognitive and </a:t>
            </a:r>
            <a:r>
              <a:rPr lang="en-US" dirty="0"/>
              <a:t>behavioral changes associated with TBI </a:t>
            </a:r>
            <a:r>
              <a:rPr lang="en-US" dirty="0" smtClean="0"/>
              <a:t>are often </a:t>
            </a:r>
            <a:r>
              <a:rPr lang="en-US" dirty="0"/>
              <a:t>more disabling.</a:t>
            </a:r>
          </a:p>
        </p:txBody>
      </p:sp>
    </p:spTree>
    <p:extLst>
      <p:ext uri="{BB962C8B-B14F-4D97-AF65-F5344CB8AC3E}">
        <p14:creationId xmlns="" xmlns:p14="http://schemas.microsoft.com/office/powerpoint/2010/main" val="984273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199" y="173888"/>
            <a:ext cx="5930305" cy="6684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3376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Neuromuscular </a:t>
            </a:r>
            <a:r>
              <a:rPr lang="en-US" b="1" dirty="0" smtClean="0"/>
              <a:t>Impairments</a:t>
            </a:r>
            <a:endParaRPr lang="en-US" dirty="0"/>
          </a:p>
        </p:txBody>
      </p:sp>
      <p:sp>
        <p:nvSpPr>
          <p:cNvPr id="3" name="Content Placeholder 2"/>
          <p:cNvSpPr>
            <a:spLocks noGrp="1"/>
          </p:cNvSpPr>
          <p:nvPr>
            <p:ph idx="1"/>
          </p:nvPr>
        </p:nvSpPr>
        <p:spPr/>
        <p:txBody>
          <a:bodyPr>
            <a:normAutofit fontScale="92500"/>
          </a:bodyPr>
          <a:lstStyle/>
          <a:p>
            <a:r>
              <a:rPr lang="en-US" dirty="0" smtClean="0"/>
              <a:t>Individuals </a:t>
            </a:r>
            <a:r>
              <a:rPr lang="en-US" dirty="0"/>
              <a:t>with TBI commonly exhibit impaired </a:t>
            </a:r>
            <a:r>
              <a:rPr lang="en-US" dirty="0" smtClean="0"/>
              <a:t>motor function.</a:t>
            </a:r>
          </a:p>
          <a:p>
            <a:r>
              <a:rPr lang="en-US" dirty="0" smtClean="0"/>
              <a:t>Upper </a:t>
            </a:r>
            <a:r>
              <a:rPr lang="en-US" dirty="0"/>
              <a:t>extremity (UE) and lower </a:t>
            </a:r>
            <a:r>
              <a:rPr lang="en-US" dirty="0" smtClean="0"/>
              <a:t>extremity (LE</a:t>
            </a:r>
            <a:r>
              <a:rPr lang="en-US" dirty="0"/>
              <a:t>) </a:t>
            </a:r>
            <a:r>
              <a:rPr lang="en-US" dirty="0" smtClean="0"/>
              <a:t>paresis, </a:t>
            </a:r>
            <a:r>
              <a:rPr lang="en-US" dirty="0"/>
              <a:t>impaired </a:t>
            </a:r>
            <a:r>
              <a:rPr lang="en-US" dirty="0" smtClean="0"/>
              <a:t>coordination, impaired postural control, abnormal tone, and abnormal gait may </a:t>
            </a:r>
            <a:r>
              <a:rPr lang="en-US" dirty="0"/>
              <a:t>be present as life-long </a:t>
            </a:r>
            <a:r>
              <a:rPr lang="en-US" dirty="0" smtClean="0"/>
              <a:t>impairments.</a:t>
            </a:r>
          </a:p>
          <a:p>
            <a:r>
              <a:rPr lang="en-US" dirty="0" smtClean="0"/>
              <a:t>Abnormal, involuntary </a:t>
            </a:r>
            <a:r>
              <a:rPr lang="en-US" dirty="0"/>
              <a:t>movements such as tremor and </a:t>
            </a:r>
            <a:r>
              <a:rPr lang="en-US" dirty="0" smtClean="0"/>
              <a:t>chorea form </a:t>
            </a:r>
            <a:r>
              <a:rPr lang="en-US" dirty="0"/>
              <a:t>and dystonic movements are less </a:t>
            </a:r>
            <a:r>
              <a:rPr lang="en-US" dirty="0" smtClean="0"/>
              <a:t>common.</a:t>
            </a:r>
          </a:p>
          <a:p>
            <a:r>
              <a:rPr lang="en-US" dirty="0" smtClean="0"/>
              <a:t>Patients may </a:t>
            </a:r>
            <a:r>
              <a:rPr lang="en-US" dirty="0"/>
              <a:t>also present with impaired somatosensory </a:t>
            </a:r>
            <a:r>
              <a:rPr lang="en-US" dirty="0" smtClean="0"/>
              <a:t>function, depending </a:t>
            </a:r>
            <a:r>
              <a:rPr lang="en-US" dirty="0"/>
              <a:t>on the location of the lesion.</a:t>
            </a:r>
          </a:p>
        </p:txBody>
      </p:sp>
    </p:spTree>
    <p:extLst>
      <p:ext uri="{BB962C8B-B14F-4D97-AF65-F5344CB8AC3E}">
        <p14:creationId xmlns="" xmlns:p14="http://schemas.microsoft.com/office/powerpoint/2010/main" val="3512161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Cognitive </a:t>
            </a:r>
            <a:r>
              <a:rPr lang="en-US" b="1" dirty="0" smtClean="0"/>
              <a:t>Impairments</a:t>
            </a:r>
            <a:endParaRPr lang="en-US" dirty="0"/>
          </a:p>
        </p:txBody>
      </p:sp>
      <p:sp>
        <p:nvSpPr>
          <p:cNvPr id="3" name="Content Placeholder 2"/>
          <p:cNvSpPr>
            <a:spLocks noGrp="1"/>
          </p:cNvSpPr>
          <p:nvPr>
            <p:ph idx="1"/>
          </p:nvPr>
        </p:nvSpPr>
        <p:spPr/>
        <p:txBody>
          <a:bodyPr>
            <a:normAutofit/>
          </a:bodyPr>
          <a:lstStyle/>
          <a:p>
            <a:r>
              <a:rPr lang="en-US" dirty="0" smtClean="0"/>
              <a:t>Cognition includes arousal</a:t>
            </a:r>
            <a:r>
              <a:rPr lang="en-US" dirty="0"/>
              <a:t>, attention, </a:t>
            </a:r>
            <a:r>
              <a:rPr lang="en-US" dirty="0" smtClean="0"/>
              <a:t>concentration, memory</a:t>
            </a:r>
            <a:r>
              <a:rPr lang="en-US" dirty="0"/>
              <a:t>, learning, and executive </a:t>
            </a:r>
            <a:r>
              <a:rPr lang="en-US" dirty="0" smtClean="0"/>
              <a:t>functions.</a:t>
            </a:r>
          </a:p>
          <a:p>
            <a:r>
              <a:rPr lang="en-US" dirty="0" smtClean="0"/>
              <a:t>Executive functions include planning</a:t>
            </a:r>
            <a:r>
              <a:rPr lang="en-US" dirty="0"/>
              <a:t>, cognitive flexibility, initiation and </a:t>
            </a:r>
            <a:r>
              <a:rPr lang="en-US" dirty="0" err="1" smtClean="0"/>
              <a:t>selfgeneration</a:t>
            </a:r>
            <a:r>
              <a:rPr lang="en-US" dirty="0" smtClean="0"/>
              <a:t>, response </a:t>
            </a:r>
            <a:r>
              <a:rPr lang="en-US" dirty="0"/>
              <a:t>inhibition, and serial ordering </a:t>
            </a:r>
            <a:r>
              <a:rPr lang="en-US" dirty="0" smtClean="0"/>
              <a:t>and sequencing.</a:t>
            </a:r>
          </a:p>
        </p:txBody>
      </p:sp>
    </p:spTree>
    <p:extLst>
      <p:ext uri="{BB962C8B-B14F-4D97-AF65-F5344CB8AC3E}">
        <p14:creationId xmlns="" xmlns:p14="http://schemas.microsoft.com/office/powerpoint/2010/main" val="3639204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Neurobehavioral </a:t>
            </a:r>
            <a:r>
              <a:rPr lang="en-US" b="1" dirty="0" smtClean="0"/>
              <a:t>Impairments</a:t>
            </a:r>
            <a:endParaRPr lang="en-US" dirty="0"/>
          </a:p>
        </p:txBody>
      </p:sp>
      <p:sp>
        <p:nvSpPr>
          <p:cNvPr id="3" name="Content Placeholder 2"/>
          <p:cNvSpPr>
            <a:spLocks noGrp="1"/>
          </p:cNvSpPr>
          <p:nvPr>
            <p:ph idx="1"/>
          </p:nvPr>
        </p:nvSpPr>
        <p:spPr/>
        <p:txBody>
          <a:bodyPr>
            <a:normAutofit/>
          </a:bodyPr>
          <a:lstStyle/>
          <a:p>
            <a:r>
              <a:rPr lang="en-US" dirty="0" smtClean="0"/>
              <a:t>Patients </a:t>
            </a:r>
            <a:r>
              <a:rPr lang="en-US" dirty="0"/>
              <a:t>can exhibit profound behavioral changes as </a:t>
            </a:r>
            <a:r>
              <a:rPr lang="en-US" dirty="0" smtClean="0"/>
              <a:t>they progress </a:t>
            </a:r>
            <a:r>
              <a:rPr lang="en-US" dirty="0"/>
              <a:t>through recovery. </a:t>
            </a:r>
            <a:endParaRPr lang="en-US" dirty="0" smtClean="0"/>
          </a:p>
          <a:p>
            <a:r>
              <a:rPr lang="en-US" dirty="0"/>
              <a:t>T</a:t>
            </a:r>
            <a:r>
              <a:rPr lang="en-US" dirty="0" smtClean="0"/>
              <a:t>hese </a:t>
            </a:r>
            <a:r>
              <a:rPr lang="en-US" dirty="0"/>
              <a:t>impairments can </a:t>
            </a:r>
            <a:r>
              <a:rPr lang="en-US" dirty="0" smtClean="0"/>
              <a:t>be closely </a:t>
            </a:r>
            <a:r>
              <a:rPr lang="en-US" dirty="0"/>
              <a:t>linked to cognitive impairments and are </a:t>
            </a:r>
            <a:r>
              <a:rPr lang="en-US" dirty="0" smtClean="0"/>
              <a:t>often more </a:t>
            </a:r>
            <a:r>
              <a:rPr lang="en-US" dirty="0"/>
              <a:t>debilitating in the long run than physical disability.</a:t>
            </a:r>
          </a:p>
          <a:p>
            <a:r>
              <a:rPr lang="en-US" dirty="0"/>
              <a:t>Common behavioral </a:t>
            </a:r>
            <a:r>
              <a:rPr lang="en-US" dirty="0" err="1"/>
              <a:t>sequelae</a:t>
            </a:r>
            <a:r>
              <a:rPr lang="en-US" dirty="0"/>
              <a:t> include low </a:t>
            </a:r>
            <a:r>
              <a:rPr lang="en-US" dirty="0" smtClean="0"/>
              <a:t>frustration </a:t>
            </a:r>
            <a:r>
              <a:rPr lang="fr-FR" dirty="0" err="1" smtClean="0"/>
              <a:t>tolerance</a:t>
            </a:r>
            <a:r>
              <a:rPr lang="fr-FR" dirty="0"/>
              <a:t>, agitation, </a:t>
            </a:r>
            <a:r>
              <a:rPr lang="fr-FR" dirty="0" err="1"/>
              <a:t>disinhibition</a:t>
            </a:r>
            <a:r>
              <a:rPr lang="fr-FR" dirty="0"/>
              <a:t>, </a:t>
            </a:r>
            <a:r>
              <a:rPr lang="fr-FR" dirty="0" err="1"/>
              <a:t>apathy</a:t>
            </a:r>
            <a:r>
              <a:rPr lang="fr-FR" dirty="0"/>
              <a:t>, </a:t>
            </a:r>
            <a:r>
              <a:rPr lang="fr-FR" dirty="0" err="1" smtClean="0"/>
              <a:t>emotional</a:t>
            </a:r>
            <a:r>
              <a:rPr lang="fr-FR" dirty="0"/>
              <a:t> </a:t>
            </a:r>
            <a:r>
              <a:rPr lang="en-US" dirty="0" err="1" smtClean="0"/>
              <a:t>lability</a:t>
            </a:r>
            <a:r>
              <a:rPr lang="en-US" dirty="0"/>
              <a:t>, mental inflexibility, aggression, impulsivity, </a:t>
            </a:r>
            <a:r>
              <a:rPr lang="en-US" dirty="0" smtClean="0"/>
              <a:t>and irritability</a:t>
            </a:r>
            <a:r>
              <a:rPr lang="en-US" dirty="0"/>
              <a:t>.</a:t>
            </a:r>
          </a:p>
        </p:txBody>
      </p:sp>
    </p:spTree>
    <p:extLst>
      <p:ext uri="{BB962C8B-B14F-4D97-AF65-F5344CB8AC3E}">
        <p14:creationId xmlns="" xmlns:p14="http://schemas.microsoft.com/office/powerpoint/2010/main" val="3414403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Communication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Language </a:t>
            </a:r>
            <a:r>
              <a:rPr lang="en-US" dirty="0"/>
              <a:t>and communication deficits after brain </a:t>
            </a:r>
            <a:r>
              <a:rPr lang="en-US" dirty="0" smtClean="0"/>
              <a:t>injury are </a:t>
            </a:r>
            <a:r>
              <a:rPr lang="en-US" dirty="0"/>
              <a:t>generally </a:t>
            </a:r>
            <a:r>
              <a:rPr lang="en-US" b="1" dirty="0" err="1">
                <a:solidFill>
                  <a:srgbClr val="FF0000"/>
                </a:solidFill>
              </a:rPr>
              <a:t>nonaphasic</a:t>
            </a:r>
            <a:r>
              <a:rPr lang="en-US" dirty="0"/>
              <a:t> in </a:t>
            </a:r>
            <a:r>
              <a:rPr lang="en-US" dirty="0" smtClean="0"/>
              <a:t>nature and </a:t>
            </a:r>
            <a:r>
              <a:rPr lang="en-US" dirty="0"/>
              <a:t>are related </a:t>
            </a:r>
            <a:r>
              <a:rPr lang="en-US" dirty="0" smtClean="0"/>
              <a:t>to cognitive </a:t>
            </a:r>
            <a:r>
              <a:rPr lang="en-US" dirty="0"/>
              <a:t>impairment. </a:t>
            </a:r>
            <a:endParaRPr lang="en-US" dirty="0" smtClean="0"/>
          </a:p>
          <a:p>
            <a:r>
              <a:rPr lang="en-US" dirty="0"/>
              <a:t>D</a:t>
            </a:r>
            <a:r>
              <a:rPr lang="en-US" dirty="0" smtClean="0"/>
              <a:t>isorganized </a:t>
            </a:r>
            <a:r>
              <a:rPr lang="en-US" dirty="0"/>
              <a:t>and tangential </a:t>
            </a:r>
            <a:r>
              <a:rPr lang="en-US" dirty="0" smtClean="0"/>
              <a:t>oral or </a:t>
            </a:r>
            <a:r>
              <a:rPr lang="en-US" dirty="0"/>
              <a:t>written communication, imprecise language, word </a:t>
            </a:r>
            <a:r>
              <a:rPr lang="en-US" dirty="0" smtClean="0"/>
              <a:t>retrieval difficulties</a:t>
            </a:r>
            <a:r>
              <a:rPr lang="en-US" dirty="0"/>
              <a:t>, and disinhibited and socially </a:t>
            </a:r>
            <a:r>
              <a:rPr lang="en-US" dirty="0" smtClean="0"/>
              <a:t>inappropriate language</a:t>
            </a:r>
            <a:r>
              <a:rPr lang="en-US" dirty="0"/>
              <a:t>. </a:t>
            </a:r>
            <a:endParaRPr lang="en-US" dirty="0" smtClean="0"/>
          </a:p>
          <a:p>
            <a:r>
              <a:rPr lang="en-US" dirty="0" smtClean="0"/>
              <a:t>Patients </a:t>
            </a:r>
            <a:r>
              <a:rPr lang="en-US" dirty="0"/>
              <a:t>may also exhibit </a:t>
            </a:r>
            <a:r>
              <a:rPr lang="en-US" dirty="0" smtClean="0"/>
              <a:t>difficulties communicating </a:t>
            </a:r>
            <a:r>
              <a:rPr lang="en-US" dirty="0"/>
              <a:t>in distracting environments, </a:t>
            </a:r>
            <a:r>
              <a:rPr lang="en-US" dirty="0" smtClean="0"/>
              <a:t>reading social </a:t>
            </a:r>
            <a:r>
              <a:rPr lang="en-US" dirty="0"/>
              <a:t>cues, and adjusting communication to meet </a:t>
            </a:r>
            <a:r>
              <a:rPr lang="en-US" dirty="0" smtClean="0"/>
              <a:t>the demands </a:t>
            </a:r>
            <a:r>
              <a:rPr lang="en-US" dirty="0"/>
              <a:t>of the </a:t>
            </a:r>
            <a:r>
              <a:rPr lang="en-US" dirty="0" smtClean="0"/>
              <a:t>situation.</a:t>
            </a:r>
          </a:p>
          <a:p>
            <a:r>
              <a:rPr lang="en-US" dirty="0" smtClean="0"/>
              <a:t>These communication deficits </a:t>
            </a:r>
            <a:r>
              <a:rPr lang="en-US" dirty="0"/>
              <a:t>can affect employability, social integration, </a:t>
            </a:r>
            <a:r>
              <a:rPr lang="en-US" dirty="0" smtClean="0"/>
              <a:t>and quality </a:t>
            </a:r>
            <a:r>
              <a:rPr lang="en-US" dirty="0"/>
              <a:t>of life</a:t>
            </a:r>
            <a:r>
              <a:rPr lang="en-US" dirty="0" smtClean="0"/>
              <a:t>. </a:t>
            </a:r>
            <a:endParaRPr lang="en-US" dirty="0"/>
          </a:p>
        </p:txBody>
      </p:sp>
    </p:spTree>
    <p:extLst>
      <p:ext uri="{BB962C8B-B14F-4D97-AF65-F5344CB8AC3E}">
        <p14:creationId xmlns="" xmlns:p14="http://schemas.microsoft.com/office/powerpoint/2010/main" val="78094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Dysautonomia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Elevated </a:t>
            </a:r>
            <a:r>
              <a:rPr lang="en-US" dirty="0"/>
              <a:t>sympathetic nervous system activity occurs </a:t>
            </a:r>
            <a:r>
              <a:rPr lang="en-US" dirty="0" smtClean="0"/>
              <a:t>as a </a:t>
            </a:r>
            <a:r>
              <a:rPr lang="en-US" dirty="0"/>
              <a:t>normal response to trauma; following TBI this </a:t>
            </a:r>
            <a:r>
              <a:rPr lang="en-US" dirty="0" smtClean="0"/>
              <a:t>response may </a:t>
            </a:r>
            <a:r>
              <a:rPr lang="en-US" dirty="0"/>
              <a:t>become overactive. Increased </a:t>
            </a:r>
            <a:r>
              <a:rPr lang="en-US" dirty="0" smtClean="0"/>
              <a:t>sympathetic activity </a:t>
            </a:r>
            <a:r>
              <a:rPr lang="en-US" dirty="0"/>
              <a:t>results in increased heart rate, respiratory </a:t>
            </a:r>
            <a:r>
              <a:rPr lang="en-US" dirty="0" smtClean="0"/>
              <a:t>rate, and </a:t>
            </a:r>
            <a:r>
              <a:rPr lang="en-US" dirty="0"/>
              <a:t>blood pressure; diaphoresis; and </a:t>
            </a:r>
            <a:r>
              <a:rPr lang="en-US" dirty="0" smtClean="0"/>
              <a:t>hyperthermia.</a:t>
            </a:r>
            <a:endParaRPr lang="en-US" dirty="0"/>
          </a:p>
          <a:p>
            <a:r>
              <a:rPr lang="en-US" dirty="0"/>
              <a:t>Other symptoms of </a:t>
            </a:r>
            <a:r>
              <a:rPr lang="en-US" dirty="0" err="1"/>
              <a:t>dysautonomia</a:t>
            </a:r>
            <a:r>
              <a:rPr lang="en-US" dirty="0"/>
              <a:t> include </a:t>
            </a:r>
            <a:r>
              <a:rPr lang="en-US" dirty="0" err="1" smtClean="0"/>
              <a:t>decerebrate</a:t>
            </a:r>
            <a:r>
              <a:rPr lang="en-US" dirty="0"/>
              <a:t> </a:t>
            </a:r>
            <a:r>
              <a:rPr lang="en-US" dirty="0" smtClean="0"/>
              <a:t>and </a:t>
            </a:r>
            <a:r>
              <a:rPr lang="en-US" dirty="0"/>
              <a:t>decorticate posturing, hypertonia, and teeth grinding.</a:t>
            </a:r>
          </a:p>
          <a:p>
            <a:r>
              <a:rPr lang="en-US" dirty="0"/>
              <a:t>T</a:t>
            </a:r>
            <a:r>
              <a:rPr lang="en-US" dirty="0" smtClean="0"/>
              <a:t>he </a:t>
            </a:r>
            <a:r>
              <a:rPr lang="en-US" dirty="0"/>
              <a:t>term </a:t>
            </a:r>
            <a:r>
              <a:rPr lang="en-US" i="1" dirty="0"/>
              <a:t>paroxysmal sympathetic hyperactivity </a:t>
            </a:r>
            <a:r>
              <a:rPr lang="en-US" dirty="0" smtClean="0"/>
              <a:t>accurately describes </a:t>
            </a:r>
            <a:r>
              <a:rPr lang="en-US" dirty="0"/>
              <a:t>this </a:t>
            </a:r>
            <a:r>
              <a:rPr lang="en-US" dirty="0" smtClean="0"/>
              <a:t>phenomenon.</a:t>
            </a:r>
          </a:p>
          <a:p>
            <a:r>
              <a:rPr lang="en-US" dirty="0"/>
              <a:t>T</a:t>
            </a:r>
            <a:r>
              <a:rPr lang="en-US" dirty="0" smtClean="0"/>
              <a:t>he </a:t>
            </a:r>
            <a:r>
              <a:rPr lang="en-US" dirty="0"/>
              <a:t>incidence </a:t>
            </a:r>
            <a:r>
              <a:rPr lang="en-US" dirty="0" smtClean="0"/>
              <a:t>of paroxysmal </a:t>
            </a:r>
            <a:r>
              <a:rPr lang="en-US" dirty="0"/>
              <a:t>sympathetic hyperactivity ranges from </a:t>
            </a:r>
            <a:r>
              <a:rPr lang="en-US" dirty="0" smtClean="0"/>
              <a:t>8% to </a:t>
            </a:r>
            <a:r>
              <a:rPr lang="en-US" dirty="0"/>
              <a:t>33% in patients with TBI in the intensive care unit.</a:t>
            </a:r>
          </a:p>
        </p:txBody>
      </p:sp>
    </p:spTree>
    <p:extLst>
      <p:ext uri="{BB962C8B-B14F-4D97-AF65-F5344CB8AC3E}">
        <p14:creationId xmlns="" xmlns:p14="http://schemas.microsoft.com/office/powerpoint/2010/main" val="303182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Post-traumatic </a:t>
            </a:r>
            <a:r>
              <a:rPr lang="en-US" b="1" dirty="0" smtClean="0"/>
              <a:t>Seizures</a:t>
            </a:r>
            <a:endParaRPr lang="en-US" dirty="0"/>
          </a:p>
        </p:txBody>
      </p:sp>
      <p:sp>
        <p:nvSpPr>
          <p:cNvPr id="3" name="Content Placeholder 2"/>
          <p:cNvSpPr>
            <a:spLocks noGrp="1"/>
          </p:cNvSpPr>
          <p:nvPr>
            <p:ph idx="1"/>
          </p:nvPr>
        </p:nvSpPr>
        <p:spPr/>
        <p:txBody>
          <a:bodyPr/>
          <a:lstStyle/>
          <a:p>
            <a:r>
              <a:rPr lang="en-US" dirty="0" smtClean="0"/>
              <a:t>Between </a:t>
            </a:r>
            <a:r>
              <a:rPr lang="en-US" dirty="0"/>
              <a:t>12% and 50% of people with severe </a:t>
            </a:r>
            <a:r>
              <a:rPr lang="en-US" dirty="0" smtClean="0"/>
              <a:t>TBI develop </a:t>
            </a:r>
            <a:r>
              <a:rPr lang="en-US" dirty="0"/>
              <a:t>post-traumatic </a:t>
            </a:r>
            <a:r>
              <a:rPr lang="en-US" dirty="0" smtClean="0"/>
              <a:t>seizures.</a:t>
            </a:r>
          </a:p>
          <a:p>
            <a:r>
              <a:rPr lang="en-US" dirty="0" smtClean="0"/>
              <a:t>For </a:t>
            </a:r>
            <a:r>
              <a:rPr lang="en-US" dirty="0"/>
              <a:t>adults </a:t>
            </a:r>
            <a:r>
              <a:rPr lang="en-US" dirty="0" smtClean="0"/>
              <a:t>with severe </a:t>
            </a:r>
            <a:r>
              <a:rPr lang="en-US" dirty="0"/>
              <a:t>injury, phenytoin (an anticonvulsant) is </a:t>
            </a:r>
            <a:r>
              <a:rPr lang="en-US" dirty="0" smtClean="0"/>
              <a:t>effective in </a:t>
            </a:r>
            <a:r>
              <a:rPr lang="en-US" dirty="0"/>
              <a:t>decreasing the risk of early post-traumatic </a:t>
            </a:r>
            <a:r>
              <a:rPr lang="en-US" dirty="0" smtClean="0"/>
              <a:t>seizures.</a:t>
            </a:r>
            <a:endParaRPr lang="en-US" dirty="0"/>
          </a:p>
        </p:txBody>
      </p:sp>
    </p:spTree>
    <p:extLst>
      <p:ext uri="{BB962C8B-B14F-4D97-AF65-F5344CB8AC3E}">
        <p14:creationId xmlns="" xmlns:p14="http://schemas.microsoft.com/office/powerpoint/2010/main" val="2418454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Impairments and </a:t>
            </a:r>
            <a:r>
              <a:rPr lang="en-US" b="1" dirty="0" smtClean="0"/>
              <a:t>Medical Complications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a:t>
            </a:r>
            <a:r>
              <a:rPr lang="en-US" dirty="0"/>
              <a:t>to the high potential of prolonged immobility </a:t>
            </a:r>
            <a:r>
              <a:rPr lang="en-US" dirty="0" smtClean="0"/>
              <a:t>and  concomitant </a:t>
            </a:r>
            <a:r>
              <a:rPr lang="en-US" dirty="0"/>
              <a:t>injury, patients with TBI are at risk </a:t>
            </a:r>
            <a:r>
              <a:rPr lang="en-US" dirty="0" smtClean="0"/>
              <a:t>of developing </a:t>
            </a:r>
            <a:r>
              <a:rPr lang="en-US" dirty="0"/>
              <a:t>a number of secondary impairments </a:t>
            </a:r>
            <a:r>
              <a:rPr lang="en-US" dirty="0" smtClean="0"/>
              <a:t>and other </a:t>
            </a:r>
            <a:r>
              <a:rPr lang="en-US" dirty="0"/>
              <a:t>medical issues. </a:t>
            </a:r>
            <a:endParaRPr lang="en-US" dirty="0" smtClean="0"/>
          </a:p>
          <a:p>
            <a:r>
              <a:rPr lang="en-US" dirty="0" smtClean="0"/>
              <a:t>Up </a:t>
            </a:r>
            <a:r>
              <a:rPr lang="en-US" dirty="0"/>
              <a:t>to 50% of patients with </a:t>
            </a:r>
            <a:r>
              <a:rPr lang="en-US" dirty="0" smtClean="0"/>
              <a:t>severe brain </a:t>
            </a:r>
            <a:r>
              <a:rPr lang="en-US" dirty="0"/>
              <a:t>injury develop gastrointestinal difficulties, </a:t>
            </a:r>
            <a:r>
              <a:rPr lang="en-US" dirty="0" smtClean="0"/>
              <a:t>45% develop </a:t>
            </a:r>
            <a:r>
              <a:rPr lang="en-US" dirty="0"/>
              <a:t>genitourinary problems, 34% develop </a:t>
            </a:r>
            <a:r>
              <a:rPr lang="en-US" dirty="0" smtClean="0"/>
              <a:t>respiratory problems</a:t>
            </a:r>
            <a:r>
              <a:rPr lang="en-US" dirty="0"/>
              <a:t>, 32% develop cardiovascular problems, </a:t>
            </a:r>
            <a:r>
              <a:rPr lang="en-US" dirty="0" smtClean="0"/>
              <a:t>and 21</a:t>
            </a:r>
            <a:r>
              <a:rPr lang="en-US" dirty="0"/>
              <a:t>% develop dermatological complications</a:t>
            </a:r>
            <a:r>
              <a:rPr lang="en-US" dirty="0" smtClean="0"/>
              <a:t>. </a:t>
            </a:r>
          </a:p>
          <a:p>
            <a:r>
              <a:rPr lang="en-US" dirty="0" smtClean="0"/>
              <a:t>Urinary </a:t>
            </a:r>
            <a:r>
              <a:rPr lang="en-US" dirty="0"/>
              <a:t>and bowel incontinence, deep </a:t>
            </a:r>
            <a:r>
              <a:rPr lang="en-US" dirty="0" smtClean="0"/>
              <a:t>vein thrombosis </a:t>
            </a:r>
            <a:r>
              <a:rPr lang="en-US" dirty="0"/>
              <a:t>(DVT), heterotopic ossification, </a:t>
            </a:r>
            <a:r>
              <a:rPr lang="en-US" dirty="0" smtClean="0"/>
              <a:t>pressure ulcer</a:t>
            </a:r>
            <a:r>
              <a:rPr lang="en-US" dirty="0"/>
              <a:t>, pneumonia, and chronic pain.</a:t>
            </a:r>
          </a:p>
        </p:txBody>
      </p:sp>
    </p:spTree>
    <p:extLst>
      <p:ext uri="{BB962C8B-B14F-4D97-AF65-F5344CB8AC3E}">
        <p14:creationId xmlns="" xmlns:p14="http://schemas.microsoft.com/office/powerpoint/2010/main" val="1264298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2921" y="341213"/>
            <a:ext cx="8016679" cy="5996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461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a:t>
            </a:r>
            <a:r>
              <a:rPr lang="en-US" dirty="0" smtClean="0"/>
              <a:t>raumatic </a:t>
            </a:r>
            <a:r>
              <a:rPr lang="en-US" dirty="0"/>
              <a:t>brain injury (TBI) is defined as “</a:t>
            </a:r>
            <a:r>
              <a:rPr lang="en-US" dirty="0" smtClean="0"/>
              <a:t>an alteration </a:t>
            </a:r>
            <a:r>
              <a:rPr lang="en-US" dirty="0"/>
              <a:t>in brain function, or other </a:t>
            </a:r>
            <a:r>
              <a:rPr lang="en-US" dirty="0" smtClean="0"/>
              <a:t>evidence of </a:t>
            </a:r>
            <a:r>
              <a:rPr lang="en-US" dirty="0"/>
              <a:t>brain pathology, caused by an </a:t>
            </a:r>
            <a:r>
              <a:rPr lang="en-US" dirty="0" smtClean="0"/>
              <a:t>external force.”</a:t>
            </a:r>
            <a:endParaRPr lang="en-US" dirty="0"/>
          </a:p>
        </p:txBody>
      </p:sp>
    </p:spTree>
    <p:extLst>
      <p:ext uri="{BB962C8B-B14F-4D97-AF65-F5344CB8AC3E}">
        <p14:creationId xmlns="" xmlns:p14="http://schemas.microsoft.com/office/powerpoint/2010/main" val="3607179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DIAGNOSIS AND </a:t>
            </a:r>
            <a:r>
              <a:rPr lang="en-US" b="1" dirty="0" smtClean="0"/>
              <a:t>PROGNOSIS</a:t>
            </a:r>
            <a:endParaRPr lang="en-US" dirty="0"/>
          </a:p>
        </p:txBody>
      </p:sp>
      <p:sp>
        <p:nvSpPr>
          <p:cNvPr id="3" name="Content Placeholder 2"/>
          <p:cNvSpPr>
            <a:spLocks noGrp="1"/>
          </p:cNvSpPr>
          <p:nvPr>
            <p:ph idx="1"/>
          </p:nvPr>
        </p:nvSpPr>
        <p:spPr/>
        <p:txBody>
          <a:bodyPr>
            <a:normAutofit/>
          </a:bodyPr>
          <a:lstStyle/>
          <a:p>
            <a:r>
              <a:rPr lang="en-US" dirty="0" smtClean="0"/>
              <a:t>Traumatic </a:t>
            </a:r>
            <a:r>
              <a:rPr lang="en-US" dirty="0"/>
              <a:t>brain injury is generally categorized as </a:t>
            </a:r>
            <a:r>
              <a:rPr lang="en-US" dirty="0" smtClean="0"/>
              <a:t>severe, moderate</a:t>
            </a:r>
            <a:r>
              <a:rPr lang="en-US" dirty="0"/>
              <a:t>, or mild using the </a:t>
            </a:r>
            <a:r>
              <a:rPr lang="en-US" i="1" dirty="0"/>
              <a:t>Glasgow Coma Scale </a:t>
            </a:r>
            <a:r>
              <a:rPr lang="en-US" dirty="0"/>
              <a:t>(</a:t>
            </a:r>
            <a:r>
              <a:rPr lang="en-US" dirty="0" smtClean="0"/>
              <a:t>GCS) developed </a:t>
            </a:r>
            <a:r>
              <a:rPr lang="en-US" dirty="0"/>
              <a:t>by Teasdale </a:t>
            </a:r>
            <a:r>
              <a:rPr lang="en-US" dirty="0" smtClean="0"/>
              <a:t>and </a:t>
            </a:r>
            <a:r>
              <a:rPr lang="en-US" dirty="0" err="1" smtClean="0"/>
              <a:t>Jennett</a:t>
            </a:r>
            <a:r>
              <a:rPr lang="en-US" dirty="0" smtClean="0"/>
              <a:t>, </a:t>
            </a:r>
          </a:p>
          <a:p>
            <a:r>
              <a:rPr lang="en-US" dirty="0" smtClean="0"/>
              <a:t>Scores </a:t>
            </a:r>
            <a:r>
              <a:rPr lang="en-US" dirty="0"/>
              <a:t>of 8 or less are classified as severe, scores between 9 </a:t>
            </a:r>
            <a:r>
              <a:rPr lang="en-US" dirty="0" smtClean="0"/>
              <a:t>and 12 </a:t>
            </a:r>
            <a:r>
              <a:rPr lang="en-US" dirty="0"/>
              <a:t>are defined as moderate, and scores of 13 to 15 </a:t>
            </a:r>
            <a:r>
              <a:rPr lang="en-US" dirty="0" smtClean="0"/>
              <a:t>are classified </a:t>
            </a:r>
            <a:r>
              <a:rPr lang="en-US" dirty="0"/>
              <a:t>as mild brain injury. </a:t>
            </a:r>
            <a:endParaRPr lang="en-US" dirty="0" smtClean="0"/>
          </a:p>
        </p:txBody>
      </p:sp>
    </p:spTree>
    <p:extLst>
      <p:ext uri="{BB962C8B-B14F-4D97-AF65-F5344CB8AC3E}">
        <p14:creationId xmlns="" xmlns:p14="http://schemas.microsoft.com/office/powerpoint/2010/main" val="2203783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0398" y="73780"/>
            <a:ext cx="5591827" cy="64794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4181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315200" cy="1154097"/>
          </a:xfrm>
        </p:spPr>
        <p:txBody>
          <a:bodyPr>
            <a:normAutofit fontScale="90000"/>
          </a:bodyPr>
          <a:lstStyle/>
          <a:p>
            <a:r>
              <a:rPr lang="en-US" dirty="0" smtClean="0"/>
              <a:t>Interdisciplinary Team members</a:t>
            </a:r>
            <a:endParaRPr lang="en-US" dirty="0"/>
          </a:p>
        </p:txBody>
      </p:sp>
      <p:sp>
        <p:nvSpPr>
          <p:cNvPr id="3" name="Content Placeholder 2"/>
          <p:cNvSpPr>
            <a:spLocks noGrp="1"/>
          </p:cNvSpPr>
          <p:nvPr>
            <p:ph idx="1"/>
          </p:nvPr>
        </p:nvSpPr>
        <p:spPr>
          <a:xfrm>
            <a:off x="702590" y="2514600"/>
            <a:ext cx="7315200" cy="3539527"/>
          </a:xfrm>
        </p:spPr>
        <p:txBody>
          <a:bodyPr>
            <a:normAutofit fontScale="92500" lnSpcReduction="20000"/>
          </a:bodyPr>
          <a:lstStyle/>
          <a:p>
            <a:r>
              <a:rPr lang="en-US" dirty="0" smtClean="0"/>
              <a:t>Patient and family</a:t>
            </a:r>
          </a:p>
          <a:p>
            <a:r>
              <a:rPr lang="en-US" dirty="0" smtClean="0"/>
              <a:t>Physician </a:t>
            </a:r>
          </a:p>
          <a:p>
            <a:r>
              <a:rPr lang="en-US" dirty="0" smtClean="0"/>
              <a:t>Speech and language Pathologist</a:t>
            </a:r>
          </a:p>
          <a:p>
            <a:r>
              <a:rPr lang="en-US" dirty="0" smtClean="0"/>
              <a:t>Rehabilitation Nurse</a:t>
            </a:r>
          </a:p>
          <a:p>
            <a:r>
              <a:rPr lang="en-US" dirty="0" smtClean="0"/>
              <a:t>Occupational therapist</a:t>
            </a:r>
          </a:p>
          <a:p>
            <a:r>
              <a:rPr lang="en-US" dirty="0" smtClean="0"/>
              <a:t>Physical therapist</a:t>
            </a:r>
          </a:p>
          <a:p>
            <a:r>
              <a:rPr lang="en-US" dirty="0" smtClean="0"/>
              <a:t>Neuropsychologist </a:t>
            </a:r>
          </a:p>
          <a:p>
            <a:r>
              <a:rPr lang="en-US" dirty="0" smtClean="0"/>
              <a:t>Social worker</a:t>
            </a:r>
          </a:p>
          <a:p>
            <a:r>
              <a:rPr lang="en-US" dirty="0"/>
              <a:t> </a:t>
            </a:r>
            <a:r>
              <a:rPr lang="en-US" dirty="0" smtClean="0"/>
              <a:t>case manger / team coordinator</a:t>
            </a:r>
          </a:p>
          <a:p>
            <a:endParaRPr lang="en-US" dirty="0" smtClean="0"/>
          </a:p>
          <a:p>
            <a:endParaRPr lang="en-US" dirty="0" smtClean="0"/>
          </a:p>
          <a:p>
            <a:endParaRPr lang="en-US" dirty="0" smtClean="0"/>
          </a:p>
          <a:p>
            <a:endParaRPr lang="en-US" dirty="0"/>
          </a:p>
        </p:txBody>
      </p:sp>
    </p:spTree>
    <p:extLst>
      <p:ext uri="{BB962C8B-B14F-4D97-AF65-F5344CB8AC3E}">
        <p14:creationId xmlns="" xmlns:p14="http://schemas.microsoft.com/office/powerpoint/2010/main" val="2646416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467600" cy="1154097"/>
          </a:xfrm>
        </p:spPr>
        <p:txBody>
          <a:bodyPr>
            <a:normAutofit fontScale="90000"/>
          </a:bodyPr>
          <a:lstStyle/>
          <a:p>
            <a:r>
              <a:rPr lang="en-US" b="1" dirty="0"/>
              <a:t>EARLY </a:t>
            </a:r>
            <a:r>
              <a:rPr lang="en-US" b="1" dirty="0" smtClean="0"/>
              <a:t>MEDICAL MANAGEMENT</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tarts </a:t>
            </a:r>
            <a:r>
              <a:rPr lang="en-US" dirty="0"/>
              <a:t>at </a:t>
            </a:r>
            <a:r>
              <a:rPr lang="en-US" dirty="0" smtClean="0"/>
              <a:t>the scene </a:t>
            </a:r>
            <a:r>
              <a:rPr lang="en-US" dirty="0"/>
              <a:t>of the accident. </a:t>
            </a:r>
            <a:endParaRPr lang="en-US" dirty="0" smtClean="0"/>
          </a:p>
          <a:p>
            <a:r>
              <a:rPr lang="en-US" dirty="0" smtClean="0"/>
              <a:t>Early </a:t>
            </a:r>
            <a:r>
              <a:rPr lang="en-US" dirty="0"/>
              <a:t>resuscitation </a:t>
            </a:r>
            <a:r>
              <a:rPr lang="en-US" dirty="0" smtClean="0"/>
              <a:t>to stabilizing </a:t>
            </a:r>
            <a:r>
              <a:rPr lang="en-US" dirty="0"/>
              <a:t>the cardiovascular and respiratory systems </a:t>
            </a:r>
            <a:r>
              <a:rPr lang="en-US" dirty="0" smtClean="0"/>
              <a:t>is important </a:t>
            </a:r>
            <a:r>
              <a:rPr lang="en-US" dirty="0"/>
              <a:t>to maintain sufficient blood flow and </a:t>
            </a:r>
            <a:r>
              <a:rPr lang="en-US" dirty="0" smtClean="0"/>
              <a:t>oxygen to </a:t>
            </a:r>
            <a:r>
              <a:rPr lang="en-US" dirty="0"/>
              <a:t>the </a:t>
            </a:r>
            <a:r>
              <a:rPr lang="en-US" dirty="0" smtClean="0"/>
              <a:t>brain.</a:t>
            </a:r>
          </a:p>
          <a:p>
            <a:r>
              <a:rPr lang="en-US" dirty="0"/>
              <a:t>M</a:t>
            </a:r>
            <a:r>
              <a:rPr lang="en-US" dirty="0" smtClean="0"/>
              <a:t>inimize </a:t>
            </a:r>
            <a:r>
              <a:rPr lang="en-US" dirty="0"/>
              <a:t>secondary </a:t>
            </a:r>
            <a:r>
              <a:rPr lang="en-US" dirty="0" smtClean="0"/>
              <a:t>brain injury </a:t>
            </a:r>
            <a:r>
              <a:rPr lang="en-US" dirty="0"/>
              <a:t>by optimizing cerebral blood flow and </a:t>
            </a:r>
            <a:r>
              <a:rPr lang="en-US" dirty="0" smtClean="0"/>
              <a:t>oxygenation</a:t>
            </a:r>
          </a:p>
          <a:p>
            <a:r>
              <a:rPr lang="en-US" dirty="0" smtClean="0"/>
              <a:t>stabilize </a:t>
            </a:r>
            <a:r>
              <a:rPr lang="en-US" dirty="0"/>
              <a:t>vital signs, perform a complete </a:t>
            </a:r>
            <a:r>
              <a:rPr lang="en-US" dirty="0" smtClean="0"/>
              <a:t>examination, identify </a:t>
            </a:r>
            <a:r>
              <a:rPr lang="en-US" dirty="0"/>
              <a:t>and treat any </a:t>
            </a:r>
            <a:r>
              <a:rPr lang="en-US" dirty="0" err="1"/>
              <a:t>nonneurological</a:t>
            </a:r>
            <a:r>
              <a:rPr lang="en-US" dirty="0"/>
              <a:t> injuries, </a:t>
            </a:r>
            <a:r>
              <a:rPr lang="en-US" dirty="0" smtClean="0"/>
              <a:t>and continuously </a:t>
            </a:r>
            <a:r>
              <a:rPr lang="en-US" dirty="0"/>
              <a:t>monitor the </a:t>
            </a:r>
            <a:r>
              <a:rPr lang="en-US" dirty="0" smtClean="0"/>
              <a:t>patient.</a:t>
            </a:r>
          </a:p>
        </p:txBody>
      </p:sp>
    </p:spTree>
    <p:extLst>
      <p:ext uri="{BB962C8B-B14F-4D97-AF65-F5344CB8AC3E}">
        <p14:creationId xmlns="" xmlns:p14="http://schemas.microsoft.com/office/powerpoint/2010/main" val="1774109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7772400" cy="5943600"/>
          </a:xfrm>
        </p:spPr>
        <p:txBody>
          <a:bodyPr>
            <a:normAutofit fontScale="92500" lnSpcReduction="10000"/>
          </a:bodyPr>
          <a:lstStyle/>
          <a:p>
            <a:r>
              <a:rPr lang="en-US" dirty="0"/>
              <a:t>Systolic blood pressure should be kept above 90 mm Hg and oxygen saturation above 90%.</a:t>
            </a:r>
          </a:p>
          <a:p>
            <a:r>
              <a:rPr lang="en-US" dirty="0" smtClean="0"/>
              <a:t>Intubation</a:t>
            </a:r>
          </a:p>
          <a:p>
            <a:r>
              <a:rPr lang="en-US" dirty="0" smtClean="0"/>
              <a:t>The </a:t>
            </a:r>
            <a:r>
              <a:rPr lang="en-US" dirty="0"/>
              <a:t>patient’s neck should be stabilized with a collar and the head elevated 30 </a:t>
            </a:r>
            <a:r>
              <a:rPr lang="en-US" dirty="0" smtClean="0"/>
              <a:t>degrees to </a:t>
            </a:r>
            <a:r>
              <a:rPr lang="en-US" dirty="0"/>
              <a:t>protect the spine in case of instability, as well as avoid an increase in ICP. </a:t>
            </a:r>
            <a:endParaRPr lang="en-US" dirty="0" smtClean="0"/>
          </a:p>
          <a:p>
            <a:r>
              <a:rPr lang="en-US" dirty="0"/>
              <a:t>T</a:t>
            </a:r>
            <a:r>
              <a:rPr lang="en-US" dirty="0" smtClean="0"/>
              <a:t>he </a:t>
            </a:r>
            <a:r>
              <a:rPr lang="en-US" dirty="0"/>
              <a:t>GCS is used to determine the severity of the brain injury. </a:t>
            </a:r>
            <a:endParaRPr lang="en-US" dirty="0" smtClean="0"/>
          </a:p>
          <a:p>
            <a:r>
              <a:rPr lang="en-US" dirty="0" smtClean="0"/>
              <a:t>A </a:t>
            </a:r>
            <a:r>
              <a:rPr lang="en-US" dirty="0"/>
              <a:t>complete neurological examination is also done. </a:t>
            </a:r>
            <a:endParaRPr lang="en-US" dirty="0" smtClean="0"/>
          </a:p>
          <a:p>
            <a:r>
              <a:rPr lang="en-US" dirty="0" smtClean="0"/>
              <a:t>x-ray films, CT </a:t>
            </a:r>
            <a:r>
              <a:rPr lang="en-US" dirty="0"/>
              <a:t>and MRI. </a:t>
            </a:r>
            <a:endParaRPr lang="en-US" dirty="0" smtClean="0"/>
          </a:p>
          <a:p>
            <a:r>
              <a:rPr lang="en-US" dirty="0" smtClean="0"/>
              <a:t>Surgical evacuation for </a:t>
            </a:r>
            <a:r>
              <a:rPr lang="en-US" dirty="0" err="1" smtClean="0"/>
              <a:t>heamatoma</a:t>
            </a:r>
            <a:r>
              <a:rPr lang="en-US" dirty="0" smtClean="0"/>
              <a:t> </a:t>
            </a:r>
          </a:p>
          <a:p>
            <a:r>
              <a:rPr lang="en-US" dirty="0"/>
              <a:t>The patient is monitored continuously. For patients with a GCS of 8 or less, any acute abnormality on CT, a systolic pressure of less than 90 mm Hg, or age greater than 40 years, ICP monitoring is recommended. </a:t>
            </a:r>
          </a:p>
          <a:p>
            <a:endParaRPr lang="en-US" dirty="0"/>
          </a:p>
          <a:p>
            <a:endParaRPr lang="en-US" dirty="0"/>
          </a:p>
        </p:txBody>
      </p:sp>
    </p:spTree>
    <p:extLst>
      <p:ext uri="{BB962C8B-B14F-4D97-AF65-F5344CB8AC3E}">
        <p14:creationId xmlns="" xmlns:p14="http://schemas.microsoft.com/office/powerpoint/2010/main" val="4253056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1"/>
            <a:ext cx="7315200" cy="5471160"/>
          </a:xfrm>
        </p:spPr>
        <p:txBody>
          <a:bodyPr>
            <a:normAutofit fontScale="92500" lnSpcReduction="10000"/>
          </a:bodyPr>
          <a:lstStyle/>
          <a:p>
            <a:r>
              <a:rPr lang="en-US" dirty="0" smtClean="0"/>
              <a:t>An </a:t>
            </a:r>
            <a:r>
              <a:rPr lang="en-US" dirty="0"/>
              <a:t>external ventricular drain provides </a:t>
            </a:r>
            <a:r>
              <a:rPr lang="en-US" dirty="0" smtClean="0"/>
              <a:t>the most </a:t>
            </a:r>
            <a:r>
              <a:rPr lang="en-US" dirty="0"/>
              <a:t>accurate and reliable data and also provides </a:t>
            </a:r>
            <a:r>
              <a:rPr lang="en-US" dirty="0" smtClean="0"/>
              <a:t>a means </a:t>
            </a:r>
            <a:r>
              <a:rPr lang="en-US" dirty="0"/>
              <a:t>to control ICP by cerebrospinal fluid removal.</a:t>
            </a:r>
          </a:p>
          <a:p>
            <a:r>
              <a:rPr lang="en-US" dirty="0"/>
              <a:t>Other monitoring options that are less invasive </a:t>
            </a:r>
            <a:r>
              <a:rPr lang="en-US" dirty="0" smtClean="0"/>
              <a:t>include the </a:t>
            </a:r>
            <a:r>
              <a:rPr lang="en-US" dirty="0"/>
              <a:t>subdural bolt and a </a:t>
            </a:r>
            <a:r>
              <a:rPr lang="en-US" dirty="0" err="1"/>
              <a:t>fiberoptic</a:t>
            </a:r>
            <a:r>
              <a:rPr lang="en-US" dirty="0"/>
              <a:t> catheter. </a:t>
            </a:r>
            <a:endParaRPr lang="en-US" dirty="0" smtClean="0"/>
          </a:p>
          <a:p>
            <a:r>
              <a:rPr lang="en-US" dirty="0" smtClean="0"/>
              <a:t>Elevated</a:t>
            </a:r>
            <a:r>
              <a:rPr lang="en-US" dirty="0"/>
              <a:t> </a:t>
            </a:r>
            <a:r>
              <a:rPr lang="en-US" dirty="0" smtClean="0"/>
              <a:t>ICP </a:t>
            </a:r>
            <a:r>
              <a:rPr lang="en-US" dirty="0"/>
              <a:t>can be treated with the use of sedating </a:t>
            </a:r>
            <a:r>
              <a:rPr lang="en-US" dirty="0" smtClean="0"/>
              <a:t>medications, moderate </a:t>
            </a:r>
            <a:r>
              <a:rPr lang="en-US" dirty="0"/>
              <a:t>head-up positioning (head elevated to 30</a:t>
            </a:r>
            <a:r>
              <a:rPr lang="en-US" dirty="0" smtClean="0"/>
              <a:t>°), </a:t>
            </a:r>
            <a:r>
              <a:rPr lang="en-US" dirty="0" err="1" smtClean="0"/>
              <a:t>osmotherapy</a:t>
            </a:r>
            <a:r>
              <a:rPr lang="en-US" dirty="0"/>
              <a:t>, hypothermia, surgical </a:t>
            </a:r>
            <a:r>
              <a:rPr lang="en-US" dirty="0" smtClean="0"/>
              <a:t>decompression, and barbiturates.</a:t>
            </a:r>
          </a:p>
          <a:p>
            <a:r>
              <a:rPr lang="en-US" dirty="0" smtClean="0"/>
              <a:t>Intracranial </a:t>
            </a:r>
            <a:r>
              <a:rPr lang="en-US" dirty="0"/>
              <a:t>pressure should be </a:t>
            </a:r>
            <a:r>
              <a:rPr lang="en-US" dirty="0" smtClean="0"/>
              <a:t>less than </a:t>
            </a:r>
            <a:r>
              <a:rPr lang="en-US" dirty="0"/>
              <a:t>20 mm Hg and the cerebral perfusion </a:t>
            </a:r>
            <a:r>
              <a:rPr lang="en-US" dirty="0" smtClean="0"/>
              <a:t>pressure (CPP</a:t>
            </a:r>
            <a:r>
              <a:rPr lang="en-US" dirty="0"/>
              <a:t>) greater than 60 mm </a:t>
            </a:r>
            <a:r>
              <a:rPr lang="en-US" dirty="0" smtClean="0"/>
              <a:t>Hg.</a:t>
            </a:r>
          </a:p>
          <a:p>
            <a:r>
              <a:rPr lang="en-US" dirty="0" smtClean="0"/>
              <a:t>If </a:t>
            </a:r>
            <a:r>
              <a:rPr lang="en-US" dirty="0"/>
              <a:t>ICP cannot </a:t>
            </a:r>
            <a:r>
              <a:rPr lang="en-US" dirty="0" smtClean="0"/>
              <a:t>be treated </a:t>
            </a:r>
            <a:r>
              <a:rPr lang="en-US" dirty="0"/>
              <a:t>successfully, inducing a pharmacologic coma </a:t>
            </a:r>
            <a:r>
              <a:rPr lang="en-US" dirty="0" smtClean="0"/>
              <a:t>or surgical </a:t>
            </a:r>
            <a:r>
              <a:rPr lang="en-US" dirty="0"/>
              <a:t>decompression may be necessary.</a:t>
            </a:r>
          </a:p>
        </p:txBody>
      </p:sp>
    </p:spTree>
    <p:extLst>
      <p:ext uri="{BB962C8B-B14F-4D97-AF65-F5344CB8AC3E}">
        <p14:creationId xmlns="" xmlns:p14="http://schemas.microsoft.com/office/powerpoint/2010/main" val="2191934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PHYSICAL THERAPY</a:t>
            </a:r>
            <a:br>
              <a:rPr lang="en-US" sz="2800" b="1" dirty="0"/>
            </a:br>
            <a:r>
              <a:rPr lang="en-US" sz="2800" b="1" dirty="0"/>
              <a:t>MANAGEMENT OF MODERATE</a:t>
            </a:r>
            <a:br>
              <a:rPr lang="en-US" sz="2800" b="1" dirty="0"/>
            </a:br>
            <a:r>
              <a:rPr lang="en-US" sz="2800" b="1" dirty="0"/>
              <a:t>TO SEVERE TRAUMATIC BRAIN</a:t>
            </a:r>
            <a:br>
              <a:rPr lang="en-US" sz="2800" b="1" dirty="0"/>
            </a:br>
            <a:r>
              <a:rPr lang="en-US" sz="2800" b="1" dirty="0"/>
              <a:t>INJURY IN THE ACUTE </a:t>
            </a:r>
            <a:r>
              <a:rPr lang="en-US" sz="2800" b="1" dirty="0" smtClean="0"/>
              <a:t>STAGE</a:t>
            </a:r>
            <a:endParaRPr lang="en-US" sz="2800" dirty="0"/>
          </a:p>
        </p:txBody>
      </p:sp>
      <p:sp>
        <p:nvSpPr>
          <p:cNvPr id="3" name="Content Placeholder 2"/>
          <p:cNvSpPr>
            <a:spLocks noGrp="1"/>
          </p:cNvSpPr>
          <p:nvPr>
            <p:ph idx="1"/>
          </p:nvPr>
        </p:nvSpPr>
        <p:spPr/>
        <p:txBody>
          <a:bodyPr>
            <a:normAutofit/>
          </a:bodyPr>
          <a:lstStyle/>
          <a:p>
            <a:r>
              <a:rPr lang="en-US" dirty="0" smtClean="0"/>
              <a:t>Physical </a:t>
            </a:r>
            <a:r>
              <a:rPr lang="en-US" dirty="0"/>
              <a:t>therapy management </a:t>
            </a:r>
            <a:r>
              <a:rPr lang="en-US" dirty="0" smtClean="0"/>
              <a:t>of patients </a:t>
            </a:r>
            <a:r>
              <a:rPr lang="en-US" dirty="0"/>
              <a:t>with severe to moderate TBI during the </a:t>
            </a:r>
            <a:r>
              <a:rPr lang="en-US" dirty="0" smtClean="0"/>
              <a:t>early stages </a:t>
            </a:r>
            <a:r>
              <a:rPr lang="en-US" dirty="0"/>
              <a:t>of </a:t>
            </a:r>
            <a:r>
              <a:rPr lang="en-US" dirty="0" smtClean="0"/>
              <a:t>recovery</a:t>
            </a:r>
          </a:p>
          <a:p>
            <a:r>
              <a:rPr lang="en-US" dirty="0"/>
              <a:t>P</a:t>
            </a:r>
            <a:r>
              <a:rPr lang="en-US" dirty="0" smtClean="0"/>
              <a:t>hysical </a:t>
            </a:r>
            <a:r>
              <a:rPr lang="en-US" dirty="0"/>
              <a:t>therapy management </a:t>
            </a:r>
            <a:r>
              <a:rPr lang="en-US" dirty="0" smtClean="0"/>
              <a:t>of patients </a:t>
            </a:r>
            <a:r>
              <a:rPr lang="en-US" dirty="0"/>
              <a:t>with severe to moderate TBI during </a:t>
            </a:r>
            <a:r>
              <a:rPr lang="en-US" dirty="0" smtClean="0"/>
              <a:t>active rehabilitation</a:t>
            </a:r>
          </a:p>
          <a:p>
            <a:r>
              <a:rPr lang="en-US" dirty="0"/>
              <a:t>P</a:t>
            </a:r>
            <a:r>
              <a:rPr lang="en-US" dirty="0" smtClean="0"/>
              <a:t>hysical </a:t>
            </a:r>
            <a:r>
              <a:rPr lang="en-US" dirty="0"/>
              <a:t>therapy </a:t>
            </a:r>
            <a:r>
              <a:rPr lang="en-US" dirty="0" smtClean="0"/>
              <a:t>management of </a:t>
            </a:r>
            <a:r>
              <a:rPr lang="en-US" dirty="0"/>
              <a:t>patients with mild TBI. </a:t>
            </a:r>
            <a:endParaRPr lang="en-US" dirty="0" smtClean="0"/>
          </a:p>
          <a:p>
            <a:endParaRPr lang="en-US" dirty="0"/>
          </a:p>
        </p:txBody>
      </p:sp>
    </p:spTree>
    <p:extLst>
      <p:ext uri="{BB962C8B-B14F-4D97-AF65-F5344CB8AC3E}">
        <p14:creationId xmlns="" xmlns:p14="http://schemas.microsoft.com/office/powerpoint/2010/main" val="169393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Patients in the early stage of recovery after severe to moderate TBI often demonstrate low levels of arousal. The primary goal of physical therapy is to prevent secondary complications due to the TBI and prolonged bed rest/immobilization, begin early mobilization when medical clearance is received, and initiate patient and family education.</a:t>
            </a:r>
          </a:p>
          <a:p>
            <a:r>
              <a:rPr lang="en-US" dirty="0"/>
              <a:t>Depending on the patient’s presentation, some of the examination and intervention procedures described in the section on physical therapy management during active rehabilitation can be used in the early stage of recovery as well.</a:t>
            </a:r>
          </a:p>
        </p:txBody>
      </p:sp>
    </p:spTree>
    <p:extLst>
      <p:ext uri="{BB962C8B-B14F-4D97-AF65-F5344CB8AC3E}">
        <p14:creationId xmlns="" xmlns:p14="http://schemas.microsoft.com/office/powerpoint/2010/main" val="390116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Examination</a:t>
            </a:r>
            <a:endParaRPr lang="en-US" dirty="0"/>
          </a:p>
        </p:txBody>
      </p:sp>
      <p:sp>
        <p:nvSpPr>
          <p:cNvPr id="3" name="Content Placeholder 2"/>
          <p:cNvSpPr>
            <a:spLocks noGrp="1"/>
          </p:cNvSpPr>
          <p:nvPr>
            <p:ph idx="1"/>
          </p:nvPr>
        </p:nvSpPr>
        <p:spPr/>
        <p:txBody>
          <a:bodyPr>
            <a:normAutofit fontScale="92500"/>
          </a:bodyPr>
          <a:lstStyle/>
          <a:p>
            <a:r>
              <a:rPr lang="en-US" dirty="0" smtClean="0"/>
              <a:t>Complete medical record </a:t>
            </a:r>
            <a:r>
              <a:rPr lang="en-US" dirty="0"/>
              <a:t>review. </a:t>
            </a:r>
            <a:endParaRPr lang="en-US" dirty="0" smtClean="0"/>
          </a:p>
          <a:p>
            <a:r>
              <a:rPr lang="en-US" dirty="0" smtClean="0"/>
              <a:t>The </a:t>
            </a:r>
            <a:r>
              <a:rPr lang="en-US" dirty="0"/>
              <a:t>patient may be on a ventilator </a:t>
            </a:r>
            <a:r>
              <a:rPr lang="en-US" dirty="0" smtClean="0"/>
              <a:t>with ongoing </a:t>
            </a:r>
            <a:r>
              <a:rPr lang="en-US" dirty="0"/>
              <a:t>monitoring of ICP. </a:t>
            </a:r>
            <a:endParaRPr lang="en-US" dirty="0" smtClean="0"/>
          </a:p>
          <a:p>
            <a:r>
              <a:rPr lang="en-US" dirty="0" smtClean="0"/>
              <a:t>He </a:t>
            </a:r>
            <a:r>
              <a:rPr lang="en-US" dirty="0"/>
              <a:t>or she may have </a:t>
            </a:r>
            <a:r>
              <a:rPr lang="en-US" dirty="0" smtClean="0"/>
              <a:t>weightbearing precautions </a:t>
            </a:r>
            <a:r>
              <a:rPr lang="en-US" dirty="0"/>
              <a:t>and range of motion (ROM) </a:t>
            </a:r>
            <a:r>
              <a:rPr lang="en-US" dirty="0" smtClean="0"/>
              <a:t>restrictions </a:t>
            </a:r>
            <a:r>
              <a:rPr lang="en-US" dirty="0"/>
              <a:t>owing to musculoskeletal injuries </a:t>
            </a:r>
            <a:r>
              <a:rPr lang="en-US" dirty="0" smtClean="0"/>
              <a:t>and/or interventions</a:t>
            </a:r>
            <a:r>
              <a:rPr lang="en-US" dirty="0"/>
              <a:t>, and open wounds. </a:t>
            </a:r>
            <a:endParaRPr lang="en-US" dirty="0" smtClean="0"/>
          </a:p>
          <a:p>
            <a:r>
              <a:rPr lang="en-US" dirty="0" smtClean="0"/>
              <a:t>A </a:t>
            </a:r>
            <a:r>
              <a:rPr lang="en-US" dirty="0"/>
              <a:t>thorough </a:t>
            </a:r>
            <a:r>
              <a:rPr lang="en-US" dirty="0" smtClean="0"/>
              <a:t>medical record </a:t>
            </a:r>
            <a:r>
              <a:rPr lang="en-US" dirty="0"/>
              <a:t>review provides a comprehensive </a:t>
            </a:r>
            <a:r>
              <a:rPr lang="en-US" dirty="0" smtClean="0"/>
              <a:t>perspective about </a:t>
            </a:r>
            <a:r>
              <a:rPr lang="en-US" dirty="0"/>
              <a:t>the patient’s condition, as well as a complete </a:t>
            </a:r>
            <a:r>
              <a:rPr lang="en-US" dirty="0" smtClean="0"/>
              <a:t>understanding of </a:t>
            </a:r>
            <a:r>
              <a:rPr lang="en-US" dirty="0"/>
              <a:t>the precautions and </a:t>
            </a:r>
            <a:r>
              <a:rPr lang="en-US" dirty="0" smtClean="0"/>
              <a:t>contraindications that </a:t>
            </a:r>
            <a:r>
              <a:rPr lang="en-US" dirty="0"/>
              <a:t>must be observed during the examination and </a:t>
            </a:r>
            <a:r>
              <a:rPr lang="en-US" dirty="0" smtClean="0"/>
              <a:t>subsequent treatment</a:t>
            </a:r>
            <a:r>
              <a:rPr lang="en-US" dirty="0"/>
              <a:t>. </a:t>
            </a:r>
            <a:endParaRPr lang="en-US" dirty="0" smtClean="0"/>
          </a:p>
        </p:txBody>
      </p:sp>
    </p:spTree>
    <p:extLst>
      <p:ext uri="{BB962C8B-B14F-4D97-AF65-F5344CB8AC3E}">
        <p14:creationId xmlns="" xmlns:p14="http://schemas.microsoft.com/office/powerpoint/2010/main" val="323970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315200" cy="5943600"/>
          </a:xfrm>
        </p:spPr>
        <p:txBody>
          <a:bodyPr>
            <a:normAutofit fontScale="85000" lnSpcReduction="20000"/>
          </a:bodyPr>
          <a:lstStyle/>
          <a:p>
            <a:r>
              <a:rPr lang="en-US" dirty="0"/>
              <a:t>Because the patient’s medical status may be dynamic at these stages, it is important to check with the patient’s primary nurse before beginning any session. </a:t>
            </a:r>
          </a:p>
          <a:p>
            <a:r>
              <a:rPr lang="en-US" dirty="0"/>
              <a:t>Team members should always observe universal precautions and may need to wear gowns, gloves, and/or masks or other personal protective equipment when treating the </a:t>
            </a:r>
            <a:r>
              <a:rPr lang="en-US" dirty="0" smtClean="0"/>
              <a:t>patient.</a:t>
            </a:r>
          </a:p>
          <a:p>
            <a:r>
              <a:rPr lang="en-US" dirty="0" smtClean="0"/>
              <a:t>Examine; Arousal</a:t>
            </a:r>
            <a:r>
              <a:rPr lang="en-US" dirty="0"/>
              <a:t>, attention, and </a:t>
            </a:r>
            <a:r>
              <a:rPr lang="en-US" dirty="0" smtClean="0"/>
              <a:t>cognition, Integument integrity, Sensory integrity, Motor function, Range </a:t>
            </a:r>
            <a:r>
              <a:rPr lang="en-US" dirty="0"/>
              <a:t>of </a:t>
            </a:r>
            <a:r>
              <a:rPr lang="en-US" dirty="0" smtClean="0"/>
              <a:t>motion, Reflex integrity, Ventilation </a:t>
            </a:r>
            <a:r>
              <a:rPr lang="en-US" dirty="0"/>
              <a:t>and respiration/gas </a:t>
            </a:r>
            <a:r>
              <a:rPr lang="en-US" dirty="0" smtClean="0"/>
              <a:t>exchange</a:t>
            </a:r>
            <a:endParaRPr lang="en-US" dirty="0"/>
          </a:p>
          <a:p>
            <a:r>
              <a:rPr lang="en-US" dirty="0"/>
              <a:t>Patients with severe TBI who are in low arousal state (coma, vegetative, or minimally conscious) may present with abnormal tone and posturing. </a:t>
            </a:r>
          </a:p>
          <a:p>
            <a:r>
              <a:rPr lang="en-US" b="1" dirty="0"/>
              <a:t>Primitive postures </a:t>
            </a:r>
            <a:r>
              <a:rPr lang="en-US" dirty="0"/>
              <a:t>may include those associated decorticate or </a:t>
            </a:r>
            <a:r>
              <a:rPr lang="en-US" dirty="0" err="1"/>
              <a:t>decerebrate</a:t>
            </a:r>
            <a:r>
              <a:rPr lang="en-US" dirty="0"/>
              <a:t> rigidity. </a:t>
            </a:r>
          </a:p>
          <a:p>
            <a:r>
              <a:rPr lang="en-US" b="1" dirty="0"/>
              <a:t>Decorticate rigidity; </a:t>
            </a:r>
            <a:r>
              <a:rPr lang="en-US" dirty="0"/>
              <a:t>the upper extremities are in a flexed posture and the lower extremities are extended. </a:t>
            </a:r>
          </a:p>
          <a:p>
            <a:r>
              <a:rPr lang="en-US" b="1" dirty="0" err="1"/>
              <a:t>Decerebrate</a:t>
            </a:r>
            <a:r>
              <a:rPr lang="en-US" b="1" dirty="0"/>
              <a:t> rigidity;</a:t>
            </a:r>
            <a:r>
              <a:rPr lang="en-US" dirty="0"/>
              <a:t> both the upper and lower extremities are positioned in extension. </a:t>
            </a:r>
          </a:p>
          <a:p>
            <a:endParaRPr lang="en-US" dirty="0"/>
          </a:p>
        </p:txBody>
      </p:sp>
    </p:spTree>
    <p:extLst>
      <p:ext uri="{BB962C8B-B14F-4D97-AF65-F5344CB8AC3E}">
        <p14:creationId xmlns="" xmlns:p14="http://schemas.microsoft.com/office/powerpoint/2010/main" val="102946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PREVALENCE AND </a:t>
            </a:r>
            <a:r>
              <a:rPr lang="en-US" b="1" dirty="0" smtClean="0"/>
              <a:t>IMPACT</a:t>
            </a:r>
            <a:endParaRPr lang="en-US" dirty="0"/>
          </a:p>
        </p:txBody>
      </p:sp>
      <p:sp>
        <p:nvSpPr>
          <p:cNvPr id="3" name="Content Placeholder 2"/>
          <p:cNvSpPr>
            <a:spLocks noGrp="1"/>
          </p:cNvSpPr>
          <p:nvPr>
            <p:ph idx="1"/>
          </p:nvPr>
        </p:nvSpPr>
        <p:spPr/>
        <p:txBody>
          <a:bodyPr>
            <a:normAutofit/>
          </a:bodyPr>
          <a:lstStyle/>
          <a:p>
            <a:r>
              <a:rPr lang="en-US" dirty="0"/>
              <a:t>L</a:t>
            </a:r>
            <a:r>
              <a:rPr lang="en-US" dirty="0" smtClean="0"/>
              <a:t>eading </a:t>
            </a:r>
            <a:r>
              <a:rPr lang="en-US" dirty="0"/>
              <a:t>cause of </a:t>
            </a:r>
            <a:r>
              <a:rPr lang="en-US" dirty="0" smtClean="0"/>
              <a:t>injury related</a:t>
            </a:r>
            <a:r>
              <a:rPr lang="en-US" dirty="0"/>
              <a:t> </a:t>
            </a:r>
            <a:r>
              <a:rPr lang="en-US" dirty="0" smtClean="0"/>
              <a:t>death </a:t>
            </a:r>
            <a:r>
              <a:rPr lang="en-US" dirty="0"/>
              <a:t>and </a:t>
            </a:r>
            <a:r>
              <a:rPr lang="en-US" dirty="0" smtClean="0"/>
              <a:t>disability</a:t>
            </a:r>
          </a:p>
          <a:p>
            <a:r>
              <a:rPr lang="en-US" dirty="0" smtClean="0"/>
              <a:t>Falls 32%,motor </a:t>
            </a:r>
            <a:r>
              <a:rPr lang="en-US" dirty="0"/>
              <a:t>vehicle/traffic accidents </a:t>
            </a:r>
            <a:r>
              <a:rPr lang="en-US" dirty="0" smtClean="0"/>
              <a:t>19%, </a:t>
            </a:r>
            <a:r>
              <a:rPr lang="en-US" dirty="0"/>
              <a:t>struck by/against events </a:t>
            </a:r>
            <a:r>
              <a:rPr lang="en-US" dirty="0" smtClean="0"/>
              <a:t>18%, </a:t>
            </a:r>
            <a:r>
              <a:rPr lang="en-US" dirty="0"/>
              <a:t>and assaults </a:t>
            </a:r>
            <a:r>
              <a:rPr lang="en-US" dirty="0" smtClean="0"/>
              <a:t>10% (USA).</a:t>
            </a:r>
            <a:endParaRPr lang="en-US" dirty="0"/>
          </a:p>
          <a:p>
            <a:r>
              <a:rPr lang="en-US" dirty="0"/>
              <a:t>Children, older adolescents/ young adults (less than 25 years old), and older adults are most at risk for experiencing TBI</a:t>
            </a:r>
            <a:r>
              <a:rPr lang="en-US" dirty="0" smtClean="0"/>
              <a:t>.</a:t>
            </a:r>
          </a:p>
          <a:p>
            <a:r>
              <a:rPr lang="en-US" dirty="0"/>
              <a:t>The long-term consequences of TBI on the health care system, society, and the individual are high. </a:t>
            </a:r>
          </a:p>
          <a:p>
            <a:endParaRPr lang="en-US" dirty="0"/>
          </a:p>
          <a:p>
            <a:endParaRPr lang="en-US" dirty="0"/>
          </a:p>
        </p:txBody>
      </p:sp>
    </p:spTree>
    <p:extLst>
      <p:ext uri="{BB962C8B-B14F-4D97-AF65-F5344CB8AC3E}">
        <p14:creationId xmlns="" xmlns:p14="http://schemas.microsoft.com/office/powerpoint/2010/main" val="2172541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315200" cy="6324600"/>
          </a:xfrm>
        </p:spPr>
        <p:txBody>
          <a:bodyPr>
            <a:normAutofit fontScale="85000" lnSpcReduction="20000"/>
          </a:bodyPr>
          <a:lstStyle/>
          <a:p>
            <a:r>
              <a:rPr lang="en-US" dirty="0"/>
              <a:t> Abnormal tone; spastic hypertonia</a:t>
            </a:r>
            <a:r>
              <a:rPr lang="en-US" dirty="0" smtClean="0"/>
              <a:t>.</a:t>
            </a:r>
          </a:p>
          <a:p>
            <a:r>
              <a:rPr lang="en-US" dirty="0" smtClean="0"/>
              <a:t>Spastic hypertonia may </a:t>
            </a:r>
            <a:r>
              <a:rPr lang="en-US" dirty="0"/>
              <a:t>range from spasticity </a:t>
            </a:r>
            <a:r>
              <a:rPr lang="en-US" dirty="0" smtClean="0"/>
              <a:t>that severely </a:t>
            </a:r>
            <a:r>
              <a:rPr lang="en-US" dirty="0"/>
              <a:t>affects the entire body and greatly </a:t>
            </a:r>
            <a:r>
              <a:rPr lang="en-US" dirty="0" smtClean="0"/>
              <a:t>inhibits normal</a:t>
            </a:r>
            <a:r>
              <a:rPr lang="en-US" dirty="0"/>
              <a:t>, functional movement, to lesser levels of </a:t>
            </a:r>
            <a:r>
              <a:rPr lang="en-US" dirty="0" smtClean="0"/>
              <a:t>tone that </a:t>
            </a:r>
            <a:r>
              <a:rPr lang="en-US" dirty="0"/>
              <a:t>affect individual muscle groups.</a:t>
            </a:r>
          </a:p>
          <a:p>
            <a:r>
              <a:rPr lang="en-US" dirty="0"/>
              <a:t>If not medically contraindicated, the </a:t>
            </a:r>
            <a:r>
              <a:rPr lang="en-US" dirty="0" smtClean="0"/>
              <a:t>examination should </a:t>
            </a:r>
            <a:r>
              <a:rPr lang="en-US" dirty="0"/>
              <a:t>include sitting on the side of the bed with assistance.</a:t>
            </a:r>
          </a:p>
          <a:p>
            <a:r>
              <a:rPr lang="en-US" dirty="0" smtClean="0"/>
              <a:t>The </a:t>
            </a:r>
            <a:r>
              <a:rPr lang="en-US" dirty="0"/>
              <a:t>therapist should monitor vital signs and </a:t>
            </a:r>
            <a:r>
              <a:rPr lang="en-US" dirty="0" smtClean="0"/>
              <a:t>document any </a:t>
            </a:r>
            <a:r>
              <a:rPr lang="en-US" dirty="0"/>
              <a:t>changes in tone or head and trunk control</a:t>
            </a:r>
            <a:r>
              <a:rPr lang="en-US" dirty="0" smtClean="0"/>
              <a:t>.</a:t>
            </a:r>
          </a:p>
          <a:p>
            <a:r>
              <a:rPr lang="en-US" dirty="0"/>
              <a:t>When appropriate, the patient should be transferred into a wheelchair. </a:t>
            </a:r>
          </a:p>
          <a:p>
            <a:r>
              <a:rPr lang="en-US" dirty="0"/>
              <a:t>The patient may require the assistance of two to three people to transfer at this stage. </a:t>
            </a:r>
          </a:p>
          <a:p>
            <a:r>
              <a:rPr lang="en-US" dirty="0"/>
              <a:t>In most cases, a reclining or tilt-in-space wheelchair is the best option for positioning, with a specialized pressure reducing cushion. </a:t>
            </a:r>
          </a:p>
          <a:p>
            <a:r>
              <a:rPr lang="en-US" dirty="0"/>
              <a:t>Often it may require several treatment sessions to complete the entire examination. Because early patient status is often dynamic, any signs of progress or regression </a:t>
            </a:r>
          </a:p>
          <a:p>
            <a:endParaRPr lang="en-US" dirty="0"/>
          </a:p>
        </p:txBody>
      </p:sp>
    </p:spTree>
    <p:extLst>
      <p:ext uri="{BB962C8B-B14F-4D97-AF65-F5344CB8AC3E}">
        <p14:creationId xmlns="" xmlns:p14="http://schemas.microsoft.com/office/powerpoint/2010/main" val="2781647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315200" cy="1154097"/>
          </a:xfrm>
        </p:spPr>
        <p:txBody>
          <a:bodyPr>
            <a:normAutofit/>
          </a:bodyPr>
          <a:lstStyle/>
          <a:p>
            <a:r>
              <a:rPr lang="en-US" b="1" dirty="0"/>
              <a:t>Outcome </a:t>
            </a:r>
            <a:r>
              <a:rPr lang="en-US" b="1" dirty="0" smtClean="0"/>
              <a:t>Measures</a:t>
            </a:r>
            <a:endParaRPr lang="en-US" dirty="0"/>
          </a:p>
        </p:txBody>
      </p:sp>
      <p:sp>
        <p:nvSpPr>
          <p:cNvPr id="3" name="Content Placeholder 2"/>
          <p:cNvSpPr>
            <a:spLocks noGrp="1"/>
          </p:cNvSpPr>
          <p:nvPr>
            <p:ph idx="1"/>
          </p:nvPr>
        </p:nvSpPr>
        <p:spPr>
          <a:xfrm>
            <a:off x="685800" y="2209800"/>
            <a:ext cx="7848600" cy="3886200"/>
          </a:xfrm>
        </p:spPr>
        <p:txBody>
          <a:bodyPr>
            <a:normAutofit lnSpcReduction="10000"/>
          </a:bodyPr>
          <a:lstStyle/>
          <a:p>
            <a:r>
              <a:rPr lang="en-US" b="1" dirty="0" smtClean="0"/>
              <a:t>The </a:t>
            </a:r>
            <a:r>
              <a:rPr lang="en-US" b="1" i="1" dirty="0"/>
              <a:t>Coma Recovery Scale–Revised </a:t>
            </a:r>
            <a:r>
              <a:rPr lang="en-US" b="1" dirty="0"/>
              <a:t>(CRS-R) </a:t>
            </a:r>
            <a:r>
              <a:rPr lang="en-US" dirty="0"/>
              <a:t>is </a:t>
            </a:r>
            <a:r>
              <a:rPr lang="en-US" dirty="0" smtClean="0"/>
              <a:t>recommended to </a:t>
            </a:r>
            <a:r>
              <a:rPr lang="en-US" dirty="0"/>
              <a:t>assess patients with disordered </a:t>
            </a:r>
            <a:r>
              <a:rPr lang="en-US" dirty="0" smtClean="0"/>
              <a:t>consciousness.</a:t>
            </a:r>
            <a:r>
              <a:rPr lang="en-US" dirty="0"/>
              <a:t> </a:t>
            </a:r>
            <a:r>
              <a:rPr lang="en-US" dirty="0" smtClean="0"/>
              <a:t>The </a:t>
            </a:r>
            <a:r>
              <a:rPr lang="en-US" dirty="0"/>
              <a:t>CRS-R is a valid and reliable 23-item measure </a:t>
            </a:r>
            <a:r>
              <a:rPr lang="en-US" dirty="0" smtClean="0"/>
              <a:t>with six </a:t>
            </a:r>
            <a:r>
              <a:rPr lang="en-US" dirty="0"/>
              <a:t>subscales: auditory, visual, motor, </a:t>
            </a:r>
            <a:r>
              <a:rPr lang="en-US" dirty="0" err="1"/>
              <a:t>oromotor</a:t>
            </a:r>
            <a:r>
              <a:rPr lang="en-US" dirty="0"/>
              <a:t>, </a:t>
            </a:r>
            <a:r>
              <a:rPr lang="en-US" dirty="0" smtClean="0"/>
              <a:t>communication, and </a:t>
            </a:r>
            <a:r>
              <a:rPr lang="en-US" dirty="0" err="1" smtClean="0"/>
              <a:t>arousal.Scores</a:t>
            </a:r>
            <a:r>
              <a:rPr lang="en-US" dirty="0" smtClean="0"/>
              <a:t> </a:t>
            </a:r>
            <a:r>
              <a:rPr lang="en-US" dirty="0"/>
              <a:t>range from 0 to 23. </a:t>
            </a:r>
            <a:r>
              <a:rPr lang="en-US" dirty="0" smtClean="0"/>
              <a:t>Data are </a:t>
            </a:r>
            <a:r>
              <a:rPr lang="en-US" dirty="0"/>
              <a:t>useful in distinguishing between different states </a:t>
            </a:r>
            <a:r>
              <a:rPr lang="en-US" dirty="0" smtClean="0"/>
              <a:t>of consciousness </a:t>
            </a:r>
            <a:r>
              <a:rPr lang="en-US" dirty="0"/>
              <a:t>(vegetative state, minimally conscious </a:t>
            </a:r>
            <a:r>
              <a:rPr lang="en-US" dirty="0" smtClean="0"/>
              <a:t>state, and </a:t>
            </a:r>
            <a:r>
              <a:rPr lang="en-US" dirty="0"/>
              <a:t>emerging), determining the prognosis, and </a:t>
            </a:r>
            <a:r>
              <a:rPr lang="en-US" dirty="0" smtClean="0"/>
              <a:t>informing treatment planning.</a:t>
            </a:r>
            <a:endParaRPr lang="en-US" dirty="0"/>
          </a:p>
        </p:txBody>
      </p:sp>
    </p:spTree>
    <p:extLst>
      <p:ext uri="{BB962C8B-B14F-4D97-AF65-F5344CB8AC3E}">
        <p14:creationId xmlns="" xmlns:p14="http://schemas.microsoft.com/office/powerpoint/2010/main" val="322547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endParaRPr lang="en-US" dirty="0"/>
          </a:p>
          <a:p>
            <a:r>
              <a:rPr lang="en-US" b="1" dirty="0" smtClean="0"/>
              <a:t>Ra</a:t>
            </a:r>
            <a:r>
              <a:rPr lang="en-US" b="1" i="1" dirty="0" smtClean="0"/>
              <a:t>ncho </a:t>
            </a:r>
            <a:r>
              <a:rPr lang="en-US" b="1" i="1" dirty="0"/>
              <a:t>Los Amigos Levels of Cognitive </a:t>
            </a:r>
            <a:r>
              <a:rPr lang="en-US" b="1" i="1" dirty="0" smtClean="0"/>
              <a:t>Functioning </a:t>
            </a:r>
            <a:r>
              <a:rPr lang="en-US" b="1" dirty="0" smtClean="0"/>
              <a:t>(LOCF</a:t>
            </a:r>
            <a:r>
              <a:rPr lang="en-US" b="1" dirty="0"/>
              <a:t>) </a:t>
            </a:r>
            <a:r>
              <a:rPr lang="en-US" dirty="0"/>
              <a:t>scale is a descriptive scale used to examine </a:t>
            </a:r>
            <a:r>
              <a:rPr lang="en-US" dirty="0" smtClean="0"/>
              <a:t>cognitive and </a:t>
            </a:r>
            <a:r>
              <a:rPr lang="en-US" dirty="0"/>
              <a:t>behavioral recovery in individuals with </a:t>
            </a:r>
            <a:r>
              <a:rPr lang="en-US" dirty="0" smtClean="0"/>
              <a:t>TBI (Box </a:t>
            </a:r>
            <a:r>
              <a:rPr lang="en-US" dirty="0"/>
              <a:t>19.3) as they emerge from coma.71 his scale </a:t>
            </a:r>
            <a:r>
              <a:rPr lang="en-US" dirty="0" smtClean="0"/>
              <a:t>does not </a:t>
            </a:r>
            <a:r>
              <a:rPr lang="en-US" dirty="0"/>
              <a:t>address specific cognitive deficits, but is useful </a:t>
            </a:r>
            <a:r>
              <a:rPr lang="en-US" dirty="0" smtClean="0"/>
              <a:t>for communicating </a:t>
            </a:r>
            <a:r>
              <a:rPr lang="en-US" dirty="0"/>
              <a:t>general cognitive and/or behavioral </a:t>
            </a:r>
            <a:r>
              <a:rPr lang="en-US" dirty="0" smtClean="0"/>
              <a:t>status and </a:t>
            </a:r>
            <a:r>
              <a:rPr lang="en-US" dirty="0"/>
              <a:t>for treatment planning. he eight categories </a:t>
            </a:r>
            <a:r>
              <a:rPr lang="en-US" dirty="0" smtClean="0"/>
              <a:t>describe typical </a:t>
            </a:r>
            <a:r>
              <a:rPr lang="en-US" dirty="0"/>
              <a:t>cognitive and behavioral progress after </a:t>
            </a:r>
            <a:r>
              <a:rPr lang="en-US" dirty="0" smtClean="0"/>
              <a:t>a brain </a:t>
            </a:r>
            <a:r>
              <a:rPr lang="en-US" dirty="0"/>
              <a:t>injury</a:t>
            </a:r>
            <a:r>
              <a:rPr lang="en-US"/>
              <a:t>. </a:t>
            </a:r>
            <a:r>
              <a:rPr lang="en-US" dirty="0"/>
              <a:t> </a:t>
            </a:r>
            <a:r>
              <a:rPr lang="en-US" smtClean="0"/>
              <a:t>Patients </a:t>
            </a:r>
            <a:r>
              <a:rPr lang="en-US" dirty="0"/>
              <a:t>may plateau at any level</a:t>
            </a:r>
            <a:r>
              <a:rPr lang="en-US"/>
              <a:t>. </a:t>
            </a:r>
            <a:r>
              <a:rPr lang="en-US" dirty="0"/>
              <a:t> </a:t>
            </a:r>
            <a:r>
              <a:rPr lang="en-US" dirty="0" smtClean="0"/>
              <a:t>The LOCF </a:t>
            </a:r>
            <a:r>
              <a:rPr lang="en-US" dirty="0"/>
              <a:t>has been shown to be a reliable and valid </a:t>
            </a:r>
            <a:r>
              <a:rPr lang="en-US" dirty="0" smtClean="0"/>
              <a:t>measure of </a:t>
            </a:r>
            <a:r>
              <a:rPr lang="en-US" dirty="0"/>
              <a:t>cognitive and behavioral function for individuals </a:t>
            </a:r>
            <a:r>
              <a:rPr lang="en-US" dirty="0" smtClean="0"/>
              <a:t>with brain </a:t>
            </a:r>
            <a:r>
              <a:rPr lang="en-US" dirty="0"/>
              <a:t>injury.72</a:t>
            </a:r>
          </a:p>
          <a:p>
            <a:endParaRPr lang="en-US" dirty="0"/>
          </a:p>
        </p:txBody>
      </p:sp>
    </p:spTree>
    <p:extLst>
      <p:ext uri="{BB962C8B-B14F-4D97-AF65-F5344CB8AC3E}">
        <p14:creationId xmlns="" xmlns:p14="http://schemas.microsoft.com/office/powerpoint/2010/main" val="2962014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6313" y="157163"/>
            <a:ext cx="7191375" cy="6543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8748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Plan of </a:t>
            </a:r>
            <a:r>
              <a:rPr lang="en-US" b="1" dirty="0" smtClean="0"/>
              <a:t>Care; Outcomes/Goals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list of general goals and outcomes anticipated </a:t>
            </a:r>
            <a:r>
              <a:rPr lang="en-US" dirty="0" smtClean="0"/>
              <a:t>for patients </a:t>
            </a:r>
            <a:r>
              <a:rPr lang="en-US" dirty="0"/>
              <a:t>in Levels I, II, and III (LOCF) adapted </a:t>
            </a:r>
            <a:r>
              <a:rPr lang="en-US" dirty="0" smtClean="0"/>
              <a:t>from the </a:t>
            </a:r>
            <a:r>
              <a:rPr lang="en-US" dirty="0"/>
              <a:t>American Physical Therapy Association’s </a:t>
            </a:r>
            <a:r>
              <a:rPr lang="en-US" i="1" dirty="0"/>
              <a:t>Guide </a:t>
            </a:r>
            <a:r>
              <a:rPr lang="en-US" i="1" dirty="0" smtClean="0"/>
              <a:t>to Physical </a:t>
            </a:r>
            <a:r>
              <a:rPr lang="en-US" i="1" dirty="0"/>
              <a:t>Therapist Practice</a:t>
            </a:r>
            <a:r>
              <a:rPr lang="en-US" dirty="0"/>
              <a:t>73 are presented in Box 19.4.</a:t>
            </a:r>
          </a:p>
          <a:p>
            <a:r>
              <a:rPr lang="en-US" dirty="0"/>
              <a:t>They can be used to guide the development of </a:t>
            </a:r>
            <a:r>
              <a:rPr lang="en-US" dirty="0" smtClean="0"/>
              <a:t>specific anticipated </a:t>
            </a:r>
            <a:r>
              <a:rPr lang="en-US" dirty="0"/>
              <a:t>goals and expected outcomes for an </a:t>
            </a:r>
            <a:r>
              <a:rPr lang="en-US" dirty="0" smtClean="0"/>
              <a:t>individual patient</a:t>
            </a:r>
            <a:r>
              <a:rPr lang="en-US" dirty="0"/>
              <a:t>.</a:t>
            </a:r>
          </a:p>
        </p:txBody>
      </p:sp>
    </p:spTree>
    <p:extLst>
      <p:ext uri="{BB962C8B-B14F-4D97-AF65-F5344CB8AC3E}">
        <p14:creationId xmlns="" xmlns:p14="http://schemas.microsoft.com/office/powerpoint/2010/main" val="22873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1" y="609600"/>
            <a:ext cx="7725076" cy="609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93721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Plan of Care; </a:t>
            </a:r>
            <a:r>
              <a:rPr lang="en-US" b="1" dirty="0" smtClean="0"/>
              <a:t>Interventions</a:t>
            </a:r>
            <a:endParaRPr lang="en-US" dirty="0"/>
          </a:p>
        </p:txBody>
      </p:sp>
      <p:sp>
        <p:nvSpPr>
          <p:cNvPr id="3" name="Content Placeholder 2"/>
          <p:cNvSpPr>
            <a:spLocks noGrp="1"/>
          </p:cNvSpPr>
          <p:nvPr>
            <p:ph idx="1"/>
          </p:nvPr>
        </p:nvSpPr>
        <p:spPr/>
        <p:txBody>
          <a:bodyPr>
            <a:normAutofit/>
          </a:bodyPr>
          <a:lstStyle/>
          <a:p>
            <a:r>
              <a:rPr lang="en-US" b="1" i="1" dirty="0" smtClean="0"/>
              <a:t>Preventing </a:t>
            </a:r>
            <a:r>
              <a:rPr lang="en-US" b="1" i="1" dirty="0"/>
              <a:t>Secondary Impairments</a:t>
            </a:r>
          </a:p>
          <a:p>
            <a:r>
              <a:rPr lang="en-US" dirty="0"/>
              <a:t>Because of the patient’s inability to move at </a:t>
            </a:r>
            <a:r>
              <a:rPr lang="en-US" dirty="0" smtClean="0"/>
              <a:t>these levels</a:t>
            </a:r>
            <a:r>
              <a:rPr lang="en-US" dirty="0"/>
              <a:t>, he or she is susceptible to indirect </a:t>
            </a:r>
            <a:r>
              <a:rPr lang="en-US" dirty="0" smtClean="0"/>
              <a:t>impairments such </a:t>
            </a:r>
            <a:r>
              <a:rPr lang="en-US" dirty="0"/>
              <a:t>as contractures, decubiti, pneumonia, and </a:t>
            </a:r>
            <a:r>
              <a:rPr lang="en-US" dirty="0" smtClean="0"/>
              <a:t>DVT.</a:t>
            </a:r>
            <a:endParaRPr lang="en-US" dirty="0"/>
          </a:p>
          <a:p>
            <a:r>
              <a:rPr lang="en-US" dirty="0"/>
              <a:t>If prevention is not addressed early in </a:t>
            </a:r>
            <a:r>
              <a:rPr lang="en-US" dirty="0" smtClean="0"/>
              <a:t>rehabilitation, these </a:t>
            </a:r>
            <a:r>
              <a:rPr lang="en-US" dirty="0"/>
              <a:t>impairments are likely to impede future </a:t>
            </a:r>
            <a:r>
              <a:rPr lang="en-US" dirty="0" smtClean="0"/>
              <a:t>progress, and </a:t>
            </a:r>
            <a:r>
              <a:rPr lang="en-US" dirty="0"/>
              <a:t>can be life threatening. </a:t>
            </a:r>
            <a:endParaRPr lang="en-US" dirty="0" smtClean="0"/>
          </a:p>
          <a:p>
            <a:r>
              <a:rPr lang="en-US" dirty="0" smtClean="0"/>
              <a:t>Proper </a:t>
            </a:r>
            <a:r>
              <a:rPr lang="en-US" dirty="0"/>
              <a:t>positioning both in bed and in a wheelchair is essential.</a:t>
            </a:r>
          </a:p>
          <a:p>
            <a:endParaRPr lang="en-US" dirty="0"/>
          </a:p>
        </p:txBody>
      </p:sp>
    </p:spTree>
    <p:extLst>
      <p:ext uri="{BB962C8B-B14F-4D97-AF65-F5344CB8AC3E}">
        <p14:creationId xmlns="" xmlns:p14="http://schemas.microsoft.com/office/powerpoint/2010/main" val="1443333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7625"/>
            <a:ext cx="7772400" cy="6500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6021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3831" y="19372"/>
            <a:ext cx="7138100" cy="6610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40940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5498"/>
            <a:ext cx="5334000" cy="6627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585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 OF INJURY AND</a:t>
            </a:r>
            <a:br>
              <a:rPr lang="en-US" b="1" dirty="0"/>
            </a:br>
            <a:r>
              <a:rPr lang="en-US" b="1" dirty="0"/>
              <a:t>PATHOPHYSIOLOGY</a:t>
            </a:r>
            <a:endParaRPr lang="en-US" dirty="0"/>
          </a:p>
        </p:txBody>
      </p:sp>
      <p:sp>
        <p:nvSpPr>
          <p:cNvPr id="3" name="Content Placeholder 2"/>
          <p:cNvSpPr>
            <a:spLocks noGrp="1"/>
          </p:cNvSpPr>
          <p:nvPr>
            <p:ph idx="1"/>
          </p:nvPr>
        </p:nvSpPr>
        <p:spPr/>
        <p:txBody>
          <a:bodyPr>
            <a:normAutofit/>
          </a:bodyPr>
          <a:lstStyle/>
          <a:p>
            <a:r>
              <a:rPr lang="en-US" b="1" dirty="0" smtClean="0"/>
              <a:t>P</a:t>
            </a:r>
            <a:r>
              <a:rPr lang="en-US" b="1" i="1" dirty="0" smtClean="0"/>
              <a:t>rimary injury; </a:t>
            </a:r>
            <a:r>
              <a:rPr lang="en-US" dirty="0"/>
              <a:t>The brain damage results from external forces that cause brain tissue to make direct contact with an object (bony skull or penetrating object), rapid acceleration or deceleration forces, or blast waves from an explosion</a:t>
            </a:r>
            <a:r>
              <a:rPr lang="en-US" dirty="0" smtClean="0"/>
              <a:t>.</a:t>
            </a:r>
            <a:endParaRPr lang="en-US" i="1" dirty="0" smtClean="0"/>
          </a:p>
          <a:p>
            <a:r>
              <a:rPr lang="en-US" b="1" i="1" dirty="0" smtClean="0"/>
              <a:t>Secondary injury; </a:t>
            </a:r>
            <a:r>
              <a:rPr lang="en-US" dirty="0"/>
              <a:t>that results from a cascade of </a:t>
            </a:r>
            <a:r>
              <a:rPr lang="en-US" dirty="0" smtClean="0"/>
              <a:t>biochemical, cellular</a:t>
            </a:r>
            <a:r>
              <a:rPr lang="en-US" dirty="0"/>
              <a:t>, and molecular events that evolve over </a:t>
            </a:r>
            <a:r>
              <a:rPr lang="en-US" dirty="0" smtClean="0"/>
              <a:t>time due </a:t>
            </a:r>
            <a:r>
              <a:rPr lang="en-US" dirty="0"/>
              <a:t>to the initial injury and injury-related </a:t>
            </a:r>
            <a:r>
              <a:rPr lang="en-US" dirty="0" smtClean="0"/>
              <a:t>hypoxia, edema</a:t>
            </a:r>
            <a:r>
              <a:rPr lang="en-US" dirty="0"/>
              <a:t>, and elevated intracranial pressure (ICP).</a:t>
            </a:r>
            <a:endParaRPr lang="en-US" dirty="0" smtClean="0"/>
          </a:p>
        </p:txBody>
      </p:sp>
    </p:spTree>
    <p:extLst>
      <p:ext uri="{BB962C8B-B14F-4D97-AF65-F5344CB8AC3E}">
        <p14:creationId xmlns="" xmlns:p14="http://schemas.microsoft.com/office/powerpoint/2010/main" val="690316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0731" y="-3041"/>
            <a:ext cx="5640269" cy="6861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6519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Early </a:t>
            </a:r>
            <a:r>
              <a:rPr lang="en-US" b="1" i="1" dirty="0" smtClean="0"/>
              <a:t>Mobility</a:t>
            </a:r>
            <a:endParaRPr lang="en-US" dirty="0"/>
          </a:p>
        </p:txBody>
      </p:sp>
      <p:sp>
        <p:nvSpPr>
          <p:cNvPr id="3" name="Content Placeholder 2"/>
          <p:cNvSpPr>
            <a:spLocks noGrp="1"/>
          </p:cNvSpPr>
          <p:nvPr>
            <p:ph idx="1"/>
          </p:nvPr>
        </p:nvSpPr>
        <p:spPr/>
        <p:txBody>
          <a:bodyPr>
            <a:normAutofit lnSpcReduction="10000"/>
          </a:bodyPr>
          <a:lstStyle/>
          <a:p>
            <a:r>
              <a:rPr lang="en-US" dirty="0" smtClean="0"/>
              <a:t>Upright </a:t>
            </a:r>
            <a:r>
              <a:rPr lang="en-US" dirty="0"/>
              <a:t>sitting is extremely important because it </a:t>
            </a:r>
            <a:r>
              <a:rPr lang="en-US" dirty="0" smtClean="0"/>
              <a:t>addresses elements </a:t>
            </a:r>
            <a:r>
              <a:rPr lang="en-US" dirty="0"/>
              <a:t>of treatment goals for the early levels </a:t>
            </a:r>
            <a:r>
              <a:rPr lang="en-US" dirty="0" smtClean="0"/>
              <a:t>of recovery</a:t>
            </a:r>
            <a:r>
              <a:rPr lang="en-US" dirty="0"/>
              <a:t>. </a:t>
            </a:r>
            <a:endParaRPr lang="en-US" dirty="0" smtClean="0"/>
          </a:p>
          <a:p>
            <a:r>
              <a:rPr lang="en-US" dirty="0" smtClean="0"/>
              <a:t>As </a:t>
            </a:r>
            <a:r>
              <a:rPr lang="en-US" dirty="0"/>
              <a:t>soon as medically stable, the patient </a:t>
            </a:r>
            <a:r>
              <a:rPr lang="en-US" dirty="0" smtClean="0"/>
              <a:t>should be </a:t>
            </a:r>
            <a:r>
              <a:rPr lang="en-US" dirty="0"/>
              <a:t>transferred to a sitting position and out of bed to </a:t>
            </a:r>
            <a:r>
              <a:rPr lang="en-US" dirty="0" smtClean="0"/>
              <a:t>a wheelchair</a:t>
            </a:r>
            <a:r>
              <a:rPr lang="en-US" dirty="0"/>
              <a:t>. </a:t>
            </a:r>
            <a:endParaRPr lang="en-US" dirty="0" smtClean="0"/>
          </a:p>
          <a:p>
            <a:r>
              <a:rPr lang="en-US" dirty="0" smtClean="0"/>
              <a:t>All </a:t>
            </a:r>
            <a:r>
              <a:rPr lang="en-US" dirty="0"/>
              <a:t>precautions should be </a:t>
            </a:r>
            <a:r>
              <a:rPr lang="en-US" dirty="0" smtClean="0"/>
              <a:t>observed.</a:t>
            </a:r>
          </a:p>
          <a:p>
            <a:r>
              <a:rPr lang="en-US" dirty="0"/>
              <a:t>The head should be properly supported, because the patient is </a:t>
            </a:r>
            <a:r>
              <a:rPr lang="en-US" dirty="0" smtClean="0"/>
              <a:t>not likely </a:t>
            </a:r>
            <a:r>
              <a:rPr lang="en-US" dirty="0"/>
              <a:t>to have adequate neck and head control to </a:t>
            </a:r>
            <a:r>
              <a:rPr lang="en-US" dirty="0" smtClean="0"/>
              <a:t>maintain an </a:t>
            </a:r>
            <a:r>
              <a:rPr lang="en-US" dirty="0"/>
              <a:t>upright posture without support. </a:t>
            </a:r>
          </a:p>
        </p:txBody>
      </p:sp>
    </p:spTree>
    <p:extLst>
      <p:ext uri="{BB962C8B-B14F-4D97-AF65-F5344CB8AC3E}">
        <p14:creationId xmlns="" xmlns:p14="http://schemas.microsoft.com/office/powerpoint/2010/main" val="37706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Co-treatment</a:t>
            </a:r>
            <a:r>
              <a:rPr lang="en-US" dirty="0"/>
              <a:t> </a:t>
            </a:r>
            <a:r>
              <a:rPr lang="en-US" dirty="0" smtClean="0"/>
              <a:t>with </a:t>
            </a:r>
            <a:r>
              <a:rPr lang="en-US" dirty="0"/>
              <a:t>an occupational therapist provides two skilled </a:t>
            </a:r>
            <a:r>
              <a:rPr lang="en-US" dirty="0" smtClean="0"/>
              <a:t>professionals to </a:t>
            </a:r>
            <a:r>
              <a:rPr lang="en-US" dirty="0"/>
              <a:t>assist the patient, because maximal </a:t>
            </a:r>
            <a:r>
              <a:rPr lang="en-US" dirty="0" smtClean="0"/>
              <a:t>assistance is </a:t>
            </a:r>
            <a:r>
              <a:rPr lang="en-US" dirty="0"/>
              <a:t>often required. </a:t>
            </a:r>
            <a:endParaRPr lang="en-US" dirty="0" smtClean="0"/>
          </a:p>
          <a:p>
            <a:r>
              <a:rPr lang="en-US" dirty="0" smtClean="0"/>
              <a:t>Use </a:t>
            </a:r>
            <a:r>
              <a:rPr lang="en-US" dirty="0"/>
              <a:t>of a tilt table is also </a:t>
            </a:r>
            <a:r>
              <a:rPr lang="en-US" dirty="0" smtClean="0"/>
              <a:t>advantageous because </a:t>
            </a:r>
            <a:r>
              <a:rPr lang="en-US" dirty="0"/>
              <a:t>it allows early weight-bearing through the LEs.</a:t>
            </a:r>
          </a:p>
          <a:p>
            <a:r>
              <a:rPr lang="en-US" dirty="0" smtClean="0"/>
              <a:t>The </a:t>
            </a:r>
            <a:r>
              <a:rPr lang="en-US" dirty="0"/>
              <a:t>upright position, both on a tilt table and in a </a:t>
            </a:r>
            <a:r>
              <a:rPr lang="en-US" dirty="0" smtClean="0"/>
              <a:t>wheelchair, may </a:t>
            </a:r>
            <a:r>
              <a:rPr lang="en-US" dirty="0"/>
              <a:t>improve overall level of alertness.</a:t>
            </a:r>
          </a:p>
        </p:txBody>
      </p:sp>
    </p:spTree>
    <p:extLst>
      <p:ext uri="{BB962C8B-B14F-4D97-AF65-F5344CB8AC3E}">
        <p14:creationId xmlns="" xmlns:p14="http://schemas.microsoft.com/office/powerpoint/2010/main" val="1442112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Sensory </a:t>
            </a:r>
            <a:r>
              <a:rPr lang="en-US" b="1" i="1" dirty="0" smtClean="0"/>
              <a:t>Stimulation</a:t>
            </a:r>
            <a:endParaRPr lang="en-US" dirty="0"/>
          </a:p>
        </p:txBody>
      </p:sp>
      <p:sp>
        <p:nvSpPr>
          <p:cNvPr id="3" name="Content Placeholder 2"/>
          <p:cNvSpPr>
            <a:spLocks noGrp="1"/>
          </p:cNvSpPr>
          <p:nvPr>
            <p:ph idx="1"/>
          </p:nvPr>
        </p:nvSpPr>
        <p:spPr/>
        <p:txBody>
          <a:bodyPr>
            <a:normAutofit/>
          </a:bodyPr>
          <a:lstStyle/>
          <a:p>
            <a:r>
              <a:rPr lang="en-US" dirty="0" smtClean="0"/>
              <a:t>Sensory </a:t>
            </a:r>
            <a:r>
              <a:rPr lang="en-US" dirty="0"/>
              <a:t>stimulation is an intervention used to </a:t>
            </a:r>
            <a:r>
              <a:rPr lang="en-US" dirty="0" smtClean="0"/>
              <a:t>increase the </a:t>
            </a:r>
            <a:r>
              <a:rPr lang="en-US" dirty="0"/>
              <a:t>level of arousal and elicit movement in individuals </a:t>
            </a:r>
            <a:r>
              <a:rPr lang="en-US" dirty="0" smtClean="0"/>
              <a:t>in a </a:t>
            </a:r>
            <a:r>
              <a:rPr lang="en-US" dirty="0"/>
              <a:t>coma or persistent vegetative state. he theory is </a:t>
            </a:r>
            <a:r>
              <a:rPr lang="en-US" dirty="0" smtClean="0"/>
              <a:t>that by </a:t>
            </a:r>
            <a:r>
              <a:rPr lang="en-US" dirty="0"/>
              <a:t>providing stimulation in a controlled, </a:t>
            </a:r>
            <a:r>
              <a:rPr lang="en-US" dirty="0" smtClean="0"/>
              <a:t>multisensory manner</a:t>
            </a:r>
            <a:r>
              <a:rPr lang="en-US" dirty="0"/>
              <a:t>, with a balance of stimulation and rest, the </a:t>
            </a:r>
            <a:r>
              <a:rPr lang="en-US" dirty="0" smtClean="0"/>
              <a:t>reticular activating </a:t>
            </a:r>
            <a:r>
              <a:rPr lang="en-US" dirty="0"/>
              <a:t>system may be stimulated causing a </a:t>
            </a:r>
            <a:r>
              <a:rPr lang="en-US" dirty="0" smtClean="0"/>
              <a:t>general increase </a:t>
            </a:r>
            <a:r>
              <a:rPr lang="en-US" dirty="0"/>
              <a:t>in arousal. </a:t>
            </a:r>
          </a:p>
        </p:txBody>
      </p:sp>
    </p:spTree>
    <p:extLst>
      <p:ext uri="{BB962C8B-B14F-4D97-AF65-F5344CB8AC3E}">
        <p14:creationId xmlns="" xmlns:p14="http://schemas.microsoft.com/office/powerpoint/2010/main" val="4243027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8686800" cy="1523999"/>
          </a:xfrm>
        </p:spPr>
        <p:txBody>
          <a:bodyPr>
            <a:noAutofit/>
          </a:bodyPr>
          <a:lstStyle/>
          <a:p>
            <a:r>
              <a:rPr lang="en-US" sz="2400" b="1" dirty="0"/>
              <a:t>PHYSICAL </a:t>
            </a:r>
            <a:r>
              <a:rPr lang="en-US" sz="2400" b="1" dirty="0" smtClean="0"/>
              <a:t>THERAPY</a:t>
            </a:r>
            <a:r>
              <a:rPr lang="en-US" sz="2400" b="1" dirty="0"/>
              <a:t> </a:t>
            </a:r>
            <a:r>
              <a:rPr lang="en-US" sz="2400" b="1" dirty="0" smtClean="0"/>
              <a:t>MANAGEMENT </a:t>
            </a:r>
            <a:r>
              <a:rPr lang="en-US" sz="2400" b="1" dirty="0"/>
              <a:t>OF MODERATE</a:t>
            </a:r>
            <a:br>
              <a:rPr lang="en-US" sz="2400" b="1" dirty="0"/>
            </a:br>
            <a:r>
              <a:rPr lang="en-US" sz="2400" b="1" dirty="0"/>
              <a:t>TO SEVERE TRAUMATIC </a:t>
            </a:r>
            <a:r>
              <a:rPr lang="en-US" sz="2400" b="1" dirty="0" smtClean="0"/>
              <a:t>BRAIN</a:t>
            </a:r>
            <a:r>
              <a:rPr lang="en-US" sz="2400" b="1" dirty="0"/>
              <a:t> </a:t>
            </a:r>
            <a:r>
              <a:rPr lang="en-US" sz="2400" b="1" dirty="0" smtClean="0"/>
              <a:t>INJURY </a:t>
            </a:r>
            <a:r>
              <a:rPr lang="en-US" sz="2400" b="1" dirty="0"/>
              <a:t>DURING ACTIVE</a:t>
            </a:r>
            <a:br>
              <a:rPr lang="en-US" sz="2400" b="1" dirty="0"/>
            </a:br>
            <a:r>
              <a:rPr lang="en-US" sz="2400" b="1" dirty="0" smtClean="0"/>
              <a:t>REHABILITATION</a:t>
            </a:r>
            <a:endParaRPr lang="en-US" sz="2400" dirty="0"/>
          </a:p>
        </p:txBody>
      </p:sp>
      <p:sp>
        <p:nvSpPr>
          <p:cNvPr id="3" name="Content Placeholder 2"/>
          <p:cNvSpPr>
            <a:spLocks noGrp="1"/>
          </p:cNvSpPr>
          <p:nvPr>
            <p:ph idx="1"/>
          </p:nvPr>
        </p:nvSpPr>
        <p:spPr>
          <a:xfrm>
            <a:off x="762000" y="2438400"/>
            <a:ext cx="7315200" cy="3539527"/>
          </a:xfrm>
        </p:spPr>
        <p:txBody>
          <a:bodyPr>
            <a:normAutofit fontScale="85000" lnSpcReduction="20000"/>
          </a:bodyPr>
          <a:lstStyle/>
          <a:p>
            <a:r>
              <a:rPr lang="en-US" dirty="0"/>
              <a:t>R</a:t>
            </a:r>
            <a:r>
              <a:rPr lang="en-US" dirty="0" smtClean="0"/>
              <a:t>equire </a:t>
            </a:r>
            <a:r>
              <a:rPr lang="en-US" dirty="0"/>
              <a:t>extensive and protracted rehabilitation </a:t>
            </a:r>
            <a:r>
              <a:rPr lang="en-US" dirty="0" smtClean="0"/>
              <a:t>across a </a:t>
            </a:r>
            <a:r>
              <a:rPr lang="en-US" dirty="0"/>
              <a:t>variety of settings throughout the continuum </a:t>
            </a:r>
            <a:r>
              <a:rPr lang="en-US" dirty="0" smtClean="0"/>
              <a:t>of care</a:t>
            </a:r>
            <a:r>
              <a:rPr lang="en-US" dirty="0"/>
              <a:t>. </a:t>
            </a:r>
            <a:endParaRPr lang="en-US" dirty="0" smtClean="0"/>
          </a:p>
          <a:p>
            <a:r>
              <a:rPr lang="en-US" dirty="0" smtClean="0"/>
              <a:t>This </a:t>
            </a:r>
            <a:r>
              <a:rPr lang="en-US" dirty="0"/>
              <a:t>may include acute and </a:t>
            </a:r>
            <a:r>
              <a:rPr lang="en-US" dirty="0" err="1"/>
              <a:t>subacute</a:t>
            </a:r>
            <a:r>
              <a:rPr lang="en-US" dirty="0"/>
              <a:t> </a:t>
            </a:r>
            <a:r>
              <a:rPr lang="en-US" dirty="0" smtClean="0"/>
              <a:t>inpatient rehabilitation</a:t>
            </a:r>
            <a:r>
              <a:rPr lang="en-US" dirty="0"/>
              <a:t>, </a:t>
            </a:r>
            <a:r>
              <a:rPr lang="en-US" dirty="0" err="1"/>
              <a:t>postacute</a:t>
            </a:r>
            <a:r>
              <a:rPr lang="en-US" dirty="0"/>
              <a:t> rehabilitation, day </a:t>
            </a:r>
            <a:r>
              <a:rPr lang="en-US" dirty="0" smtClean="0"/>
              <a:t>treatment program</a:t>
            </a:r>
            <a:r>
              <a:rPr lang="en-US" dirty="0"/>
              <a:t>, and outpatient or home care. </a:t>
            </a:r>
            <a:endParaRPr lang="en-US" dirty="0" smtClean="0"/>
          </a:p>
          <a:p>
            <a:r>
              <a:rPr lang="en-US" dirty="0" smtClean="0"/>
              <a:t>The many cognitive</a:t>
            </a:r>
            <a:r>
              <a:rPr lang="en-US" dirty="0"/>
              <a:t>, physical, and/or behavioral impairments </a:t>
            </a:r>
            <a:r>
              <a:rPr lang="en-US" dirty="0" smtClean="0"/>
              <a:t>that affect </a:t>
            </a:r>
            <a:r>
              <a:rPr lang="en-US" dirty="0"/>
              <a:t>activity levels and social participation </a:t>
            </a:r>
            <a:r>
              <a:rPr lang="en-US" dirty="0" smtClean="0"/>
              <a:t>often necessitate </a:t>
            </a:r>
            <a:r>
              <a:rPr lang="en-US" dirty="0"/>
              <a:t>multiple episodes of physical therapy </a:t>
            </a:r>
            <a:r>
              <a:rPr lang="en-US" dirty="0" smtClean="0"/>
              <a:t>care over </a:t>
            </a:r>
            <a:r>
              <a:rPr lang="en-US" dirty="0"/>
              <a:t>the patient’s lifetime. </a:t>
            </a:r>
            <a:endParaRPr lang="en-US" dirty="0" smtClean="0"/>
          </a:p>
          <a:p>
            <a:r>
              <a:rPr lang="en-US" dirty="0" smtClean="0"/>
              <a:t>Goals </a:t>
            </a:r>
            <a:r>
              <a:rPr lang="en-US" dirty="0"/>
              <a:t>and </a:t>
            </a:r>
            <a:r>
              <a:rPr lang="en-US" dirty="0" smtClean="0"/>
              <a:t>interventions</a:t>
            </a:r>
            <a:r>
              <a:rPr lang="en-US" dirty="0"/>
              <a:t> should be focused on the patient’s abilities and </a:t>
            </a:r>
            <a:r>
              <a:rPr lang="en-US" dirty="0" smtClean="0"/>
              <a:t>personal goals </a:t>
            </a:r>
            <a:r>
              <a:rPr lang="en-US" dirty="0"/>
              <a:t>regardless of the setting.</a:t>
            </a:r>
            <a:r>
              <a:rPr lang="en-US" dirty="0" smtClean="0"/>
              <a:t> </a:t>
            </a:r>
            <a:endParaRPr lang="en-US" dirty="0"/>
          </a:p>
        </p:txBody>
      </p:sp>
    </p:spTree>
    <p:extLst>
      <p:ext uri="{BB962C8B-B14F-4D97-AF65-F5344CB8AC3E}">
        <p14:creationId xmlns="" xmlns:p14="http://schemas.microsoft.com/office/powerpoint/2010/main" val="4258403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Examination</a:t>
            </a:r>
            <a:endParaRPr lang="en-US" dirty="0"/>
          </a:p>
        </p:txBody>
      </p:sp>
      <p:sp>
        <p:nvSpPr>
          <p:cNvPr id="3" name="Content Placeholder 2"/>
          <p:cNvSpPr>
            <a:spLocks noGrp="1"/>
          </p:cNvSpPr>
          <p:nvPr>
            <p:ph idx="1"/>
          </p:nvPr>
        </p:nvSpPr>
        <p:spPr/>
        <p:txBody>
          <a:bodyPr>
            <a:normAutofit/>
          </a:bodyPr>
          <a:lstStyle/>
          <a:p>
            <a:r>
              <a:rPr lang="en-US" dirty="0" smtClean="0"/>
              <a:t>Irrespective of injury chronicity, some patients with TBI will have cognitive and behavioral impairments that pose barriers to the examination process. </a:t>
            </a:r>
          </a:p>
          <a:p>
            <a:r>
              <a:rPr lang="en-US" dirty="0" smtClean="0"/>
              <a:t>These </a:t>
            </a:r>
            <a:r>
              <a:rPr lang="en-US" dirty="0"/>
              <a:t>barriers </a:t>
            </a:r>
            <a:r>
              <a:rPr lang="en-US" dirty="0" smtClean="0"/>
              <a:t>may include </a:t>
            </a:r>
            <a:r>
              <a:rPr lang="en-US" dirty="0"/>
              <a:t>disorientation, confusion, physical </a:t>
            </a:r>
            <a:r>
              <a:rPr lang="en-US" dirty="0" smtClean="0"/>
              <a:t>aggression, memory </a:t>
            </a:r>
            <a:r>
              <a:rPr lang="en-US" dirty="0"/>
              <a:t>deficits, and limited attention span. </a:t>
            </a:r>
            <a:endParaRPr lang="en-US" dirty="0" smtClean="0"/>
          </a:p>
          <a:p>
            <a:r>
              <a:rPr lang="en-US" dirty="0" smtClean="0"/>
              <a:t>It </a:t>
            </a:r>
            <a:r>
              <a:rPr lang="en-US" dirty="0"/>
              <a:t>may </a:t>
            </a:r>
            <a:r>
              <a:rPr lang="en-US" dirty="0" smtClean="0"/>
              <a:t>be difficult </a:t>
            </a:r>
            <a:r>
              <a:rPr lang="en-US" dirty="0"/>
              <a:t>to gather data using standardized tests </a:t>
            </a:r>
            <a:r>
              <a:rPr lang="en-US" dirty="0" smtClean="0"/>
              <a:t>and measures</a:t>
            </a:r>
            <a:r>
              <a:rPr lang="en-US" dirty="0"/>
              <a:t>, such as goniometry or manual muscle </a:t>
            </a:r>
            <a:r>
              <a:rPr lang="en-US" dirty="0" smtClean="0"/>
              <a:t>testing, because </a:t>
            </a:r>
            <a:r>
              <a:rPr lang="en-US" dirty="0"/>
              <a:t>the patient may be unable to cooperate. </a:t>
            </a:r>
          </a:p>
        </p:txBody>
      </p:sp>
    </p:spTree>
    <p:extLst>
      <p:ext uri="{BB962C8B-B14F-4D97-AF65-F5344CB8AC3E}">
        <p14:creationId xmlns="" xmlns:p14="http://schemas.microsoft.com/office/powerpoint/2010/main" val="293908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physical therapist should determine the patient’s cognitive abilities, because these will affect the ability to relearn motor skills. his will include orientation, attention span, memory, insight, safety awareness, and alertness. Key initial questions that warrant consideration include the following:</a:t>
            </a:r>
          </a:p>
          <a:p>
            <a:pPr lvl="1"/>
            <a:r>
              <a:rPr lang="en-US" dirty="0"/>
              <a:t>Is the patient able to follow commands: one-step, two-step, or multistep commands?</a:t>
            </a:r>
          </a:p>
          <a:p>
            <a:pPr lvl="1"/>
            <a:r>
              <a:rPr lang="en-US" dirty="0"/>
              <a:t>Is the patient oriented to person, place, and/or time?</a:t>
            </a:r>
          </a:p>
          <a:p>
            <a:pPr lvl="1"/>
            <a:r>
              <a:rPr lang="en-US" dirty="0"/>
              <a:t>Does the patient recognize family members?</a:t>
            </a:r>
          </a:p>
          <a:p>
            <a:pPr lvl="1"/>
            <a:r>
              <a:rPr lang="en-US" dirty="0"/>
              <a:t>Does the patient demonstrate any insight into what has happened?</a:t>
            </a:r>
          </a:p>
          <a:p>
            <a:endParaRPr lang="en-US" dirty="0"/>
          </a:p>
        </p:txBody>
      </p:sp>
    </p:spTree>
    <p:extLst>
      <p:ext uri="{BB962C8B-B14F-4D97-AF65-F5344CB8AC3E}">
        <p14:creationId xmlns="" xmlns:p14="http://schemas.microsoft.com/office/powerpoint/2010/main" val="3333674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Determination of </a:t>
            </a:r>
            <a:r>
              <a:rPr lang="en-US" dirty="0" smtClean="0"/>
              <a:t>the patient’s </a:t>
            </a:r>
            <a:r>
              <a:rPr lang="en-US" dirty="0"/>
              <a:t>functional abilities should be done in a </a:t>
            </a:r>
            <a:r>
              <a:rPr lang="en-US" dirty="0" smtClean="0"/>
              <a:t>variety of </a:t>
            </a:r>
            <a:r>
              <a:rPr lang="en-US" dirty="0"/>
              <a:t>environments, because some patients may </a:t>
            </a:r>
            <a:r>
              <a:rPr lang="en-US" dirty="0" smtClean="0"/>
              <a:t>perform well </a:t>
            </a:r>
            <a:r>
              <a:rPr lang="en-US" dirty="0"/>
              <a:t>in the closed environment of a private room, </a:t>
            </a:r>
            <a:r>
              <a:rPr lang="en-US" dirty="0" smtClean="0"/>
              <a:t>but performance </a:t>
            </a:r>
            <a:r>
              <a:rPr lang="en-US" dirty="0"/>
              <a:t>may deteriorate in an open </a:t>
            </a:r>
            <a:r>
              <a:rPr lang="en-US" dirty="0" smtClean="0"/>
              <a:t>environment with </a:t>
            </a:r>
            <a:r>
              <a:rPr lang="en-US" dirty="0"/>
              <a:t>multiple distractions. </a:t>
            </a:r>
            <a:endParaRPr lang="en-US" dirty="0" smtClean="0"/>
          </a:p>
          <a:p>
            <a:endParaRPr lang="en-US" dirty="0"/>
          </a:p>
        </p:txBody>
      </p:sp>
    </p:spTree>
    <p:extLst>
      <p:ext uri="{BB962C8B-B14F-4D97-AF65-F5344CB8AC3E}">
        <p14:creationId xmlns="" xmlns:p14="http://schemas.microsoft.com/office/powerpoint/2010/main" val="1995203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Outcome Measures: Body/Structure Function</a:t>
            </a:r>
            <a:br>
              <a:rPr lang="en-US" b="1" dirty="0"/>
            </a:br>
            <a:r>
              <a:rPr lang="en-US" b="1" i="1" dirty="0" smtClean="0"/>
              <a:t>Balance</a:t>
            </a:r>
            <a:endParaRPr lang="en-US" dirty="0"/>
          </a:p>
        </p:txBody>
      </p:sp>
      <p:sp>
        <p:nvSpPr>
          <p:cNvPr id="3" name="Content Placeholder 2"/>
          <p:cNvSpPr>
            <a:spLocks noGrp="1"/>
          </p:cNvSpPr>
          <p:nvPr>
            <p:ph idx="1"/>
          </p:nvPr>
        </p:nvSpPr>
        <p:spPr/>
        <p:txBody>
          <a:bodyPr/>
          <a:lstStyle/>
          <a:p>
            <a:r>
              <a:rPr lang="en-US" i="1" dirty="0" smtClean="0"/>
              <a:t>The </a:t>
            </a:r>
            <a:r>
              <a:rPr lang="en-US" i="1" dirty="0"/>
              <a:t>Berg Balance Scale </a:t>
            </a:r>
            <a:endParaRPr lang="en-US" i="1" dirty="0" smtClean="0"/>
          </a:p>
          <a:p>
            <a:r>
              <a:rPr lang="en-US" dirty="0" smtClean="0"/>
              <a:t>Functional Independence Measure </a:t>
            </a:r>
            <a:r>
              <a:rPr lang="en-US" dirty="0"/>
              <a:t>(FIM</a:t>
            </a:r>
            <a:r>
              <a:rPr lang="en-US" dirty="0" smtClean="0"/>
              <a:t>)</a:t>
            </a:r>
          </a:p>
          <a:p>
            <a:r>
              <a:rPr lang="en-US" dirty="0"/>
              <a:t>The </a:t>
            </a:r>
            <a:r>
              <a:rPr lang="en-US" i="1" dirty="0"/>
              <a:t>Community Balance and Mobility Scale </a:t>
            </a:r>
            <a:r>
              <a:rPr lang="en-US" dirty="0"/>
              <a:t>(CB&amp;M</a:t>
            </a:r>
            <a:r>
              <a:rPr lang="en-US" dirty="0" smtClean="0"/>
              <a:t>)</a:t>
            </a:r>
          </a:p>
          <a:p>
            <a:r>
              <a:rPr lang="en-US" i="1" dirty="0"/>
              <a:t>High-Level Mobility Assessment Tool </a:t>
            </a:r>
            <a:r>
              <a:rPr lang="en-US" dirty="0"/>
              <a:t>(</a:t>
            </a:r>
            <a:r>
              <a:rPr lang="en-US" dirty="0" err="1"/>
              <a:t>HiMAT</a:t>
            </a:r>
            <a:r>
              <a:rPr lang="en-US" dirty="0"/>
              <a:t>)</a:t>
            </a:r>
            <a:endParaRPr lang="en-US" dirty="0" smtClean="0"/>
          </a:p>
          <a:p>
            <a:endParaRPr lang="en-US" dirty="0"/>
          </a:p>
        </p:txBody>
      </p:sp>
    </p:spTree>
    <p:extLst>
      <p:ext uri="{BB962C8B-B14F-4D97-AF65-F5344CB8AC3E}">
        <p14:creationId xmlns="" xmlns:p14="http://schemas.microsoft.com/office/powerpoint/2010/main" val="728585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Attention and </a:t>
            </a:r>
            <a:r>
              <a:rPr lang="en-US" b="1" i="1" dirty="0" smtClean="0"/>
              <a:t>Cognition</a:t>
            </a:r>
            <a:endParaRPr lang="en-US" dirty="0"/>
          </a:p>
        </p:txBody>
      </p:sp>
      <p:sp>
        <p:nvSpPr>
          <p:cNvPr id="3" name="Content Placeholder 2"/>
          <p:cNvSpPr>
            <a:spLocks noGrp="1"/>
          </p:cNvSpPr>
          <p:nvPr>
            <p:ph idx="1"/>
          </p:nvPr>
        </p:nvSpPr>
        <p:spPr/>
        <p:txBody>
          <a:bodyPr>
            <a:normAutofit/>
          </a:bodyPr>
          <a:lstStyle/>
          <a:p>
            <a:r>
              <a:rPr lang="en-US" i="1" dirty="0" smtClean="0"/>
              <a:t>The </a:t>
            </a:r>
            <a:r>
              <a:rPr lang="en-US" i="1" dirty="0"/>
              <a:t>Moss Attention Rating Scale </a:t>
            </a:r>
            <a:r>
              <a:rPr lang="en-US" dirty="0"/>
              <a:t>(MARS) is an </a:t>
            </a:r>
            <a:r>
              <a:rPr lang="en-US" dirty="0" smtClean="0"/>
              <a:t>observational rating </a:t>
            </a:r>
            <a:r>
              <a:rPr lang="en-US" dirty="0"/>
              <a:t>scale that provides a reliable and </a:t>
            </a:r>
            <a:r>
              <a:rPr lang="en-US" dirty="0" smtClean="0"/>
              <a:t>valid measure </a:t>
            </a:r>
            <a:r>
              <a:rPr lang="en-US" dirty="0"/>
              <a:t>of attention-related behavior after TBI. </a:t>
            </a:r>
            <a:endParaRPr lang="en-US" dirty="0" smtClean="0"/>
          </a:p>
          <a:p>
            <a:r>
              <a:rPr lang="en-US" i="1" dirty="0" smtClean="0"/>
              <a:t>Test of Everyday Attention</a:t>
            </a:r>
            <a:r>
              <a:rPr lang="en-US" dirty="0"/>
              <a:t> </a:t>
            </a:r>
            <a:endParaRPr lang="en-US" dirty="0" smtClean="0"/>
          </a:p>
          <a:p>
            <a:r>
              <a:rPr lang="en-US" i="1" dirty="0" smtClean="0"/>
              <a:t>Trail </a:t>
            </a:r>
            <a:r>
              <a:rPr lang="en-US" i="1" dirty="0"/>
              <a:t>Making Test Part </a:t>
            </a:r>
            <a:r>
              <a:rPr lang="en-US" i="1" dirty="0" smtClean="0"/>
              <a:t>B</a:t>
            </a:r>
            <a:r>
              <a:rPr lang="en-US" dirty="0" smtClean="0"/>
              <a:t>.</a:t>
            </a:r>
          </a:p>
          <a:p>
            <a:r>
              <a:rPr lang="en-US" dirty="0"/>
              <a:t>The </a:t>
            </a:r>
            <a:r>
              <a:rPr lang="en-US" i="1" dirty="0"/>
              <a:t>Galveston Orientation and Amnesia Test </a:t>
            </a:r>
            <a:r>
              <a:rPr lang="en-US" dirty="0"/>
              <a:t>(GOAT)</a:t>
            </a:r>
          </a:p>
          <a:p>
            <a:endParaRPr lang="en-US" dirty="0" smtClean="0"/>
          </a:p>
        </p:txBody>
      </p:sp>
    </p:spTree>
    <p:extLst>
      <p:ext uri="{BB962C8B-B14F-4D97-AF65-F5344CB8AC3E}">
        <p14:creationId xmlns="" xmlns:p14="http://schemas.microsoft.com/office/powerpoint/2010/main" val="2976844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Primary Injury; Contact injury</a:t>
            </a:r>
            <a:endParaRPr lang="en-US" dirty="0"/>
          </a:p>
        </p:txBody>
      </p:sp>
      <p:sp>
        <p:nvSpPr>
          <p:cNvPr id="3" name="Content Placeholder 2"/>
          <p:cNvSpPr>
            <a:spLocks noGrp="1"/>
          </p:cNvSpPr>
          <p:nvPr>
            <p:ph idx="1"/>
          </p:nvPr>
        </p:nvSpPr>
        <p:spPr/>
        <p:txBody>
          <a:bodyPr>
            <a:normAutofit/>
          </a:bodyPr>
          <a:lstStyle/>
          <a:p>
            <a:pPr marL="320040" lvl="1" indent="0">
              <a:buNone/>
            </a:pPr>
            <a:endParaRPr lang="en-US" dirty="0"/>
          </a:p>
          <a:p>
            <a:pPr lvl="1"/>
            <a:r>
              <a:rPr lang="en-US" b="1" dirty="0"/>
              <a:t>O</a:t>
            </a:r>
            <a:r>
              <a:rPr lang="en-US" dirty="0" smtClean="0"/>
              <a:t>ften </a:t>
            </a:r>
            <a:r>
              <a:rPr lang="en-US" dirty="0"/>
              <a:t>result in contusions, lacerations, and </a:t>
            </a:r>
            <a:r>
              <a:rPr lang="en-US" dirty="0" err="1"/>
              <a:t>intracerebral</a:t>
            </a:r>
            <a:r>
              <a:rPr lang="en-US" dirty="0"/>
              <a:t> hematomas.  </a:t>
            </a:r>
            <a:endParaRPr lang="en-US" dirty="0" smtClean="0"/>
          </a:p>
          <a:p>
            <a:pPr lvl="1"/>
            <a:r>
              <a:rPr lang="en-US" dirty="0" smtClean="0"/>
              <a:t>Anterior </a:t>
            </a:r>
            <a:r>
              <a:rPr lang="en-US" dirty="0"/>
              <a:t>temporal poles, frontal poles, lateral and inferior temporal cortices, and orbital frontal cortices. </a:t>
            </a:r>
          </a:p>
          <a:p>
            <a:pPr lvl="1"/>
            <a:r>
              <a:rPr lang="en-US" dirty="0"/>
              <a:t>Damage is generally focal in nature as the brain comes into contact with bony protuberances on the inside surface of the skull or damage from the penetrating object</a:t>
            </a:r>
          </a:p>
        </p:txBody>
      </p:sp>
    </p:spTree>
    <p:extLst>
      <p:ext uri="{BB962C8B-B14F-4D97-AF65-F5344CB8AC3E}">
        <p14:creationId xmlns="" xmlns:p14="http://schemas.microsoft.com/office/powerpoint/2010/main" val="1902132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Outcome Measures: Activity and</a:t>
            </a:r>
            <a:br>
              <a:rPr lang="en-US" b="1" dirty="0"/>
            </a:br>
            <a:r>
              <a:rPr lang="en-US" b="1" dirty="0"/>
              <a:t>Participation</a:t>
            </a:r>
            <a:br>
              <a:rPr lang="en-US" b="1" dirty="0"/>
            </a:br>
            <a:r>
              <a:rPr lang="en-US" b="1" i="1" dirty="0"/>
              <a:t>Global </a:t>
            </a:r>
            <a:r>
              <a:rPr lang="en-US" b="1" i="1" dirty="0" smtClean="0"/>
              <a:t>Functioning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a:t>Functional Independence </a:t>
            </a:r>
            <a:r>
              <a:rPr lang="en-US" i="1" dirty="0" smtClean="0"/>
              <a:t>Measure</a:t>
            </a:r>
            <a:r>
              <a:rPr lang="en-US" dirty="0"/>
              <a:t> </a:t>
            </a:r>
            <a:r>
              <a:rPr lang="en-US" dirty="0" smtClean="0"/>
              <a:t>is </a:t>
            </a:r>
            <a:r>
              <a:rPr lang="en-US" dirty="0"/>
              <a:t>a </a:t>
            </a:r>
            <a:r>
              <a:rPr lang="en-US" dirty="0" smtClean="0"/>
              <a:t>commonly used </a:t>
            </a:r>
            <a:r>
              <a:rPr lang="en-US" dirty="0"/>
              <a:t>measure of functional mobility, ADL </a:t>
            </a:r>
            <a:r>
              <a:rPr lang="en-US" dirty="0" smtClean="0"/>
              <a:t>function, cognition</a:t>
            </a:r>
            <a:r>
              <a:rPr lang="en-US" dirty="0"/>
              <a:t>, and communication. </a:t>
            </a:r>
            <a:endParaRPr lang="en-US" dirty="0" smtClean="0"/>
          </a:p>
          <a:p>
            <a:r>
              <a:rPr lang="en-US" dirty="0" smtClean="0"/>
              <a:t>The </a:t>
            </a:r>
            <a:r>
              <a:rPr lang="en-US" dirty="0"/>
              <a:t>FIM </a:t>
            </a:r>
            <a:r>
              <a:rPr lang="en-US" dirty="0" smtClean="0"/>
              <a:t>was designed </a:t>
            </a:r>
            <a:r>
              <a:rPr lang="en-US" dirty="0"/>
              <a:t>to measure level of disability and burden </a:t>
            </a:r>
            <a:r>
              <a:rPr lang="en-US" dirty="0" smtClean="0"/>
              <a:t>of care </a:t>
            </a:r>
            <a:r>
              <a:rPr lang="en-US" dirty="0"/>
              <a:t>in individuals undergoing inpatient rehabilitation, and is useful for monitoring patient progress and </a:t>
            </a:r>
            <a:r>
              <a:rPr lang="en-US" dirty="0" smtClean="0"/>
              <a:t>evaluating outcomes</a:t>
            </a:r>
            <a:endParaRPr lang="en-US" dirty="0"/>
          </a:p>
        </p:txBody>
      </p:sp>
    </p:spTree>
    <p:extLst>
      <p:ext uri="{BB962C8B-B14F-4D97-AF65-F5344CB8AC3E}">
        <p14:creationId xmlns="" xmlns:p14="http://schemas.microsoft.com/office/powerpoint/2010/main" val="10303699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Locomotion</a:t>
            </a:r>
            <a:endParaRPr lang="en-US" dirty="0"/>
          </a:p>
        </p:txBody>
      </p:sp>
      <p:sp>
        <p:nvSpPr>
          <p:cNvPr id="3" name="Content Placeholder 2"/>
          <p:cNvSpPr>
            <a:spLocks noGrp="1"/>
          </p:cNvSpPr>
          <p:nvPr>
            <p:ph idx="1"/>
          </p:nvPr>
        </p:nvSpPr>
        <p:spPr/>
        <p:txBody>
          <a:bodyPr>
            <a:normAutofit/>
          </a:bodyPr>
          <a:lstStyle/>
          <a:p>
            <a:r>
              <a:rPr lang="en-US" dirty="0" smtClean="0"/>
              <a:t>OGA</a:t>
            </a:r>
          </a:p>
          <a:p>
            <a:r>
              <a:rPr lang="en-US" i="1" dirty="0"/>
              <a:t>10-Meter Walk Test </a:t>
            </a:r>
            <a:r>
              <a:rPr lang="en-US" dirty="0"/>
              <a:t>(10MWT</a:t>
            </a:r>
            <a:r>
              <a:rPr lang="en-US" dirty="0" smtClean="0"/>
              <a:t>)</a:t>
            </a:r>
          </a:p>
          <a:p>
            <a:r>
              <a:rPr lang="en-US" dirty="0"/>
              <a:t>6-Minute Walk Test (6MWT</a:t>
            </a:r>
            <a:r>
              <a:rPr lang="en-US" dirty="0" smtClean="0"/>
              <a:t>)</a:t>
            </a:r>
          </a:p>
          <a:p>
            <a:r>
              <a:rPr lang="en-US" dirty="0"/>
              <a:t>Modified Walking and </a:t>
            </a:r>
            <a:r>
              <a:rPr lang="en-US" dirty="0" smtClean="0"/>
              <a:t>Remembering Test </a:t>
            </a:r>
            <a:r>
              <a:rPr lang="en-US" dirty="0"/>
              <a:t>(WART)</a:t>
            </a:r>
          </a:p>
        </p:txBody>
      </p:sp>
    </p:spTree>
    <p:extLst>
      <p:ext uri="{BB962C8B-B14F-4D97-AF65-F5344CB8AC3E}">
        <p14:creationId xmlns="" xmlns:p14="http://schemas.microsoft.com/office/powerpoint/2010/main" val="990189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Plan of </a:t>
            </a:r>
            <a:r>
              <a:rPr lang="en-US" b="1" dirty="0" smtClean="0"/>
              <a:t>Care; Goals/Outcomes</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American Physical Therapy </a:t>
            </a:r>
            <a:r>
              <a:rPr lang="en-US" dirty="0" smtClean="0"/>
              <a:t>Association’s </a:t>
            </a:r>
            <a:r>
              <a:rPr lang="en-US" i="1" dirty="0" smtClean="0"/>
              <a:t>Guide </a:t>
            </a:r>
            <a:r>
              <a:rPr lang="en-US" i="1" dirty="0"/>
              <a:t>to Physical Therapist </a:t>
            </a:r>
            <a:r>
              <a:rPr lang="en-US" i="1" dirty="0" smtClean="0"/>
              <a:t>Practice</a:t>
            </a:r>
            <a:r>
              <a:rPr lang="en-US" dirty="0"/>
              <a:t> </a:t>
            </a:r>
            <a:r>
              <a:rPr lang="en-US" dirty="0" smtClean="0"/>
              <a:t>offers examples </a:t>
            </a:r>
            <a:r>
              <a:rPr lang="en-US" dirty="0"/>
              <a:t>of general anticipated goals and </a:t>
            </a:r>
            <a:r>
              <a:rPr lang="en-US" dirty="0" smtClean="0"/>
              <a:t>expected outcomes </a:t>
            </a:r>
            <a:r>
              <a:rPr lang="en-US" dirty="0"/>
              <a:t>pertinent to patients with TBI. </a:t>
            </a:r>
            <a:r>
              <a:rPr lang="en-US" dirty="0" smtClean="0"/>
              <a:t>Examples include </a:t>
            </a:r>
            <a:r>
              <a:rPr lang="en-US" dirty="0"/>
              <a:t>the following:</a:t>
            </a:r>
          </a:p>
          <a:p>
            <a:r>
              <a:rPr lang="en-US" dirty="0"/>
              <a:t>T</a:t>
            </a:r>
            <a:r>
              <a:rPr lang="en-US" dirty="0" smtClean="0"/>
              <a:t>he </a:t>
            </a:r>
            <a:r>
              <a:rPr lang="en-US" dirty="0"/>
              <a:t>risk of secondary impairments is reduced.</a:t>
            </a:r>
          </a:p>
          <a:p>
            <a:r>
              <a:rPr lang="en-US" dirty="0" smtClean="0"/>
              <a:t>Performance </a:t>
            </a:r>
            <a:r>
              <a:rPr lang="en-US" dirty="0"/>
              <a:t>of functional mobility and ADL </a:t>
            </a:r>
            <a:r>
              <a:rPr lang="en-US" dirty="0" smtClean="0"/>
              <a:t>skills is </a:t>
            </a:r>
            <a:r>
              <a:rPr lang="en-US" dirty="0"/>
              <a:t>increased.</a:t>
            </a:r>
          </a:p>
          <a:p>
            <a:r>
              <a:rPr lang="en-US" dirty="0" smtClean="0"/>
              <a:t>Ability </a:t>
            </a:r>
            <a:r>
              <a:rPr lang="en-US" dirty="0"/>
              <a:t>to assume or resume self-care and </a:t>
            </a:r>
            <a:r>
              <a:rPr lang="en-US" dirty="0" smtClean="0"/>
              <a:t>home management </a:t>
            </a:r>
            <a:r>
              <a:rPr lang="en-US" dirty="0"/>
              <a:t>roles is improved.</a:t>
            </a:r>
          </a:p>
        </p:txBody>
      </p:sp>
    </p:spTree>
    <p:extLst>
      <p:ext uri="{BB962C8B-B14F-4D97-AF65-F5344CB8AC3E}">
        <p14:creationId xmlns="" xmlns:p14="http://schemas.microsoft.com/office/powerpoint/2010/main" val="561537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Plan of Care; </a:t>
            </a:r>
            <a:r>
              <a:rPr lang="en-US" b="1" dirty="0" smtClean="0"/>
              <a:t>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t>Motor </a:t>
            </a:r>
            <a:r>
              <a:rPr lang="en-US" b="1" i="1" dirty="0"/>
              <a:t>(Re)Learning </a:t>
            </a:r>
            <a:r>
              <a:rPr lang="en-US" b="1" i="1" dirty="0" smtClean="0"/>
              <a:t>Strategies</a:t>
            </a:r>
          </a:p>
          <a:p>
            <a:r>
              <a:rPr lang="en-US" b="1" i="1" dirty="0"/>
              <a:t>Restorative Versus </a:t>
            </a:r>
            <a:r>
              <a:rPr lang="en-US" b="1" i="1" dirty="0" smtClean="0"/>
              <a:t>Compensatory-Based Interventions</a:t>
            </a:r>
          </a:p>
          <a:p>
            <a:r>
              <a:rPr lang="en-US" b="1" i="1" dirty="0" smtClean="0"/>
              <a:t>Assistive technology</a:t>
            </a:r>
          </a:p>
          <a:p>
            <a:r>
              <a:rPr lang="en-US" b="1" i="1" dirty="0" smtClean="0"/>
              <a:t>Physical barriers</a:t>
            </a:r>
          </a:p>
          <a:p>
            <a:r>
              <a:rPr lang="en-US" b="1" i="1" dirty="0"/>
              <a:t>Restorative Interventions and Neural </a:t>
            </a:r>
            <a:r>
              <a:rPr lang="en-US" b="1" i="1" dirty="0" smtClean="0"/>
              <a:t>Plasticity</a:t>
            </a:r>
          </a:p>
          <a:p>
            <a:r>
              <a:rPr lang="en-US" b="1" i="1" dirty="0"/>
              <a:t>Task-Oriented </a:t>
            </a:r>
            <a:r>
              <a:rPr lang="en-US" b="1" i="1" dirty="0" smtClean="0"/>
              <a:t>Approach</a:t>
            </a:r>
          </a:p>
          <a:p>
            <a:r>
              <a:rPr lang="en-US" b="1" i="1" dirty="0"/>
              <a:t>Loco motor Training with Body Weight </a:t>
            </a:r>
            <a:r>
              <a:rPr lang="en-US" b="1" i="1" dirty="0" smtClean="0"/>
              <a:t>Support</a:t>
            </a:r>
          </a:p>
          <a:p>
            <a:r>
              <a:rPr lang="en-US" b="1" i="1" dirty="0"/>
              <a:t>Constraint-Induced </a:t>
            </a:r>
            <a:r>
              <a:rPr lang="en-US" b="1" i="1" dirty="0" smtClean="0"/>
              <a:t>Therapy</a:t>
            </a:r>
          </a:p>
          <a:p>
            <a:r>
              <a:rPr lang="en-US" b="1" i="1" dirty="0"/>
              <a:t>Aerobic and Endurance </a:t>
            </a:r>
            <a:r>
              <a:rPr lang="en-US" b="1" i="1" dirty="0" smtClean="0"/>
              <a:t>Conditioning</a:t>
            </a:r>
          </a:p>
          <a:p>
            <a:r>
              <a:rPr lang="en-US" b="1" i="1" dirty="0"/>
              <a:t>Resistance </a:t>
            </a:r>
            <a:r>
              <a:rPr lang="en-US" b="1" i="1" dirty="0" smtClean="0"/>
              <a:t>Training</a:t>
            </a:r>
          </a:p>
          <a:p>
            <a:r>
              <a:rPr lang="en-US" b="1" i="1" dirty="0"/>
              <a:t>Electrical </a:t>
            </a:r>
            <a:r>
              <a:rPr lang="en-US" b="1" i="1" dirty="0" smtClean="0"/>
              <a:t>Stimulation</a:t>
            </a:r>
          </a:p>
          <a:p>
            <a:r>
              <a:rPr lang="en-US" b="1" i="1" dirty="0"/>
              <a:t>Dual-Task Performance</a:t>
            </a:r>
          </a:p>
          <a:p>
            <a:endParaRPr lang="en-US" dirty="0"/>
          </a:p>
        </p:txBody>
      </p:sp>
    </p:spTree>
    <p:extLst>
      <p:ext uri="{BB962C8B-B14F-4D97-AF65-F5344CB8AC3E}">
        <p14:creationId xmlns="" xmlns:p14="http://schemas.microsoft.com/office/powerpoint/2010/main" val="28219439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609600"/>
            <a:ext cx="4672013" cy="55487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016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1" y="381000"/>
            <a:ext cx="8305800" cy="632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3206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1" y="0"/>
            <a:ext cx="4471988" cy="695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95656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Patient/Family/Caregiver </a:t>
            </a:r>
            <a:r>
              <a:rPr lang="en-US" b="1" i="1" dirty="0" smtClean="0"/>
              <a:t>Education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Patient/family/caregiver </a:t>
            </a:r>
            <a:r>
              <a:rPr lang="en-US" dirty="0"/>
              <a:t>education and training </a:t>
            </a:r>
            <a:r>
              <a:rPr lang="en-US" dirty="0" smtClean="0"/>
              <a:t>are important </a:t>
            </a:r>
            <a:r>
              <a:rPr lang="en-US" dirty="0"/>
              <a:t>goals across each level of rehabilitation. </a:t>
            </a:r>
            <a:endParaRPr lang="en-US" dirty="0" smtClean="0"/>
          </a:p>
          <a:p>
            <a:r>
              <a:rPr lang="en-US" dirty="0" smtClean="0"/>
              <a:t>The</a:t>
            </a:r>
            <a:r>
              <a:rPr lang="en-US" dirty="0"/>
              <a:t> </a:t>
            </a:r>
            <a:r>
              <a:rPr lang="en-US" dirty="0" smtClean="0"/>
              <a:t>goals </a:t>
            </a:r>
            <a:r>
              <a:rPr lang="en-US" dirty="0"/>
              <a:t>of this education and training will vary based </a:t>
            </a:r>
            <a:r>
              <a:rPr lang="en-US" dirty="0" smtClean="0"/>
              <a:t>on the </a:t>
            </a:r>
            <a:r>
              <a:rPr lang="en-US" dirty="0"/>
              <a:t>cognitive and behavioral abilities of the patient.</a:t>
            </a:r>
          </a:p>
          <a:p>
            <a:r>
              <a:rPr lang="en-US" dirty="0"/>
              <a:t>Clients in the early phase of recovery may </a:t>
            </a:r>
            <a:r>
              <a:rPr lang="en-US" dirty="0" smtClean="0"/>
              <a:t>go through </a:t>
            </a:r>
            <a:r>
              <a:rPr lang="en-US" dirty="0"/>
              <a:t>a period where they are significantly </a:t>
            </a:r>
            <a:r>
              <a:rPr lang="en-US" dirty="0" smtClean="0"/>
              <a:t>confused and </a:t>
            </a:r>
            <a:r>
              <a:rPr lang="en-US" dirty="0"/>
              <a:t>agitated. </a:t>
            </a:r>
            <a:endParaRPr lang="en-US" dirty="0" smtClean="0"/>
          </a:p>
          <a:p>
            <a:r>
              <a:rPr lang="en-US" dirty="0" smtClean="0"/>
              <a:t>It </a:t>
            </a:r>
            <a:r>
              <a:rPr lang="en-US" dirty="0"/>
              <a:t>is difficult to provide education for </a:t>
            </a:r>
            <a:r>
              <a:rPr lang="en-US" dirty="0" smtClean="0"/>
              <a:t>the patient </a:t>
            </a:r>
            <a:r>
              <a:rPr lang="en-US" dirty="0"/>
              <a:t>at this level; the patient has very little, if </a:t>
            </a:r>
            <a:r>
              <a:rPr lang="en-US" dirty="0" smtClean="0"/>
              <a:t>any, ability </a:t>
            </a:r>
            <a:r>
              <a:rPr lang="en-US" dirty="0"/>
              <a:t>for new learning. </a:t>
            </a:r>
            <a:endParaRPr lang="en-US" dirty="0" smtClean="0"/>
          </a:p>
          <a:p>
            <a:r>
              <a:rPr lang="en-US" dirty="0" smtClean="0"/>
              <a:t>However, it </a:t>
            </a:r>
            <a:r>
              <a:rPr lang="en-US" dirty="0"/>
              <a:t>is extremely </a:t>
            </a:r>
            <a:r>
              <a:rPr lang="en-US" dirty="0" smtClean="0"/>
              <a:t>important to </a:t>
            </a:r>
            <a:r>
              <a:rPr lang="en-US" dirty="0"/>
              <a:t>provide education for the patient’s family</a:t>
            </a:r>
            <a:r>
              <a:rPr lang="en-US" dirty="0" smtClean="0"/>
              <a:t>.</a:t>
            </a:r>
            <a:endParaRPr lang="en-US" dirty="0"/>
          </a:p>
        </p:txBody>
      </p:sp>
    </p:spTree>
    <p:extLst>
      <p:ext uri="{BB962C8B-B14F-4D97-AF65-F5344CB8AC3E}">
        <p14:creationId xmlns="" xmlns:p14="http://schemas.microsoft.com/office/powerpoint/2010/main" val="31846845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Behavioral </a:t>
            </a:r>
            <a:r>
              <a:rPr lang="en-US" b="1" i="1" dirty="0" smtClean="0"/>
              <a:t>Factors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Therapists </a:t>
            </a:r>
            <a:r>
              <a:rPr lang="en-US" dirty="0"/>
              <a:t>may encounter a variety of behavioral </a:t>
            </a:r>
            <a:r>
              <a:rPr lang="en-US" dirty="0" smtClean="0"/>
              <a:t>barriers to </a:t>
            </a:r>
            <a:r>
              <a:rPr lang="en-US" dirty="0"/>
              <a:t>examining and treating patients with moderate </a:t>
            </a:r>
            <a:r>
              <a:rPr lang="en-US" dirty="0" smtClean="0"/>
              <a:t>to severe </a:t>
            </a:r>
            <a:r>
              <a:rPr lang="en-US" dirty="0"/>
              <a:t>TBI. </a:t>
            </a:r>
            <a:endParaRPr lang="en-US" dirty="0" smtClean="0"/>
          </a:p>
          <a:p>
            <a:r>
              <a:rPr lang="en-US" dirty="0" smtClean="0"/>
              <a:t>As </a:t>
            </a:r>
            <a:r>
              <a:rPr lang="en-US" dirty="0"/>
              <a:t>the patient begins to emerge from coma, </a:t>
            </a:r>
            <a:r>
              <a:rPr lang="en-US" dirty="0" smtClean="0"/>
              <a:t>he or </a:t>
            </a:r>
            <a:r>
              <a:rPr lang="en-US" dirty="0"/>
              <a:t>she often experiences a period of acute </a:t>
            </a:r>
            <a:r>
              <a:rPr lang="en-US" dirty="0" smtClean="0"/>
              <a:t>post-traumatic agitation. </a:t>
            </a:r>
          </a:p>
          <a:p>
            <a:r>
              <a:rPr lang="en-US" dirty="0"/>
              <a:t>T</a:t>
            </a:r>
            <a:r>
              <a:rPr lang="en-US" dirty="0" smtClean="0"/>
              <a:t>he </a:t>
            </a:r>
            <a:r>
              <a:rPr lang="en-US" dirty="0"/>
              <a:t>confusion, amnesia, and </a:t>
            </a:r>
            <a:r>
              <a:rPr lang="en-US" dirty="0" smtClean="0"/>
              <a:t>disorientation during </a:t>
            </a:r>
            <a:r>
              <a:rPr lang="en-US" dirty="0"/>
              <a:t>this phase of recovery often result in </a:t>
            </a:r>
            <a:r>
              <a:rPr lang="en-US" dirty="0" smtClean="0"/>
              <a:t>agitation, aggression</a:t>
            </a:r>
            <a:r>
              <a:rPr lang="en-US" dirty="0"/>
              <a:t>, noncompliance, and combative </a:t>
            </a:r>
            <a:r>
              <a:rPr lang="en-US" dirty="0" smtClean="0"/>
              <a:t>behavior.</a:t>
            </a:r>
            <a:endParaRPr lang="en-US" dirty="0"/>
          </a:p>
          <a:p>
            <a:r>
              <a:rPr lang="en-US" dirty="0" smtClean="0"/>
              <a:t>The </a:t>
            </a:r>
            <a:r>
              <a:rPr lang="en-US" dirty="0"/>
              <a:t>therapist should incorporate creativity and </a:t>
            </a:r>
            <a:r>
              <a:rPr lang="en-US" dirty="0" smtClean="0"/>
              <a:t>flexibility when </a:t>
            </a:r>
            <a:r>
              <a:rPr lang="en-US" dirty="0"/>
              <a:t>designing and providing interventions. his is </a:t>
            </a:r>
            <a:r>
              <a:rPr lang="en-US" dirty="0" smtClean="0"/>
              <a:t>particularly true </a:t>
            </a:r>
            <a:r>
              <a:rPr lang="en-US" dirty="0"/>
              <a:t>with individuals who are in the confused </a:t>
            </a:r>
            <a:r>
              <a:rPr lang="en-US" dirty="0" smtClean="0"/>
              <a:t>and agitated </a:t>
            </a:r>
            <a:r>
              <a:rPr lang="en-US" dirty="0"/>
              <a:t>stage of recovery. </a:t>
            </a:r>
            <a:endParaRPr lang="en-US" dirty="0" smtClean="0"/>
          </a:p>
          <a:p>
            <a:r>
              <a:rPr lang="en-US" dirty="0" smtClean="0"/>
              <a:t>using familiar </a:t>
            </a:r>
            <a:r>
              <a:rPr lang="en-US" dirty="0"/>
              <a:t>activities, rather than progress to more </a:t>
            </a:r>
          </a:p>
          <a:p>
            <a:r>
              <a:rPr lang="en-US" dirty="0" smtClean="0"/>
              <a:t>At </a:t>
            </a:r>
            <a:r>
              <a:rPr lang="en-US" dirty="0"/>
              <a:t>this stage, the therapist should work near the patient’s physical level of function </a:t>
            </a:r>
            <a:r>
              <a:rPr lang="en-US" dirty="0" smtClean="0"/>
              <a:t>challenging skills </a:t>
            </a:r>
            <a:r>
              <a:rPr lang="en-US" dirty="0"/>
              <a:t>that require new learning, because the patient </a:t>
            </a:r>
            <a:r>
              <a:rPr lang="en-US" dirty="0" smtClean="0"/>
              <a:t>does not </a:t>
            </a:r>
            <a:r>
              <a:rPr lang="en-US" dirty="0"/>
              <a:t>have the capacity for new learning at this level of recovery</a:t>
            </a:r>
            <a:r>
              <a:rPr lang="en-US" dirty="0" smtClean="0"/>
              <a:t>.</a:t>
            </a:r>
            <a:endParaRPr lang="en-US" dirty="0"/>
          </a:p>
        </p:txBody>
      </p:sp>
    </p:spTree>
    <p:extLst>
      <p:ext uri="{BB962C8B-B14F-4D97-AF65-F5344CB8AC3E}">
        <p14:creationId xmlns="" xmlns:p14="http://schemas.microsoft.com/office/powerpoint/2010/main" val="19086543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n-US" dirty="0"/>
              <a:t>neuropsychologist can assist the team by </a:t>
            </a:r>
            <a:r>
              <a:rPr lang="en-US" dirty="0" smtClean="0"/>
              <a:t>providing insight </a:t>
            </a:r>
            <a:r>
              <a:rPr lang="en-US" dirty="0"/>
              <a:t>into different ways to manage the patient’s </a:t>
            </a:r>
            <a:r>
              <a:rPr lang="en-US" dirty="0" smtClean="0"/>
              <a:t>agitated behavior </a:t>
            </a:r>
            <a:r>
              <a:rPr lang="en-US" dirty="0"/>
              <a:t>and may set up a behavioral modification program.</a:t>
            </a:r>
          </a:p>
          <a:p>
            <a:r>
              <a:rPr lang="en-US" dirty="0"/>
              <a:t>Behavioral modification techniques such as </a:t>
            </a:r>
            <a:r>
              <a:rPr lang="en-US" dirty="0" smtClean="0"/>
              <a:t>positive reinforcement </a:t>
            </a:r>
            <a:r>
              <a:rPr lang="en-US" dirty="0"/>
              <a:t>using a point or reward system, </a:t>
            </a:r>
            <a:r>
              <a:rPr lang="en-US" dirty="0" smtClean="0"/>
              <a:t>redirection, and </a:t>
            </a:r>
            <a:r>
              <a:rPr lang="en-US" dirty="0"/>
              <a:t>compliance training are useful in managing </a:t>
            </a:r>
            <a:r>
              <a:rPr lang="en-US" dirty="0" smtClean="0"/>
              <a:t>these inappropriate </a:t>
            </a:r>
            <a:r>
              <a:rPr lang="en-US" dirty="0"/>
              <a:t>behaviors and improving participation </a:t>
            </a:r>
            <a:r>
              <a:rPr lang="en-US" dirty="0" smtClean="0"/>
              <a:t>in therapy.</a:t>
            </a:r>
          </a:p>
          <a:p>
            <a:endParaRPr lang="en-US" dirty="0"/>
          </a:p>
        </p:txBody>
      </p:sp>
    </p:spTree>
    <p:extLst>
      <p:ext uri="{BB962C8B-B14F-4D97-AF65-F5344CB8AC3E}">
        <p14:creationId xmlns="" xmlns:p14="http://schemas.microsoft.com/office/powerpoint/2010/main" val="509109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Injury; rapid Acceleration/ deceleration </a:t>
            </a:r>
            <a:endParaRPr lang="en-US" dirty="0"/>
          </a:p>
        </p:txBody>
      </p:sp>
      <p:sp>
        <p:nvSpPr>
          <p:cNvPr id="3" name="Content Placeholder 2"/>
          <p:cNvSpPr>
            <a:spLocks noGrp="1"/>
          </p:cNvSpPr>
          <p:nvPr>
            <p:ph idx="1"/>
          </p:nvPr>
        </p:nvSpPr>
        <p:spPr/>
        <p:txBody>
          <a:bodyPr/>
          <a:lstStyle/>
          <a:p>
            <a:pPr marL="228600" lvl="1"/>
            <a:r>
              <a:rPr lang="en-US" b="1" dirty="0"/>
              <a:t>Acceleration and deceleration </a:t>
            </a:r>
            <a:r>
              <a:rPr lang="en-US" dirty="0"/>
              <a:t>cause shear, tensile, and compression forces within the brain, which causes diffuse axonal injury (DAI), tissue tearing, and </a:t>
            </a:r>
            <a:r>
              <a:rPr lang="en-US" dirty="0" err="1"/>
              <a:t>intracerebral</a:t>
            </a:r>
            <a:r>
              <a:rPr lang="en-US" dirty="0"/>
              <a:t> hemorrhages.</a:t>
            </a:r>
          </a:p>
          <a:p>
            <a:endParaRPr lang="en-US" dirty="0"/>
          </a:p>
        </p:txBody>
      </p:sp>
    </p:spTree>
    <p:extLst>
      <p:ext uri="{BB962C8B-B14F-4D97-AF65-F5344CB8AC3E}">
        <p14:creationId xmlns="" xmlns:p14="http://schemas.microsoft.com/office/powerpoint/2010/main" val="2664019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Community Reentry </a:t>
            </a:r>
            <a:r>
              <a:rPr lang="en-US" b="1" i="1" dirty="0" smtClean="0"/>
              <a:t>Programs</a:t>
            </a:r>
            <a:endParaRPr lang="en-US" dirty="0"/>
          </a:p>
        </p:txBody>
      </p:sp>
      <p:sp>
        <p:nvSpPr>
          <p:cNvPr id="3" name="Content Placeholder 2"/>
          <p:cNvSpPr>
            <a:spLocks noGrp="1"/>
          </p:cNvSpPr>
          <p:nvPr>
            <p:ph idx="1"/>
          </p:nvPr>
        </p:nvSpPr>
        <p:spPr/>
        <p:txBody>
          <a:bodyPr>
            <a:normAutofit lnSpcReduction="10000"/>
          </a:bodyPr>
          <a:lstStyle/>
          <a:p>
            <a:r>
              <a:rPr lang="en-US" dirty="0" smtClean="0"/>
              <a:t>Many </a:t>
            </a:r>
            <a:r>
              <a:rPr lang="en-US" dirty="0"/>
              <a:t>clients will make significant progress in the </a:t>
            </a:r>
            <a:r>
              <a:rPr lang="en-US" dirty="0" smtClean="0"/>
              <a:t>early phase </a:t>
            </a:r>
            <a:r>
              <a:rPr lang="en-US" dirty="0"/>
              <a:t>of rehabilitation. Before discharge, it is crucial </a:t>
            </a:r>
            <a:r>
              <a:rPr lang="en-US" dirty="0" smtClean="0"/>
              <a:t>to begin </a:t>
            </a:r>
            <a:r>
              <a:rPr lang="en-US" dirty="0"/>
              <a:t>to wean the patient from the external </a:t>
            </a:r>
            <a:r>
              <a:rPr lang="en-US" dirty="0" smtClean="0"/>
              <a:t>structure provided </a:t>
            </a:r>
            <a:r>
              <a:rPr lang="en-US" dirty="0"/>
              <a:t>by the hospital setting that was so </a:t>
            </a:r>
            <a:r>
              <a:rPr lang="en-US" dirty="0" smtClean="0"/>
              <a:t>important in </a:t>
            </a:r>
            <a:r>
              <a:rPr lang="en-US" dirty="0"/>
              <a:t>the early stages of recovery. </a:t>
            </a:r>
            <a:endParaRPr lang="en-US" dirty="0" smtClean="0"/>
          </a:p>
          <a:p>
            <a:r>
              <a:rPr lang="en-US" dirty="0" smtClean="0"/>
              <a:t>As </a:t>
            </a:r>
            <a:r>
              <a:rPr lang="en-US" dirty="0"/>
              <a:t>the patient </a:t>
            </a:r>
            <a:r>
              <a:rPr lang="en-US" dirty="0" smtClean="0"/>
              <a:t>becomes better </a:t>
            </a:r>
            <a:r>
              <a:rPr lang="en-US" dirty="0"/>
              <a:t>able to control himself or herself, external </a:t>
            </a:r>
            <a:r>
              <a:rPr lang="en-US" dirty="0" smtClean="0"/>
              <a:t>control provided </a:t>
            </a:r>
            <a:r>
              <a:rPr lang="en-US" dirty="0"/>
              <a:t>by the environment should be lessened. </a:t>
            </a:r>
            <a:endParaRPr lang="en-US" dirty="0" smtClean="0"/>
          </a:p>
          <a:p>
            <a:r>
              <a:rPr lang="en-US" dirty="0" smtClean="0"/>
              <a:t>Doing</a:t>
            </a:r>
            <a:r>
              <a:rPr lang="en-US" dirty="0"/>
              <a:t> </a:t>
            </a:r>
            <a:r>
              <a:rPr lang="en-US" dirty="0" smtClean="0"/>
              <a:t>so </a:t>
            </a:r>
            <a:r>
              <a:rPr lang="en-US" dirty="0"/>
              <a:t>will prepare the patient for the challenges of the </a:t>
            </a:r>
            <a:r>
              <a:rPr lang="en-US" dirty="0" smtClean="0"/>
              <a:t>next level </a:t>
            </a:r>
            <a:r>
              <a:rPr lang="en-US" dirty="0"/>
              <a:t>of rehabilitation, </a:t>
            </a:r>
            <a:r>
              <a:rPr lang="en-US" dirty="0" err="1"/>
              <a:t>postacute</a:t>
            </a:r>
            <a:r>
              <a:rPr lang="en-US" dirty="0"/>
              <a:t>, community </a:t>
            </a:r>
            <a:r>
              <a:rPr lang="en-US" dirty="0" smtClean="0"/>
              <a:t>reentry programming.</a:t>
            </a:r>
            <a:endParaRPr lang="en-US" dirty="0"/>
          </a:p>
        </p:txBody>
      </p:sp>
    </p:spTree>
    <p:extLst>
      <p:ext uri="{BB962C8B-B14F-4D97-AF65-F5344CB8AC3E}">
        <p14:creationId xmlns="" xmlns:p14="http://schemas.microsoft.com/office/powerpoint/2010/main" val="249472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Axonal Injury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Diffuse axonal injury is the predominant mechanism of injury in most individuals with severe to moderate TBI.</a:t>
            </a:r>
          </a:p>
          <a:p>
            <a:r>
              <a:rPr lang="en-US" dirty="0"/>
              <a:t>It is common in high-speed motor vehicle accidents (MVAs) and can be seen in some </a:t>
            </a:r>
            <a:r>
              <a:rPr lang="en-US" dirty="0" smtClean="0"/>
              <a:t>sports related </a:t>
            </a:r>
            <a:r>
              <a:rPr lang="en-US" dirty="0"/>
              <a:t>TBIs</a:t>
            </a:r>
            <a:r>
              <a:rPr lang="en-US" dirty="0" smtClean="0"/>
              <a:t>.</a:t>
            </a:r>
          </a:p>
          <a:p>
            <a:r>
              <a:rPr lang="en-US" dirty="0" smtClean="0"/>
              <a:t>The </a:t>
            </a:r>
            <a:r>
              <a:rPr lang="en-US" dirty="0"/>
              <a:t>term </a:t>
            </a:r>
            <a:r>
              <a:rPr lang="en-US" i="1" dirty="0"/>
              <a:t>diffuse </a:t>
            </a:r>
            <a:r>
              <a:rPr lang="en-US" dirty="0"/>
              <a:t>is somewhat misleading because DAI most often occurs in discrete areas: the parasagittal white matter of the cerebral cortex, the corpus callosum, and the pontine-</a:t>
            </a:r>
            <a:r>
              <a:rPr lang="en-US" dirty="0" err="1"/>
              <a:t>mesencephalic</a:t>
            </a:r>
            <a:r>
              <a:rPr lang="en-US" dirty="0"/>
              <a:t> junction adjacent to the superior cerebellar peduncles.</a:t>
            </a:r>
          </a:p>
          <a:p>
            <a:r>
              <a:rPr lang="en-US" dirty="0"/>
              <a:t>The mechanism of DAI is microscopic, so often there are minimal initial findings on computed tomography (CT) and magnetic resonance imaging (MRI). </a:t>
            </a:r>
            <a:endParaRPr lang="en-US" dirty="0" smtClean="0"/>
          </a:p>
          <a:p>
            <a:r>
              <a:rPr lang="en-US" dirty="0" smtClean="0"/>
              <a:t>The </a:t>
            </a:r>
            <a:r>
              <a:rPr lang="en-US" dirty="0"/>
              <a:t>acceleration/deceleration forces cause disruption of </a:t>
            </a:r>
            <a:r>
              <a:rPr lang="en-US" dirty="0" err="1"/>
              <a:t>neurofilaments</a:t>
            </a:r>
            <a:r>
              <a:rPr lang="en-US" dirty="0"/>
              <a:t> within the axon leading to </a:t>
            </a:r>
            <a:r>
              <a:rPr lang="en-US" dirty="0" err="1"/>
              <a:t>Wallerian</a:t>
            </a:r>
            <a:r>
              <a:rPr lang="en-US" dirty="0"/>
              <a:t>-type axonal degeneration.13</a:t>
            </a:r>
          </a:p>
          <a:p>
            <a:endParaRPr lang="en-US" dirty="0"/>
          </a:p>
        </p:txBody>
      </p:sp>
    </p:spTree>
    <p:extLst>
      <p:ext uri="{BB962C8B-B14F-4D97-AF65-F5344CB8AC3E}">
        <p14:creationId xmlns="" xmlns:p14="http://schemas.microsoft.com/office/powerpoint/2010/main" val="3647389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Blast </a:t>
            </a:r>
            <a:r>
              <a:rPr lang="en-US" b="1" dirty="0" smtClean="0"/>
              <a:t>Injury</a:t>
            </a:r>
            <a:endParaRPr lang="en-US" dirty="0"/>
          </a:p>
        </p:txBody>
      </p:sp>
      <p:sp>
        <p:nvSpPr>
          <p:cNvPr id="3" name="Content Placeholder 2"/>
          <p:cNvSpPr>
            <a:spLocks noGrp="1"/>
          </p:cNvSpPr>
          <p:nvPr>
            <p:ph idx="1"/>
          </p:nvPr>
        </p:nvSpPr>
        <p:spPr/>
        <p:txBody>
          <a:bodyPr>
            <a:normAutofit/>
          </a:bodyPr>
          <a:lstStyle/>
          <a:p>
            <a:r>
              <a:rPr lang="en-US" dirty="0" smtClean="0"/>
              <a:t>Blast </a:t>
            </a:r>
            <a:r>
              <a:rPr lang="en-US" dirty="0"/>
              <a:t>injury is considered a signature injury of </a:t>
            </a:r>
            <a:r>
              <a:rPr lang="en-US" dirty="0" smtClean="0"/>
              <a:t>the U.S</a:t>
            </a:r>
            <a:r>
              <a:rPr lang="en-US" dirty="0"/>
              <a:t>. military conflicts in the Middle </a:t>
            </a:r>
            <a:r>
              <a:rPr lang="en-US" dirty="0" smtClean="0"/>
              <a:t>East.</a:t>
            </a:r>
          </a:p>
          <a:p>
            <a:r>
              <a:rPr lang="en-US" dirty="0" smtClean="0"/>
              <a:t>When an explosive </a:t>
            </a:r>
            <a:r>
              <a:rPr lang="en-US" dirty="0"/>
              <a:t>device detonates a transient shock wave is </a:t>
            </a:r>
            <a:r>
              <a:rPr lang="en-US" dirty="0" smtClean="0"/>
              <a:t>produced, which </a:t>
            </a:r>
            <a:r>
              <a:rPr lang="en-US" dirty="0"/>
              <a:t>can cause brain </a:t>
            </a:r>
            <a:r>
              <a:rPr lang="en-US" dirty="0" smtClean="0"/>
              <a:t>damage.</a:t>
            </a:r>
          </a:p>
          <a:p>
            <a:r>
              <a:rPr lang="en-US" dirty="0" smtClean="0">
                <a:solidFill>
                  <a:srgbClr val="FF0000"/>
                </a:solidFill>
              </a:rPr>
              <a:t>Primary blast injury </a:t>
            </a:r>
            <a:r>
              <a:rPr lang="en-US" dirty="0"/>
              <a:t>results from the direct effect of blast </a:t>
            </a:r>
            <a:r>
              <a:rPr lang="en-US" dirty="0" smtClean="0"/>
              <a:t>overpressure on </a:t>
            </a:r>
            <a:r>
              <a:rPr lang="en-US" dirty="0"/>
              <a:t>organs (in this case the brain), </a:t>
            </a:r>
            <a:r>
              <a:rPr lang="en-US" dirty="0">
                <a:solidFill>
                  <a:srgbClr val="FF0000"/>
                </a:solidFill>
              </a:rPr>
              <a:t>secondary </a:t>
            </a:r>
            <a:r>
              <a:rPr lang="en-US" dirty="0" smtClean="0">
                <a:solidFill>
                  <a:srgbClr val="FF0000"/>
                </a:solidFill>
              </a:rPr>
              <a:t>injury</a:t>
            </a:r>
            <a:r>
              <a:rPr lang="en-US" dirty="0" smtClean="0"/>
              <a:t> results </a:t>
            </a:r>
            <a:r>
              <a:rPr lang="en-US" dirty="0"/>
              <a:t>from shrapnel and other objects being hurled </a:t>
            </a:r>
            <a:r>
              <a:rPr lang="en-US" dirty="0" smtClean="0"/>
              <a:t>at the </a:t>
            </a:r>
            <a:r>
              <a:rPr lang="en-US" dirty="0"/>
              <a:t>individual, and </a:t>
            </a:r>
            <a:r>
              <a:rPr lang="en-US" dirty="0">
                <a:solidFill>
                  <a:srgbClr val="FF0000"/>
                </a:solidFill>
              </a:rPr>
              <a:t>tertiary injury </a:t>
            </a:r>
            <a:r>
              <a:rPr lang="en-US" dirty="0"/>
              <a:t>occurs when the </a:t>
            </a:r>
            <a:r>
              <a:rPr lang="en-US" dirty="0" smtClean="0"/>
              <a:t>victim is </a:t>
            </a:r>
            <a:r>
              <a:rPr lang="en-US" dirty="0"/>
              <a:t>flung backward and strikes an object. </a:t>
            </a:r>
          </a:p>
        </p:txBody>
      </p:sp>
    </p:spTree>
    <p:extLst>
      <p:ext uri="{BB962C8B-B14F-4D97-AF65-F5344CB8AC3E}">
        <p14:creationId xmlns="" xmlns:p14="http://schemas.microsoft.com/office/powerpoint/2010/main" val="620805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Secondary </a:t>
            </a:r>
            <a:r>
              <a:rPr lang="en-US" b="1" dirty="0" smtClean="0"/>
              <a:t>Injury</a:t>
            </a:r>
            <a:endParaRPr lang="en-US" dirty="0"/>
          </a:p>
        </p:txBody>
      </p:sp>
      <p:sp>
        <p:nvSpPr>
          <p:cNvPr id="3" name="Content Placeholder 2"/>
          <p:cNvSpPr>
            <a:spLocks noGrp="1"/>
          </p:cNvSpPr>
          <p:nvPr>
            <p:ph idx="1"/>
          </p:nvPr>
        </p:nvSpPr>
        <p:spPr/>
        <p:txBody>
          <a:bodyPr>
            <a:normAutofit/>
          </a:bodyPr>
          <a:lstStyle/>
          <a:p>
            <a:r>
              <a:rPr lang="en-US" dirty="0" smtClean="0"/>
              <a:t>Secondary </a:t>
            </a:r>
            <a:r>
              <a:rPr lang="en-US" dirty="0"/>
              <a:t>cell death occurs as a result of a chain </a:t>
            </a:r>
            <a:r>
              <a:rPr lang="en-US" dirty="0" smtClean="0"/>
              <a:t>of cellular </a:t>
            </a:r>
            <a:r>
              <a:rPr lang="en-US" dirty="0"/>
              <a:t>events that follow tissue damage in </a:t>
            </a:r>
            <a:r>
              <a:rPr lang="en-US" dirty="0" smtClean="0"/>
              <a:t>addition to </a:t>
            </a:r>
            <a:r>
              <a:rPr lang="en-US" dirty="0"/>
              <a:t>the secondary effects of hypoxemia, </a:t>
            </a:r>
            <a:r>
              <a:rPr lang="en-US" dirty="0" smtClean="0"/>
              <a:t>hypotension, ischemia</a:t>
            </a:r>
            <a:r>
              <a:rPr lang="en-US" dirty="0"/>
              <a:t>, edema, and elevated ICP. </a:t>
            </a:r>
            <a:endParaRPr lang="en-US" dirty="0" smtClean="0"/>
          </a:p>
          <a:p>
            <a:endParaRPr lang="en-US" dirty="0" smtClean="0"/>
          </a:p>
        </p:txBody>
      </p:sp>
    </p:spTree>
    <p:extLst>
      <p:ext uri="{BB962C8B-B14F-4D97-AF65-F5344CB8AC3E}">
        <p14:creationId xmlns="" xmlns:p14="http://schemas.microsoft.com/office/powerpoint/2010/main" val="5874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660</TotalTime>
  <Words>4668</Words>
  <Application>Microsoft Office PowerPoint</Application>
  <PresentationFormat>On-screen Show (4:3)</PresentationFormat>
  <Paragraphs>260</Paragraphs>
  <Slides>60</Slides>
  <Notes>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Flow</vt:lpstr>
      <vt:lpstr>Traumatic Brain Injury</vt:lpstr>
      <vt:lpstr>Slide 2</vt:lpstr>
      <vt:lpstr>PREVALENCE AND IMPACT</vt:lpstr>
      <vt:lpstr>MECHANISM OF INJURY AND PATHOPHYSIOLOGY</vt:lpstr>
      <vt:lpstr>Primary Injury; Contact injury</vt:lpstr>
      <vt:lpstr>Primary Injury; rapid Acceleration/ deceleration </vt:lpstr>
      <vt:lpstr>Diffuse Axonal Injury</vt:lpstr>
      <vt:lpstr>Blast Injury</vt:lpstr>
      <vt:lpstr>Secondary Injury</vt:lpstr>
      <vt:lpstr>SEQUELAE OF TRAUMATIC BRAIN INJURY</vt:lpstr>
      <vt:lpstr>Slide 11</vt:lpstr>
      <vt:lpstr>Neuromuscular Impairments</vt:lpstr>
      <vt:lpstr>Cognitive Impairments</vt:lpstr>
      <vt:lpstr>Neurobehavioral Impairments</vt:lpstr>
      <vt:lpstr>Communication</vt:lpstr>
      <vt:lpstr>Dysautonomia</vt:lpstr>
      <vt:lpstr>Post-traumatic Seizures</vt:lpstr>
      <vt:lpstr>Secondary Impairments and Medical Complications</vt:lpstr>
      <vt:lpstr>Slide 19</vt:lpstr>
      <vt:lpstr>DIAGNOSIS AND PROGNOSIS</vt:lpstr>
      <vt:lpstr>Slide 21</vt:lpstr>
      <vt:lpstr>Interdisciplinary Team members</vt:lpstr>
      <vt:lpstr>EARLY MEDICAL MANAGEMENT</vt:lpstr>
      <vt:lpstr>Slide 24</vt:lpstr>
      <vt:lpstr>Slide 25</vt:lpstr>
      <vt:lpstr>PHYSICAL THERAPY MANAGEMENT OF MODERATE TO SEVERE TRAUMATIC BRAIN INJURY IN THE ACUTE STAGE</vt:lpstr>
      <vt:lpstr>Slide 27</vt:lpstr>
      <vt:lpstr>Examination</vt:lpstr>
      <vt:lpstr>Slide 29</vt:lpstr>
      <vt:lpstr>Slide 30</vt:lpstr>
      <vt:lpstr>Outcome Measures</vt:lpstr>
      <vt:lpstr>Slide 32</vt:lpstr>
      <vt:lpstr>Slide 33</vt:lpstr>
      <vt:lpstr>Plan of Care; Outcomes/Goals</vt:lpstr>
      <vt:lpstr>Slide 35</vt:lpstr>
      <vt:lpstr>Plan of Care; Interventions</vt:lpstr>
      <vt:lpstr>Slide 37</vt:lpstr>
      <vt:lpstr>Slide 38</vt:lpstr>
      <vt:lpstr>Slide 39</vt:lpstr>
      <vt:lpstr>Slide 40</vt:lpstr>
      <vt:lpstr>Early Mobility</vt:lpstr>
      <vt:lpstr>Slide 42</vt:lpstr>
      <vt:lpstr>Sensory Stimulation</vt:lpstr>
      <vt:lpstr>PHYSICAL THERAPY MANAGEMENT OF MODERATE TO SEVERE TRAUMATIC BRAIN INJURY DURING ACTIVE REHABILITATION</vt:lpstr>
      <vt:lpstr>Examination</vt:lpstr>
      <vt:lpstr>Slide 46</vt:lpstr>
      <vt:lpstr>Slide 47</vt:lpstr>
      <vt:lpstr>Outcome Measures: Body/Structure Function Balance</vt:lpstr>
      <vt:lpstr>Attention and Cognition</vt:lpstr>
      <vt:lpstr>Outcome Measures: Activity and Participation Global Functioning</vt:lpstr>
      <vt:lpstr>Locomotion</vt:lpstr>
      <vt:lpstr>Plan of Care; Goals/Outcomes </vt:lpstr>
      <vt:lpstr>Plan of Care; Interventions</vt:lpstr>
      <vt:lpstr>Slide 54</vt:lpstr>
      <vt:lpstr>Slide 55</vt:lpstr>
      <vt:lpstr>Slide 56</vt:lpstr>
      <vt:lpstr>Patient/Family/Caregiver Education</vt:lpstr>
      <vt:lpstr>Behavioral Factors</vt:lpstr>
      <vt:lpstr>Slide 59</vt:lpstr>
      <vt:lpstr>Community Reentry Programs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Traumatic Brain Injury</dc:title>
  <dc:creator>Administrator</dc:creator>
  <cp:lastModifiedBy>SALEEM</cp:lastModifiedBy>
  <cp:revision>58</cp:revision>
  <dcterms:created xsi:type="dcterms:W3CDTF">2006-08-16T00:00:00Z</dcterms:created>
  <dcterms:modified xsi:type="dcterms:W3CDTF">2015-04-24T06:59:37Z</dcterms:modified>
</cp:coreProperties>
</file>