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79" r:id="rId8"/>
    <p:sldId id="281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8" r:id="rId17"/>
    <p:sldId id="282" r:id="rId18"/>
    <p:sldId id="283" r:id="rId19"/>
    <p:sldId id="284" r:id="rId20"/>
    <p:sldId id="285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87367" autoAdjust="0"/>
  </p:normalViewPr>
  <p:slideViewPr>
    <p:cSldViewPr>
      <p:cViewPr varScale="1">
        <p:scale>
          <a:sx n="63" d="100"/>
          <a:sy n="63" d="100"/>
        </p:scale>
        <p:origin x="-151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TRAITS OF ECONOMIC IMPORTANCE IN    POLITRY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Economic </a:t>
            </a:r>
            <a:r>
              <a:rPr lang="en-US" b="1" u="sng" dirty="0"/>
              <a:t>traits of </a:t>
            </a:r>
            <a:r>
              <a:rPr lang="en-US" b="1" u="sng" dirty="0" smtClean="0"/>
              <a:t>poultry: </a:t>
            </a:r>
          </a:p>
          <a:p>
            <a:r>
              <a:rPr lang="en-US" dirty="0" smtClean="0"/>
              <a:t>Age </a:t>
            </a:r>
            <a:r>
              <a:rPr lang="en-US" dirty="0"/>
              <a:t>at sexual </a:t>
            </a:r>
            <a:r>
              <a:rPr lang="en-US" dirty="0" smtClean="0"/>
              <a:t>maturity</a:t>
            </a:r>
          </a:p>
          <a:p>
            <a:r>
              <a:rPr lang="en-US" dirty="0" smtClean="0"/>
              <a:t>Egg weight</a:t>
            </a:r>
          </a:p>
          <a:p>
            <a:r>
              <a:rPr lang="en-US" dirty="0" smtClean="0"/>
              <a:t>Egg production</a:t>
            </a:r>
          </a:p>
          <a:p>
            <a:r>
              <a:rPr lang="en-US" dirty="0" smtClean="0"/>
              <a:t>Growth rate</a:t>
            </a:r>
          </a:p>
          <a:p>
            <a:r>
              <a:rPr lang="en-US" dirty="0" smtClean="0"/>
              <a:t>Feed </a:t>
            </a:r>
            <a:r>
              <a:rPr lang="en-US" dirty="0"/>
              <a:t>conversion </a:t>
            </a:r>
            <a:r>
              <a:rPr lang="en-US" dirty="0" smtClean="0"/>
              <a:t>efficiency</a:t>
            </a:r>
          </a:p>
          <a:p>
            <a:r>
              <a:rPr lang="en-US" dirty="0" smtClean="0"/>
              <a:t>Percent fertility</a:t>
            </a:r>
            <a:endParaRPr lang="en-US" dirty="0"/>
          </a:p>
          <a:p>
            <a:r>
              <a:rPr lang="en-US" dirty="0" smtClean="0"/>
              <a:t>Percent hatchability</a:t>
            </a:r>
          </a:p>
          <a:p>
            <a:r>
              <a:rPr lang="en-US" dirty="0" smtClean="0"/>
              <a:t>Dressing </a:t>
            </a:r>
            <a:r>
              <a:rPr lang="en-US" dirty="0"/>
              <a:t>percentage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48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/>
              <a:t/>
            </a:r>
            <a:br>
              <a:rPr lang="en-US" u="sng" dirty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>PERCENT FERTILITY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 </a:t>
            </a:r>
          </a:p>
          <a:p>
            <a:r>
              <a:rPr lang="en-US" sz="3600" dirty="0" smtClean="0"/>
              <a:t>%Fertility=</a:t>
            </a:r>
            <a:r>
              <a:rPr lang="en-US" sz="3600" u="sng" dirty="0" smtClean="0"/>
              <a:t>No</a:t>
            </a:r>
            <a:r>
              <a:rPr lang="en-US" sz="3600" u="sng" dirty="0"/>
              <a:t>. of fertile eggs × </a:t>
            </a:r>
            <a:r>
              <a:rPr lang="en-US" sz="3600" u="sng" dirty="0" smtClean="0"/>
              <a:t>100</a:t>
            </a:r>
          </a:p>
          <a:p>
            <a:pPr marL="0" indent="0">
              <a:buNone/>
            </a:pPr>
            <a:r>
              <a:rPr lang="en-US" sz="3600" dirty="0" smtClean="0"/>
              <a:t>                           Total </a:t>
            </a:r>
            <a:r>
              <a:rPr lang="en-US" sz="3600" dirty="0"/>
              <a:t>no. </a:t>
            </a:r>
            <a:r>
              <a:rPr lang="en-US" sz="3600" dirty="0" smtClean="0"/>
              <a:t>eggs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xmlns="" val="37739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FACTORS EFFECTING FERTILITY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Genetic</a:t>
            </a:r>
            <a:r>
              <a:rPr lang="en-US" dirty="0" smtClean="0"/>
              <a:t> </a:t>
            </a:r>
            <a:r>
              <a:rPr lang="en-US" b="1" u="sng" dirty="0"/>
              <a:t>factors</a:t>
            </a:r>
            <a:r>
              <a:rPr lang="en-US" dirty="0"/>
              <a:t>: Many genes influence </a:t>
            </a:r>
            <a:r>
              <a:rPr lang="en-US" dirty="0" smtClean="0"/>
              <a:t>fertility</a:t>
            </a:r>
          </a:p>
          <a:p>
            <a:r>
              <a:rPr lang="en-US" dirty="0" smtClean="0"/>
              <a:t>Breed</a:t>
            </a:r>
            <a:r>
              <a:rPr lang="en-US" dirty="0"/>
              <a:t>: Lighter breeds is more fertile than heavier breeds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Environmental</a:t>
            </a:r>
            <a:r>
              <a:rPr lang="en-US" dirty="0" smtClean="0"/>
              <a:t> </a:t>
            </a:r>
            <a:r>
              <a:rPr lang="en-US" b="1" u="sng" dirty="0"/>
              <a:t>factors</a:t>
            </a:r>
            <a:r>
              <a:rPr lang="en-US" dirty="0"/>
              <a:t>: Excessive high and low </a:t>
            </a:r>
            <a:r>
              <a:rPr lang="en-US" dirty="0" smtClean="0"/>
              <a:t>temperature reduces </a:t>
            </a:r>
            <a:r>
              <a:rPr lang="en-US" dirty="0"/>
              <a:t>fertility due to poor </a:t>
            </a:r>
            <a:r>
              <a:rPr lang="en-US" dirty="0" smtClean="0"/>
              <a:t>mating.</a:t>
            </a:r>
          </a:p>
          <a:p>
            <a:r>
              <a:rPr lang="en-US" b="1" u="sng" dirty="0" smtClean="0"/>
              <a:t>Sex</a:t>
            </a:r>
            <a:r>
              <a:rPr lang="en-US" dirty="0" smtClean="0"/>
              <a:t> </a:t>
            </a:r>
            <a:r>
              <a:rPr lang="en-US" b="1" u="sng" dirty="0"/>
              <a:t>ratio</a:t>
            </a:r>
            <a:r>
              <a:rPr lang="en-US" dirty="0"/>
              <a:t>: Both higher and lower males to female ratio will </a:t>
            </a:r>
            <a:r>
              <a:rPr lang="en-US" dirty="0" smtClean="0"/>
              <a:t>reduce fertility.</a:t>
            </a:r>
          </a:p>
          <a:p>
            <a:r>
              <a:rPr lang="en-US" b="1" u="sng" dirty="0" smtClean="0"/>
              <a:t>Disease</a:t>
            </a:r>
            <a:r>
              <a:rPr lang="en-US" dirty="0" smtClean="0"/>
              <a:t> </a:t>
            </a:r>
            <a:r>
              <a:rPr lang="en-US" b="1" u="sng" dirty="0"/>
              <a:t>conditions</a:t>
            </a:r>
            <a:r>
              <a:rPr lang="en-US" dirty="0"/>
              <a:t>: Many diseases like disease, Salmonella etc., affect fertility</a:t>
            </a:r>
            <a:r>
              <a:rPr lang="en-US" dirty="0" smtClean="0"/>
              <a:t>.</a:t>
            </a:r>
          </a:p>
          <a:p>
            <a:r>
              <a:rPr lang="en-US" b="1" u="sng" dirty="0"/>
              <a:t>Nutritional</a:t>
            </a:r>
            <a:r>
              <a:rPr lang="en-US" dirty="0"/>
              <a:t> </a:t>
            </a:r>
            <a:r>
              <a:rPr lang="en-US" b="1" u="sng" dirty="0"/>
              <a:t>factors</a:t>
            </a:r>
            <a:r>
              <a:rPr lang="en-US" dirty="0"/>
              <a:t>: Some deficiencies like vitamin A, E </a:t>
            </a:r>
          </a:p>
        </p:txBody>
      </p:sp>
    </p:spTree>
    <p:extLst>
      <p:ext uri="{BB962C8B-B14F-4D97-AF65-F5344CB8AC3E}">
        <p14:creationId xmlns:p14="http://schemas.microsoft.com/office/powerpoint/2010/main" xmlns="" val="2128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PERCENTAGE HATCHABILITY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u="sng" dirty="0" smtClean="0"/>
              <a:t>Measured </a:t>
            </a:r>
            <a:r>
              <a:rPr lang="en-US" sz="2800" b="1" u="sng" dirty="0"/>
              <a:t>in two </a:t>
            </a:r>
            <a:r>
              <a:rPr lang="en-US" sz="2800" b="1" u="sng" dirty="0" smtClean="0"/>
              <a:t>forms: </a:t>
            </a:r>
            <a:endParaRPr lang="en-US" sz="2800" b="1" u="sng" dirty="0"/>
          </a:p>
          <a:p>
            <a:r>
              <a:rPr lang="en-US" sz="2800" dirty="0"/>
              <a:t>1) Hatchability on total number of eggs set.</a:t>
            </a:r>
          </a:p>
          <a:p>
            <a:r>
              <a:rPr lang="en-US" sz="2800" dirty="0"/>
              <a:t>2) Hatchability on number of fertile eggs.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Highest hatching percent was obtained between </a:t>
            </a:r>
            <a:r>
              <a:rPr lang="en-US" sz="2800" dirty="0" smtClean="0"/>
              <a:t>35.5 and </a:t>
            </a:r>
            <a:r>
              <a:rPr lang="en-US" sz="2800" dirty="0"/>
              <a:t>36.5 ˚ c</a:t>
            </a:r>
          </a:p>
        </p:txBody>
      </p:sp>
    </p:spTree>
    <p:extLst>
      <p:ext uri="{BB962C8B-B14F-4D97-AF65-F5344CB8AC3E}">
        <p14:creationId xmlns:p14="http://schemas.microsoft.com/office/powerpoint/2010/main" xmlns="" val="28133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DRESSING PERCENTAGE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dirty="0"/>
              <a:t>dressing % is the percent of the live animal </a:t>
            </a:r>
            <a:r>
              <a:rPr lang="en-US" sz="3200" dirty="0" smtClean="0"/>
              <a:t>that </a:t>
            </a:r>
            <a:r>
              <a:rPr lang="en-US" sz="3200" dirty="0"/>
              <a:t>ends up as carcass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Dressing % = (carcass weight / live </a:t>
            </a:r>
            <a:r>
              <a:rPr lang="en-US" sz="3200" dirty="0" smtClean="0"/>
              <a:t>weight)x100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0219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EGG QUALITY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Egg size</a:t>
            </a:r>
          </a:p>
          <a:p>
            <a:r>
              <a:rPr lang="en-US" sz="3600" dirty="0" smtClean="0"/>
              <a:t>Shape</a:t>
            </a:r>
          </a:p>
          <a:p>
            <a:r>
              <a:rPr lang="en-US" sz="3600" dirty="0" smtClean="0"/>
              <a:t>Shell colour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7848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Egg size</a:t>
            </a:r>
          </a:p>
          <a:p>
            <a:r>
              <a:rPr lang="en-US" sz="2800" dirty="0" smtClean="0"/>
              <a:t>Shape</a:t>
            </a:r>
          </a:p>
          <a:p>
            <a:r>
              <a:rPr lang="en-US" sz="2800" dirty="0" smtClean="0"/>
              <a:t>Shell colour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120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EGG SHAPE IS EXPRESSED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 Index= </a:t>
            </a:r>
            <a:r>
              <a:rPr lang="en-US" u="sng" dirty="0" smtClean="0"/>
              <a:t>Avarage width  </a:t>
            </a:r>
            <a:r>
              <a:rPr lang="en-US" dirty="0" smtClean="0"/>
              <a:t>x100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Average length       </a:t>
            </a:r>
          </a:p>
          <a:p>
            <a:r>
              <a:rPr lang="en-US" dirty="0"/>
              <a:t> </a:t>
            </a:r>
            <a:r>
              <a:rPr lang="en-US" dirty="0" smtClean="0"/>
              <a:t>Normal egg  70-74 range</a:t>
            </a:r>
          </a:p>
          <a:p>
            <a:r>
              <a:rPr lang="en-US" dirty="0" smtClean="0"/>
              <a:t>Speharical</a:t>
            </a:r>
            <a:endParaRPr lang="en-US" dirty="0"/>
          </a:p>
          <a:p>
            <a:r>
              <a:rPr lang="en-US" dirty="0" smtClean="0"/>
              <a:t>Elongated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36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SHELL THICKNESS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Fertile </a:t>
            </a:r>
            <a:r>
              <a:rPr lang="en-US" sz="2800" dirty="0"/>
              <a:t>eggs with thick &amp; strong shells are known </a:t>
            </a:r>
            <a:r>
              <a:rPr lang="en-US" sz="2800" dirty="0" smtClean="0"/>
              <a:t>to have </a:t>
            </a:r>
            <a:r>
              <a:rPr lang="en-US" sz="2800" dirty="0"/>
              <a:t>a better chance of hatching rather than weak </a:t>
            </a:r>
            <a:r>
              <a:rPr lang="en-US" sz="2800" dirty="0" smtClean="0"/>
              <a:t>thin shell </a:t>
            </a:r>
            <a:r>
              <a:rPr lang="en-US" sz="2800" dirty="0"/>
              <a:t>eggs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smtClean="0"/>
              <a:t>Eggshells </a:t>
            </a:r>
            <a:r>
              <a:rPr lang="en-US" sz="2800" dirty="0"/>
              <a:t>are composed of 97% calcium so the </a:t>
            </a:r>
            <a:r>
              <a:rPr lang="en-US" sz="2800" dirty="0" smtClean="0"/>
              <a:t>should provided </a:t>
            </a:r>
            <a:r>
              <a:rPr lang="en-US" sz="2800" dirty="0"/>
              <a:t>in the sufficient amount in the diet.</a:t>
            </a:r>
          </a:p>
        </p:txBody>
      </p:sp>
    </p:spTree>
    <p:extLst>
      <p:ext uri="{BB962C8B-B14F-4D97-AF65-F5344CB8AC3E}">
        <p14:creationId xmlns:p14="http://schemas.microsoft.com/office/powerpoint/2010/main" xmlns="" val="29261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% LIVEABILITY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expression used to describe the number </a:t>
            </a:r>
            <a:r>
              <a:rPr lang="en-US" sz="2800" dirty="0" smtClean="0"/>
              <a:t>of </a:t>
            </a:r>
            <a:r>
              <a:rPr lang="en-US" sz="2800" dirty="0"/>
              <a:t>survivors in a flock</a:t>
            </a:r>
            <a:r>
              <a:rPr lang="en-US" sz="2800" dirty="0" smtClean="0"/>
              <a:t>.</a:t>
            </a:r>
          </a:p>
          <a:p>
            <a:pPr marL="0" indent="0" algn="ctr">
              <a:buNone/>
            </a:pPr>
            <a:r>
              <a:rPr lang="en-US" sz="3600" u="sng" dirty="0" smtClean="0"/>
              <a:t>Mortality </a:t>
            </a:r>
          </a:p>
          <a:p>
            <a:pPr marL="0" indent="0" algn="ctr">
              <a:buNone/>
            </a:pPr>
            <a:r>
              <a:rPr lang="en-US" sz="2800" dirty="0"/>
              <a:t>•The ratio of deaths in an area to the population </a:t>
            </a:r>
            <a:r>
              <a:rPr lang="en-US" sz="2800" dirty="0" smtClean="0"/>
              <a:t>of that </a:t>
            </a:r>
            <a:r>
              <a:rPr lang="en-US" sz="2800" dirty="0"/>
              <a:t>area expressed per 1000 per year.</a:t>
            </a:r>
            <a:endParaRPr lang="en-US" sz="2800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754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AGE AT STARTING EGG PRODUCTION</a:t>
            </a:r>
            <a:endParaRPr lang="en-US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1121820"/>
              </p:ext>
            </p:extLst>
          </p:nvPr>
        </p:nvGraphicFramePr>
        <p:xfrm>
          <a:off x="467544" y="1988840"/>
          <a:ext cx="8229600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25144"/>
              </a:tblGrid>
              <a:tr h="990110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species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Age at starting egg production</a:t>
                      </a:r>
                      <a:endParaRPr lang="en-US" sz="2400" u="sng" dirty="0"/>
                    </a:p>
                  </a:txBody>
                  <a:tcPr/>
                </a:tc>
              </a:tr>
              <a:tr h="990110">
                <a:tc>
                  <a:txBody>
                    <a:bodyPr/>
                    <a:lstStyle/>
                    <a:p>
                      <a:r>
                        <a:rPr lang="en-US" dirty="0" smtClean="0"/>
                        <a:t>Japanese quail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7-8 weeks</a:t>
                      </a:r>
                      <a:endParaRPr lang="en-US" dirty="0"/>
                    </a:p>
                  </a:txBody>
                  <a:tcPr/>
                </a:tc>
              </a:tr>
              <a:tr h="990110">
                <a:tc>
                  <a:txBody>
                    <a:bodyPr/>
                    <a:lstStyle/>
                    <a:p>
                      <a:r>
                        <a:rPr lang="en-US" dirty="0" smtClean="0"/>
                        <a:t>Turkey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weeks</a:t>
                      </a:r>
                      <a:endParaRPr lang="en-US" dirty="0"/>
                    </a:p>
                  </a:txBody>
                  <a:tcPr/>
                </a:tc>
              </a:tr>
              <a:tr h="990110">
                <a:tc>
                  <a:txBody>
                    <a:bodyPr/>
                    <a:lstStyle/>
                    <a:p>
                      <a:r>
                        <a:rPr lang="en-US" dirty="0" smtClean="0"/>
                        <a:t>Duck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days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132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Shell thickness</a:t>
            </a:r>
          </a:p>
          <a:p>
            <a:r>
              <a:rPr lang="en-US" dirty="0" smtClean="0"/>
              <a:t>Mortality</a:t>
            </a:r>
            <a:endParaRPr lang="en-US" dirty="0"/>
          </a:p>
          <a:p>
            <a:r>
              <a:rPr lang="en-US" dirty="0" smtClean="0"/>
              <a:t>Livability</a:t>
            </a:r>
            <a:endParaRPr lang="en-US" dirty="0"/>
          </a:p>
          <a:p>
            <a:r>
              <a:rPr lang="en-US" dirty="0" smtClean="0"/>
              <a:t>Egg </a:t>
            </a:r>
            <a:r>
              <a:rPr lang="en-US" dirty="0"/>
              <a:t>quality</a:t>
            </a:r>
          </a:p>
          <a:p>
            <a:r>
              <a:rPr lang="en-US" dirty="0" smtClean="0"/>
              <a:t>Body </a:t>
            </a:r>
            <a:r>
              <a:rPr lang="en-US" dirty="0"/>
              <a:t>weight at maturity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06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BODY WEIGHT</a:t>
            </a:r>
            <a:endParaRPr lang="en-US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47728932"/>
              </p:ext>
            </p:extLst>
          </p:nvPr>
        </p:nvGraphicFramePr>
        <p:xfrm>
          <a:off x="457200" y="2204864"/>
          <a:ext cx="8229600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species</a:t>
                      </a:r>
                      <a:endParaRPr lang="en-US" sz="2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Body weight at birth</a:t>
                      </a:r>
                      <a:endParaRPr lang="en-US" sz="2800" u="sng" dirty="0"/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Japanese quail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8-10gm</a:t>
                      </a:r>
                      <a:endParaRPr lang="en-US" dirty="0"/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Turkey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50gm</a:t>
                      </a:r>
                      <a:endParaRPr lang="en-US" dirty="0"/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Duck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47-48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078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AGE AT SEXUAL MATURITY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Sexual maturity is the age or stage when an organism can reproduce.</a:t>
            </a:r>
          </a:p>
          <a:p>
            <a:r>
              <a:rPr lang="en-US" dirty="0" smtClean="0"/>
              <a:t>It also termed as puberty and adulthood.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2708144"/>
              </p:ext>
            </p:extLst>
          </p:nvPr>
        </p:nvGraphicFramePr>
        <p:xfrm>
          <a:off x="971600" y="3573016"/>
          <a:ext cx="6408712" cy="2088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3240360"/>
              </a:tblGrid>
              <a:tr h="576065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 at sexual maturity</a:t>
                      </a:r>
                      <a:endParaRPr lang="en-US" dirty="0"/>
                    </a:p>
                  </a:txBody>
                  <a:tcPr/>
                </a:tc>
              </a:tr>
              <a:tr h="504055">
                <a:tc>
                  <a:txBody>
                    <a:bodyPr/>
                    <a:lstStyle/>
                    <a:p>
                      <a:r>
                        <a:rPr lang="en-US" dirty="0" smtClean="0"/>
                        <a:t>Japanese quail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6-7 weeks</a:t>
                      </a:r>
                      <a:endParaRPr lang="en-US" dirty="0"/>
                    </a:p>
                  </a:txBody>
                  <a:tcPr/>
                </a:tc>
              </a:tr>
              <a:tr h="504057">
                <a:tc>
                  <a:txBody>
                    <a:bodyPr/>
                    <a:lstStyle/>
                    <a:p>
                      <a:r>
                        <a:rPr lang="en-US" dirty="0" smtClean="0"/>
                        <a:t>Turkey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28-30 weeks</a:t>
                      </a:r>
                      <a:endParaRPr lang="en-US" dirty="0"/>
                    </a:p>
                  </a:txBody>
                  <a:tcPr/>
                </a:tc>
              </a:tr>
              <a:tr h="504057">
                <a:tc>
                  <a:txBody>
                    <a:bodyPr/>
                    <a:lstStyle/>
                    <a:p>
                      <a:r>
                        <a:rPr lang="en-US" dirty="0" smtClean="0"/>
                        <a:t>Duck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20-24 weeks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1799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EGG WEIGHT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Egg </a:t>
            </a:r>
            <a:r>
              <a:rPr lang="en-US" dirty="0"/>
              <a:t>weight mainly depends on the body wt. of the birds.</a:t>
            </a:r>
          </a:p>
          <a:p>
            <a:r>
              <a:rPr lang="en-US" dirty="0" smtClean="0"/>
              <a:t>Birds </a:t>
            </a:r>
            <a:r>
              <a:rPr lang="en-US" dirty="0"/>
              <a:t>at later stage of production are comparatively older </a:t>
            </a:r>
          </a:p>
          <a:p>
            <a:r>
              <a:rPr lang="en-US" dirty="0"/>
              <a:t>heavier and lay larger sized eggs.</a:t>
            </a:r>
          </a:p>
          <a:p>
            <a:r>
              <a:rPr lang="en-US" dirty="0"/>
              <a:t>The quality of feed, management factor, age , strain etc.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6052626"/>
              </p:ext>
            </p:extLst>
          </p:nvPr>
        </p:nvGraphicFramePr>
        <p:xfrm>
          <a:off x="899592" y="3789039"/>
          <a:ext cx="5400600" cy="2664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664296"/>
              </a:tblGrid>
              <a:tr h="8880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species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Egg weight</a:t>
                      </a:r>
                      <a:endParaRPr lang="en-US" sz="2400" dirty="0"/>
                    </a:p>
                  </a:txBody>
                  <a:tcPr/>
                </a:tc>
              </a:tr>
              <a:tr h="888099">
                <a:tc>
                  <a:txBody>
                    <a:bodyPr/>
                    <a:lstStyle/>
                    <a:p>
                      <a:r>
                        <a:rPr lang="en-US" dirty="0" smtClean="0"/>
                        <a:t>Turkey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65-70gm</a:t>
                      </a:r>
                      <a:endParaRPr lang="en-US" dirty="0"/>
                    </a:p>
                  </a:txBody>
                  <a:tcPr/>
                </a:tc>
              </a:tr>
              <a:tr h="888099">
                <a:tc>
                  <a:txBody>
                    <a:bodyPr/>
                    <a:lstStyle/>
                    <a:p>
                      <a:r>
                        <a:rPr lang="en-US" dirty="0" smtClean="0"/>
                        <a:t>Duck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70-75gm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519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EGG PRODUCTION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Egg </a:t>
            </a:r>
            <a:r>
              <a:rPr lang="en-US" b="1" u="sng" dirty="0"/>
              <a:t>production depends </a:t>
            </a:r>
            <a:r>
              <a:rPr lang="en-US" b="1" u="sng" dirty="0" smtClean="0"/>
              <a:t>upon:</a:t>
            </a:r>
            <a:endParaRPr lang="en-US" b="1" u="sng" dirty="0"/>
          </a:p>
          <a:p>
            <a:r>
              <a:rPr lang="en-US" dirty="0" smtClean="0"/>
              <a:t>Strain </a:t>
            </a:r>
            <a:r>
              <a:rPr lang="en-US" dirty="0"/>
              <a:t>of </a:t>
            </a:r>
            <a:r>
              <a:rPr lang="en-US" dirty="0" smtClean="0"/>
              <a:t>bird.</a:t>
            </a:r>
          </a:p>
          <a:p>
            <a:r>
              <a:rPr lang="en-US" dirty="0" smtClean="0"/>
              <a:t>Feed </a:t>
            </a:r>
            <a:r>
              <a:rPr lang="en-US" dirty="0"/>
              <a:t>quality ( protein , energy , vitamins , </a:t>
            </a:r>
            <a:r>
              <a:rPr lang="en-US" dirty="0" smtClean="0"/>
              <a:t>minerals</a:t>
            </a:r>
          </a:p>
          <a:p>
            <a:r>
              <a:rPr lang="en-US" dirty="0" smtClean="0"/>
              <a:t>Climate </a:t>
            </a:r>
            <a:endParaRPr lang="en-US" dirty="0"/>
          </a:p>
          <a:p>
            <a:r>
              <a:rPr lang="en-US" dirty="0"/>
              <a:t>Managemental factors </a:t>
            </a:r>
          </a:p>
          <a:p>
            <a:r>
              <a:rPr lang="en-US" dirty="0"/>
              <a:t>System of feeding.</a:t>
            </a:r>
          </a:p>
          <a:p>
            <a:r>
              <a:rPr lang="en-US" dirty="0"/>
              <a:t>Water quality.</a:t>
            </a:r>
          </a:p>
          <a:p>
            <a:r>
              <a:rPr lang="en-US" dirty="0"/>
              <a:t>Vaccination and other disease control </a:t>
            </a:r>
            <a:r>
              <a:rPr lang="en-US" dirty="0" smtClean="0"/>
              <a:t>measures.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74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76235672"/>
              </p:ext>
            </p:extLst>
          </p:nvPr>
        </p:nvGraphicFramePr>
        <p:xfrm>
          <a:off x="467544" y="2276872"/>
          <a:ext cx="8229600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28092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species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Egg production </a:t>
                      </a:r>
                      <a:r>
                        <a:rPr lang="en-US" sz="1800" u="sng" dirty="0" smtClean="0"/>
                        <a:t>(per</a:t>
                      </a:r>
                      <a:r>
                        <a:rPr lang="en-US" sz="2400" u="sng" dirty="0" smtClean="0"/>
                        <a:t> </a:t>
                      </a:r>
                      <a:r>
                        <a:rPr lang="en-US" sz="1800" u="sng" dirty="0" smtClean="0"/>
                        <a:t>annuma)</a:t>
                      </a:r>
                      <a:endParaRPr lang="en-US" sz="1800" u="sng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en-US" dirty="0" smtClean="0"/>
                        <a:t>Japanese</a:t>
                      </a:r>
                      <a:r>
                        <a:rPr lang="en-US" baseline="0" dirty="0" smtClean="0"/>
                        <a:t> quail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280</a:t>
                      </a:r>
                      <a:endParaRPr lang="en-US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en-US" dirty="0" smtClean="0"/>
                        <a:t>Turkey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80-100</a:t>
                      </a:r>
                      <a:endParaRPr lang="en-US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en-US" dirty="0" smtClean="0"/>
                        <a:t>Duck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05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JAPANESE QUAIL AND TURKEY EGG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Jja                                   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3967"/>
            <a:ext cx="3888432" cy="473535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73967"/>
            <a:ext cx="4176464" cy="4646951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33842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SHELL TEXTURE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35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FEED CONVERSION RATIO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FCR=</a:t>
            </a:r>
            <a:r>
              <a:rPr lang="en-US" u="sng" dirty="0" smtClean="0"/>
              <a:t> </a:t>
            </a:r>
            <a:r>
              <a:rPr lang="en-US" u="sng" dirty="0"/>
              <a:t>Total amount of feed </a:t>
            </a:r>
            <a:r>
              <a:rPr lang="en-US" u="sng" dirty="0" smtClean="0"/>
              <a:t>consumed</a:t>
            </a:r>
          </a:p>
          <a:p>
            <a:pPr marL="0" indent="0">
              <a:buNone/>
            </a:pPr>
            <a:r>
              <a:rPr lang="en-US" dirty="0" smtClean="0"/>
              <a:t>                   Total </a:t>
            </a:r>
            <a:r>
              <a:rPr lang="en-US" dirty="0"/>
              <a:t>body wt. gain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8689319"/>
              </p:ext>
            </p:extLst>
          </p:nvPr>
        </p:nvGraphicFramePr>
        <p:xfrm>
          <a:off x="1524000" y="2780928"/>
          <a:ext cx="6096000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992"/>
                <a:gridCol w="3120008"/>
              </a:tblGrid>
              <a:tr h="846094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SPECIES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FCR</a:t>
                      </a:r>
                      <a:endParaRPr lang="en-US" u="sng" dirty="0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r>
                        <a:rPr lang="en-US" dirty="0" smtClean="0"/>
                        <a:t>Japanese</a:t>
                      </a:r>
                      <a:r>
                        <a:rPr lang="en-US" baseline="0" dirty="0" smtClean="0"/>
                        <a:t> quail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1.75-1.80</a:t>
                      </a:r>
                      <a:endParaRPr lang="en-US" dirty="0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r>
                        <a:rPr lang="en-US" dirty="0" smtClean="0"/>
                        <a:t>Turkey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2.7-2.8</a:t>
                      </a:r>
                      <a:endParaRPr lang="en-US" dirty="0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r>
                        <a:rPr lang="en-US" dirty="0" smtClean="0"/>
                        <a:t>Duck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2.3-2.7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39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120</TotalTime>
  <Words>523</Words>
  <Application>Microsoft Office PowerPoint</Application>
  <PresentationFormat>On-screen Show (4:3)</PresentationFormat>
  <Paragraphs>128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Thatch</vt:lpstr>
      <vt:lpstr>TRAITS OF ECONOMIC IMPORTANCE IN    POLITRY</vt:lpstr>
      <vt:lpstr>Cont…</vt:lpstr>
      <vt:lpstr>AGE AT SEXUAL MATURITY</vt:lpstr>
      <vt:lpstr>EGG WEIGHT</vt:lpstr>
      <vt:lpstr>EGG PRODUCTION</vt:lpstr>
      <vt:lpstr>Cont…</vt:lpstr>
      <vt:lpstr>JAPANESE QUAIL AND TURKEY EGG</vt:lpstr>
      <vt:lpstr>SHELL TEXTURE</vt:lpstr>
      <vt:lpstr>FEED CONVERSION RATIO</vt:lpstr>
      <vt:lpstr>   PERCENT FERTILITY</vt:lpstr>
      <vt:lpstr>FACTORS EFFECTING FERTILITY</vt:lpstr>
      <vt:lpstr>PERCENTAGE HATCHABILITY</vt:lpstr>
      <vt:lpstr>DRESSING PERCENTAGE</vt:lpstr>
      <vt:lpstr>EGG QUALITY</vt:lpstr>
      <vt:lpstr>Egg quality</vt:lpstr>
      <vt:lpstr>EGG SHAPE IS EXPRESSED</vt:lpstr>
      <vt:lpstr>SHELL THICKNESS</vt:lpstr>
      <vt:lpstr>% LIVEABILITY </vt:lpstr>
      <vt:lpstr>AGE AT STARTING EGG PRODUCTION</vt:lpstr>
      <vt:lpstr>BODY WEIGHT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adeel riaz</dc:creator>
  <cp:lastModifiedBy>Dr.Sadaqat Munir</cp:lastModifiedBy>
  <cp:revision>26</cp:revision>
  <dcterms:created xsi:type="dcterms:W3CDTF">2020-03-08T16:48:24Z</dcterms:created>
  <dcterms:modified xsi:type="dcterms:W3CDTF">2020-05-02T17:38:27Z</dcterms:modified>
</cp:coreProperties>
</file>