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8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72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B95B5-C564-40F6-9BCD-0E8B984B89C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9CAB-8DE6-4945-9E69-89214CDB2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30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B95B5-C564-40F6-9BCD-0E8B984B89C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9CAB-8DE6-4945-9E69-89214CDB2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58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B95B5-C564-40F6-9BCD-0E8B984B89C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9CAB-8DE6-4945-9E69-89214CDB2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5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B95B5-C564-40F6-9BCD-0E8B984B89C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9CAB-8DE6-4945-9E69-89214CDB2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92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B95B5-C564-40F6-9BCD-0E8B984B89C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9CAB-8DE6-4945-9E69-89214CDB2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1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B95B5-C564-40F6-9BCD-0E8B984B89C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9CAB-8DE6-4945-9E69-89214CDB2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01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B95B5-C564-40F6-9BCD-0E8B984B89C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9CAB-8DE6-4945-9E69-89214CDB2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9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B95B5-C564-40F6-9BCD-0E8B984B89C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9CAB-8DE6-4945-9E69-89214CDB2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09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B95B5-C564-40F6-9BCD-0E8B984B89C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9CAB-8DE6-4945-9E69-89214CDB2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86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B95B5-C564-40F6-9BCD-0E8B984B89C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9CAB-8DE6-4945-9E69-89214CDB2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42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B95B5-C564-40F6-9BCD-0E8B984B89C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9CAB-8DE6-4945-9E69-89214CDB2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2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B95B5-C564-40F6-9BCD-0E8B984B89C9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99CAB-8DE6-4945-9E69-89214CDB27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525" y="1719262"/>
            <a:ext cx="6076950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896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PERSONAL HYGIENE PROGRAMMES  </a:t>
            </a:r>
            <a:br>
              <a:rPr lang="en-US" b="1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</a:b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200000"/>
              </a:lnSpc>
              <a:spcBef>
                <a:spcPts val="0"/>
              </a:spcBef>
              <a:buClr>
                <a:schemeClr val="accent1"/>
              </a:buClr>
              <a:buSzPts val="3200"/>
            </a:pPr>
            <a:r>
              <a:rPr lang="en-US" sz="3200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Routine physical examination is conducted against:  </a:t>
            </a: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Chronic illnesses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and </a:t>
            </a:r>
            <a:r>
              <a:rPr lang="en-US" sz="32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i</a:t>
            </a: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nfections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lvl="0">
              <a:lnSpc>
                <a:spcPct val="200000"/>
              </a:lnSpc>
              <a:spcBef>
                <a:spcPts val="0"/>
              </a:spcBef>
              <a:buClr>
                <a:schemeClr val="accent1"/>
              </a:buClr>
              <a:buSzPts val="3200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Upper respiratory complaints - coughs and colds </a:t>
            </a:r>
          </a:p>
          <a:p>
            <a:pPr lvl="0">
              <a:lnSpc>
                <a:spcPct val="200000"/>
              </a:lnSpc>
              <a:spcBef>
                <a:spcPts val="0"/>
              </a:spcBef>
              <a:buClr>
                <a:schemeClr val="accent1"/>
              </a:buClr>
              <a:buSzPts val="3200"/>
            </a:pPr>
            <a:r>
              <a:rPr lang="en-US" sz="320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</a:t>
            </a: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kin surfaces for open or suppurating (discharging pus) sores and abrasions. The employee shouldnot be allowed to work with any skin infection even with bandage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053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SANITARIANS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Sanitarian is an expert in public health and sanitation</a:t>
            </a:r>
          </a:p>
          <a:p>
            <a:pPr marL="0" lvl="0" indent="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r>
              <a:rPr lang="en-US" sz="32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He is responsible for</a:t>
            </a:r>
          </a:p>
          <a:p>
            <a:pPr marL="514350" lvl="0" indent="-5143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+mj-lt"/>
              <a:buAutoNum type="arabicPeriod"/>
            </a:pPr>
            <a:r>
              <a:rPr lang="en-US" sz="32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Developing sanitation program</a:t>
            </a:r>
          </a:p>
          <a:p>
            <a:pPr marL="514350" lvl="0" indent="-5143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+mj-lt"/>
              <a:buAutoNum type="arabicPeriod"/>
            </a:pPr>
            <a:r>
              <a:rPr lang="en-US" sz="32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Striving to improve the program</a:t>
            </a:r>
          </a:p>
          <a:p>
            <a:pPr marL="514350" lvl="0" indent="-5143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+mj-lt"/>
              <a:buAutoNum type="arabicPeriod"/>
            </a:pPr>
            <a:r>
              <a:rPr lang="en-US" sz="32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Studying problems and evaluating results</a:t>
            </a:r>
          </a:p>
          <a:p>
            <a:pPr marL="514350" lvl="0" indent="-5143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+mj-lt"/>
              <a:buAutoNum type="arabicPeriod"/>
            </a:pPr>
            <a:r>
              <a:rPr lang="en-US" sz="32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Reporting issues and progress to managanement 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612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SANITARIANS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hey are assigned to investigate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Disease outbreaks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exposures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Poisonings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health emergencies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Sanitarianns prevent the health problems by enforcing regulations and making environment safer </a:t>
            </a:r>
          </a:p>
          <a:p>
            <a:pPr marL="0" indent="0">
              <a:lnSpc>
                <a:spcPct val="100000"/>
              </a:lnSpc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887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mtClean="0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PERSONAL</a:t>
            </a:r>
            <a:r>
              <a:rPr lang="en-US" b="0" i="0" u="none" smtClean="0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b="1" i="0" u="none" smtClean="0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HYGIENE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760287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None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Food handlers can transfer bacteria from following sources passed to food by hands: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a.	nose, throat and skin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b.	dust and dandruff from hair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c.	excreta from the bowel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d.	transfer of other people's secretions and excreta 	through hand shake, kissing babies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e.	clothes, towels, dish cloths, net cloths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f.	utensils and equipment.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970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mtClean="0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HANDS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6228"/>
            <a:ext cx="10515600" cy="4351338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Hands are responsible for spread of poisoning organisms from food handler to the food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Personal skin bacteria reside on skin surface in: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Hair follicles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Pores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Lesions caused by breaks in skin 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Extremely difficult to remove by normal hand washing</a:t>
            </a:r>
          </a:p>
          <a:p>
            <a:pPr marL="342900" lvl="0" indent="-34290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bacteria multiply in skin</a:t>
            </a:r>
            <a:r>
              <a:rPr lang="en-US" sz="3200" b="0" i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are </a:t>
            </a:r>
            <a:r>
              <a:rPr lang="en-US" sz="3200" b="0" i="1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Salmonella</a:t>
            </a:r>
            <a:r>
              <a:rPr lang="en-US" sz="3200" b="0" i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and </a:t>
            </a:r>
            <a:r>
              <a:rPr lang="en-US" sz="3200" i="1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</a:t>
            </a:r>
            <a:r>
              <a:rPr lang="en-US" sz="3200" b="0" i="1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lostridia</a:t>
            </a:r>
            <a:endParaRPr lang="en-US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581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mtClean="0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FINGERNAILS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Another source of contamination on hands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8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They carry</a:t>
            </a:r>
            <a:endParaRPr lang="en-US" sz="3200" b="0" i="0" u="none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342900" lvl="0" indent="-342900">
              <a:lnSpc>
                <a:spcPct val="8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Microorganisms - Salmonella, Shigella, clostridia and others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8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Dirt 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8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Debris 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8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This contamination difficult to remove unless fingernails brushed during hand washing 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8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Keep short, unvarnished and clean 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862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mtClean="0">
                <a:solidFill>
                  <a:schemeClr val="dk2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FINGERNAILS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Cleaning under finger nails with plastic or nylon brushes required in some plants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Nail brushes be disinfected periodically, preferably by heat or in a hypochlorite solution </a:t>
            </a:r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Some plants insist that employees dip their hands in a germicidal rinse to remove the deep resided microbs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b="0" i="0" u="none" smtClean="0">
                <a:solidFill>
                  <a:srgbClr val="CC00CC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Devote</a:t>
            </a: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at least 30 seconds to active scrubbing followed by rinsing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518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WASHING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9707"/>
            <a:ext cx="10515600" cy="4657256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Solutions used for washing hands:</a:t>
            </a:r>
            <a:endParaRPr lang="en-US" dirty="0"/>
          </a:p>
          <a:p>
            <a:pPr marL="742950" lvl="1" indent="-2857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Chlorine </a:t>
            </a:r>
            <a:endParaRPr lang="en-US" dirty="0"/>
          </a:p>
          <a:p>
            <a:pPr marL="742950" lvl="1" indent="-2857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Iodograms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lang="en-US" dirty="0"/>
          </a:p>
          <a:p>
            <a:pPr marL="742950" lvl="1" indent="-2857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Quaternary ammonium compounds (</a:t>
            </a:r>
            <a:r>
              <a:rPr lang="en-US" sz="3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quats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Water at or slightly above body </a:t>
            </a:r>
            <a:r>
              <a:rPr lang="en-US" sz="3200" dirty="0">
                <a:solidFill>
                  <a:srgbClr val="CC00CC"/>
                </a:solidFill>
                <a:latin typeface="Arial"/>
                <a:ea typeface="Arial"/>
                <a:cs typeface="Arial"/>
                <a:sym typeface="Arial"/>
              </a:rPr>
              <a:t>temperature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quite comfortable to wash with 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Water temperatures much below or above 32-43°C range tend to discourage washing.</a:t>
            </a:r>
            <a:endParaRPr lang="en-US" sz="32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1397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endParaRPr lang="en-US" sz="32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004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FREQUENCY OF HAND WASHING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586"/>
            <a:ext cx="10515600" cy="4644377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Frequency for washing varies with product and plant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Employees in direct contact with food should wash hands at least once every </a:t>
            </a:r>
            <a:r>
              <a:rPr lang="en-US" dirty="0">
                <a:solidFill>
                  <a:srgbClr val="CC00CC"/>
                </a:solidFill>
                <a:latin typeface="Arial"/>
                <a:ea typeface="Arial"/>
                <a:cs typeface="Arial"/>
                <a:sym typeface="Arial"/>
              </a:rPr>
              <a:t>2 hours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rgbClr val="CC00CC"/>
                </a:solidFill>
                <a:latin typeface="Arial"/>
                <a:ea typeface="Arial"/>
                <a:cs typeface="Arial"/>
                <a:sym typeface="Arial"/>
              </a:rPr>
              <a:t>Obligatory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>
                <a:solidFill>
                  <a:srgbClr val="CC00CC"/>
                </a:solidFill>
                <a:latin typeface="Arial"/>
                <a:ea typeface="Arial"/>
                <a:cs typeface="Arial"/>
                <a:sym typeface="Arial"/>
              </a:rPr>
              <a:t>washing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when returning to process area from "break", lunch, or rest room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Leaving immediate process for any reason requires hand washing upon returning to 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work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91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LOCATION OF HAND WASHING FACILITIES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8344"/>
            <a:ext cx="10515600" cy="4618619"/>
          </a:xfrm>
        </p:spPr>
        <p:txBody>
          <a:bodyPr/>
          <a:lstStyle/>
          <a:p>
            <a:pPr marL="342900" lvl="0" indent="-342900"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Convenient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accessible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locations throughout process area important.</a:t>
            </a:r>
            <a:endParaRPr lang="en-US" dirty="0"/>
          </a:p>
          <a:p>
            <a:pPr marL="342900" lvl="0" indent="-34290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 less than 8 </a:t>
            </a:r>
            <a:r>
              <a:rPr lang="en-US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ft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 food contact surfaces or exposed to food process streams - avoid contamination from splashing and water aerosols</a:t>
            </a:r>
            <a:endParaRPr lang="en-US" dirty="0"/>
          </a:p>
          <a:p>
            <a:pPr marL="342900" lvl="0" indent="-34290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Similar </a:t>
            </a:r>
            <a:r>
              <a:rPr lang="en-US" dirty="0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precautions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apply to drinking water fountains</a:t>
            </a:r>
            <a:endParaRPr lang="en-US" dirty="0"/>
          </a:p>
          <a:p>
            <a:pPr marL="342900" lvl="0" indent="-34290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Effective </a:t>
            </a:r>
            <a:r>
              <a:rPr lang="en-US" dirty="0">
                <a:solidFill>
                  <a:srgbClr val="CC00CC"/>
                </a:solidFill>
                <a:latin typeface="Arial"/>
                <a:ea typeface="Arial"/>
                <a:cs typeface="Arial"/>
                <a:sym typeface="Arial"/>
              </a:rPr>
              <a:t>location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 washing facility - main entry route to process area - Personnel reporting for work or returning from lunch or rest room faced with reminder to wash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960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0" u="none" smtClean="0">
                <a:solidFill>
                  <a:srgbClr val="00B0F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PERSONAL HYGIENE IN FOOD INDUSTRIES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defTabSz="914126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Miss </a:t>
            </a: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Ushna Khalid         </a:t>
            </a:r>
          </a:p>
          <a:p>
            <a:pPr marL="0" lvl="0" indent="0" defTabSz="914126">
              <a:lnSpc>
                <a:spcPct val="150000"/>
              </a:lnSpc>
              <a:spcBef>
                <a:spcPts val="0"/>
              </a:spcBef>
              <a:buNone/>
            </a:pPr>
            <a:r>
              <a:rPr 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Lecture 3</a:t>
            </a:r>
          </a:p>
          <a:p>
            <a:pPr marL="0" lvl="0" indent="0" algn="ctr" defTabSz="914126">
              <a:lnSpc>
                <a:spcPct val="150000"/>
              </a:lnSpc>
              <a:spcBef>
                <a:spcPts val="0"/>
              </a:spcBef>
              <a:buNone/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FOOD PLANT LAYOUT </a:t>
            </a:r>
          </a:p>
          <a:p>
            <a:pPr marL="0" lvl="0" indent="0" algn="ctr" defTabSz="914126">
              <a:lnSpc>
                <a:spcPct val="170000"/>
              </a:lnSpc>
              <a:spcBef>
                <a:spcPts val="0"/>
              </a:spcBef>
              <a:buNone/>
            </a:pPr>
            <a:endParaRPr 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defTabSz="914126">
              <a:lnSpc>
                <a:spcPct val="170000"/>
              </a:lnSpc>
              <a:spcBef>
                <a:spcPts val="0"/>
              </a:spcBef>
              <a:buNone/>
            </a:pPr>
            <a:endParaRPr 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defTabSz="914126">
              <a:lnSpc>
                <a:spcPct val="100000"/>
              </a:lnSpc>
              <a:spcBef>
                <a:spcPts val="0"/>
              </a:spcBef>
              <a:buNone/>
            </a:pPr>
            <a:endParaRPr 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defTabSz="914126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u="sng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INSTITUTE OF FOOD SCIENCE AND NUTRITION</a:t>
            </a:r>
          </a:p>
          <a:p>
            <a:pPr marL="0" lvl="0" indent="0" algn="ctr" defTabSz="914126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u="sng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UNIVERSITY OF SARGODHA, SARGODHA</a:t>
            </a:r>
          </a:p>
          <a:p>
            <a:pPr marL="0" lvl="0" indent="0" algn="ctr" defTabSz="914126">
              <a:lnSpc>
                <a:spcPct val="170000"/>
              </a:lnSpc>
              <a:spcBef>
                <a:spcPts val="0"/>
              </a:spcBef>
              <a:buNone/>
            </a:pPr>
            <a:endParaRPr lang="en-US" sz="2400" b="1" u="sng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354" y="3736946"/>
            <a:ext cx="2286198" cy="167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122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CUTS AND ABRASIONS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3949"/>
            <a:ext cx="10515600" cy="4683014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Cuts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en-US" dirty="0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abrasions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harbor 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microorganisms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Cover with water proof dressing while working 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Septic spots must be covered 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Any one with septic lesions should not handle food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Encourage good hygiene habits in workers 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Rule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all persons handling food must wash  hands after using toilet</a:t>
            </a:r>
            <a:endParaRPr lang="en-US" dirty="0"/>
          </a:p>
          <a:p>
            <a:pPr marL="0" lvl="0" indent="0">
              <a:lnSpc>
                <a:spcPct val="15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332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PERSONAL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586"/>
            <a:ext cx="10515600" cy="4644377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Hands easily </a:t>
            </a: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contaminated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when in contact with mouth and nose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Hence </a:t>
            </a:r>
            <a:r>
              <a:rPr lang="en-US" dirty="0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smoking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prohibited by law during preparing and serving food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Food handlers must not finger their noses, or lick fingers to pick up wrapping paper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not open bags by blowing into them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Prepared foods be touched by hands as little as possible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of cutlery such as tongs be 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encouraged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431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HAND</a:t>
            </a:r>
            <a:r>
              <a:rPr lang="en-US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WASHING</a:t>
            </a:r>
            <a:r>
              <a:rPr lang="en-US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LIQUIDS</a:t>
            </a:r>
            <a:r>
              <a:rPr lang="en-US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Liquid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 </a:t>
            </a: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powder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soap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dispensed from fixed container has advantages over soap tablets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Liquid soaps can be </a:t>
            </a:r>
            <a:r>
              <a:rPr lang="en-US" dirty="0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breeding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ground for bacteria unless it contains effective disinfectant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Topping up liquid soaps and other watery solutions may encourage bacterial growth in spite of presence of a chemical disinfectant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5653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HAND</a:t>
            </a:r>
            <a:r>
              <a:rPr lang="en-US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WASHING</a:t>
            </a:r>
            <a:r>
              <a:rPr lang="en-US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SOAPS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9707"/>
            <a:ext cx="10515600" cy="4657256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Soap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tablets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 be kept in dry dish or suspended from bracket by small magnet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soap passes from hand to hand, accumulates scum and curd - traps bacteria 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Soap bars preferably containing bactericidal or bacteriostatic agent, satisfactory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Exclusive and prolonged use of antiseptic soaps may reduce bacterial load on hands.</a:t>
            </a:r>
            <a:endParaRPr lang="en-US" dirty="0"/>
          </a:p>
          <a:p>
            <a:pPr marL="342900" lvl="0" indent="-1397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endParaRPr lang="en-US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984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DRYING THE HANDS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Disposable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paper towels or </a:t>
            </a:r>
            <a:r>
              <a:rPr lang="en-US" sz="3200" dirty="0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continuous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roll-type paper quite satisfactory 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Continuous roller towel system provides portion of clean towel for each person </a:t>
            </a:r>
            <a:endParaRPr lang="en-US" dirty="0"/>
          </a:p>
          <a:p>
            <a:pPr marL="742950" lvl="1" indent="-2857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far better than communal roller towel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of </a:t>
            </a:r>
            <a:r>
              <a:rPr lang="en-US" sz="3200" dirty="0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communal towels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 discontinued</a:t>
            </a:r>
            <a:endParaRPr lang="en-US" dirty="0"/>
          </a:p>
          <a:p>
            <a:pPr marL="742950" lvl="1" indent="-2857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transfer infection from one person to another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0021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DRYING THE HANDS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rgbClr val="CC00CC"/>
                </a:solidFill>
                <a:latin typeface="Arial"/>
                <a:ea typeface="Arial"/>
                <a:cs typeface="Arial"/>
                <a:sym typeface="Arial"/>
              </a:rPr>
              <a:t>Electric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dirty="0">
                <a:solidFill>
                  <a:srgbClr val="CC00CC"/>
                </a:solidFill>
                <a:latin typeface="Arial"/>
                <a:ea typeface="Arial"/>
                <a:cs typeface="Arial"/>
                <a:sym typeface="Arial"/>
              </a:rPr>
              <a:t>hot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dirty="0">
                <a:solidFill>
                  <a:srgbClr val="CC00CC"/>
                </a:solidFill>
                <a:latin typeface="Arial"/>
                <a:ea typeface="Arial"/>
                <a:cs typeface="Arial"/>
                <a:sym typeface="Arial"/>
              </a:rPr>
              <a:t>air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dryers comfortable to use, but require more time</a:t>
            </a:r>
            <a:endParaRPr lang="en-US" dirty="0"/>
          </a:p>
          <a:p>
            <a:pPr marL="742950" lvl="1" indent="-2857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in rest rooms only if their operation will not create excessively high temperatures 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Location in process area not advised </a:t>
            </a:r>
            <a:endParaRPr lang="en-US" dirty="0"/>
          </a:p>
          <a:p>
            <a:pPr marL="742950" lvl="1" indent="-2857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tend to blow dust off floor -  can find its way onto food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5531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USE OF GLOVES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of </a:t>
            </a:r>
            <a:r>
              <a:rPr lang="en-US" sz="3200" dirty="0">
                <a:solidFill>
                  <a:srgbClr val="CC00CC"/>
                </a:solidFill>
                <a:latin typeface="Arial"/>
                <a:ea typeface="Arial"/>
                <a:cs typeface="Arial"/>
                <a:sym typeface="Arial"/>
              </a:rPr>
              <a:t>rubber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dirty="0">
                <a:solidFill>
                  <a:srgbClr val="CC00CC"/>
                </a:solidFill>
                <a:latin typeface="Arial"/>
                <a:ea typeface="Arial"/>
                <a:cs typeface="Arial"/>
                <a:sym typeface="Arial"/>
              </a:rPr>
              <a:t>gloves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better than bare hands ??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Gloves must retain smooth unbroken surface and  be washed frequently inside and outside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rgbClr val="CC00CC"/>
                </a:solidFill>
                <a:latin typeface="Arial"/>
                <a:ea typeface="Arial"/>
                <a:cs typeface="Arial"/>
                <a:sym typeface="Arial"/>
              </a:rPr>
              <a:t>Use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gloves </a:t>
            </a:r>
            <a:r>
              <a:rPr lang="en-US" sz="3200" dirty="0">
                <a:solidFill>
                  <a:srgbClr val="CC00CC"/>
                </a:solidFill>
                <a:latin typeface="Arial"/>
                <a:ea typeface="Arial"/>
                <a:cs typeface="Arial"/>
                <a:sym typeface="Arial"/>
              </a:rPr>
              <a:t>recommended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when handling:</a:t>
            </a:r>
            <a:endParaRPr lang="en-US" dirty="0"/>
          </a:p>
          <a:p>
            <a:pPr marL="742950" lvl="1" indent="-2857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frozen foods </a:t>
            </a:r>
            <a:endParaRPr lang="en-US" dirty="0"/>
          </a:p>
          <a:p>
            <a:pPr marL="742950" lvl="1" indent="-2857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during  prolonged immersion of hands in hot water containing detergents 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Disposable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gloves available for light work - should not be worn for long time</a:t>
            </a:r>
            <a:endParaRPr lang="en-US" sz="32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Gloves </a:t>
            </a:r>
            <a:r>
              <a:rPr lang="en-US" sz="3200" dirty="0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not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dirty="0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recommended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during summer.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4482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6980"/>
            <a:ext cx="10515600" cy="4579983"/>
          </a:xfrm>
        </p:spPr>
        <p:txBody>
          <a:bodyPr/>
          <a:lstStyle/>
          <a:p>
            <a:pPr marL="342900" lvl="0" indent="-342900"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Human hair heavily contaminated with microorganisms</a:t>
            </a:r>
            <a:endParaRPr lang="en-US" dirty="0"/>
          </a:p>
          <a:p>
            <a:pPr marL="342900" lvl="0" indent="-34290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Hair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en-US" dirty="0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dandruff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can spread </a:t>
            </a:r>
            <a:r>
              <a:rPr lang="en-US" dirty="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staphylococci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from lesions on scalp</a:t>
            </a:r>
            <a:endParaRPr lang="en-US" dirty="0"/>
          </a:p>
          <a:p>
            <a:pPr marL="342900" lvl="0" indent="-34290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Hair be kept </a:t>
            </a: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clean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tidy  to prevent food contamination </a:t>
            </a:r>
            <a:endParaRPr lang="en-US" dirty="0"/>
          </a:p>
          <a:p>
            <a:pPr marL="342900" lvl="0" indent="-34290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Routine wearing of </a:t>
            </a: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hair coverings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like cap, net or head scarf by all entering or working in  food preparation or processing area be mandatory</a:t>
            </a:r>
            <a:endParaRPr lang="en-US" dirty="0"/>
          </a:p>
          <a:p>
            <a:pPr marL="342900" lvl="0" indent="-34290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Also stops food handler from throwing hair back with hands.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921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PERSONAL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828"/>
            <a:ext cx="10515600" cy="4670135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Poor personal health and hygiene habits often difficult to change</a:t>
            </a:r>
            <a:endParaRPr lang="en-US" dirty="0"/>
          </a:p>
          <a:p>
            <a:pPr marL="342900" lvl="0" indent="-34290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Usually training </a:t>
            </a:r>
            <a:r>
              <a:rPr lang="en-US" sz="32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programs 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effective means of emphasizing need for good personal hygiene</a:t>
            </a:r>
            <a:endParaRPr lang="en-US" dirty="0"/>
          </a:p>
          <a:p>
            <a:pPr marL="342900" lvl="0" indent="-34290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Supplemented with:</a:t>
            </a:r>
            <a:endParaRPr lang="en-US" dirty="0"/>
          </a:p>
          <a:p>
            <a:pPr marL="742950" lvl="1" indent="-28575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posters</a:t>
            </a:r>
            <a:endParaRPr lang="en-US" dirty="0"/>
          </a:p>
          <a:p>
            <a:pPr marL="742950" lvl="1" indent="-28575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slogans</a:t>
            </a:r>
            <a:endParaRPr lang="en-US" dirty="0"/>
          </a:p>
          <a:p>
            <a:pPr marL="742950" lvl="1" indent="-28575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information sheets</a:t>
            </a:r>
            <a:endParaRPr lang="en-US" dirty="0"/>
          </a:p>
          <a:p>
            <a:pPr marL="742950" lvl="1" indent="-28575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contests</a:t>
            </a:r>
            <a:endParaRPr lang="en-US" dirty="0"/>
          </a:p>
          <a:p>
            <a:pPr marL="742950" lvl="1" indent="-28575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other means of propaganda.</a:t>
            </a:r>
            <a:endParaRPr lang="en-US" dirty="0"/>
          </a:p>
          <a:p>
            <a:pPr marL="342900" lvl="0" indent="-1397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364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PERSONAL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9707"/>
            <a:ext cx="10515600" cy="4657256"/>
          </a:xfrm>
        </p:spPr>
        <p:txBody>
          <a:bodyPr/>
          <a:lstStyle/>
          <a:p>
            <a:pPr marL="342900" lvl="0" indent="-342900"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Food handler must avoid bad habits: </a:t>
            </a:r>
            <a:endParaRPr lang="en-US" dirty="0"/>
          </a:p>
          <a:p>
            <a:pPr marL="342900" lvl="0" indent="-34290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Unguarded </a:t>
            </a: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cough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 </a:t>
            </a:r>
            <a:r>
              <a:rPr lang="en-US" dirty="0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sneeze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disperse bacteria suspended in droplets of moisture from nose, mouth or throat</a:t>
            </a:r>
            <a:endParaRPr lang="en-US" dirty="0"/>
          </a:p>
          <a:p>
            <a:pPr marL="342900" lvl="0" indent="-34290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These droplets serve to </a:t>
            </a:r>
            <a:r>
              <a:rPr lang="en-US" dirty="0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pass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infection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directly from one person to another</a:t>
            </a:r>
            <a:endParaRPr lang="en-US" dirty="0"/>
          </a:p>
          <a:p>
            <a:pPr marL="342900" lvl="0" indent="-34290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also </a:t>
            </a:r>
            <a:r>
              <a:rPr lang="en-US" dirty="0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contaminate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foodstuffs</a:t>
            </a:r>
            <a:endParaRPr lang="en-US" dirty="0"/>
          </a:p>
          <a:p>
            <a:pPr marL="342900" lvl="0" indent="-342900"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Habit of </a:t>
            </a: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licking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fingers to pick paper or turn over  pages of book -  bad particularly when paper, contaminated with saliva, used for wrapping food.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064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PERSONAL HYGIENE IN FOOD INDUSTRIES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Food provides essential nutrient for growth and development 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Food is also source of food-borne diseases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Diseases happen with during: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Wingdings" panose="05000000000000000000" pitchFamily="2" charset="2"/>
              <a:buChar char="ü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handling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Wingdings" panose="05000000000000000000" pitchFamily="2" charset="2"/>
              <a:buChar char="ü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storage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Wingdings" panose="05000000000000000000" pitchFamily="2" charset="2"/>
              <a:buChar char="ü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preparing or 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Wingdings" panose="05000000000000000000" pitchFamily="2" charset="2"/>
              <a:buChar char="ü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processing. 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6223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PERSONAL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101"/>
            <a:ext cx="10515600" cy="4592862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Nose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picking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 fingering nose leaves staphylococci or other harmful organisms on  fingers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Smoking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prohibited in food plants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Cigarettes, pipes, cigars and other forms of tobacco and smoking paraphernalia strictly forbidden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Smoking limited only to rest rooms and break or dining areas of plant.</a:t>
            </a:r>
            <a:endParaRPr lang="en-US" dirty="0"/>
          </a:p>
          <a:p>
            <a:pPr marL="342900" lvl="0" indent="-1397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endParaRPr lang="en-US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0990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PERSONAL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Entrances to process areas be guarded by "No smoking" signs 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Exits from approved “smoking areas”  be equipped with ashtrays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Under no circumstances employees should extinguish smoking materials on </a:t>
            </a:r>
            <a:r>
              <a:rPr lang="en-US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floor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6639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EATING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101"/>
            <a:ext cx="10515600" cy="4592862"/>
          </a:xfrm>
        </p:spPr>
        <p:txBody>
          <a:bodyPr/>
          <a:lstStyle/>
          <a:p>
            <a:pPr marL="342900" lvl="0" indent="-34290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Consumption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beverages, snacks, and lunches be confined to specific area of plant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Keep </a:t>
            </a: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clean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free from insects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rgbClr val="800080"/>
                </a:solidFill>
                <a:latin typeface="Arial"/>
                <a:ea typeface="Arial"/>
                <a:cs typeface="Arial"/>
                <a:sym typeface="Arial"/>
              </a:rPr>
              <a:t>Insects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particularly problem in beverage vending machines 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Spills and excess syrup attract cockroaches, ants, and flies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473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CLOTHING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personnel must wear suitable </a:t>
            </a: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protective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clothing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made of material easily be washed and kept clean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Uniforms</a:t>
            </a: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excellent means of controlling neatness 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Have powerful psychological impact on workers’ attitudes towards good sanitation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Design of uniforms -  should discourage or encourage certain practices in interest of hygiene and sanitation.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9641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CLOTHING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Light </a:t>
            </a:r>
            <a:r>
              <a:rPr lang="en-US" sz="3200" dirty="0" err="1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colour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uniforms preferred - show need for cleaning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Uniforms should not have </a:t>
            </a:r>
            <a:r>
              <a:rPr lang="en-US" sz="3200" dirty="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pockets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on upper part of body</a:t>
            </a:r>
            <a:endParaRPr lang="en-US" dirty="0"/>
          </a:p>
          <a:p>
            <a:pPr marL="742950" lvl="1" indent="-2857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Omits possibilities that note books, writing pens, rulers, glasses, </a:t>
            </a:r>
            <a:r>
              <a:rPr lang="en-US" sz="32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etc</a:t>
            </a: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can fall into product container or machinery</a:t>
            </a:r>
            <a:endParaRPr lang="en-US" dirty="0"/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Other pockets,  hip and side pockets should have button-able flaps.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922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234" y="1690689"/>
            <a:ext cx="4386866" cy="3210718"/>
          </a:xfrm>
        </p:spPr>
      </p:pic>
    </p:spTree>
    <p:extLst>
      <p:ext uri="{BB962C8B-B14F-4D97-AF65-F5344CB8AC3E}">
        <p14:creationId xmlns:p14="http://schemas.microsoft.com/office/powerpoint/2010/main" val="576110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FOOD POISONING - CAUSES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None/>
            </a:pPr>
            <a:r>
              <a:rPr lang="en-US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possible causes of food borne diseases are:</a:t>
            </a: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AutoNum type="alphaLcPeriod"/>
            </a:pPr>
            <a:r>
              <a:rPr lang="en-US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Microorganisms and their toxins in food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AutoNum type="alphaLcPeriod" startAt="2"/>
            </a:pPr>
            <a:r>
              <a:rPr lang="en-US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Contamination of metallic elements such as tin, lead, zinc and copper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indent="-5143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Arial" panose="020B0604020202020204" pitchFamily="34" charset="0"/>
              <a:buAutoNum type="alphaLcPeriod" startAt="2"/>
            </a:pPr>
            <a:r>
              <a:rPr lang="en-US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Contamination of food with pesticides, weed killers, household cleaners, other poisons</a:t>
            </a:r>
          </a:p>
          <a:p>
            <a:pPr marL="0" indent="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AutoNum type="alphaLcPeriod" startAt="2"/>
            </a:pP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936" y="4140200"/>
            <a:ext cx="290512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671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FOOD POISONING - CAUSES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None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d.	Natural poisoning from eating foods rich in intrinsic toxic chemicals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e.	Parasites, which may be present in meat animals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AutoNum type="alphaLcPeriod" startAt="6"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Allergens due to sensitivity to certain ingredients or foods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0" lvl="0" indent="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endParaRPr lang="en-US" b="0" i="0" u="none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938" y="4001294"/>
            <a:ext cx="3571875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668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FOOD POISONING - CAUSES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None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1.Microorganisms are the most common food poisoning agents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</a:t>
            </a:r>
            <a:r>
              <a:rPr lang="en-US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hat are found</a:t>
            </a: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every where in nature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2.Increasing demand for processed foods resulted in establishing food industries,hundreds of workers process foods</a:t>
            </a:r>
          </a:p>
          <a:p>
            <a:pPr marL="0" lvl="0" indent="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r>
              <a:rPr lang="en-US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To avoid the outbreak of food borne diseases, following must be done</a:t>
            </a: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: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28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proper education of individuals working in food factories  </a:t>
            </a:r>
            <a:endParaRPr lang="en-US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⚪"/>
            </a:pPr>
            <a:r>
              <a:rPr lang="en-US" sz="28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having strict applications of sanitary practices.</a:t>
            </a:r>
            <a:endParaRPr lang="en-US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846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SANITATION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3949"/>
            <a:ext cx="10515600" cy="4683014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None/>
            </a:pPr>
            <a:r>
              <a:rPr lang="en-US" sz="3200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Prevention of  contamination by microorganisms, insects, rodents or other animal pests, and foreign chemical materials by systematic control of environmental conditions during: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indent="-5715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2700"/>
              <a:buFont typeface="+mj-lt"/>
              <a:buAutoNum type="romanLcPeriod"/>
            </a:pPr>
            <a:r>
              <a:rPr lang="en-US" sz="27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handling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indent="-5715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+mj-lt"/>
              <a:buAutoNum type="romanLcPeriod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transportation 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indent="-5715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+mj-lt"/>
              <a:buAutoNum type="romanLcPeriod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storage and 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indent="-5715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+mj-lt"/>
              <a:buAutoNum type="romanLcPeriod"/>
            </a:pPr>
            <a:r>
              <a:rPr lang="en-US" sz="32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processing 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312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PERSONAL</a:t>
            </a:r>
            <a:r>
              <a:rPr lang="en-US" b="0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b="1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CONTRIBUTIONS</a:t>
            </a:r>
            <a:r>
              <a:rPr lang="en-US" b="0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b="1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TOWARDS</a:t>
            </a:r>
            <a:r>
              <a:rPr lang="en-US" b="0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</a:t>
            </a:r>
            <a:r>
              <a:rPr lang="en-US" b="1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SANITATION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None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An unsanitary food processing establishment: 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+mj-lt"/>
              <a:buAutoNum type="arabicPeriod"/>
            </a:pPr>
            <a:r>
              <a:rPr lang="en-US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Presence of rats, mice, flies and other insects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+mj-lt"/>
              <a:buAutoNum type="arabicPeriod"/>
            </a:pPr>
            <a:r>
              <a:rPr lang="en-US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Filthy toilets, dirty equipment, littered working area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+mj-lt"/>
              <a:buAutoNum type="arabicPeriod"/>
            </a:pPr>
            <a:r>
              <a:rPr lang="en-US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Polluted water, improper waste disposal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+mj-lt"/>
              <a:buAutoNum type="arabicPeriod"/>
            </a:pPr>
            <a:r>
              <a:rPr lang="en-US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Misbehaviour of personnel </a:t>
            </a: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+mj-lt"/>
              <a:buAutoNum type="arabicPeriod"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Improperly discarded stored ingredients 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+mj-lt"/>
              <a:buAutoNum type="arabicPeriod"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Accumulations of trimmings and waste 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+mj-lt"/>
              <a:buAutoNum type="arabicPeriod"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Structural faults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+mj-lt"/>
              <a:buAutoNum type="arabicPeriod"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Piles of trash 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Font typeface="+mj-lt"/>
              <a:buAutoNum type="arabicPeriod"/>
            </a:pP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477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PERSONAL HYGIENE PROGRAMMES  </a:t>
            </a:r>
            <a:br>
              <a:rPr lang="en-US" b="1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</a:b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825"/>
            <a:ext cx="10515600" cy="50951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MEDICAL EXAMINATION OF EMPLOYEES</a:t>
            </a:r>
          </a:p>
          <a:p>
            <a:pPr marL="0" indent="0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should be pre examination of employs</a:t>
            </a:r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b="0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Large establishments - medical department staffed by one or more physicians and several nurses 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Font typeface="Noto Sans Symbols"/>
              <a:buChar char="●"/>
            </a:pPr>
            <a:r>
              <a:rPr lang="en-US" b="0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Small plants - full or part-time physician may provide medical facilities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3200"/>
              <a:buNone/>
            </a:pP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Primary </a:t>
            </a:r>
            <a:r>
              <a:rPr lang="en-US" b="0" i="0" u="none" smtClean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task </a:t>
            </a:r>
            <a:r>
              <a:rPr lang="en-US" b="0" i="0" u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of medical department:  </a:t>
            </a: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0000"/>
              </a:lnSpc>
              <a:spcBef>
                <a:spcPts val="660"/>
              </a:spcBef>
              <a:buClr>
                <a:schemeClr val="accent1"/>
              </a:buClr>
              <a:buSzPts val="3300"/>
              <a:buFont typeface="Noto Sans Symbols"/>
              <a:buChar char="⚪"/>
            </a:pPr>
            <a:r>
              <a:rPr lang="en-US" sz="28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arrange pre-recruitment medical check for prospective employees </a:t>
            </a:r>
          </a:p>
          <a:p>
            <a:pPr marL="742950" lvl="1" indent="-285750">
              <a:lnSpc>
                <a:spcPct val="100000"/>
              </a:lnSpc>
              <a:spcBef>
                <a:spcPts val="660"/>
              </a:spcBef>
              <a:buClr>
                <a:schemeClr val="accent1"/>
              </a:buClr>
              <a:buSzPts val="3300"/>
              <a:buFont typeface="Noto Sans Symbols"/>
              <a:buChar char="⚪"/>
            </a:pPr>
            <a:r>
              <a:rPr lang="en-US" sz="2800" b="0" i="0" u="none" strike="noStrike" cap="none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give first aid and emergency care for injured workers</a:t>
            </a:r>
            <a:endParaRPr lang="en-US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640"/>
              </a:spcBef>
              <a:buClr>
                <a:schemeClr val="accent1"/>
              </a:buClr>
              <a:buSzPts val="3200"/>
              <a:buNone/>
            </a:pPr>
            <a:endParaRPr 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203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1539</Words>
  <Application>Microsoft Office PowerPoint</Application>
  <PresentationFormat>Widescreen</PresentationFormat>
  <Paragraphs>208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Light</vt:lpstr>
      <vt:lpstr>Noto Sans Symbols</vt:lpstr>
      <vt:lpstr>Times New Roman</vt:lpstr>
      <vt:lpstr>Wingdings</vt:lpstr>
      <vt:lpstr>Office Theme</vt:lpstr>
      <vt:lpstr>PowerPoint Presentation</vt:lpstr>
      <vt:lpstr>PERSONAL HYGIENE IN FOOD INDUSTRIES</vt:lpstr>
      <vt:lpstr>PERSONAL HYGIENE IN FOOD INDUSTRIES</vt:lpstr>
      <vt:lpstr>FOOD POISONING - CAUSES</vt:lpstr>
      <vt:lpstr>FOOD POISONING - CAUSES</vt:lpstr>
      <vt:lpstr>FOOD POISONING - CAUSES</vt:lpstr>
      <vt:lpstr>SANITATION</vt:lpstr>
      <vt:lpstr>PERSONAL CONTRIBUTIONS TOWARDS SANITATION </vt:lpstr>
      <vt:lpstr>PERSONAL HYGIENE PROGRAMMES   </vt:lpstr>
      <vt:lpstr>PERSONAL HYGIENE PROGRAMMES   </vt:lpstr>
      <vt:lpstr>SANITARIANS</vt:lpstr>
      <vt:lpstr>SANITARIANS</vt:lpstr>
      <vt:lpstr>PERSONAL HYGIENE</vt:lpstr>
      <vt:lpstr>HANDS</vt:lpstr>
      <vt:lpstr>FINGERNAILS</vt:lpstr>
      <vt:lpstr>FINGERNAILS</vt:lpstr>
      <vt:lpstr>WASHING SOLUTIONS</vt:lpstr>
      <vt:lpstr>FREQUENCY OF HAND WASHING</vt:lpstr>
      <vt:lpstr>LOCATION OF HAND WASHING FACILITIES</vt:lpstr>
      <vt:lpstr>CUTS AND ABRASIONS</vt:lpstr>
      <vt:lpstr>PERSONAL HABITS</vt:lpstr>
      <vt:lpstr>HAND WASHING LIQUIDS </vt:lpstr>
      <vt:lpstr>HAND WASHING SOAPS</vt:lpstr>
      <vt:lpstr>DRYING THE HANDS</vt:lpstr>
      <vt:lpstr>DRYING THE HANDS</vt:lpstr>
      <vt:lpstr>USE OF GLOVES</vt:lpstr>
      <vt:lpstr>HAIR</vt:lpstr>
      <vt:lpstr>PERSONAL HABITS</vt:lpstr>
      <vt:lpstr>PERSONAL HABITS</vt:lpstr>
      <vt:lpstr>PERSONAL HABITS</vt:lpstr>
      <vt:lpstr>PERSONAL HABITS</vt:lpstr>
      <vt:lpstr>EATING HABITS</vt:lpstr>
      <vt:lpstr>CLOTHING</vt:lpstr>
      <vt:lpstr>CLOTHING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Ushna Khalid</dc:creator>
  <cp:lastModifiedBy>Ushna Khalid</cp:lastModifiedBy>
  <cp:revision>4</cp:revision>
  <dcterms:created xsi:type="dcterms:W3CDTF">2020-04-15T14:27:51Z</dcterms:created>
  <dcterms:modified xsi:type="dcterms:W3CDTF">2020-04-26T18:27:34Z</dcterms:modified>
</cp:coreProperties>
</file>