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343-3E0D-4C2A-B8E0-87E31E6E645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D93A-4B60-496C-A797-F720F4137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161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343-3E0D-4C2A-B8E0-87E31E6E645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D93A-4B60-496C-A797-F720F4137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9689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343-3E0D-4C2A-B8E0-87E31E6E645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D93A-4B60-496C-A797-F720F4137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786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343-3E0D-4C2A-B8E0-87E31E6E645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D93A-4B60-496C-A797-F720F4137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49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343-3E0D-4C2A-B8E0-87E31E6E645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D93A-4B60-496C-A797-F720F4137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266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343-3E0D-4C2A-B8E0-87E31E6E645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D93A-4B60-496C-A797-F720F4137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123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343-3E0D-4C2A-B8E0-87E31E6E645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D93A-4B60-496C-A797-F720F4137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753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343-3E0D-4C2A-B8E0-87E31E6E645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D93A-4B60-496C-A797-F720F4137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769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343-3E0D-4C2A-B8E0-87E31E6E645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D93A-4B60-496C-A797-F720F4137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597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343-3E0D-4C2A-B8E0-87E31E6E645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D93A-4B60-496C-A797-F720F4137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5699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D5343-3E0D-4C2A-B8E0-87E31E6E645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7D93A-4B60-496C-A797-F720F4137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5847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D5343-3E0D-4C2A-B8E0-87E31E6E6451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E7D93A-4B60-496C-A797-F720F4137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0969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5.pn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4.emf"/><Relationship Id="rId5" Type="http://schemas.openxmlformats.org/officeDocument/2006/relationships/image" Target="../media/image3.emf"/><Relationship Id="rId10" Type="http://schemas.openxmlformats.org/officeDocument/2006/relationships/image" Target="../media/image1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6" Type="http://schemas.openxmlformats.org/officeDocument/2006/relationships/image" Target="../media/image1.png"/><Relationship Id="rId5" Type="http://schemas.openxmlformats.org/officeDocument/2006/relationships/image" Target="../media/image9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1.png"/><Relationship Id="rId4" Type="http://schemas.openxmlformats.org/officeDocument/2006/relationships/image" Target="../media/image1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#08</a:t>
            </a:r>
            <a:br>
              <a:rPr lang="en-US" dirty="0" smtClean="0"/>
            </a:br>
            <a:r>
              <a:rPr lang="en-US" dirty="0" smtClean="0"/>
              <a:t>Central Force Motion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265102"/>
          </a:xfrm>
        </p:spPr>
        <p:txBody>
          <a:bodyPr/>
          <a:lstStyle/>
          <a:p>
            <a:r>
              <a:rPr lang="en-US" dirty="0" smtClean="0"/>
              <a:t>Introduction: A force between two objects directed along the line connecting them is call central force. i.e. Gravitational, electrostatic force etc.</a:t>
            </a:r>
          </a:p>
          <a:p>
            <a:endParaRPr lang="en-US" dirty="0"/>
          </a:p>
        </p:txBody>
      </p:sp>
      <p:pic>
        <p:nvPicPr>
          <p:cNvPr id="4" name="Central Force Mo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315459" y="1706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484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10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40909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95084"/>
            <a:ext cx="9144000" cy="89962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                                                                   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119" y="476517"/>
            <a:ext cx="4210640" cy="9916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2412" y="912133"/>
            <a:ext cx="4135180" cy="17386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90918" y="1609859"/>
            <a:ext cx="3657600" cy="77273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206178" y="3178696"/>
                <a:ext cx="478316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 smtClean="0"/>
                  <a:t>                                               (A)</a:t>
                </a:r>
                <a:endParaRPr lang="en-US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6178" y="3178696"/>
                <a:ext cx="4783161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77043" y="2260140"/>
                <a:ext cx="4237149" cy="921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For Center of Mass, r are vectors here.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043" y="2260140"/>
                <a:ext cx="4237149" cy="921663"/>
              </a:xfrm>
              <a:prstGeom prst="rect">
                <a:avLst/>
              </a:prstGeom>
              <a:blipFill rotWithShape="0">
                <a:blip r:embed="rId8"/>
                <a:stretch>
                  <a:fillRect l="-1151" t="-39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502276" y="3618551"/>
                <a:ext cx="10844012" cy="29523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 smtClean="0"/>
              </a:p>
              <a:p>
                <a:r>
                  <a:rPr lang="en-US" dirty="0" smtClean="0"/>
                  <a:t>And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b="0" dirty="0" smtClean="0"/>
              </a:p>
              <a:p>
                <a:r>
                  <a:rPr lang="en-US" dirty="0" smtClean="0"/>
                  <a:t>Put this in Equation (A), to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𝑎𝑛𝑑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0" dirty="0" smtClean="0"/>
              </a:p>
              <a:p>
                <a:r>
                  <a:rPr lang="en-US" dirty="0" smtClean="0"/>
                  <a:t>Which are given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r</a:t>
                </a:r>
              </a:p>
              <a:p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</m:den>
                    </m:f>
                  </m:oMath>
                </a14:m>
                <a:r>
                  <a:rPr lang="en-US" dirty="0" smtClean="0"/>
                  <a:t> r</a:t>
                </a:r>
              </a:p>
              <a:p>
                <a:r>
                  <a:rPr lang="en-US" dirty="0" smtClean="0"/>
                  <a:t>Put this in Equation (A), to find the Value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dirty="0" smtClean="0"/>
                  <a:t> 𝑎𝑛𝑑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𝑖𝑛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𝐿𝑎𝑔𝑟𝑎𝑛𝑔𝑖𝑎𝑛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𝐿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                    L=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</m:acc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 smtClean="0"/>
                  <a:t>-U(r)</a:t>
                </a:r>
              </a:p>
              <a:p>
                <a:r>
                  <a:rPr lang="en-US" dirty="0" smtClean="0"/>
                  <a:t>Here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 is called the reduced mass.</a:t>
                </a:r>
              </a:p>
              <a:p>
                <a:r>
                  <a:rPr lang="en-US" dirty="0" smtClean="0"/>
                  <a:t>With the help of introducing Reduced mass we have converted two body problem into a single body problem</a:t>
                </a:r>
                <a:endParaRPr lang="en-US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276" y="3618551"/>
                <a:ext cx="10844012" cy="2952347"/>
              </a:xfrm>
              <a:prstGeom prst="rect">
                <a:avLst/>
              </a:prstGeom>
              <a:blipFill rotWithShape="0">
                <a:blip r:embed="rId9"/>
                <a:stretch>
                  <a:fillRect l="-450" b="-24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Reduced Mas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48518" y="6073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6569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0904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882" y="875763"/>
            <a:ext cx="10230118" cy="837127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2800" dirty="0" smtClean="0"/>
              <a:t>Conservation Theorem: Integral of Motion or Constant of Motion</a:t>
            </a:r>
            <a:endParaRPr 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92428" y="2343955"/>
                <a:ext cx="10882648" cy="2913845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dirty="0" smtClean="0"/>
                  <a:t>Lagrangian of a system in which particle of mass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dirty="0" smtClean="0"/>
                  <a:t> moving in central force motion is given by.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̇"/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𝑟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acc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den>
                    </m:f>
                  </m:oMath>
                </a14:m>
                <a:r>
                  <a:rPr lang="en-US" dirty="0" smtClean="0"/>
                  <a:t>=0=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en-US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 smtClean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𝐶𝑜𝑠𝑛𝑡𝑎𝑛𝑡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And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𝜕</m:t>
                        </m:r>
                        <m:acc>
                          <m:accPr>
                            <m:chr m:val="̇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𝜃</m:t>
                            </m:r>
                          </m:e>
                        </m:acc>
                      </m:den>
                    </m:f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𝐶𝑜𝑛𝑠𝑡𝑎𝑛𝑡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𝑙</m:t>
                        </m:r>
                      </m:e>
                    </m:acc>
                  </m:oMath>
                </a14:m>
                <a:endParaRPr lang="en-US" dirty="0" smtClean="0"/>
              </a:p>
            </p:txBody>
          </p:sp>
        </mc:Choice>
        <mc:Fallback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92428" y="2343955"/>
                <a:ext cx="10882648" cy="2913845"/>
              </a:xfrm>
              <a:blipFill rotWithShape="0">
                <a:blip r:embed="rId4"/>
                <a:stretch>
                  <a:fillRect t="-3975" b="-2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Arrow 5"/>
          <p:cNvSpPr/>
          <p:nvPr/>
        </p:nvSpPr>
        <p:spPr>
          <a:xfrm>
            <a:off x="6033752" y="3800877"/>
            <a:ext cx="450760" cy="3863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stant of Mo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63200" y="11032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326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03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50784" y="0"/>
            <a:ext cx="4224270" cy="18030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1524000" y="2060619"/>
                <a:ext cx="9144000" cy="4288665"/>
              </a:xfrm>
            </p:spPr>
            <p:txBody>
              <a:bodyPr>
                <a:normAutofit/>
              </a:bodyPr>
              <a:lstStyle/>
              <a:p>
                <a:r>
                  <a:rPr lang="en-US" dirty="0" smtClean="0"/>
                  <a:t>Differential Area=</a:t>
                </a:r>
                <a:r>
                  <a:rPr lang="en-US" dirty="0" err="1" smtClean="0"/>
                  <a:t>dA</a:t>
                </a:r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𝑅𝑎𝑑𝑖𝑢𝑠</m:t>
                        </m:r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𝐴𝑟𝑐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𝑙𝑒𝑛𝑔𝑡h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𝑟𝑑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Divide both sides by </a:t>
                </a:r>
                <a:r>
                  <a:rPr lang="en-US" dirty="0" err="1" smtClean="0"/>
                  <a:t>dt</a:t>
                </a:r>
                <a:endParaRPr lang="en-US" dirty="0" smtClean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𝑑𝐴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𝑑𝑡</m:t>
                        </m:r>
                      </m:den>
                    </m:f>
                  </m:oMath>
                </a14:m>
                <a:r>
                  <a:rPr lang="en-US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acc>
                      <m:accPr>
                        <m:chr m:val="̇"/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dirty="0" smtClean="0"/>
              </a:p>
              <a:p>
                <a:r>
                  <a:rPr lang="en-US" dirty="0" smtClean="0"/>
                  <a:t>Now put the value of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𝜃</m:t>
                        </m:r>
                      </m:e>
                    </m:acc>
                  </m:oMath>
                </a14:m>
                <a:endParaRPr lang="en-US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𝑑𝐴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𝑑𝑡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𝑙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𝐶𝑜𝑛𝑠𝑡𝑎𝑛𝑡</m:t>
                      </m:r>
                    </m:oMath>
                  </m:oMathPara>
                </a14:m>
                <a:endParaRPr lang="en-US" b="0" dirty="0" smtClean="0"/>
              </a:p>
              <a:p>
                <a:r>
                  <a:rPr lang="en-US" dirty="0" smtClean="0"/>
                  <a:t>Which is </a:t>
                </a:r>
                <a:r>
                  <a:rPr lang="en-US" dirty="0" err="1" smtClean="0"/>
                  <a:t>Kepler’s</a:t>
                </a:r>
                <a:r>
                  <a:rPr lang="en-US" dirty="0" smtClean="0"/>
                  <a:t> 2</a:t>
                </a:r>
                <a:r>
                  <a:rPr lang="en-US" baseline="30000" dirty="0" smtClean="0"/>
                  <a:t>nd</a:t>
                </a:r>
                <a:r>
                  <a:rPr lang="en-US" dirty="0" smtClean="0"/>
                  <a:t> Law.</a:t>
                </a:r>
              </a:p>
              <a:p>
                <a:r>
                  <a:rPr lang="en-US" dirty="0" smtClean="0"/>
                  <a:t>Radius vector drawn from Sun to a planet </a:t>
                </a:r>
                <a:r>
                  <a:rPr lang="en-US" dirty="0" err="1" smtClean="0"/>
                  <a:t>sweaps</a:t>
                </a:r>
                <a:r>
                  <a:rPr lang="en-US" dirty="0" smtClean="0"/>
                  <a:t> equal areas in equal interval of Times.</a:t>
                </a:r>
              </a:p>
              <a:p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Subtitle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1524000" y="2060619"/>
                <a:ext cx="9144000" cy="4288665"/>
              </a:xfrm>
              <a:blipFill rotWithShape="0">
                <a:blip r:embed="rId5"/>
                <a:stretch>
                  <a:fillRect t="-284" r="-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Keplers 2nd La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714704" y="59672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5731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603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31572" y="414025"/>
            <a:ext cx="9144000" cy="951136"/>
          </a:xfrm>
        </p:spPr>
        <p:txBody>
          <a:bodyPr/>
          <a:lstStyle/>
          <a:p>
            <a:r>
              <a:rPr lang="en-US" dirty="0" smtClean="0"/>
              <a:t>Total energy is conserved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99257" y="1687132"/>
            <a:ext cx="7534140" cy="417275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023797" y="1488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45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63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88</Words>
  <Application>Microsoft Office PowerPoint</Application>
  <PresentationFormat>Widescreen</PresentationFormat>
  <Paragraphs>29</Paragraphs>
  <Slides>5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Office Theme</vt:lpstr>
      <vt:lpstr>Chapter #08 Central Force Motion</vt:lpstr>
      <vt:lpstr>                                                                           </vt:lpstr>
      <vt:lpstr>Conservation Theorem: Integral of Motion or Constant of Motion</vt:lpstr>
      <vt:lpstr>PowerPoint Presentation</vt:lpstr>
      <vt:lpstr>Total energy is conserved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#08 Central Force Motion</dc:title>
  <dc:creator>Akhtar-PC</dc:creator>
  <cp:lastModifiedBy>Akhtar-PC</cp:lastModifiedBy>
  <cp:revision>24</cp:revision>
  <dcterms:created xsi:type="dcterms:W3CDTF">2020-04-16T14:20:50Z</dcterms:created>
  <dcterms:modified xsi:type="dcterms:W3CDTF">2020-04-17T06:38:49Z</dcterms:modified>
</cp:coreProperties>
</file>